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64" r:id="rId4"/>
    <p:sldId id="263" r:id="rId5"/>
    <p:sldId id="260" r:id="rId6"/>
    <p:sldId id="273" r:id="rId7"/>
    <p:sldId id="265" r:id="rId8"/>
    <p:sldId id="272" r:id="rId9"/>
    <p:sldId id="270" r:id="rId10"/>
    <p:sldId id="27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37" autoAdjust="0"/>
  </p:normalViewPr>
  <p:slideViewPr>
    <p:cSldViewPr>
      <p:cViewPr varScale="1">
        <p:scale>
          <a:sx n="55" d="100"/>
          <a:sy n="55" d="100"/>
        </p:scale>
        <p:origin x="-965" y="-86"/>
      </p:cViewPr>
      <p:guideLst>
        <p:guide orient="horz" pos="2160"/>
        <p:guide pos="2880"/>
      </p:guideLst>
    </p:cSldViewPr>
  </p:slideViewPr>
  <p:notesTextViewPr>
    <p:cViewPr>
      <p:scale>
        <a:sx n="100" d="100"/>
        <a:sy n="100" d="100"/>
      </p:scale>
      <p:origin x="0" y="0"/>
    </p:cViewPr>
  </p:notesTextViewPr>
  <p:sorterViewPr>
    <p:cViewPr>
      <p:scale>
        <a:sx n="71" d="100"/>
        <a:sy n="71" d="100"/>
      </p:scale>
      <p:origin x="0" y="0"/>
    </p:cViewPr>
  </p:sorterViewPr>
  <p:notesViewPr>
    <p:cSldViewPr>
      <p:cViewPr>
        <p:scale>
          <a:sx n="90" d="100"/>
          <a:sy n="90" d="100"/>
        </p:scale>
        <p:origin x="-1440" y="205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smtClean="0"/>
              <a:t>doc.: IEEE 802.11-11/0985r0</a:t>
            </a:r>
            <a:endParaRPr lang="en-US" altLang="zh-CN" dirty="0"/>
          </a:p>
        </p:txBody>
      </p:sp>
      <p:sp>
        <p:nvSpPr>
          <p:cNvPr id="3075" name="Rectangle 3"/>
          <p:cNvSpPr>
            <a:spLocks noGrp="1" noChangeArrowheads="1"/>
          </p:cNvSpPr>
          <p:nvPr>
            <p:ph type="dt" sz="quarter" idx="1"/>
          </p:nvPr>
        </p:nvSpPr>
        <p:spPr bwMode="auto">
          <a:xfrm>
            <a:off x="695325" y="175081"/>
            <a:ext cx="7627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smtClean="0"/>
              <a:t>July,2011</a:t>
            </a:r>
            <a:endParaRPr lang="en-US" altLang="zh-CN" dirty="0"/>
          </a:p>
        </p:txBody>
      </p:sp>
      <p:sp>
        <p:nvSpPr>
          <p:cNvPr id="3076" name="Rectangle 4"/>
          <p:cNvSpPr>
            <a:spLocks noGrp="1" noChangeArrowheads="1"/>
          </p:cNvSpPr>
          <p:nvPr>
            <p:ph type="ftr" sz="quarter" idx="2"/>
          </p:nvPr>
        </p:nvSpPr>
        <p:spPr bwMode="auto">
          <a:xfrm>
            <a:off x="4547221" y="8982075"/>
            <a:ext cx="177103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smtClean="0"/>
              <a:t>Kaiying Lv,ZTE Corporation</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9E22F524-62F4-4F7B-967D-923BF3DA56AC}"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smtClean="0"/>
              <a:t>doc.: IEEE 802.11-11/0985r0</a:t>
            </a:r>
            <a:endParaRPr lang="en-US" altLang="zh-CN"/>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smtClean="0"/>
              <a:t>July,2011</a:t>
            </a:r>
            <a:endParaRPr lang="en-US" altLang="zh-CN"/>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smtClean="0"/>
              <a:t>Kaiying Lv,ZTE Corporation</a:t>
            </a:r>
            <a:endParaRPr lang="en-US" altLang="zh-CN"/>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1D69F550-19B0-498A-AA53-D20F0FC50CE0}"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4CE1F45B-D879-4970-8B3C-D3CAFA519F99}"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idx="10"/>
          </p:nvPr>
        </p:nvSpPr>
        <p:spPr>
          <a:xfrm>
            <a:off x="4085880" y="95706"/>
            <a:ext cx="2195858" cy="215444"/>
          </a:xfrm>
        </p:spPr>
        <p:txBody>
          <a:bodyPr/>
          <a:lstStyle/>
          <a:p>
            <a:r>
              <a:rPr lang="en-US" smtClean="0"/>
              <a:t>doc.: IEEE 802.11-11/0985r0</a:t>
            </a:r>
            <a:endParaRPr lang="en-US" dirty="0"/>
          </a:p>
        </p:txBody>
      </p:sp>
      <p:sp>
        <p:nvSpPr>
          <p:cNvPr id="5" name="日期占位符 4"/>
          <p:cNvSpPr>
            <a:spLocks noGrp="1"/>
          </p:cNvSpPr>
          <p:nvPr>
            <p:ph type="dt" idx="11"/>
          </p:nvPr>
        </p:nvSpPr>
        <p:spPr>
          <a:xfrm>
            <a:off x="654050" y="95706"/>
            <a:ext cx="916020" cy="215444"/>
          </a:xfrm>
        </p:spPr>
        <p:txBody>
          <a:bodyPr/>
          <a:lstStyle/>
          <a:p>
            <a:r>
              <a:rPr lang="en-US" altLang="zh-CN" smtClean="0"/>
              <a:t>July,2011</a:t>
            </a:r>
            <a:endParaRPr lang="en-US" dirty="0"/>
          </a:p>
        </p:txBody>
      </p:sp>
      <p:sp>
        <p:nvSpPr>
          <p:cNvPr id="6" name="页脚占位符 5"/>
          <p:cNvSpPr>
            <a:spLocks noGrp="1"/>
          </p:cNvSpPr>
          <p:nvPr>
            <p:ph type="ftr" idx="12"/>
          </p:nvPr>
        </p:nvSpPr>
        <p:spPr>
          <a:xfrm>
            <a:off x="5357813" y="8985250"/>
            <a:ext cx="2483757" cy="184666"/>
          </a:xfrm>
        </p:spPr>
        <p:txBody>
          <a:bodyPr/>
          <a:lstStyle/>
          <a:p>
            <a:r>
              <a:rPr lang="fi-FI" smtClean="0"/>
              <a:t>B. A. Hirantha Sithira Abeysekera, NTT</a:t>
            </a:r>
            <a:endParaRPr lang="en-US" dirty="0"/>
          </a:p>
        </p:txBody>
      </p:sp>
      <p:sp>
        <p:nvSpPr>
          <p:cNvPr id="7" name="灯片编号占位符 6"/>
          <p:cNvSpPr>
            <a:spLocks noGrp="1"/>
          </p:cNvSpPr>
          <p:nvPr>
            <p:ph type="sldNum" idx="13"/>
          </p:nvPr>
        </p:nvSpPr>
        <p:spPr>
          <a:xfrm>
            <a:off x="3243267" y="8985250"/>
            <a:ext cx="492121" cy="184666"/>
          </a:xfrm>
        </p:spPr>
        <p:txBody>
          <a:bodyPr/>
          <a:lstStyle/>
          <a:p>
            <a:r>
              <a:rPr lang="en-US" smtClean="0"/>
              <a:t>Page </a:t>
            </a:r>
            <a:fld id="{47A7FEEB-9CD2-43FE-843C-C5350BEACB45}"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F4970561-0A9F-405E-9953-2D67DDE205F2}"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8D2A9287-8626-4A0A-9DFE-B7DFCE5A8C92}" type="slidenum">
              <a:rPr lang="en-US" altLang="zh-CN"/>
              <a:pPr/>
              <a:t>3</a:t>
            </a:fld>
            <a:endParaRPr lang="en-US" altLang="zh-CN"/>
          </a:p>
        </p:txBody>
      </p:sp>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36B662D9-7088-48EE-8296-86015E5D5AD9}" type="slidenum">
              <a:rPr lang="en-US" altLang="zh-CN"/>
              <a:pPr/>
              <a:t>5</a:t>
            </a:fld>
            <a:endParaRPr lang="en-US" altLang="zh-CN"/>
          </a:p>
        </p:txBody>
      </p:sp>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smtClean="0"/>
              <a:t>doc.: IEEE 802.11-11/0985r0</a:t>
            </a:r>
            <a:endParaRPr lang="en-US" altLang="zh-CN"/>
          </a:p>
        </p:txBody>
      </p:sp>
      <p:sp>
        <p:nvSpPr>
          <p:cNvPr id="5" name="Rectangle 3"/>
          <p:cNvSpPr>
            <a:spLocks noGrp="1" noChangeArrowheads="1"/>
          </p:cNvSpPr>
          <p:nvPr>
            <p:ph type="dt" idx="1"/>
          </p:nvPr>
        </p:nvSpPr>
        <p:spPr>
          <a:ln/>
        </p:spPr>
        <p:txBody>
          <a:bodyPr/>
          <a:lstStyle/>
          <a:p>
            <a:r>
              <a:rPr lang="en-US" altLang="zh-CN" smtClean="0"/>
              <a:t>July,2011</a:t>
            </a:r>
            <a:endParaRPr lang="en-US" altLang="zh-CN"/>
          </a:p>
        </p:txBody>
      </p:sp>
      <p:sp>
        <p:nvSpPr>
          <p:cNvPr id="6" name="Rectangle 6"/>
          <p:cNvSpPr>
            <a:spLocks noGrp="1" noChangeArrowheads="1"/>
          </p:cNvSpPr>
          <p:nvPr>
            <p:ph type="ftr" sz="quarter" idx="4"/>
          </p:nvPr>
        </p:nvSpPr>
        <p:spPr>
          <a:ln/>
        </p:spPr>
        <p:txBody>
          <a:bodyPr/>
          <a:lstStyle/>
          <a:p>
            <a:pPr lvl="4"/>
            <a:r>
              <a:rPr lang="en-US" altLang="zh-CN" smtClean="0"/>
              <a:t>Kaiying Lv,ZTE Corporation</a:t>
            </a:r>
            <a:endParaRPr lang="en-US" altLang="zh-CN"/>
          </a:p>
        </p:txBody>
      </p:sp>
      <p:sp>
        <p:nvSpPr>
          <p:cNvPr id="7" name="Rectangle 7"/>
          <p:cNvSpPr>
            <a:spLocks noGrp="1" noChangeArrowheads="1"/>
          </p:cNvSpPr>
          <p:nvPr>
            <p:ph type="sldNum" sz="quarter" idx="5"/>
          </p:nvPr>
        </p:nvSpPr>
        <p:spPr>
          <a:ln/>
        </p:spPr>
        <p:txBody>
          <a:bodyPr/>
          <a:lstStyle/>
          <a:p>
            <a:r>
              <a:rPr lang="en-US" altLang="zh-CN"/>
              <a:t>Page </a:t>
            </a:r>
            <a:fld id="{36B662D9-7088-48EE-8296-86015E5D5AD9}" type="slidenum">
              <a:rPr lang="en-US" altLang="zh-CN"/>
              <a:pPr/>
              <a:t>6</a:t>
            </a:fld>
            <a:endParaRPr lang="en-US" altLang="zh-CN"/>
          </a:p>
        </p:txBody>
      </p:sp>
      <p:sp>
        <p:nvSpPr>
          <p:cNvPr id="27650" name="Rectangle 2"/>
          <p:cNvSpPr>
            <a:spLocks noGrp="1" noRot="1" noChangeAspect="1" noChangeArrowheads="1" noTextEdit="1"/>
          </p:cNvSpPr>
          <p:nvPr>
            <p:ph type="sldImg"/>
          </p:nvPr>
        </p:nvSpPr>
        <p:spPr>
          <a:xfrm>
            <a:off x="1154113" y="701675"/>
            <a:ext cx="4625975" cy="3468688"/>
          </a:xfrm>
          <a:ln/>
        </p:spPr>
      </p:sp>
      <p:sp>
        <p:nvSpPr>
          <p:cNvPr id="276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802.11-11/0985r0</a:t>
            </a:r>
            <a:endParaRPr lang="en-US" altLang="zh-CN"/>
          </a:p>
        </p:txBody>
      </p:sp>
      <p:sp>
        <p:nvSpPr>
          <p:cNvPr id="5" name="日期占位符 4"/>
          <p:cNvSpPr>
            <a:spLocks noGrp="1"/>
          </p:cNvSpPr>
          <p:nvPr>
            <p:ph type="dt" idx="11"/>
          </p:nvPr>
        </p:nvSpPr>
        <p:spPr/>
        <p:txBody>
          <a:bodyPr/>
          <a:lstStyle/>
          <a:p>
            <a:r>
              <a:rPr lang="en-US" altLang="zh-CN" smtClean="0"/>
              <a:t>July,2011</a:t>
            </a:r>
            <a:endParaRPr lang="en-US" altLang="zh-CN"/>
          </a:p>
        </p:txBody>
      </p:sp>
      <p:sp>
        <p:nvSpPr>
          <p:cNvPr id="6" name="页脚占位符 5"/>
          <p:cNvSpPr>
            <a:spLocks noGrp="1"/>
          </p:cNvSpPr>
          <p:nvPr>
            <p:ph type="ftr" sz="quarter" idx="12"/>
          </p:nvPr>
        </p:nvSpPr>
        <p:spPr/>
        <p:txBody>
          <a:bodyPr/>
          <a:lstStyle/>
          <a:p>
            <a:pPr lvl="4"/>
            <a:r>
              <a:rPr lang="en-US" altLang="zh-CN" smtClean="0"/>
              <a:t>Kaiying Lv,ZTE Corporation</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1D69F550-19B0-498A-AA53-D20F0FC50CE0}"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DAB363FF-E447-4854-A6DA-4EB274C050A8}"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818AF139-C318-4E14-9080-E9531A721501}"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B762D0C7-67AD-4221-8974-240AA9B67628}"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17046" cy="276999"/>
          </a:xfrm>
        </p:spPr>
        <p:txBody>
          <a:bodyPr/>
          <a:lstStyle>
            <a:lvl1pPr>
              <a:defRPr/>
            </a:lvl1pPr>
          </a:lstStyle>
          <a:p>
            <a:r>
              <a:rPr lang="en-US" altLang="zh-CN" smtClean="0"/>
              <a:t>July,2011</a:t>
            </a:r>
            <a:endParaRPr lang="en-US" altLang="zh-CN" dirty="0"/>
          </a:p>
        </p:txBody>
      </p:sp>
      <p:sp>
        <p:nvSpPr>
          <p:cNvPr id="5" name="页脚占位符 4"/>
          <p:cNvSpPr>
            <a:spLocks noGrp="1"/>
          </p:cNvSpPr>
          <p:nvPr>
            <p:ph type="ftr" sz="quarter" idx="11"/>
          </p:nvPr>
        </p:nvSpPr>
        <p:spPr>
          <a:xfrm>
            <a:off x="6692456" y="6475413"/>
            <a:ext cx="1851469" cy="184666"/>
          </a:xfrm>
        </p:spPr>
        <p:txBody>
          <a:bodyPr/>
          <a:lstStyle>
            <a:lvl1pPr>
              <a:defRPr/>
            </a:lvl1pPr>
          </a:lstStyle>
          <a:p>
            <a:r>
              <a:rPr lang="en-US" altLang="zh-CN" smtClean="0"/>
              <a:t>Kaiying Lv,ZTE Corporation</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E8AA6DDB-1B32-45DE-B989-989650C2C967}"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smtClean="0"/>
              <a:t>July,2011</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lvl1pPr>
              <a:defRPr/>
            </a:lvl1pPr>
          </a:lstStyle>
          <a:p>
            <a:r>
              <a:rPr lang="en-US" altLang="zh-CN"/>
              <a:t>Slide </a:t>
            </a:r>
            <a:fld id="{58268A0A-F841-4710-A339-66FF25DC8D4F}"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smtClean="0"/>
              <a:t>July,2011</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7" name="灯片编号占位符 6"/>
          <p:cNvSpPr>
            <a:spLocks noGrp="1"/>
          </p:cNvSpPr>
          <p:nvPr>
            <p:ph type="sldNum" sz="quarter" idx="12"/>
          </p:nvPr>
        </p:nvSpPr>
        <p:spPr/>
        <p:txBody>
          <a:bodyPr/>
          <a:lstStyle>
            <a:lvl1pPr>
              <a:defRPr/>
            </a:lvl1pPr>
          </a:lstStyle>
          <a:p>
            <a:r>
              <a:rPr lang="en-US" altLang="zh-CN"/>
              <a:t>Slide </a:t>
            </a:r>
            <a:fld id="{4934B9BF-3D9C-4BBA-AF0F-6DA5E8324AFE}"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smtClean="0"/>
              <a:t>July,2011</a:t>
            </a:r>
            <a:endParaRPr lang="en-US" altLang="zh-CN"/>
          </a:p>
        </p:txBody>
      </p:sp>
      <p:sp>
        <p:nvSpPr>
          <p:cNvPr id="8" name="页脚占位符 7"/>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9" name="灯片编号占位符 8"/>
          <p:cNvSpPr>
            <a:spLocks noGrp="1"/>
          </p:cNvSpPr>
          <p:nvPr>
            <p:ph type="sldNum" sz="quarter" idx="12"/>
          </p:nvPr>
        </p:nvSpPr>
        <p:spPr/>
        <p:txBody>
          <a:bodyPr/>
          <a:lstStyle>
            <a:lvl1pPr>
              <a:defRPr/>
            </a:lvl1pPr>
          </a:lstStyle>
          <a:p>
            <a:r>
              <a:rPr lang="en-US" altLang="zh-CN"/>
              <a:t>Slide </a:t>
            </a:r>
            <a:fld id="{EA3DE142-BF4E-4EEB-8D2B-67CAC30B8F64}"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smtClean="0"/>
              <a:t>July,2011</a:t>
            </a:r>
            <a:endParaRPr lang="en-US" altLang="zh-CN"/>
          </a:p>
        </p:txBody>
      </p:sp>
      <p:sp>
        <p:nvSpPr>
          <p:cNvPr id="4" name="页脚占位符 3"/>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5" name="灯片编号占位符 4"/>
          <p:cNvSpPr>
            <a:spLocks noGrp="1"/>
          </p:cNvSpPr>
          <p:nvPr>
            <p:ph type="sldNum" sz="quarter" idx="12"/>
          </p:nvPr>
        </p:nvSpPr>
        <p:spPr/>
        <p:txBody>
          <a:bodyPr/>
          <a:lstStyle>
            <a:lvl1pPr>
              <a:defRPr/>
            </a:lvl1pPr>
          </a:lstStyle>
          <a:p>
            <a:r>
              <a:rPr lang="en-US" altLang="zh-CN"/>
              <a:t>Slide </a:t>
            </a:r>
            <a:fld id="{3CEB316D-0419-4D41-94C4-AE2977D90AD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smtClean="0"/>
              <a:t>July,2011</a:t>
            </a:r>
            <a:endParaRPr lang="en-US" altLang="zh-CN"/>
          </a:p>
        </p:txBody>
      </p:sp>
      <p:sp>
        <p:nvSpPr>
          <p:cNvPr id="3" name="页脚占位符 2"/>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4" name="灯片编号占位符 3"/>
          <p:cNvSpPr>
            <a:spLocks noGrp="1"/>
          </p:cNvSpPr>
          <p:nvPr>
            <p:ph type="sldNum" sz="quarter" idx="12"/>
          </p:nvPr>
        </p:nvSpPr>
        <p:spPr/>
        <p:txBody>
          <a:bodyPr/>
          <a:lstStyle>
            <a:lvl1pPr>
              <a:defRPr/>
            </a:lvl1pPr>
          </a:lstStyle>
          <a:p>
            <a:r>
              <a:rPr lang="en-US" altLang="zh-CN"/>
              <a:t>Slide </a:t>
            </a:r>
            <a:fld id="{E75663ED-EE1C-4C4D-831D-7F09C35C66BF}"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smtClean="0"/>
              <a:t>July,2011</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7" name="灯片编号占位符 6"/>
          <p:cNvSpPr>
            <a:spLocks noGrp="1"/>
          </p:cNvSpPr>
          <p:nvPr>
            <p:ph type="sldNum" sz="quarter" idx="12"/>
          </p:nvPr>
        </p:nvSpPr>
        <p:spPr/>
        <p:txBody>
          <a:bodyPr/>
          <a:lstStyle>
            <a:lvl1pPr>
              <a:defRPr/>
            </a:lvl1pPr>
          </a:lstStyle>
          <a:p>
            <a:r>
              <a:rPr lang="en-US" altLang="zh-CN"/>
              <a:t>Slide </a:t>
            </a:r>
            <a:fld id="{FD150FC5-1CDC-4E10-ABCF-CEC717C598C0}"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smtClean="0"/>
              <a:t>July,2011</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smtClean="0"/>
              <a:t>Kaiying Lv,ZTE Corporation</a:t>
            </a:r>
            <a:endParaRPr lang="en-US" altLang="zh-CN"/>
          </a:p>
        </p:txBody>
      </p:sp>
      <p:sp>
        <p:nvSpPr>
          <p:cNvPr id="7" name="灯片编号占位符 6"/>
          <p:cNvSpPr>
            <a:spLocks noGrp="1"/>
          </p:cNvSpPr>
          <p:nvPr>
            <p:ph type="sldNum" sz="quarter" idx="12"/>
          </p:nvPr>
        </p:nvSpPr>
        <p:spPr/>
        <p:txBody>
          <a:bodyPr/>
          <a:lstStyle>
            <a:lvl1pPr>
              <a:defRPr/>
            </a:lvl1pPr>
          </a:lstStyle>
          <a:p>
            <a:r>
              <a:rPr lang="en-US" altLang="zh-CN"/>
              <a:t>Slide </a:t>
            </a:r>
            <a:fld id="{A0296514-4E11-48E1-8463-C576956AD676}"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宋体" charset="-122"/>
              </a:defRPr>
            </a:lvl1pPr>
          </a:lstStyle>
          <a:p>
            <a:r>
              <a:rPr lang="en-US" altLang="zh-CN" smtClean="0"/>
              <a:t>July,2011</a:t>
            </a:r>
            <a:endParaRPr lang="en-US" altLang="zh-CN"/>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宋体" charset="-122"/>
              </a:defRPr>
            </a:lvl1pPr>
          </a:lstStyle>
          <a:p>
            <a:r>
              <a:rPr lang="en-US" altLang="zh-CN" smtClean="0"/>
              <a:t>Kaiying Lv,ZTE Corporation</a:t>
            </a:r>
            <a:endParaRPr lang="en-US" altLang="zh-CN"/>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5D575358-8799-41C3-B52D-78570A1A2229}" type="slidenum">
              <a:rPr lang="en-US" altLang="zh-CN"/>
              <a:pPr/>
              <a:t>‹#›</a:t>
            </a:fld>
            <a:endParaRPr lang="en-US" altLang="zh-CN"/>
          </a:p>
        </p:txBody>
      </p:sp>
      <p:sp>
        <p:nvSpPr>
          <p:cNvPr id="1031" name="Rectangle 7"/>
          <p:cNvSpPr>
            <a:spLocks noChangeArrowheads="1"/>
          </p:cNvSpPr>
          <p:nvPr/>
        </p:nvSpPr>
        <p:spPr bwMode="auto">
          <a:xfrm>
            <a:off x="5059833" y="334963"/>
            <a:ext cx="3385670"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802.11-11/0985r1</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期占位符 3"/>
          <p:cNvSpPr>
            <a:spLocks noGrp="1"/>
          </p:cNvSpPr>
          <p:nvPr>
            <p:ph type="dt" sz="half" idx="10"/>
          </p:nvPr>
        </p:nvSpPr>
        <p:spPr/>
        <p:txBody>
          <a:bodyPr/>
          <a:lstStyle/>
          <a:p>
            <a:r>
              <a:rPr lang="en-US" altLang="zh-CN" smtClean="0"/>
              <a:t>July,2011</a:t>
            </a:r>
            <a:endParaRPr lang="en-US" altLang="zh-CN"/>
          </a:p>
        </p:txBody>
      </p:sp>
      <p:sp>
        <p:nvSpPr>
          <p:cNvPr id="7" name="页脚占位符 4"/>
          <p:cNvSpPr>
            <a:spLocks noGrp="1"/>
          </p:cNvSpPr>
          <p:nvPr>
            <p:ph type="ftr" sz="quarter" idx="11"/>
          </p:nvPr>
        </p:nvSpPr>
        <p:spPr/>
        <p:txBody>
          <a:bodyPr/>
          <a:lstStyle/>
          <a:p>
            <a:r>
              <a:rPr lang="en-US" altLang="zh-CN" smtClean="0"/>
              <a:t>Kaiying Lv,ZTE Corporation</a:t>
            </a:r>
            <a:endParaRPr lang="en-US" altLang="zh-CN" dirty="0"/>
          </a:p>
        </p:txBody>
      </p:sp>
      <p:sp>
        <p:nvSpPr>
          <p:cNvPr id="8" name="灯片编号占位符 5"/>
          <p:cNvSpPr>
            <a:spLocks noGrp="1"/>
          </p:cNvSpPr>
          <p:nvPr>
            <p:ph type="sldNum" sz="quarter" idx="12"/>
          </p:nvPr>
        </p:nvSpPr>
        <p:spPr/>
        <p:txBody>
          <a:bodyPr/>
          <a:lstStyle/>
          <a:p>
            <a:r>
              <a:rPr lang="en-US" altLang="zh-CN"/>
              <a:t>Slide </a:t>
            </a:r>
            <a:fld id="{D37B1FC4-FE1C-489D-A2AE-FB2A6B9F86DE}" type="slidenum">
              <a:rPr lang="en-US" altLang="zh-CN"/>
              <a:pPr/>
              <a:t>1</a:t>
            </a:fld>
            <a:endParaRPr lang="en-US" altLang="zh-CN"/>
          </a:p>
        </p:txBody>
      </p:sp>
      <p:sp>
        <p:nvSpPr>
          <p:cNvPr id="30722" name="Rectangle 2"/>
          <p:cNvSpPr>
            <a:spLocks noGrp="1" noChangeArrowheads="1"/>
          </p:cNvSpPr>
          <p:nvPr>
            <p:ph type="title"/>
          </p:nvPr>
        </p:nvSpPr>
        <p:spPr>
          <a:xfrm>
            <a:off x="467544" y="685800"/>
            <a:ext cx="7990656" cy="1066800"/>
          </a:xfrm>
          <a:noFill/>
          <a:ln/>
        </p:spPr>
        <p:txBody>
          <a:bodyPr/>
          <a:lstStyle/>
          <a:p>
            <a:r>
              <a:rPr lang="en-GB" altLang="ja-JP" dirty="0" smtClean="0"/>
              <a:t>Performance Evaluation of Multiple STAs’ </a:t>
            </a:r>
            <a:r>
              <a:rPr lang="en-US" altLang="zh-CN" dirty="0" smtClean="0">
                <a:ea typeface="ＭＳ Ｐゴシック" pitchFamily="34" charset="-128"/>
              </a:rPr>
              <a:t>Authentication and Association Process</a:t>
            </a:r>
            <a:endParaRPr lang="en-US" altLang="zh-CN" dirty="0">
              <a:ea typeface="宋体" charset="-122"/>
            </a:endParaRPr>
          </a:p>
        </p:txBody>
      </p:sp>
      <p:sp>
        <p:nvSpPr>
          <p:cNvPr id="30726" name="Rectangle 6"/>
          <p:cNvSpPr>
            <a:spLocks noGrp="1" noChangeArrowheads="1"/>
          </p:cNvSpPr>
          <p:nvPr>
            <p:ph type="body" idx="1"/>
          </p:nvPr>
        </p:nvSpPr>
        <p:spPr>
          <a:xfrm>
            <a:off x="611560" y="1772816"/>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2011-07-18</a:t>
            </a:r>
            <a:endParaRPr lang="en-US" altLang="zh-CN" sz="2000" b="0" dirty="0">
              <a:ea typeface="宋体" charset="-122"/>
            </a:endParaRPr>
          </a:p>
        </p:txBody>
      </p:sp>
      <p:graphicFrame>
        <p:nvGraphicFramePr>
          <p:cNvPr id="30731" name="Object 11"/>
          <p:cNvGraphicFramePr>
            <a:graphicFrameLocks noChangeAspect="1"/>
          </p:cNvGraphicFramePr>
          <p:nvPr/>
        </p:nvGraphicFramePr>
        <p:xfrm>
          <a:off x="395536" y="2636912"/>
          <a:ext cx="8101781" cy="2481440"/>
        </p:xfrm>
        <a:graphic>
          <a:graphicData uri="http://schemas.openxmlformats.org/presentationml/2006/ole">
            <p:oleObj spid="_x0000_s30731" name="Document" r:id="rId4" imgW="8256325" imgH="2533174" progId="Word.Document.8">
              <p:embed/>
            </p:oleObj>
          </a:graphicData>
        </a:graphic>
      </p:graphicFrame>
      <p:sp>
        <p:nvSpPr>
          <p:cNvPr id="30732" name="Rectangle 12"/>
          <p:cNvSpPr>
            <a:spLocks noChangeArrowheads="1"/>
          </p:cNvSpPr>
          <p:nvPr/>
        </p:nvSpPr>
        <p:spPr bwMode="auto">
          <a:xfrm>
            <a:off x="467544"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dirty="0">
                <a:ea typeface="宋体" charset="-122"/>
              </a:rPr>
              <a:t>Authors:</a:t>
            </a:r>
            <a:endParaRPr lang="en-US" altLang="zh-CN" sz="2000" dirty="0">
              <a:ea typeface="宋体"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2693988"/>
            <a:ext cx="7772400" cy="1470025"/>
          </a:xfrm>
        </p:spPr>
        <p:txBody>
          <a:bodyPr/>
          <a:lstStyle/>
          <a:p>
            <a:r>
              <a:rPr kumimoji="1" lang="en-US" altLang="ja-JP" dirty="0" smtClean="0"/>
              <a:t>Thank you!</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6" name="日期占位符 5"/>
          <p:cNvSpPr>
            <a:spLocks noGrp="1"/>
          </p:cNvSpPr>
          <p:nvPr>
            <p:ph type="dt" sz="half" idx="10"/>
          </p:nvPr>
        </p:nvSpPr>
        <p:spPr/>
        <p:txBody>
          <a:bodyPr/>
          <a:lstStyle/>
          <a:p>
            <a:r>
              <a:rPr lang="en-US" altLang="zh-CN" smtClean="0"/>
              <a:t>July,2011</a:t>
            </a:r>
            <a:endParaRPr lang="en-US" altLang="zh-CN"/>
          </a:p>
        </p:txBody>
      </p:sp>
      <p:sp>
        <p:nvSpPr>
          <p:cNvPr id="7" name="页脚占位符 6"/>
          <p:cNvSpPr>
            <a:spLocks noGrp="1"/>
          </p:cNvSpPr>
          <p:nvPr>
            <p:ph type="ftr" sz="quarter" idx="11"/>
          </p:nvPr>
        </p:nvSpPr>
        <p:spPr/>
        <p:txBody>
          <a:bodyPr/>
          <a:lstStyle/>
          <a:p>
            <a:r>
              <a:rPr lang="en-US" altLang="zh-CN" smtClean="0"/>
              <a:t>Kaiying Lv,ZTE Corporation</a:t>
            </a:r>
            <a:endParaRPr lang="en-US" altLang="zh-CN"/>
          </a:p>
        </p:txBody>
      </p:sp>
    </p:spTree>
    <p:extLst>
      <p:ext uri="{BB962C8B-B14F-4D97-AF65-F5344CB8AC3E}">
        <p14:creationId xmlns="" xmlns:p14="http://schemas.microsoft.com/office/powerpoint/2010/main" val="2407468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E1FF57F8-FB83-4848-B9F6-88739B8891A3}"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dirty="0">
                <a:ea typeface="宋体" charset="-122"/>
              </a:rPr>
              <a:t>Abstract</a:t>
            </a:r>
          </a:p>
        </p:txBody>
      </p:sp>
      <p:sp>
        <p:nvSpPr>
          <p:cNvPr id="5123" name="Rectangle 3"/>
          <p:cNvSpPr>
            <a:spLocks noGrp="1" noChangeArrowheads="1"/>
          </p:cNvSpPr>
          <p:nvPr>
            <p:ph type="body" idx="1"/>
          </p:nvPr>
        </p:nvSpPr>
        <p:spPr>
          <a:xfrm>
            <a:off x="755576" y="1700808"/>
            <a:ext cx="7920880" cy="4536504"/>
          </a:xfrm>
          <a:noFill/>
          <a:ln/>
        </p:spPr>
        <p:txBody>
          <a:bodyPr/>
          <a:lstStyle/>
          <a:p>
            <a:pPr>
              <a:buFont typeface="Arial" pitchFamily="34" charset="0"/>
              <a:buChar char="•"/>
            </a:pPr>
            <a:r>
              <a:rPr lang="en-US" altLang="zh-CN" dirty="0" smtClean="0">
                <a:ea typeface="宋体" charset="-122"/>
              </a:rPr>
              <a:t>For use case 1a</a:t>
            </a:r>
            <a:r>
              <a:rPr lang="en-US" altLang="zh-CN" dirty="0" smtClean="0"/>
              <a:t> </a:t>
            </a:r>
            <a:r>
              <a:rPr lang="en-US" altLang="ja-JP" dirty="0" smtClean="0"/>
              <a:t>Smart Grid – Meter to Pole </a:t>
            </a:r>
            <a:r>
              <a:rPr lang="en-US" altLang="zh-CN" baseline="30000" dirty="0" smtClean="0">
                <a:ea typeface="宋体" charset="-122"/>
              </a:rPr>
              <a:t>[1]</a:t>
            </a:r>
            <a:r>
              <a:rPr lang="en-US" altLang="zh-CN" dirty="0" smtClean="0">
                <a:ea typeface="宋体" charset="-122"/>
              </a:rPr>
              <a:t>,the requirement is to support up to 6000 STAs in one AP.</a:t>
            </a:r>
          </a:p>
          <a:p>
            <a:pPr>
              <a:buFont typeface="Arial" pitchFamily="34" charset="0"/>
              <a:buChar char="•"/>
            </a:pPr>
            <a:endParaRPr lang="en-US" altLang="ja-JP" dirty="0">
              <a:ea typeface="宋体" charset="-122"/>
            </a:endParaRPr>
          </a:p>
          <a:p>
            <a:pPr>
              <a:buFont typeface="Arial" pitchFamily="34" charset="0"/>
              <a:buChar char="•"/>
            </a:pPr>
            <a:r>
              <a:rPr lang="en-GB" altLang="ja-JP" dirty="0" smtClean="0"/>
              <a:t>In this contribution, we present some simulation results of large numbers of STAs’ authentication and association performance. </a:t>
            </a:r>
          </a:p>
          <a:p>
            <a:pPr>
              <a:buNone/>
            </a:pPr>
            <a:endParaRPr lang="en-GB" altLang="ja-JP" dirty="0" smtClean="0"/>
          </a:p>
          <a:p>
            <a:pPr>
              <a:buFont typeface="Arial" pitchFamily="34" charset="0"/>
              <a:buChar char="•"/>
            </a:pPr>
            <a:r>
              <a:rPr lang="en-US" altLang="ja-JP" dirty="0"/>
              <a:t>The objective of our research is to discover </a:t>
            </a:r>
            <a:r>
              <a:rPr lang="en-US" altLang="ja-JP" dirty="0" smtClean="0"/>
              <a:t>if there is potential possibility of supporting </a:t>
            </a:r>
            <a:r>
              <a:rPr lang="en-US" altLang="zh-CN" dirty="0" smtClean="0">
                <a:ea typeface="ＭＳ Ｐゴシック" pitchFamily="34" charset="-128"/>
              </a:rPr>
              <a:t>large number of STAs join the network at the same time based on the current 802.11 architecture.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dirty="0"/>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FD952E29-0FC2-432E-AFFD-9395D7344810}" type="slidenum">
              <a:rPr lang="en-US" altLang="zh-CN"/>
              <a:pPr/>
              <a:t>3</a:t>
            </a:fld>
            <a:endParaRPr lang="en-US" altLang="zh-CN"/>
          </a:p>
        </p:txBody>
      </p:sp>
      <p:sp>
        <p:nvSpPr>
          <p:cNvPr id="16386" name="Rectangle 2"/>
          <p:cNvSpPr>
            <a:spLocks noGrp="1" noChangeArrowheads="1"/>
          </p:cNvSpPr>
          <p:nvPr>
            <p:ph type="title"/>
          </p:nvPr>
        </p:nvSpPr>
        <p:spPr>
          <a:xfrm>
            <a:off x="685800" y="685800"/>
            <a:ext cx="7772400" cy="582960"/>
          </a:xfrm>
        </p:spPr>
        <p:txBody>
          <a:bodyPr/>
          <a:lstStyle/>
          <a:p>
            <a:r>
              <a:rPr lang="en-US" altLang="zh-CN" dirty="0" smtClean="0">
                <a:ea typeface="宋体" charset="-122"/>
              </a:rPr>
              <a:t>Simulation topology</a:t>
            </a:r>
            <a:endParaRPr lang="en-US" altLang="zh-CN" dirty="0">
              <a:ea typeface="宋体" charset="-122"/>
            </a:endParaRPr>
          </a:p>
        </p:txBody>
      </p:sp>
      <p:sp>
        <p:nvSpPr>
          <p:cNvPr id="16387" name="Rectangle 3"/>
          <p:cNvSpPr>
            <a:spLocks noGrp="1" noChangeArrowheads="1"/>
          </p:cNvSpPr>
          <p:nvPr>
            <p:ph type="body" idx="1"/>
          </p:nvPr>
        </p:nvSpPr>
        <p:spPr>
          <a:xfrm>
            <a:off x="755576" y="1412776"/>
            <a:ext cx="7848872" cy="5040560"/>
          </a:xfrm>
        </p:spPr>
        <p:txBody>
          <a:bodyPr/>
          <a:lstStyle/>
          <a:p>
            <a:pPr marL="252000" lvl="1" indent="0">
              <a:buNone/>
            </a:pPr>
            <a:r>
              <a:rPr lang="en-US" altLang="zh-CN" sz="1600" dirty="0" smtClean="0">
                <a:ea typeface="宋体" charset="-122"/>
              </a:rPr>
              <a:t>In order to simplify the simulation ,we assume the communication area is </a:t>
            </a:r>
            <a:r>
              <a:rPr lang="en-US" altLang="zh-CN" sz="1600" dirty="0" smtClean="0"/>
              <a:t>1000*1000 and AP is located at the center of this area.</a:t>
            </a:r>
            <a:r>
              <a:rPr lang="zh-CN" altLang="zh-CN" sz="1600" dirty="0" smtClean="0"/>
              <a:t> </a:t>
            </a:r>
            <a:r>
              <a:rPr lang="en-US" altLang="zh-CN" sz="1600" dirty="0" smtClean="0"/>
              <a:t>The non-AP STAs are distributed randomly in AP’s coverage. The figure below shows the location of 1 AP and 1000 STAs.</a:t>
            </a:r>
          </a:p>
          <a:p>
            <a:pPr marL="252000" lvl="1" indent="0">
              <a:buNone/>
            </a:pPr>
            <a:endParaRPr lang="en-US" altLang="zh-CN" sz="1600" dirty="0">
              <a:ea typeface="宋体" charset="-122"/>
            </a:endParaRPr>
          </a:p>
        </p:txBody>
      </p:sp>
      <p:pic>
        <p:nvPicPr>
          <p:cNvPr id="45060" name="Picture 4"/>
          <p:cNvPicPr>
            <a:picLocks noChangeAspect="1" noChangeArrowheads="1"/>
          </p:cNvPicPr>
          <p:nvPr/>
        </p:nvPicPr>
        <p:blipFill>
          <a:blip r:embed="rId3" cstate="print"/>
          <a:srcRect/>
          <a:stretch>
            <a:fillRect/>
          </a:stretch>
        </p:blipFill>
        <p:spPr bwMode="auto">
          <a:xfrm>
            <a:off x="2123728" y="2276872"/>
            <a:ext cx="4942309" cy="421887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96FA9E00-CC5A-4EA4-9662-5BA6F7A53B9A}" type="slidenum">
              <a:rPr lang="en-US" altLang="zh-CN"/>
              <a:pPr/>
              <a:t>4</a:t>
            </a:fld>
            <a:endParaRPr lang="en-US" altLang="zh-CN"/>
          </a:p>
        </p:txBody>
      </p:sp>
      <p:sp>
        <p:nvSpPr>
          <p:cNvPr id="15362" name="Rectangle 2"/>
          <p:cNvSpPr>
            <a:spLocks noGrp="1" noChangeArrowheads="1"/>
          </p:cNvSpPr>
          <p:nvPr>
            <p:ph type="title"/>
          </p:nvPr>
        </p:nvSpPr>
        <p:spPr/>
        <p:txBody>
          <a:bodyPr/>
          <a:lstStyle/>
          <a:p>
            <a:r>
              <a:rPr lang="en-US" altLang="zh-CN" dirty="0" smtClean="0">
                <a:ea typeface="宋体" charset="-122"/>
              </a:rPr>
              <a:t>Simulation Process</a:t>
            </a:r>
            <a:endParaRPr lang="en-US" altLang="zh-CN" dirty="0">
              <a:ea typeface="宋体" charset="-122"/>
            </a:endParaRPr>
          </a:p>
        </p:txBody>
      </p:sp>
      <p:sp>
        <p:nvSpPr>
          <p:cNvPr id="15363" name="Rectangle 3"/>
          <p:cNvSpPr>
            <a:spLocks noGrp="1" noChangeArrowheads="1"/>
          </p:cNvSpPr>
          <p:nvPr>
            <p:ph type="body" idx="1"/>
          </p:nvPr>
        </p:nvSpPr>
        <p:spPr>
          <a:xfrm>
            <a:off x="755576" y="1772816"/>
            <a:ext cx="7772400" cy="4114800"/>
          </a:xfrm>
        </p:spPr>
        <p:txBody>
          <a:bodyPr/>
          <a:lstStyle/>
          <a:p>
            <a:pPr>
              <a:buAutoNum type="arabicParenBoth"/>
            </a:pPr>
            <a:r>
              <a:rPr lang="en-US" altLang="zh-CN" sz="1800" b="0" dirty="0" smtClean="0"/>
              <a:t>A non-AP STA waits for a </a:t>
            </a:r>
            <a:r>
              <a:rPr lang="en-US" altLang="zh-CN" sz="1800" b="0" i="1" dirty="0" err="1" smtClean="0"/>
              <a:t>ChannelTime</a:t>
            </a:r>
            <a:r>
              <a:rPr lang="en-US" altLang="zh-CN" sz="1800" b="0" dirty="0" smtClean="0"/>
              <a:t>  which is longer than a Beacon Interval to ensure the reception of Beacon.</a:t>
            </a:r>
          </a:p>
          <a:p>
            <a:pPr>
              <a:buAutoNum type="arabicParenBoth"/>
            </a:pPr>
            <a:r>
              <a:rPr lang="en-US" altLang="zh-CN" sz="1800" b="0" dirty="0" smtClean="0"/>
              <a:t>After receiving a Beacon from a AP , the STA constructs Authentication Request frame and performs </a:t>
            </a:r>
            <a:r>
              <a:rPr lang="en-US" altLang="zh-CN" sz="1800" b="0" dirty="0" err="1" smtClean="0"/>
              <a:t>Backoff</a:t>
            </a:r>
            <a:r>
              <a:rPr lang="en-US" altLang="zh-CN" sz="1800" b="0" dirty="0" smtClean="0"/>
              <a:t> procedure for transmission.</a:t>
            </a:r>
          </a:p>
          <a:p>
            <a:pPr>
              <a:buAutoNum type="arabicParenBoth"/>
            </a:pPr>
            <a:r>
              <a:rPr lang="en-US" altLang="zh-CN" sz="1800" b="0" dirty="0" smtClean="0"/>
              <a:t>Once the medium is not determined to be busy ,the STA proceeds to transmit. A </a:t>
            </a:r>
            <a:r>
              <a:rPr lang="en-US" altLang="zh-CN" sz="1800" b="0" i="1" dirty="0" smtClean="0"/>
              <a:t>Timeout</a:t>
            </a:r>
            <a:r>
              <a:rPr lang="en-US" altLang="zh-CN" sz="1800" i="1" dirty="0" smtClean="0"/>
              <a:t> </a:t>
            </a:r>
            <a:r>
              <a:rPr lang="en-US" altLang="zh-CN" sz="1800" b="0" dirty="0" smtClean="0"/>
              <a:t>is defined for the STA to sent Authentication Request frame and wait for the corresponding response frame. If no response frame is received until the Timeout goes out, the STA retransmits the Authentication Request frame.</a:t>
            </a:r>
          </a:p>
          <a:p>
            <a:pPr>
              <a:buAutoNum type="arabicParenBoth"/>
            </a:pPr>
            <a:r>
              <a:rPr lang="en-US" altLang="zh-CN" sz="1800" b="0" dirty="0" smtClean="0"/>
              <a:t>The AP also performs </a:t>
            </a:r>
            <a:r>
              <a:rPr lang="en-US" altLang="zh-CN" sz="1800" b="0" dirty="0" err="1" smtClean="0"/>
              <a:t>backoff</a:t>
            </a:r>
            <a:r>
              <a:rPr lang="en-US" altLang="zh-CN" sz="1800" b="0" dirty="0" smtClean="0"/>
              <a:t> before transmitting Authentication Response frame  and set a </a:t>
            </a:r>
            <a:r>
              <a:rPr lang="en-US" altLang="zh-CN" sz="1800" b="0" dirty="0" err="1" smtClean="0"/>
              <a:t>ACKTimer</a:t>
            </a:r>
            <a:r>
              <a:rPr lang="en-US" altLang="zh-CN" sz="1800" b="0" dirty="0" smtClean="0"/>
              <a:t> to wait for ACK frame.</a:t>
            </a:r>
          </a:p>
          <a:p>
            <a:pPr>
              <a:buAutoNum type="arabicParenBoth"/>
            </a:pPr>
            <a:r>
              <a:rPr lang="en-US" altLang="zh-CN" sz="1800" b="0" dirty="0" smtClean="0"/>
              <a:t>STA performs Association  following nearly the same procedure as Authentication .</a:t>
            </a:r>
          </a:p>
          <a:p>
            <a:pPr>
              <a:buAutoNum type="arabicParenBoth"/>
            </a:pPr>
            <a:endParaRPr lang="en-US" altLang="zh-CN" sz="1800" b="0" dirty="0" smtClean="0"/>
          </a:p>
          <a:p>
            <a:pPr marL="457200" indent="-457200">
              <a:buAutoNum type="arabicParenBoth"/>
            </a:pPr>
            <a:endParaRPr lang="en-US" altLang="zh-CN" b="0" dirty="0">
              <a:ea typeface="宋体"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687589B0-22F9-4D42-8F09-041E9C03183C}" type="slidenum">
              <a:rPr lang="en-US" altLang="zh-CN"/>
              <a:pPr/>
              <a:t>5</a:t>
            </a:fld>
            <a:endParaRPr lang="en-US" altLang="zh-CN"/>
          </a:p>
        </p:txBody>
      </p:sp>
      <p:sp>
        <p:nvSpPr>
          <p:cNvPr id="11266" name="Rectangle 2"/>
          <p:cNvSpPr>
            <a:spLocks noGrp="1" noChangeArrowheads="1"/>
          </p:cNvSpPr>
          <p:nvPr>
            <p:ph type="title"/>
          </p:nvPr>
        </p:nvSpPr>
        <p:spPr>
          <a:xfrm>
            <a:off x="685800" y="685800"/>
            <a:ext cx="7772400" cy="798984"/>
          </a:xfrm>
        </p:spPr>
        <p:txBody>
          <a:bodyPr/>
          <a:lstStyle/>
          <a:p>
            <a:r>
              <a:rPr lang="en-US" altLang="zh-CN" dirty="0" smtClean="0">
                <a:ea typeface="宋体" charset="-122"/>
              </a:rPr>
              <a:t>Simulation parameters(1/2)</a:t>
            </a:r>
            <a:endParaRPr lang="en-US" altLang="zh-CN" dirty="0">
              <a:ea typeface="宋体" charset="-122"/>
            </a:endParaRPr>
          </a:p>
        </p:txBody>
      </p:sp>
      <p:graphicFrame>
        <p:nvGraphicFramePr>
          <p:cNvPr id="7" name="表格 6"/>
          <p:cNvGraphicFramePr>
            <a:graphicFrameLocks noGrp="1"/>
          </p:cNvGraphicFramePr>
          <p:nvPr/>
        </p:nvGraphicFramePr>
        <p:xfrm>
          <a:off x="1043608" y="1556792"/>
          <a:ext cx="7128792" cy="4719320"/>
        </p:xfrm>
        <a:graphic>
          <a:graphicData uri="http://schemas.openxmlformats.org/drawingml/2006/table">
            <a:tbl>
              <a:tblPr firstRow="1" bandRow="1">
                <a:tableStyleId>{C4B1156A-380E-4F78-BDF5-A606A8083BF9}</a:tableStyleId>
              </a:tblPr>
              <a:tblGrid>
                <a:gridCol w="3564396"/>
                <a:gridCol w="3564396"/>
              </a:tblGrid>
              <a:tr h="370840">
                <a:tc>
                  <a:txBody>
                    <a:bodyPr/>
                    <a:lstStyle/>
                    <a:p>
                      <a:r>
                        <a:rPr lang="en-US" altLang="zh-CN" sz="1800" b="0" dirty="0" smtClean="0"/>
                        <a:t>Beacon Interval</a:t>
                      </a:r>
                      <a:endParaRPr lang="zh-CN" altLang="en-US" sz="1800" b="0" dirty="0"/>
                    </a:p>
                  </a:txBody>
                  <a:tcPr/>
                </a:tc>
                <a:tc>
                  <a:txBody>
                    <a:bodyPr/>
                    <a:lstStyle/>
                    <a:p>
                      <a:pPr algn="r"/>
                      <a:r>
                        <a:rPr lang="en-US" altLang="zh-CN" sz="1800" b="0" dirty="0" smtClean="0"/>
                        <a:t>100ms</a:t>
                      </a:r>
                      <a:endParaRPr lang="zh-CN" altLang="en-US" sz="1800" b="0" dirty="0"/>
                    </a:p>
                  </a:txBody>
                  <a:tcPr/>
                </a:tc>
              </a:tr>
              <a:tr h="370840">
                <a:tc>
                  <a:txBody>
                    <a:bodyPr/>
                    <a:lstStyle/>
                    <a:p>
                      <a:r>
                        <a:rPr lang="en-US" altLang="zh-CN" sz="1800" b="0" dirty="0" smtClean="0"/>
                        <a:t>Channel Bandwidth</a:t>
                      </a:r>
                      <a:endParaRPr lang="zh-CN" altLang="en-US" sz="1800" b="0" dirty="0"/>
                    </a:p>
                  </a:txBody>
                  <a:tcPr/>
                </a:tc>
                <a:tc>
                  <a:txBody>
                    <a:bodyPr/>
                    <a:lstStyle/>
                    <a:p>
                      <a:pPr algn="r"/>
                      <a:r>
                        <a:rPr lang="en-US" altLang="zh-CN" sz="1800" b="0" dirty="0" smtClean="0"/>
                        <a:t>20MHz</a:t>
                      </a:r>
                      <a:endParaRPr lang="zh-CN" altLang="en-US" sz="1800" b="0" dirty="0"/>
                    </a:p>
                  </a:txBody>
                  <a:tcPr/>
                </a:tc>
              </a:tr>
              <a:tr h="370840">
                <a:tc>
                  <a:txBody>
                    <a:bodyPr/>
                    <a:lstStyle/>
                    <a:p>
                      <a:r>
                        <a:rPr lang="en-US" altLang="zh-CN" sz="1800" b="0" dirty="0" smtClean="0"/>
                        <a:t>Data rate</a:t>
                      </a:r>
                      <a:endParaRPr lang="zh-CN" altLang="en-US" sz="1800" b="0" dirty="0"/>
                    </a:p>
                  </a:txBody>
                  <a:tcPr/>
                </a:tc>
                <a:tc>
                  <a:txBody>
                    <a:bodyPr/>
                    <a:lstStyle/>
                    <a:p>
                      <a:pPr algn="r"/>
                      <a:r>
                        <a:rPr lang="en-US" altLang="zh-CN" sz="1800" b="0" dirty="0" smtClean="0"/>
                        <a:t>1Mbps</a:t>
                      </a:r>
                      <a:endParaRPr lang="zh-CN" altLang="en-US" sz="1800" b="0" dirty="0"/>
                    </a:p>
                  </a:txBody>
                  <a:tcPr/>
                </a:tc>
              </a:tr>
              <a:tr h="370840">
                <a:tc>
                  <a:txBody>
                    <a:bodyPr/>
                    <a:lstStyle/>
                    <a:p>
                      <a:r>
                        <a:rPr lang="en-US" altLang="zh-CN" sz="1800" dirty="0" smtClean="0"/>
                        <a:t>The number of STAs per</a:t>
                      </a:r>
                      <a:r>
                        <a:rPr lang="en-US" altLang="zh-CN" sz="1800" baseline="0" dirty="0" smtClean="0"/>
                        <a:t> AP(</a:t>
                      </a:r>
                      <a:r>
                        <a:rPr lang="en-US" altLang="zh-CN" sz="1800" baseline="0" dirty="0" err="1" smtClean="0"/>
                        <a:t>min,max</a:t>
                      </a:r>
                      <a:r>
                        <a:rPr lang="en-US" altLang="zh-CN" sz="1800" baseline="0" dirty="0" smtClean="0"/>
                        <a:t>)</a:t>
                      </a:r>
                      <a:endParaRPr lang="zh-CN" altLang="en-US" sz="1800" dirty="0"/>
                    </a:p>
                  </a:txBody>
                  <a:tcPr/>
                </a:tc>
                <a:tc>
                  <a:txBody>
                    <a:bodyPr/>
                    <a:lstStyle/>
                    <a:p>
                      <a:pPr algn="r"/>
                      <a:r>
                        <a:rPr lang="en-US" altLang="zh-CN" sz="1800" dirty="0" smtClean="0"/>
                        <a:t>(100,6000)</a:t>
                      </a:r>
                      <a:endParaRPr lang="zh-CN" altLang="en-US" sz="1800" dirty="0"/>
                    </a:p>
                  </a:txBody>
                  <a:tcPr/>
                </a:tc>
              </a:tr>
              <a:tr h="370840">
                <a:tc>
                  <a:txBody>
                    <a:bodyPr/>
                    <a:lstStyle/>
                    <a:p>
                      <a:r>
                        <a:rPr lang="en-US" altLang="zh-CN" sz="1800" kern="1200" dirty="0" smtClean="0">
                          <a:solidFill>
                            <a:schemeClr val="dk1"/>
                          </a:solidFill>
                          <a:latin typeface="+mn-lt"/>
                          <a:ea typeface="+mn-ea"/>
                          <a:cs typeface="+mn-cs"/>
                        </a:rPr>
                        <a:t>Association Request Length</a:t>
                      </a:r>
                      <a:endParaRPr lang="zh-CN" altLang="en-US" sz="1800" dirty="0"/>
                    </a:p>
                  </a:txBody>
                  <a:tcPr/>
                </a:tc>
                <a:tc>
                  <a:txBody>
                    <a:bodyPr/>
                    <a:lstStyle/>
                    <a:p>
                      <a:pPr algn="r"/>
                      <a:r>
                        <a:rPr lang="en-US" altLang="zh-CN" sz="1800" dirty="0" smtClean="0"/>
                        <a:t>28Byte</a:t>
                      </a:r>
                      <a:endParaRPr lang="zh-CN" altLang="en-US" sz="1800" dirty="0"/>
                    </a:p>
                  </a:txBody>
                  <a:tcPr/>
                </a:tc>
              </a:tr>
              <a:tr h="370840">
                <a:tc>
                  <a:txBody>
                    <a:bodyPr/>
                    <a:lstStyle/>
                    <a:p>
                      <a:r>
                        <a:rPr lang="en-US" altLang="zh-CN" sz="1800" kern="1200" dirty="0" smtClean="0">
                          <a:solidFill>
                            <a:schemeClr val="dk1"/>
                          </a:solidFill>
                          <a:latin typeface="+mn-lt"/>
                          <a:ea typeface="+mn-ea"/>
                          <a:cs typeface="+mn-cs"/>
                        </a:rPr>
                        <a:t>Association Response Length</a:t>
                      </a:r>
                      <a:endParaRPr lang="zh-CN" altLang="en-US" sz="1800" dirty="0"/>
                    </a:p>
                  </a:txBody>
                  <a:tcPr/>
                </a:tc>
                <a:tc>
                  <a:txBody>
                    <a:bodyPr/>
                    <a:lstStyle/>
                    <a:p>
                      <a:pPr algn="r"/>
                      <a:r>
                        <a:rPr lang="en-US" altLang="zh-CN" sz="1800" dirty="0" smtClean="0"/>
                        <a:t>30Byte</a:t>
                      </a:r>
                      <a:endParaRPr lang="zh-CN" altLang="en-US" sz="1800" dirty="0"/>
                    </a:p>
                  </a:txBody>
                  <a:tcPr/>
                </a:tc>
              </a:tr>
              <a:tr h="370840">
                <a:tc>
                  <a:txBody>
                    <a:bodyPr/>
                    <a:lstStyle/>
                    <a:p>
                      <a:r>
                        <a:rPr lang="en-US" altLang="zh-CN" sz="1800" kern="1200" dirty="0" smtClean="0">
                          <a:solidFill>
                            <a:schemeClr val="dk1"/>
                          </a:solidFill>
                          <a:latin typeface="+mn-lt"/>
                          <a:ea typeface="+mn-ea"/>
                          <a:cs typeface="+mn-cs"/>
                        </a:rPr>
                        <a:t>Authenticate Request Length</a:t>
                      </a:r>
                      <a:endParaRPr lang="zh-CN" altLang="en-US" sz="1800" dirty="0"/>
                    </a:p>
                  </a:txBody>
                  <a:tcPr/>
                </a:tc>
                <a:tc>
                  <a:txBody>
                    <a:bodyPr/>
                    <a:lstStyle/>
                    <a:p>
                      <a:pPr algn="r"/>
                      <a:r>
                        <a:rPr lang="en-US" altLang="zh-CN" sz="1800" dirty="0" smtClean="0"/>
                        <a:t>34Byte</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dk1"/>
                          </a:solidFill>
                          <a:latin typeface="+mn-lt"/>
                          <a:ea typeface="+mn-ea"/>
                          <a:cs typeface="+mn-cs"/>
                        </a:rPr>
                        <a:t>Authenticate Response Length</a:t>
                      </a:r>
                      <a:endParaRPr lang="zh-CN" altLang="en-US" sz="1800" dirty="0" smtClean="0"/>
                    </a:p>
                  </a:txBody>
                  <a:tcPr/>
                </a:tc>
                <a:tc>
                  <a:txBody>
                    <a:bodyPr/>
                    <a:lstStyle/>
                    <a:p>
                      <a:pPr algn="r"/>
                      <a:r>
                        <a:rPr lang="en-US" altLang="zh-CN" sz="1800" dirty="0" smtClean="0"/>
                        <a:t>34Byte</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SIFS </a:t>
                      </a:r>
                      <a:endParaRPr lang="zh-CN" altLang="en-US" sz="1800"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ysClr val="windowText" lastClr="000000"/>
                          </a:solidFill>
                        </a:rPr>
                        <a:t>16µs</a:t>
                      </a:r>
                      <a:endParaRPr kumimoji="1" lang="ja-JP" altLang="en-US" sz="1800" dirty="0" smtClean="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Slot Time</a:t>
                      </a:r>
                      <a:endParaRPr lang="zh-CN" altLang="en-US" sz="1800" dirty="0" smtClean="0"/>
                    </a:p>
                  </a:txBody>
                  <a:tcPr/>
                </a:tc>
                <a:tc>
                  <a:txBody>
                    <a:bodyPr/>
                    <a:lstStyle/>
                    <a:p>
                      <a:pPr algn="r"/>
                      <a:r>
                        <a:rPr lang="en-US" altLang="zh-CN" sz="1800" dirty="0" smtClean="0"/>
                        <a:t>9µs</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ysClr val="windowText" lastClr="000000"/>
                          </a:solidFill>
                        </a:rPr>
                        <a:t>CWmin</a:t>
                      </a:r>
                      <a:endParaRPr kumimoji="1" lang="ja-JP" altLang="en-US" sz="1800" dirty="0" smtClean="0">
                        <a:solidFill>
                          <a:sysClr val="windowText" lastClr="000000"/>
                        </a:solidFill>
                      </a:endParaRPr>
                    </a:p>
                  </a:txBody>
                  <a:tcPr/>
                </a:tc>
                <a:tc>
                  <a:txBody>
                    <a:bodyPr/>
                    <a:lstStyle/>
                    <a:p>
                      <a:pPr algn="r"/>
                      <a:r>
                        <a:rPr lang="en-US" altLang="zh-CN" sz="1800" dirty="0" smtClean="0"/>
                        <a:t>15</a:t>
                      </a:r>
                      <a:endParaRPr lang="zh-CN"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err="1" smtClean="0">
                          <a:solidFill>
                            <a:sysClr val="windowText" lastClr="000000"/>
                          </a:solidFill>
                        </a:rPr>
                        <a:t>CWmax</a:t>
                      </a:r>
                      <a:endParaRPr kumimoji="1" lang="ja-JP" altLang="en-US" sz="1800" dirty="0" smtClean="0">
                        <a:solidFill>
                          <a:sysClr val="windowText" lastClr="000000"/>
                        </a:solidFill>
                      </a:endParaRPr>
                    </a:p>
                  </a:txBody>
                  <a:tcPr/>
                </a:tc>
                <a:tc>
                  <a:txBody>
                    <a:bodyPr/>
                    <a:lstStyle/>
                    <a:p>
                      <a:pPr algn="r"/>
                      <a:r>
                        <a:rPr lang="en-US" altLang="zh-CN" sz="1800" dirty="0" smtClean="0"/>
                        <a:t>1023</a:t>
                      </a:r>
                      <a:endParaRPr lang="zh-CN" altLang="en-US" sz="18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687589B0-22F9-4D42-8F09-041E9C03183C}" type="slidenum">
              <a:rPr lang="en-US" altLang="zh-CN"/>
              <a:pPr/>
              <a:t>6</a:t>
            </a:fld>
            <a:endParaRPr lang="en-US" altLang="zh-CN"/>
          </a:p>
        </p:txBody>
      </p:sp>
      <p:sp>
        <p:nvSpPr>
          <p:cNvPr id="11266" name="Rectangle 2"/>
          <p:cNvSpPr>
            <a:spLocks noGrp="1" noChangeArrowheads="1"/>
          </p:cNvSpPr>
          <p:nvPr>
            <p:ph type="title"/>
          </p:nvPr>
        </p:nvSpPr>
        <p:spPr>
          <a:xfrm>
            <a:off x="685800" y="685800"/>
            <a:ext cx="7772400" cy="798984"/>
          </a:xfrm>
        </p:spPr>
        <p:txBody>
          <a:bodyPr/>
          <a:lstStyle/>
          <a:p>
            <a:r>
              <a:rPr lang="en-US" altLang="zh-CN" dirty="0" smtClean="0">
                <a:ea typeface="宋体" charset="-122"/>
              </a:rPr>
              <a:t>Simulation parameters(2/2)</a:t>
            </a:r>
            <a:endParaRPr lang="en-US" altLang="zh-CN" dirty="0">
              <a:ea typeface="宋体" charset="-122"/>
            </a:endParaRPr>
          </a:p>
        </p:txBody>
      </p:sp>
      <p:graphicFrame>
        <p:nvGraphicFramePr>
          <p:cNvPr id="7" name="表格 6"/>
          <p:cNvGraphicFramePr>
            <a:graphicFrameLocks noGrp="1"/>
          </p:cNvGraphicFramePr>
          <p:nvPr/>
        </p:nvGraphicFramePr>
        <p:xfrm>
          <a:off x="1043608" y="1556792"/>
          <a:ext cx="7128792" cy="741680"/>
        </p:xfrm>
        <a:graphic>
          <a:graphicData uri="http://schemas.openxmlformats.org/drawingml/2006/table">
            <a:tbl>
              <a:tblPr firstRow="1" bandRow="1">
                <a:tableStyleId>{C4B1156A-380E-4F78-BDF5-A606A8083BF9}</a:tableStyleId>
              </a:tblPr>
              <a:tblGrid>
                <a:gridCol w="3564396"/>
                <a:gridCol w="3564396"/>
              </a:tblGrid>
              <a:tr h="370840">
                <a:tc>
                  <a:txBody>
                    <a:bodyPr/>
                    <a:lstStyle/>
                    <a:p>
                      <a:r>
                        <a:rPr lang="en-US" altLang="zh-CN" sz="1800" b="0" dirty="0" err="1" smtClean="0"/>
                        <a:t>ChannelTime</a:t>
                      </a:r>
                      <a:r>
                        <a:rPr lang="en-US" altLang="zh-CN" sz="1800" b="0" dirty="0" smtClean="0"/>
                        <a:t>*</a:t>
                      </a:r>
                      <a:endParaRPr lang="zh-CN" altLang="en-US" sz="1800" b="0" dirty="0"/>
                    </a:p>
                  </a:txBody>
                  <a:tcPr/>
                </a:tc>
                <a:tc>
                  <a:txBody>
                    <a:bodyPr/>
                    <a:lstStyle/>
                    <a:p>
                      <a:pPr algn="r"/>
                      <a:r>
                        <a:rPr lang="en-US" altLang="zh-CN" sz="1800" b="0" dirty="0" smtClean="0"/>
                        <a:t>0.12s</a:t>
                      </a:r>
                      <a:endParaRPr lang="zh-CN" altLang="en-US" sz="1800" b="0" dirty="0"/>
                    </a:p>
                  </a:txBody>
                  <a:tcPr/>
                </a:tc>
              </a:tr>
              <a:tr h="370840">
                <a:tc>
                  <a:txBody>
                    <a:bodyPr/>
                    <a:lstStyle/>
                    <a:p>
                      <a:r>
                        <a:rPr lang="en-US" altLang="zh-CN" sz="1800" b="0" dirty="0" smtClean="0"/>
                        <a:t>Timeout**</a:t>
                      </a:r>
                      <a:endParaRPr lang="zh-CN" altLang="en-US" dirty="0"/>
                    </a:p>
                  </a:txBody>
                  <a:tcPr/>
                </a:tc>
                <a:tc>
                  <a:txBody>
                    <a:bodyPr/>
                    <a:lstStyle/>
                    <a:p>
                      <a:pPr algn="r"/>
                      <a:r>
                        <a:rPr lang="en-US" altLang="zh-CN" sz="1800" b="0" dirty="0" smtClean="0"/>
                        <a:t>0.15s</a:t>
                      </a:r>
                      <a:endParaRPr lang="zh-CN" altLang="en-US" sz="1800" b="0" dirty="0"/>
                    </a:p>
                  </a:txBody>
                  <a:tcPr/>
                </a:tc>
              </a:tr>
            </a:tbl>
          </a:graphicData>
        </a:graphic>
      </p:graphicFrame>
      <p:sp>
        <p:nvSpPr>
          <p:cNvPr id="8" name="Rectangle 3"/>
          <p:cNvSpPr txBox="1">
            <a:spLocks noChangeArrowheads="1"/>
          </p:cNvSpPr>
          <p:nvPr/>
        </p:nvSpPr>
        <p:spPr bwMode="auto">
          <a:xfrm>
            <a:off x="827584" y="2996952"/>
            <a:ext cx="7772400" cy="324036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0" indent="-342900" eaLnBrk="1" hangingPunct="1">
              <a:spcBef>
                <a:spcPct val="20000"/>
              </a:spcBef>
            </a:pPr>
            <a:r>
              <a:rPr lang="en-GB" sz="1800" i="1" kern="0" dirty="0" smtClean="0">
                <a:latin typeface="+mn-lt"/>
              </a:rPr>
              <a:t>*</a:t>
            </a:r>
            <a:r>
              <a:rPr lang="en-GB" sz="1800" i="1" kern="0" dirty="0" err="1" smtClean="0">
                <a:latin typeface="+mn-lt"/>
              </a:rPr>
              <a:t>ChannelTime</a:t>
            </a:r>
            <a:r>
              <a:rPr lang="en-GB" sz="1800" i="1" kern="0" dirty="0" smtClean="0">
                <a:latin typeface="+mn-lt"/>
              </a:rPr>
              <a:t>: Since Beacon interval is set to 100ms , we assume a </a:t>
            </a:r>
            <a:r>
              <a:rPr lang="en-GB" sz="1800" i="1" kern="0" dirty="0" err="1" smtClean="0">
                <a:latin typeface="+mn-lt"/>
              </a:rPr>
              <a:t>ChannelTime</a:t>
            </a:r>
            <a:r>
              <a:rPr lang="en-GB" sz="1800" i="1" kern="0" dirty="0" smtClean="0">
                <a:latin typeface="+mn-lt"/>
              </a:rPr>
              <a:t> </a:t>
            </a:r>
            <a:r>
              <a:rPr lang="en-US" sz="1800" i="1" kern="0" dirty="0" smtClean="0">
                <a:latin typeface="+mn-lt"/>
              </a:rPr>
              <a:t>of 120ms for a STA to wait before the reception of Beacon.</a:t>
            </a:r>
            <a:endParaRPr lang="en-GB" sz="1800" i="1" kern="0" dirty="0" smtClean="0">
              <a:latin typeface="+mn-lt"/>
            </a:endParaRPr>
          </a:p>
          <a:p>
            <a:pPr marL="342900" lvl="0" indent="-342900" eaLnBrk="1" hangingPunct="1">
              <a:spcBef>
                <a:spcPct val="20000"/>
              </a:spcBef>
              <a:buFontTx/>
              <a:buChar char="•"/>
            </a:pPr>
            <a:endParaRPr kumimoji="0" lang="en-GB" sz="1800" i="1" u="none" strike="noStrike" kern="0" cap="none" spc="0" normalizeH="0" baseline="0" noProof="0" dirty="0" smtClean="0">
              <a:ln>
                <a:noFill/>
              </a:ln>
              <a:solidFill>
                <a:schemeClr val="tx1"/>
              </a:solidFill>
              <a:effectLst/>
              <a:uLnTx/>
              <a:uFillTx/>
              <a:latin typeface="+mn-lt"/>
              <a:ea typeface="+mn-ea"/>
              <a:cs typeface="+mn-cs"/>
            </a:endParaRPr>
          </a:p>
          <a:p>
            <a:pPr marL="342900" lvl="0" indent="-342900" eaLnBrk="1" hangingPunct="1">
              <a:spcBef>
                <a:spcPct val="20000"/>
              </a:spcBef>
            </a:pPr>
            <a:r>
              <a:rPr lang="en-GB" sz="1800" i="1" kern="0" noProof="0" dirty="0" smtClean="0">
                <a:latin typeface="+mn-lt"/>
              </a:rPr>
              <a:t>**</a:t>
            </a:r>
            <a:r>
              <a:rPr kumimoji="0" lang="en-GB" sz="1800" i="1" u="none" strike="noStrike" kern="0" cap="none" spc="0" normalizeH="0" baseline="0" noProof="0" dirty="0" smtClean="0">
                <a:ln>
                  <a:noFill/>
                </a:ln>
                <a:solidFill>
                  <a:schemeClr val="tx1"/>
                </a:solidFill>
                <a:effectLst/>
                <a:uLnTx/>
                <a:uFillTx/>
                <a:latin typeface="+mn-lt"/>
                <a:ea typeface="+mn-ea"/>
                <a:cs typeface="+mn-cs"/>
              </a:rPr>
              <a:t>Time</a:t>
            </a:r>
            <a:r>
              <a:rPr lang="en-GB" sz="1800" i="1" kern="0" dirty="0" smtClean="0">
                <a:latin typeface="+mn-lt"/>
              </a:rPr>
              <a:t>out: Defined as the time for a STA to wait from transmitting a frame</a:t>
            </a:r>
            <a:r>
              <a:rPr lang="en-US" altLang="zh-CN" sz="1800" i="1" dirty="0" smtClean="0"/>
              <a:t> till the time receiving the response frame.</a:t>
            </a:r>
            <a:endParaRPr kumimoji="0" lang="en-GB" sz="1800" i="1"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dirty="0"/>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D8C4C57F-57F9-42A1-80FF-E95D3D331837}" type="slidenum">
              <a:rPr lang="en-US" altLang="zh-CN"/>
              <a:pPr/>
              <a:t>7</a:t>
            </a:fld>
            <a:endParaRPr lang="en-US" altLang="zh-CN"/>
          </a:p>
        </p:txBody>
      </p:sp>
      <p:sp>
        <p:nvSpPr>
          <p:cNvPr id="20482" name="Rectangle 2"/>
          <p:cNvSpPr>
            <a:spLocks noGrp="1" noChangeArrowheads="1"/>
          </p:cNvSpPr>
          <p:nvPr>
            <p:ph type="title"/>
          </p:nvPr>
        </p:nvSpPr>
        <p:spPr/>
        <p:txBody>
          <a:bodyPr/>
          <a:lstStyle/>
          <a:p>
            <a:r>
              <a:rPr lang="en-US" altLang="zh-CN" dirty="0" smtClean="0"/>
              <a:t>Simulation Results</a:t>
            </a:r>
            <a:endParaRPr lang="zh-CN" altLang="zh-CN" dirty="0"/>
          </a:p>
        </p:txBody>
      </p:sp>
      <p:graphicFrame>
        <p:nvGraphicFramePr>
          <p:cNvPr id="8" name="表 3"/>
          <p:cNvGraphicFramePr>
            <a:graphicFrameLocks noGrp="1"/>
          </p:cNvGraphicFramePr>
          <p:nvPr>
            <p:extLst>
              <p:ext uri="{D42A27DB-BD31-4B8C-83A1-F6EECF244321}">
                <p14:modId xmlns:p14="http://schemas.microsoft.com/office/powerpoint/2010/main" xmlns="" val="2192799051"/>
              </p:ext>
            </p:extLst>
          </p:nvPr>
        </p:nvGraphicFramePr>
        <p:xfrm>
          <a:off x="755576" y="1916832"/>
          <a:ext cx="3168352" cy="3994333"/>
        </p:xfrm>
        <a:graphic>
          <a:graphicData uri="http://schemas.openxmlformats.org/drawingml/2006/table">
            <a:tbl>
              <a:tblPr firstRow="1" bandRow="1">
                <a:tableStyleId>{5C22544A-7EE6-4342-B048-85BDC9FD1C3A}</a:tableStyleId>
              </a:tblPr>
              <a:tblGrid>
                <a:gridCol w="1554840"/>
                <a:gridCol w="1613512"/>
              </a:tblGrid>
              <a:tr h="842893">
                <a:tc>
                  <a:txBody>
                    <a:bodyPr/>
                    <a:lstStyle/>
                    <a:p>
                      <a:pPr algn="ctr"/>
                      <a:r>
                        <a:rPr kumimoji="1" lang="en-US" altLang="ja-JP" sz="1600" dirty="0" smtClean="0">
                          <a:solidFill>
                            <a:sysClr val="windowText" lastClr="000000"/>
                          </a:solidFill>
                        </a:rPr>
                        <a:t>Num of STAs</a:t>
                      </a:r>
                      <a:endParaRPr kumimoji="1" lang="ja-JP" altLang="en-US" sz="16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r>
                        <a:rPr kumimoji="1" lang="en-US" altLang="ja-JP" sz="1400" dirty="0" smtClean="0">
                          <a:solidFill>
                            <a:sysClr val="windowText" lastClr="000000"/>
                          </a:solidFill>
                        </a:rPr>
                        <a:t>Authentication</a:t>
                      </a:r>
                      <a:r>
                        <a:rPr kumimoji="1" lang="en-US" altLang="ja-JP" sz="1400" baseline="0" dirty="0" smtClean="0">
                          <a:solidFill>
                            <a:sysClr val="windowText" lastClr="000000"/>
                          </a:solidFill>
                        </a:rPr>
                        <a:t> and association time (s)</a:t>
                      </a:r>
                      <a:endParaRPr kumimoji="1" lang="ja-JP"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393930">
                <a:tc>
                  <a:txBody>
                    <a:bodyPr/>
                    <a:lstStyle/>
                    <a:p>
                      <a:r>
                        <a:rPr kumimoji="1" lang="en-US" altLang="ja-JP" sz="1600" dirty="0" smtClean="0">
                          <a:solidFill>
                            <a:sysClr val="windowText" lastClr="000000"/>
                          </a:solidFill>
                        </a:rPr>
                        <a:t>100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kumimoji="1" lang="en-US" altLang="zh-CN" sz="1600" kern="1200" dirty="0" smtClean="0">
                          <a:solidFill>
                            <a:sysClr val="windowText" lastClr="000000"/>
                          </a:solidFill>
                          <a:latin typeface="+mn-lt"/>
                          <a:ea typeface="+mn-ea"/>
                          <a:cs typeface="+mn-cs"/>
                        </a:rPr>
                        <a:t>  1.53094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500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4.6366</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900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11.2495</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1000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12.345</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1500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baseline="0" dirty="0" smtClean="0">
                          <a:solidFill>
                            <a:sysClr val="windowText" lastClr="000000"/>
                          </a:solidFill>
                        </a:rPr>
                        <a:t>82.9897  </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2000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152.024</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2500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zh-CN" sz="1800" kern="1200" dirty="0" smtClean="0">
                          <a:solidFill>
                            <a:schemeClr val="dk1"/>
                          </a:solidFill>
                          <a:latin typeface="+mn-lt"/>
                          <a:ea typeface="+mn-ea"/>
                          <a:cs typeface="+mn-cs"/>
                        </a:rPr>
                        <a:t>238.603</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930">
                <a:tc>
                  <a:txBody>
                    <a:bodyPr/>
                    <a:lstStyle/>
                    <a:p>
                      <a:r>
                        <a:rPr kumimoji="1" lang="en-US" altLang="ja-JP" sz="1600" dirty="0" smtClean="0">
                          <a:solidFill>
                            <a:sysClr val="windowText" lastClr="000000"/>
                          </a:solidFill>
                        </a:rPr>
                        <a:t>3000</a:t>
                      </a:r>
                      <a:endParaRPr kumimoji="1" lang="ja-JP" altLang="en-US" sz="1600" dirty="0">
                        <a:solidFill>
                          <a:sysClr val="windowText" lastClr="000000"/>
                        </a:solidFill>
                      </a:endParaRPr>
                    </a:p>
                  </a:txBody>
                  <a:tcPr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600" dirty="0" smtClean="0">
                          <a:solidFill>
                            <a:sysClr val="windowText" lastClr="000000"/>
                          </a:solidFill>
                        </a:rPr>
                        <a:t>323.556</a:t>
                      </a:r>
                      <a:endParaRPr kumimoji="1" lang="ja-JP" altLang="en-US" sz="1600" dirty="0">
                        <a:solidFill>
                          <a:sysClr val="windowText" lastClr="000000"/>
                        </a:solidFill>
                      </a:endParaRPr>
                    </a:p>
                  </a:txBody>
                  <a:tcPr marR="90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45058" name="Picture 2"/>
          <p:cNvPicPr>
            <a:picLocks noChangeAspect="1" noChangeArrowheads="1"/>
          </p:cNvPicPr>
          <p:nvPr/>
        </p:nvPicPr>
        <p:blipFill>
          <a:blip r:embed="rId3" cstate="print"/>
          <a:srcRect/>
          <a:stretch>
            <a:fillRect/>
          </a:stretch>
        </p:blipFill>
        <p:spPr bwMode="auto">
          <a:xfrm>
            <a:off x="3995936" y="1916832"/>
            <a:ext cx="4974714" cy="396044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dirty="0"/>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D8C4C57F-57F9-42A1-80FF-E95D3D331837}" type="slidenum">
              <a:rPr lang="en-US" altLang="zh-CN"/>
              <a:pPr/>
              <a:t>8</a:t>
            </a:fld>
            <a:endParaRPr lang="en-US" altLang="zh-CN"/>
          </a:p>
        </p:txBody>
      </p:sp>
      <p:sp>
        <p:nvSpPr>
          <p:cNvPr id="20482" name="Rectangle 2"/>
          <p:cNvSpPr>
            <a:spLocks noGrp="1" noChangeArrowheads="1"/>
          </p:cNvSpPr>
          <p:nvPr>
            <p:ph type="title"/>
          </p:nvPr>
        </p:nvSpPr>
        <p:spPr/>
        <p:txBody>
          <a:bodyPr/>
          <a:lstStyle/>
          <a:p>
            <a:r>
              <a:rPr lang="en-US" altLang="zh-CN" dirty="0" smtClean="0"/>
              <a:t>Conclusion</a:t>
            </a:r>
            <a:endParaRPr lang="zh-CN" altLang="zh-CN" dirty="0"/>
          </a:p>
        </p:txBody>
      </p:sp>
      <p:sp>
        <p:nvSpPr>
          <p:cNvPr id="20483" name="Rectangle 3"/>
          <p:cNvSpPr>
            <a:spLocks noGrp="1" noChangeArrowheads="1"/>
          </p:cNvSpPr>
          <p:nvPr>
            <p:ph type="body" idx="1"/>
          </p:nvPr>
        </p:nvSpPr>
        <p:spPr>
          <a:xfrm>
            <a:off x="683568" y="1700808"/>
            <a:ext cx="7772400" cy="4752528"/>
          </a:xfrm>
        </p:spPr>
        <p:txBody>
          <a:bodyPr/>
          <a:lstStyle/>
          <a:p>
            <a:pPr eaLnBrk="0" hangingPunct="0"/>
            <a:r>
              <a:rPr lang="en-US" altLang="ja-JP" sz="2000" dirty="0" smtClean="0"/>
              <a:t>We evaluated authentication and association efficiency per the number of STAs, assuming all the STAs started accessing to the network at the same time.</a:t>
            </a:r>
          </a:p>
          <a:p>
            <a:pPr eaLnBrk="0" hangingPunct="0">
              <a:buNone/>
            </a:pPr>
            <a:r>
              <a:rPr lang="en-US" altLang="ja-JP" sz="1800" dirty="0" smtClean="0"/>
              <a:t>    -</a:t>
            </a:r>
            <a:r>
              <a:rPr lang="en-US" altLang="ja-JP" sz="1800" b="0" dirty="0" smtClean="0"/>
              <a:t>The authentication and association time  increases rapidly along with the  growing number of  STAs.</a:t>
            </a:r>
          </a:p>
          <a:p>
            <a:pPr eaLnBrk="0" hangingPunct="0">
              <a:buNone/>
            </a:pPr>
            <a:endParaRPr lang="en-US" altLang="ja-JP" sz="1800" b="0" dirty="0" smtClean="0"/>
          </a:p>
          <a:p>
            <a:pPr eaLnBrk="0" hangingPunct="0">
              <a:buNone/>
            </a:pPr>
            <a:r>
              <a:rPr lang="en-US" altLang="ja-JP" sz="1800" dirty="0" smtClean="0"/>
              <a:t>    </a:t>
            </a:r>
            <a:r>
              <a:rPr lang="en-US" altLang="ja-JP" sz="1800" b="0" dirty="0" smtClean="0"/>
              <a:t>-Network access delay approximately reaches </a:t>
            </a:r>
            <a:r>
              <a:rPr lang="en-US" altLang="ja-JP" sz="1800" dirty="0" smtClean="0"/>
              <a:t>5</a:t>
            </a:r>
            <a:r>
              <a:rPr lang="en-US" altLang="ja-JP" sz="1800" b="0" dirty="0" smtClean="0"/>
              <a:t> minutes when three thousands of STAs join at the same time.</a:t>
            </a:r>
          </a:p>
          <a:p>
            <a:pPr marL="800100" lvl="1" indent="-342900" eaLnBrk="0" hangingPunct="0">
              <a:buNone/>
            </a:pPr>
            <a:endParaRPr lang="en-US" altLang="ja-JP" sz="2000" dirty="0" smtClean="0"/>
          </a:p>
          <a:p>
            <a:r>
              <a:rPr lang="en-US" altLang="ja-JP" sz="2000" dirty="0" smtClean="0"/>
              <a:t>Considering </a:t>
            </a:r>
            <a:r>
              <a:rPr lang="en-US" altLang="zh-CN" sz="2000" dirty="0" smtClean="0"/>
              <a:t>the use case smart grid, </a:t>
            </a:r>
            <a:r>
              <a:rPr lang="en-US" altLang="ja-JP" sz="2000" dirty="0" smtClean="0"/>
              <a:t>further study is needed on authentication and association optimization to support up to 6000 STAs join at the same time within a reasonable time delay range for </a:t>
            </a:r>
            <a:r>
              <a:rPr lang="en-US" altLang="ja-JP" sz="2000" dirty="0" err="1" smtClean="0"/>
              <a:t>TGah</a:t>
            </a:r>
            <a:r>
              <a:rPr lang="en-US" altLang="ja-JP" sz="2000" dirty="0" smtClean="0"/>
              <a:t>.</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July,2011</a:t>
            </a:r>
            <a:endParaRPr lang="en-US" altLang="zh-CN"/>
          </a:p>
        </p:txBody>
      </p:sp>
      <p:sp>
        <p:nvSpPr>
          <p:cNvPr id="5" name="页脚占位符 4"/>
          <p:cNvSpPr>
            <a:spLocks noGrp="1"/>
          </p:cNvSpPr>
          <p:nvPr>
            <p:ph type="ftr" sz="quarter" idx="11"/>
          </p:nvPr>
        </p:nvSpPr>
        <p:spPr/>
        <p:txBody>
          <a:bodyPr/>
          <a:lstStyle/>
          <a:p>
            <a:r>
              <a:rPr lang="en-US" altLang="zh-CN" smtClean="0"/>
              <a:t>Kaiying Lv,ZTE Corporation</a:t>
            </a:r>
            <a:endParaRPr lang="en-US" altLang="zh-CN"/>
          </a:p>
        </p:txBody>
      </p:sp>
      <p:sp>
        <p:nvSpPr>
          <p:cNvPr id="6" name="灯片编号占位符 5"/>
          <p:cNvSpPr>
            <a:spLocks noGrp="1"/>
          </p:cNvSpPr>
          <p:nvPr>
            <p:ph type="sldNum" sz="quarter" idx="12"/>
          </p:nvPr>
        </p:nvSpPr>
        <p:spPr/>
        <p:txBody>
          <a:bodyPr/>
          <a:lstStyle/>
          <a:p>
            <a:r>
              <a:rPr lang="en-US" altLang="zh-CN"/>
              <a:t>Slide </a:t>
            </a:r>
            <a:fld id="{BFB5D12F-94E2-45A1-819D-D2D56D754481}" type="slidenum">
              <a:rPr lang="en-US" altLang="zh-CN"/>
              <a:pPr/>
              <a:t>9</a:t>
            </a:fld>
            <a:endParaRPr lang="en-US" altLang="zh-CN"/>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buNone/>
            </a:pPr>
            <a:r>
              <a:rPr lang="en-US" altLang="zh-CN" dirty="0" smtClean="0"/>
              <a:t>[1] 11-11-0457-00-00ah-potential-compromise-of-802-11ah-use-case-document</a:t>
            </a:r>
          </a:p>
          <a:p>
            <a:pPr>
              <a:buNone/>
            </a:pPr>
            <a:r>
              <a:rPr lang="en-US" altLang="zh-CN" dirty="0" smtClean="0"/>
              <a:t>[2] IEEE Draft P802.11-REVmb™/D9.0, May 2011</a:t>
            </a:r>
          </a:p>
          <a:p>
            <a:pPr>
              <a:buNone/>
            </a:pPr>
            <a:r>
              <a:rPr lang="en-US" altLang="zh-CN" dirty="0" smtClean="0"/>
              <a:t>[3] 11-11-0725-01-00ah-large-number-of-stas-support</a:t>
            </a:r>
          </a:p>
          <a:p>
            <a:pPr>
              <a:buNone/>
            </a:pPr>
            <a:endParaRPr lang="zh-CN" altLang="zh-CN"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1424</TotalTime>
  <Words>703</Words>
  <Application>Microsoft Office PowerPoint</Application>
  <PresentationFormat>全屏显示(4:3)</PresentationFormat>
  <Paragraphs>151</Paragraphs>
  <Slides>10</Slides>
  <Notes>10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802-11-Submission</vt:lpstr>
      <vt:lpstr>Document</vt:lpstr>
      <vt:lpstr>Performance Evaluation of Multiple STAs’ Authentication and Association Process</vt:lpstr>
      <vt:lpstr>Abstract</vt:lpstr>
      <vt:lpstr>Simulation topology</vt:lpstr>
      <vt:lpstr>Simulation Process</vt:lpstr>
      <vt:lpstr>Simulation parameters(1/2)</vt:lpstr>
      <vt:lpstr>Simulation parameters(2/2)</vt:lpstr>
      <vt:lpstr>Simulation Results</vt:lpstr>
      <vt:lpstr>Conclusion</vt:lpstr>
      <vt:lpstr>References</vt:lpstr>
      <vt:lpstr>Thank you!</vt:lpstr>
    </vt:vector>
  </TitlesOfParts>
  <Company>zte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linan</dc:creator>
  <cp:lastModifiedBy> Sun Bo</cp:lastModifiedBy>
  <cp:revision>160</cp:revision>
  <cp:lastPrinted>1998-02-10T13:28:06Z</cp:lastPrinted>
  <dcterms:created xsi:type="dcterms:W3CDTF">2011-06-24T02:00:24Z</dcterms:created>
  <dcterms:modified xsi:type="dcterms:W3CDTF">2011-07-20T08:47:33Z</dcterms:modified>
</cp:coreProperties>
</file>