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64" r:id="rId4"/>
    <p:sldId id="263" r:id="rId5"/>
    <p:sldId id="260" r:id="rId6"/>
    <p:sldId id="273" r:id="rId7"/>
    <p:sldId id="265" r:id="rId8"/>
    <p:sldId id="272" r:id="rId9"/>
    <p:sldId id="270" r:id="rId10"/>
    <p:sldId id="271"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37" autoAdjust="0"/>
  </p:normalViewPr>
  <p:slideViewPr>
    <p:cSldViewPr>
      <p:cViewPr>
        <p:scale>
          <a:sx n="70" d="100"/>
          <a:sy n="70" d="100"/>
        </p:scale>
        <p:origin x="-835" y="-62"/>
      </p:cViewPr>
      <p:guideLst>
        <p:guide orient="horz" pos="2160"/>
        <p:guide pos="2880"/>
      </p:guideLst>
    </p:cSldViewPr>
  </p:slideViewPr>
  <p:notesTextViewPr>
    <p:cViewPr>
      <p:scale>
        <a:sx n="100" d="100"/>
        <a:sy n="100" d="100"/>
      </p:scale>
      <p:origin x="0" y="0"/>
    </p:cViewPr>
  </p:notesTextViewPr>
  <p:sorterViewPr>
    <p:cViewPr>
      <p:scale>
        <a:sx n="71" d="100"/>
        <a:sy n="71" d="100"/>
      </p:scale>
      <p:origin x="0" y="0"/>
    </p:cViewPr>
  </p:sorterViewPr>
  <p:notesViewPr>
    <p:cSldViewPr>
      <p:cViewPr>
        <p:scale>
          <a:sx n="90" d="100"/>
          <a:sy n="90" d="100"/>
        </p:scale>
        <p:origin x="-1440" y="205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smtClean="0"/>
              <a:t>doc.: IEEE 802.11-11/0985r0</a:t>
            </a:r>
            <a:endParaRPr lang="en-US" altLang="zh-CN" dirty="0"/>
          </a:p>
        </p:txBody>
      </p:sp>
      <p:sp>
        <p:nvSpPr>
          <p:cNvPr id="3075" name="Rectangle 3"/>
          <p:cNvSpPr>
            <a:spLocks noGrp="1" noChangeArrowheads="1"/>
          </p:cNvSpPr>
          <p:nvPr>
            <p:ph type="dt" sz="quarter" idx="1"/>
          </p:nvPr>
        </p:nvSpPr>
        <p:spPr bwMode="auto">
          <a:xfrm>
            <a:off x="695325" y="175081"/>
            <a:ext cx="7627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smtClean="0"/>
              <a:t>July,2011</a:t>
            </a:r>
            <a:endParaRPr lang="en-US" altLang="zh-CN" dirty="0"/>
          </a:p>
        </p:txBody>
      </p:sp>
      <p:sp>
        <p:nvSpPr>
          <p:cNvPr id="3076" name="Rectangle 4"/>
          <p:cNvSpPr>
            <a:spLocks noGrp="1" noChangeArrowheads="1"/>
          </p:cNvSpPr>
          <p:nvPr>
            <p:ph type="ftr" sz="quarter" idx="2"/>
          </p:nvPr>
        </p:nvSpPr>
        <p:spPr bwMode="auto">
          <a:xfrm>
            <a:off x="4547221" y="8982075"/>
            <a:ext cx="177103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smtClean="0"/>
              <a:t>Kaiying Lv,ZTE Corporation</a:t>
            </a:r>
            <a:endParaRPr lang="en-US" altLang="zh-CN"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9E22F524-62F4-4F7B-967D-923BF3DA56AC}"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smtClean="0"/>
              <a:t>doc.: IEEE 802.11-11/0985r0</a:t>
            </a:r>
            <a:endParaRPr lang="en-US" altLang="zh-CN"/>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smtClean="0"/>
              <a:t>July,2011</a:t>
            </a:r>
            <a:endParaRPr lang="en-US" altLang="zh-CN"/>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zh-CN" smtClean="0"/>
              <a:t>Kaiying Lv,ZTE Corporation</a:t>
            </a:r>
            <a:endParaRPr lang="en-US" altLang="zh-CN"/>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1D69F550-19B0-498A-AA53-D20F0FC50CE0}"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smtClean="0"/>
              <a:t>doc.: IEEE 802.11-11/0985r0</a:t>
            </a:r>
            <a:endParaRPr lang="en-US" altLang="zh-CN"/>
          </a:p>
        </p:txBody>
      </p:sp>
      <p:sp>
        <p:nvSpPr>
          <p:cNvPr id="5" name="Rectangle 3"/>
          <p:cNvSpPr>
            <a:spLocks noGrp="1" noChangeArrowheads="1"/>
          </p:cNvSpPr>
          <p:nvPr>
            <p:ph type="dt" idx="1"/>
          </p:nvPr>
        </p:nvSpPr>
        <p:spPr>
          <a:ln/>
        </p:spPr>
        <p:txBody>
          <a:bodyPr/>
          <a:lstStyle/>
          <a:p>
            <a:r>
              <a:rPr lang="en-US" altLang="zh-CN" smtClean="0"/>
              <a:t>July,2011</a:t>
            </a:r>
            <a:endParaRPr lang="en-US" altLang="zh-CN"/>
          </a:p>
        </p:txBody>
      </p:sp>
      <p:sp>
        <p:nvSpPr>
          <p:cNvPr id="6" name="Rectangle 6"/>
          <p:cNvSpPr>
            <a:spLocks noGrp="1" noChangeArrowheads="1"/>
          </p:cNvSpPr>
          <p:nvPr>
            <p:ph type="ftr" sz="quarter" idx="4"/>
          </p:nvPr>
        </p:nvSpPr>
        <p:spPr>
          <a:ln/>
        </p:spPr>
        <p:txBody>
          <a:bodyPr/>
          <a:lstStyle/>
          <a:p>
            <a:pPr lvl="4"/>
            <a:r>
              <a:rPr lang="en-US" altLang="zh-CN" smtClean="0"/>
              <a:t>Kaiying Lv,ZTE Corporation</a:t>
            </a:r>
            <a:endParaRPr lang="en-US" altLang="zh-CN"/>
          </a:p>
        </p:txBody>
      </p:sp>
      <p:sp>
        <p:nvSpPr>
          <p:cNvPr id="7" name="Rectangle 7"/>
          <p:cNvSpPr>
            <a:spLocks noGrp="1" noChangeArrowheads="1"/>
          </p:cNvSpPr>
          <p:nvPr>
            <p:ph type="sldNum" sz="quarter" idx="5"/>
          </p:nvPr>
        </p:nvSpPr>
        <p:spPr>
          <a:ln/>
        </p:spPr>
        <p:txBody>
          <a:bodyPr/>
          <a:lstStyle/>
          <a:p>
            <a:r>
              <a:rPr lang="en-US" altLang="zh-CN"/>
              <a:t>Page </a:t>
            </a:r>
            <a:fld id="{4CE1F45B-D879-4970-8B3C-D3CAFA519F99}" type="slidenum">
              <a:rPr lang="en-US" altLang="zh-CN"/>
              <a:pPr/>
              <a:t>1</a:t>
            </a:fld>
            <a:endParaRPr lang="en-US" altLang="zh-CN"/>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idx="10"/>
          </p:nvPr>
        </p:nvSpPr>
        <p:spPr>
          <a:xfrm>
            <a:off x="4085880" y="95706"/>
            <a:ext cx="2195858" cy="215444"/>
          </a:xfrm>
        </p:spPr>
        <p:txBody>
          <a:bodyPr/>
          <a:lstStyle/>
          <a:p>
            <a:r>
              <a:rPr lang="en-US" smtClean="0"/>
              <a:t>doc.: IEEE 802.11-11/0985r0</a:t>
            </a:r>
            <a:endParaRPr lang="en-US" dirty="0"/>
          </a:p>
        </p:txBody>
      </p:sp>
      <p:sp>
        <p:nvSpPr>
          <p:cNvPr id="5" name="日期占位符 4"/>
          <p:cNvSpPr>
            <a:spLocks noGrp="1"/>
          </p:cNvSpPr>
          <p:nvPr>
            <p:ph type="dt" idx="11"/>
          </p:nvPr>
        </p:nvSpPr>
        <p:spPr>
          <a:xfrm>
            <a:off x="654050" y="95706"/>
            <a:ext cx="916020" cy="215444"/>
          </a:xfrm>
        </p:spPr>
        <p:txBody>
          <a:bodyPr/>
          <a:lstStyle/>
          <a:p>
            <a:r>
              <a:rPr lang="en-US" altLang="zh-CN" smtClean="0"/>
              <a:t>July,2011</a:t>
            </a:r>
            <a:endParaRPr lang="en-US" dirty="0"/>
          </a:p>
        </p:txBody>
      </p:sp>
      <p:sp>
        <p:nvSpPr>
          <p:cNvPr id="6" name="页脚占位符 5"/>
          <p:cNvSpPr>
            <a:spLocks noGrp="1"/>
          </p:cNvSpPr>
          <p:nvPr>
            <p:ph type="ftr" idx="12"/>
          </p:nvPr>
        </p:nvSpPr>
        <p:spPr>
          <a:xfrm>
            <a:off x="5357813" y="8985250"/>
            <a:ext cx="2483757" cy="184666"/>
          </a:xfrm>
        </p:spPr>
        <p:txBody>
          <a:bodyPr/>
          <a:lstStyle/>
          <a:p>
            <a:r>
              <a:rPr lang="fi-FI" smtClean="0"/>
              <a:t>B. A. Hirantha Sithira Abeysekera, NTT</a:t>
            </a:r>
            <a:endParaRPr lang="en-US" dirty="0"/>
          </a:p>
        </p:txBody>
      </p:sp>
      <p:sp>
        <p:nvSpPr>
          <p:cNvPr id="7" name="灯片编号占位符 6"/>
          <p:cNvSpPr>
            <a:spLocks noGrp="1"/>
          </p:cNvSpPr>
          <p:nvPr>
            <p:ph type="sldNum" idx="13"/>
          </p:nvPr>
        </p:nvSpPr>
        <p:spPr>
          <a:xfrm>
            <a:off x="3243267" y="8985250"/>
            <a:ext cx="492121" cy="184666"/>
          </a:xfrm>
        </p:spPr>
        <p:txBody>
          <a:bodyPr/>
          <a:lstStyle/>
          <a:p>
            <a:r>
              <a:rPr lang="en-US" smtClean="0"/>
              <a:t>Page </a:t>
            </a:r>
            <a:fld id="{47A7FEEB-9CD2-43FE-843C-C5350BEACB45}" type="slidenum">
              <a:rPr lang="en-US" smtClean="0"/>
              <a:pPr/>
              <a:t>10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smtClean="0"/>
              <a:t>doc.: IEEE 802.11-11/0985r0</a:t>
            </a:r>
            <a:endParaRPr lang="en-US" altLang="zh-CN"/>
          </a:p>
        </p:txBody>
      </p:sp>
      <p:sp>
        <p:nvSpPr>
          <p:cNvPr id="5" name="Rectangle 3"/>
          <p:cNvSpPr>
            <a:spLocks noGrp="1" noChangeArrowheads="1"/>
          </p:cNvSpPr>
          <p:nvPr>
            <p:ph type="dt" idx="1"/>
          </p:nvPr>
        </p:nvSpPr>
        <p:spPr>
          <a:ln/>
        </p:spPr>
        <p:txBody>
          <a:bodyPr/>
          <a:lstStyle/>
          <a:p>
            <a:r>
              <a:rPr lang="en-US" altLang="zh-CN" smtClean="0"/>
              <a:t>July,2011</a:t>
            </a:r>
            <a:endParaRPr lang="en-US" altLang="zh-CN"/>
          </a:p>
        </p:txBody>
      </p:sp>
      <p:sp>
        <p:nvSpPr>
          <p:cNvPr id="6" name="Rectangle 6"/>
          <p:cNvSpPr>
            <a:spLocks noGrp="1" noChangeArrowheads="1"/>
          </p:cNvSpPr>
          <p:nvPr>
            <p:ph type="ftr" sz="quarter" idx="4"/>
          </p:nvPr>
        </p:nvSpPr>
        <p:spPr>
          <a:ln/>
        </p:spPr>
        <p:txBody>
          <a:bodyPr/>
          <a:lstStyle/>
          <a:p>
            <a:pPr lvl="4"/>
            <a:r>
              <a:rPr lang="en-US" altLang="zh-CN" smtClean="0"/>
              <a:t>Kaiying Lv,ZTE Corporation</a:t>
            </a:r>
            <a:endParaRPr lang="en-US" altLang="zh-CN"/>
          </a:p>
        </p:txBody>
      </p:sp>
      <p:sp>
        <p:nvSpPr>
          <p:cNvPr id="7" name="Rectangle 7"/>
          <p:cNvSpPr>
            <a:spLocks noGrp="1" noChangeArrowheads="1"/>
          </p:cNvSpPr>
          <p:nvPr>
            <p:ph type="sldNum" sz="quarter" idx="5"/>
          </p:nvPr>
        </p:nvSpPr>
        <p:spPr>
          <a:ln/>
        </p:spPr>
        <p:txBody>
          <a:bodyPr/>
          <a:lstStyle/>
          <a:p>
            <a:r>
              <a:rPr lang="en-US" altLang="zh-CN"/>
              <a:t>Page </a:t>
            </a:r>
            <a:fld id="{F4970561-0A9F-405E-9953-2D67DDE205F2}" type="slidenum">
              <a:rPr lang="en-US" altLang="zh-CN"/>
              <a:pPr/>
              <a:t>2</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smtClean="0"/>
              <a:t>doc.: IEEE 802.11-11/0985r0</a:t>
            </a:r>
            <a:endParaRPr lang="en-US" altLang="zh-CN"/>
          </a:p>
        </p:txBody>
      </p:sp>
      <p:sp>
        <p:nvSpPr>
          <p:cNvPr id="5" name="Rectangle 3"/>
          <p:cNvSpPr>
            <a:spLocks noGrp="1" noChangeArrowheads="1"/>
          </p:cNvSpPr>
          <p:nvPr>
            <p:ph type="dt" idx="1"/>
          </p:nvPr>
        </p:nvSpPr>
        <p:spPr>
          <a:ln/>
        </p:spPr>
        <p:txBody>
          <a:bodyPr/>
          <a:lstStyle/>
          <a:p>
            <a:r>
              <a:rPr lang="en-US" altLang="zh-CN" smtClean="0"/>
              <a:t>July,2011</a:t>
            </a:r>
            <a:endParaRPr lang="en-US" altLang="zh-CN"/>
          </a:p>
        </p:txBody>
      </p:sp>
      <p:sp>
        <p:nvSpPr>
          <p:cNvPr id="6" name="Rectangle 6"/>
          <p:cNvSpPr>
            <a:spLocks noGrp="1" noChangeArrowheads="1"/>
          </p:cNvSpPr>
          <p:nvPr>
            <p:ph type="ftr" sz="quarter" idx="4"/>
          </p:nvPr>
        </p:nvSpPr>
        <p:spPr>
          <a:ln/>
        </p:spPr>
        <p:txBody>
          <a:bodyPr/>
          <a:lstStyle/>
          <a:p>
            <a:pPr lvl="4"/>
            <a:r>
              <a:rPr lang="en-US" altLang="zh-CN" smtClean="0"/>
              <a:t>Kaiying Lv,ZTE Corporation</a:t>
            </a:r>
            <a:endParaRPr lang="en-US" altLang="zh-CN"/>
          </a:p>
        </p:txBody>
      </p:sp>
      <p:sp>
        <p:nvSpPr>
          <p:cNvPr id="7" name="Rectangle 7"/>
          <p:cNvSpPr>
            <a:spLocks noGrp="1" noChangeArrowheads="1"/>
          </p:cNvSpPr>
          <p:nvPr>
            <p:ph type="sldNum" sz="quarter" idx="5"/>
          </p:nvPr>
        </p:nvSpPr>
        <p:spPr>
          <a:ln/>
        </p:spPr>
        <p:txBody>
          <a:bodyPr/>
          <a:lstStyle/>
          <a:p>
            <a:r>
              <a:rPr lang="en-US" altLang="zh-CN"/>
              <a:t>Page </a:t>
            </a:r>
            <a:fld id="{8D2A9287-8626-4A0A-9DFE-B7DFCE5A8C92}" type="slidenum">
              <a:rPr lang="en-US" altLang="zh-CN"/>
              <a:pPr/>
              <a:t>3</a:t>
            </a:fld>
            <a:endParaRPr lang="en-US" altLang="zh-CN"/>
          </a:p>
        </p:txBody>
      </p:sp>
      <p:sp>
        <p:nvSpPr>
          <p:cNvPr id="17410" name="Rectangle 2"/>
          <p:cNvSpPr>
            <a:spLocks noGrp="1" noRot="1" noChangeAspect="1" noChangeArrowheads="1" noTextEdit="1"/>
          </p:cNvSpPr>
          <p:nvPr>
            <p:ph type="sldImg"/>
          </p:nvPr>
        </p:nvSpPr>
        <p:spPr>
          <a:xfrm>
            <a:off x="1154113" y="701675"/>
            <a:ext cx="4625975" cy="3468688"/>
          </a:xfrm>
          <a:ln/>
        </p:spPr>
      </p:sp>
      <p:sp>
        <p:nvSpPr>
          <p:cNvPr id="1741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802.11-11/0985r0</a:t>
            </a:r>
            <a:endParaRPr lang="en-US" altLang="zh-CN"/>
          </a:p>
        </p:txBody>
      </p:sp>
      <p:sp>
        <p:nvSpPr>
          <p:cNvPr id="5" name="日期占位符 4"/>
          <p:cNvSpPr>
            <a:spLocks noGrp="1"/>
          </p:cNvSpPr>
          <p:nvPr>
            <p:ph type="dt" idx="11"/>
          </p:nvPr>
        </p:nvSpPr>
        <p:spPr/>
        <p:txBody>
          <a:bodyPr/>
          <a:lstStyle/>
          <a:p>
            <a:r>
              <a:rPr lang="en-US" altLang="zh-CN" smtClean="0"/>
              <a:t>July,2011</a:t>
            </a:r>
            <a:endParaRPr lang="en-US" altLang="zh-CN"/>
          </a:p>
        </p:txBody>
      </p:sp>
      <p:sp>
        <p:nvSpPr>
          <p:cNvPr id="6" name="页脚占位符 5"/>
          <p:cNvSpPr>
            <a:spLocks noGrp="1"/>
          </p:cNvSpPr>
          <p:nvPr>
            <p:ph type="ftr" sz="quarter" idx="12"/>
          </p:nvPr>
        </p:nvSpPr>
        <p:spPr/>
        <p:txBody>
          <a:bodyPr/>
          <a:lstStyle/>
          <a:p>
            <a:pPr lvl="4"/>
            <a:r>
              <a:rPr lang="en-US" altLang="zh-CN" smtClean="0"/>
              <a:t>Kaiying Lv,ZTE Corporation</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1D69F550-19B0-498A-AA53-D20F0FC50CE0}" type="slidenum">
              <a:rPr lang="en-US" altLang="zh-CN" smtClean="0"/>
              <a:pPr/>
              <a:t>4</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smtClean="0"/>
              <a:t>doc.: IEEE 802.11-11/0985r0</a:t>
            </a:r>
            <a:endParaRPr lang="en-US" altLang="zh-CN"/>
          </a:p>
        </p:txBody>
      </p:sp>
      <p:sp>
        <p:nvSpPr>
          <p:cNvPr id="5" name="Rectangle 3"/>
          <p:cNvSpPr>
            <a:spLocks noGrp="1" noChangeArrowheads="1"/>
          </p:cNvSpPr>
          <p:nvPr>
            <p:ph type="dt" idx="1"/>
          </p:nvPr>
        </p:nvSpPr>
        <p:spPr>
          <a:ln/>
        </p:spPr>
        <p:txBody>
          <a:bodyPr/>
          <a:lstStyle/>
          <a:p>
            <a:r>
              <a:rPr lang="en-US" altLang="zh-CN" smtClean="0"/>
              <a:t>July,2011</a:t>
            </a:r>
            <a:endParaRPr lang="en-US" altLang="zh-CN"/>
          </a:p>
        </p:txBody>
      </p:sp>
      <p:sp>
        <p:nvSpPr>
          <p:cNvPr id="6" name="Rectangle 6"/>
          <p:cNvSpPr>
            <a:spLocks noGrp="1" noChangeArrowheads="1"/>
          </p:cNvSpPr>
          <p:nvPr>
            <p:ph type="ftr" sz="quarter" idx="4"/>
          </p:nvPr>
        </p:nvSpPr>
        <p:spPr>
          <a:ln/>
        </p:spPr>
        <p:txBody>
          <a:bodyPr/>
          <a:lstStyle/>
          <a:p>
            <a:pPr lvl="4"/>
            <a:r>
              <a:rPr lang="en-US" altLang="zh-CN" smtClean="0"/>
              <a:t>Kaiying Lv,ZTE Corporation</a:t>
            </a:r>
            <a:endParaRPr lang="en-US" altLang="zh-CN"/>
          </a:p>
        </p:txBody>
      </p:sp>
      <p:sp>
        <p:nvSpPr>
          <p:cNvPr id="7" name="Rectangle 7"/>
          <p:cNvSpPr>
            <a:spLocks noGrp="1" noChangeArrowheads="1"/>
          </p:cNvSpPr>
          <p:nvPr>
            <p:ph type="sldNum" sz="quarter" idx="5"/>
          </p:nvPr>
        </p:nvSpPr>
        <p:spPr>
          <a:ln/>
        </p:spPr>
        <p:txBody>
          <a:bodyPr/>
          <a:lstStyle/>
          <a:p>
            <a:r>
              <a:rPr lang="en-US" altLang="zh-CN"/>
              <a:t>Page </a:t>
            </a:r>
            <a:fld id="{36B662D9-7088-48EE-8296-86015E5D5AD9}" type="slidenum">
              <a:rPr lang="en-US" altLang="zh-CN"/>
              <a:pPr/>
              <a:t>5</a:t>
            </a:fld>
            <a:endParaRPr lang="en-US" altLang="zh-CN"/>
          </a:p>
        </p:txBody>
      </p:sp>
      <p:sp>
        <p:nvSpPr>
          <p:cNvPr id="27650" name="Rectangle 2"/>
          <p:cNvSpPr>
            <a:spLocks noGrp="1" noRot="1" noChangeAspect="1" noChangeArrowheads="1" noTextEdit="1"/>
          </p:cNvSpPr>
          <p:nvPr>
            <p:ph type="sldImg"/>
          </p:nvPr>
        </p:nvSpPr>
        <p:spPr>
          <a:xfrm>
            <a:off x="1154113" y="701675"/>
            <a:ext cx="4625975" cy="3468688"/>
          </a:xfrm>
          <a:ln/>
        </p:spPr>
      </p:sp>
      <p:sp>
        <p:nvSpPr>
          <p:cNvPr id="2765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smtClean="0"/>
              <a:t>doc.: IEEE 802.11-11/0985r0</a:t>
            </a:r>
            <a:endParaRPr lang="en-US" altLang="zh-CN"/>
          </a:p>
        </p:txBody>
      </p:sp>
      <p:sp>
        <p:nvSpPr>
          <p:cNvPr id="5" name="Rectangle 3"/>
          <p:cNvSpPr>
            <a:spLocks noGrp="1" noChangeArrowheads="1"/>
          </p:cNvSpPr>
          <p:nvPr>
            <p:ph type="dt" idx="1"/>
          </p:nvPr>
        </p:nvSpPr>
        <p:spPr>
          <a:ln/>
        </p:spPr>
        <p:txBody>
          <a:bodyPr/>
          <a:lstStyle/>
          <a:p>
            <a:r>
              <a:rPr lang="en-US" altLang="zh-CN" smtClean="0"/>
              <a:t>July,2011</a:t>
            </a:r>
            <a:endParaRPr lang="en-US" altLang="zh-CN"/>
          </a:p>
        </p:txBody>
      </p:sp>
      <p:sp>
        <p:nvSpPr>
          <p:cNvPr id="6" name="Rectangle 6"/>
          <p:cNvSpPr>
            <a:spLocks noGrp="1" noChangeArrowheads="1"/>
          </p:cNvSpPr>
          <p:nvPr>
            <p:ph type="ftr" sz="quarter" idx="4"/>
          </p:nvPr>
        </p:nvSpPr>
        <p:spPr>
          <a:ln/>
        </p:spPr>
        <p:txBody>
          <a:bodyPr/>
          <a:lstStyle/>
          <a:p>
            <a:pPr lvl="4"/>
            <a:r>
              <a:rPr lang="en-US" altLang="zh-CN" smtClean="0"/>
              <a:t>Kaiying Lv,ZTE Corporation</a:t>
            </a:r>
            <a:endParaRPr lang="en-US" altLang="zh-CN"/>
          </a:p>
        </p:txBody>
      </p:sp>
      <p:sp>
        <p:nvSpPr>
          <p:cNvPr id="7" name="Rectangle 7"/>
          <p:cNvSpPr>
            <a:spLocks noGrp="1" noChangeArrowheads="1"/>
          </p:cNvSpPr>
          <p:nvPr>
            <p:ph type="sldNum" sz="quarter" idx="5"/>
          </p:nvPr>
        </p:nvSpPr>
        <p:spPr>
          <a:ln/>
        </p:spPr>
        <p:txBody>
          <a:bodyPr/>
          <a:lstStyle/>
          <a:p>
            <a:r>
              <a:rPr lang="en-US" altLang="zh-CN"/>
              <a:t>Page </a:t>
            </a:r>
            <a:fld id="{36B662D9-7088-48EE-8296-86015E5D5AD9}" type="slidenum">
              <a:rPr lang="en-US" altLang="zh-CN"/>
              <a:pPr/>
              <a:t>6</a:t>
            </a:fld>
            <a:endParaRPr lang="en-US" altLang="zh-CN"/>
          </a:p>
        </p:txBody>
      </p:sp>
      <p:sp>
        <p:nvSpPr>
          <p:cNvPr id="27650" name="Rectangle 2"/>
          <p:cNvSpPr>
            <a:spLocks noGrp="1" noRot="1" noChangeAspect="1" noChangeArrowheads="1" noTextEdit="1"/>
          </p:cNvSpPr>
          <p:nvPr>
            <p:ph type="sldImg"/>
          </p:nvPr>
        </p:nvSpPr>
        <p:spPr>
          <a:xfrm>
            <a:off x="1154113" y="701675"/>
            <a:ext cx="4625975" cy="3468688"/>
          </a:xfrm>
          <a:ln/>
        </p:spPr>
      </p:sp>
      <p:sp>
        <p:nvSpPr>
          <p:cNvPr id="2765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802.11-11/0985r0</a:t>
            </a:r>
            <a:endParaRPr lang="en-US" altLang="zh-CN"/>
          </a:p>
        </p:txBody>
      </p:sp>
      <p:sp>
        <p:nvSpPr>
          <p:cNvPr id="5" name="日期占位符 4"/>
          <p:cNvSpPr>
            <a:spLocks noGrp="1"/>
          </p:cNvSpPr>
          <p:nvPr>
            <p:ph type="dt" idx="11"/>
          </p:nvPr>
        </p:nvSpPr>
        <p:spPr/>
        <p:txBody>
          <a:bodyPr/>
          <a:lstStyle/>
          <a:p>
            <a:r>
              <a:rPr lang="en-US" altLang="zh-CN" smtClean="0"/>
              <a:t>July,2011</a:t>
            </a:r>
            <a:endParaRPr lang="en-US" altLang="zh-CN"/>
          </a:p>
        </p:txBody>
      </p:sp>
      <p:sp>
        <p:nvSpPr>
          <p:cNvPr id="6" name="页脚占位符 5"/>
          <p:cNvSpPr>
            <a:spLocks noGrp="1"/>
          </p:cNvSpPr>
          <p:nvPr>
            <p:ph type="ftr" sz="quarter" idx="12"/>
          </p:nvPr>
        </p:nvSpPr>
        <p:spPr/>
        <p:txBody>
          <a:bodyPr/>
          <a:lstStyle/>
          <a:p>
            <a:pPr lvl="4"/>
            <a:r>
              <a:rPr lang="en-US" altLang="zh-CN" smtClean="0"/>
              <a:t>Kaiying Lv,ZTE Corporation</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1D69F550-19B0-498A-AA53-D20F0FC50CE0}" type="slidenum">
              <a:rPr lang="en-US" altLang="zh-CN" smtClean="0"/>
              <a:pPr/>
              <a:t>7</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802.11-11/0985r0</a:t>
            </a:r>
            <a:endParaRPr lang="en-US" altLang="zh-CN"/>
          </a:p>
        </p:txBody>
      </p:sp>
      <p:sp>
        <p:nvSpPr>
          <p:cNvPr id="5" name="日期占位符 4"/>
          <p:cNvSpPr>
            <a:spLocks noGrp="1"/>
          </p:cNvSpPr>
          <p:nvPr>
            <p:ph type="dt" idx="11"/>
          </p:nvPr>
        </p:nvSpPr>
        <p:spPr/>
        <p:txBody>
          <a:bodyPr/>
          <a:lstStyle/>
          <a:p>
            <a:r>
              <a:rPr lang="en-US" altLang="zh-CN" smtClean="0"/>
              <a:t>July,2011</a:t>
            </a:r>
            <a:endParaRPr lang="en-US" altLang="zh-CN"/>
          </a:p>
        </p:txBody>
      </p:sp>
      <p:sp>
        <p:nvSpPr>
          <p:cNvPr id="6" name="页脚占位符 5"/>
          <p:cNvSpPr>
            <a:spLocks noGrp="1"/>
          </p:cNvSpPr>
          <p:nvPr>
            <p:ph type="ftr" sz="quarter" idx="12"/>
          </p:nvPr>
        </p:nvSpPr>
        <p:spPr/>
        <p:txBody>
          <a:bodyPr/>
          <a:lstStyle/>
          <a:p>
            <a:pPr lvl="4"/>
            <a:r>
              <a:rPr lang="en-US" altLang="zh-CN" smtClean="0"/>
              <a:t>Kaiying Lv,ZTE Corporation</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1D69F550-19B0-498A-AA53-D20F0FC50CE0}"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802.11-11/0985r0</a:t>
            </a:r>
            <a:endParaRPr lang="en-US" altLang="zh-CN"/>
          </a:p>
        </p:txBody>
      </p:sp>
      <p:sp>
        <p:nvSpPr>
          <p:cNvPr id="5" name="日期占位符 4"/>
          <p:cNvSpPr>
            <a:spLocks noGrp="1"/>
          </p:cNvSpPr>
          <p:nvPr>
            <p:ph type="dt" idx="11"/>
          </p:nvPr>
        </p:nvSpPr>
        <p:spPr/>
        <p:txBody>
          <a:bodyPr/>
          <a:lstStyle/>
          <a:p>
            <a:r>
              <a:rPr lang="en-US" altLang="zh-CN" smtClean="0"/>
              <a:t>July,2011</a:t>
            </a:r>
            <a:endParaRPr lang="en-US" altLang="zh-CN"/>
          </a:p>
        </p:txBody>
      </p:sp>
      <p:sp>
        <p:nvSpPr>
          <p:cNvPr id="6" name="页脚占位符 5"/>
          <p:cNvSpPr>
            <a:spLocks noGrp="1"/>
          </p:cNvSpPr>
          <p:nvPr>
            <p:ph type="ftr" sz="quarter" idx="12"/>
          </p:nvPr>
        </p:nvSpPr>
        <p:spPr/>
        <p:txBody>
          <a:bodyPr/>
          <a:lstStyle/>
          <a:p>
            <a:pPr lvl="4"/>
            <a:r>
              <a:rPr lang="en-US" altLang="zh-CN" smtClean="0"/>
              <a:t>Kaiying Lv,ZTE Corporation</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1D69F550-19B0-498A-AA53-D20F0FC50CE0}" type="slidenum">
              <a:rPr lang="en-US" altLang="zh-CN" smtClean="0"/>
              <a:pPr/>
              <a:t>9</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r>
              <a:rPr lang="en-US" altLang="zh-CN" smtClean="0"/>
              <a:t>July,2011</a:t>
            </a:r>
            <a:endParaRPr lang="en-US" altLang="zh-CN"/>
          </a:p>
        </p:txBody>
      </p:sp>
      <p:sp>
        <p:nvSpPr>
          <p:cNvPr id="5" name="页脚占位符 4"/>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lvl1pPr>
              <a:defRPr/>
            </a:lvl1pPr>
          </a:lstStyle>
          <a:p>
            <a:r>
              <a:rPr lang="en-US" altLang="zh-CN"/>
              <a:t>Slide </a:t>
            </a:r>
            <a:fld id="{DAB363FF-E447-4854-A6DA-4EB274C050A8}"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en-US" altLang="zh-CN" smtClean="0"/>
              <a:t>July,2011</a:t>
            </a:r>
            <a:endParaRPr lang="en-US" altLang="zh-CN"/>
          </a:p>
        </p:txBody>
      </p:sp>
      <p:sp>
        <p:nvSpPr>
          <p:cNvPr id="5" name="页脚占位符 4"/>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lvl1pPr>
              <a:defRPr/>
            </a:lvl1pPr>
          </a:lstStyle>
          <a:p>
            <a:r>
              <a:rPr lang="en-US" altLang="zh-CN"/>
              <a:t>Slide </a:t>
            </a:r>
            <a:fld id="{818AF139-C318-4E14-9080-E9531A721501}"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en-US" altLang="zh-CN" smtClean="0"/>
              <a:t>July,2011</a:t>
            </a:r>
            <a:endParaRPr lang="en-US" altLang="zh-CN"/>
          </a:p>
        </p:txBody>
      </p:sp>
      <p:sp>
        <p:nvSpPr>
          <p:cNvPr id="5" name="页脚占位符 4"/>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lvl1pPr>
              <a:defRPr/>
            </a:lvl1pPr>
          </a:lstStyle>
          <a:p>
            <a:r>
              <a:rPr lang="en-US" altLang="zh-CN"/>
              <a:t>Slide </a:t>
            </a:r>
            <a:fld id="{B762D0C7-67AD-4221-8974-240AA9B67628}"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17046" cy="276999"/>
          </a:xfrm>
        </p:spPr>
        <p:txBody>
          <a:bodyPr/>
          <a:lstStyle>
            <a:lvl1pPr>
              <a:defRPr/>
            </a:lvl1pPr>
          </a:lstStyle>
          <a:p>
            <a:r>
              <a:rPr lang="en-US" altLang="zh-CN" smtClean="0"/>
              <a:t>July,2011</a:t>
            </a:r>
            <a:endParaRPr lang="en-US" altLang="zh-CN" dirty="0"/>
          </a:p>
        </p:txBody>
      </p:sp>
      <p:sp>
        <p:nvSpPr>
          <p:cNvPr id="5" name="页脚占位符 4"/>
          <p:cNvSpPr>
            <a:spLocks noGrp="1"/>
          </p:cNvSpPr>
          <p:nvPr>
            <p:ph type="ftr" sz="quarter" idx="11"/>
          </p:nvPr>
        </p:nvSpPr>
        <p:spPr>
          <a:xfrm>
            <a:off x="6692456" y="6475413"/>
            <a:ext cx="1851469" cy="184666"/>
          </a:xfrm>
        </p:spPr>
        <p:txBody>
          <a:bodyPr/>
          <a:lstStyle>
            <a:lvl1pPr>
              <a:defRPr/>
            </a:lvl1pPr>
          </a:lstStyle>
          <a:p>
            <a:r>
              <a:rPr lang="en-US" altLang="zh-CN" smtClean="0"/>
              <a:t>Kaiying Lv,ZTE Corporation</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E8AA6DDB-1B32-45DE-B989-989650C2C967}"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r>
              <a:rPr lang="en-US" altLang="zh-CN" smtClean="0"/>
              <a:t>July,2011</a:t>
            </a:r>
            <a:endParaRPr lang="en-US" altLang="zh-CN"/>
          </a:p>
        </p:txBody>
      </p:sp>
      <p:sp>
        <p:nvSpPr>
          <p:cNvPr id="5" name="页脚占位符 4"/>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lvl1pPr>
              <a:defRPr/>
            </a:lvl1pPr>
          </a:lstStyle>
          <a:p>
            <a:r>
              <a:rPr lang="en-US" altLang="zh-CN"/>
              <a:t>Slide </a:t>
            </a:r>
            <a:fld id="{58268A0A-F841-4710-A339-66FF25DC8D4F}"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r>
              <a:rPr lang="en-US" altLang="zh-CN" smtClean="0"/>
              <a:t>July,2011</a:t>
            </a:r>
            <a:endParaRPr lang="en-US" altLang="zh-CN"/>
          </a:p>
        </p:txBody>
      </p:sp>
      <p:sp>
        <p:nvSpPr>
          <p:cNvPr id="6" name="页脚占位符 5"/>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7" name="灯片编号占位符 6"/>
          <p:cNvSpPr>
            <a:spLocks noGrp="1"/>
          </p:cNvSpPr>
          <p:nvPr>
            <p:ph type="sldNum" sz="quarter" idx="12"/>
          </p:nvPr>
        </p:nvSpPr>
        <p:spPr/>
        <p:txBody>
          <a:bodyPr/>
          <a:lstStyle>
            <a:lvl1pPr>
              <a:defRPr/>
            </a:lvl1pPr>
          </a:lstStyle>
          <a:p>
            <a:r>
              <a:rPr lang="en-US" altLang="zh-CN"/>
              <a:t>Slide </a:t>
            </a:r>
            <a:fld id="{4934B9BF-3D9C-4BBA-AF0F-6DA5E8324AFE}"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r>
              <a:rPr lang="en-US" altLang="zh-CN" smtClean="0"/>
              <a:t>July,2011</a:t>
            </a:r>
            <a:endParaRPr lang="en-US" altLang="zh-CN"/>
          </a:p>
        </p:txBody>
      </p:sp>
      <p:sp>
        <p:nvSpPr>
          <p:cNvPr id="8" name="页脚占位符 7"/>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9" name="灯片编号占位符 8"/>
          <p:cNvSpPr>
            <a:spLocks noGrp="1"/>
          </p:cNvSpPr>
          <p:nvPr>
            <p:ph type="sldNum" sz="quarter" idx="12"/>
          </p:nvPr>
        </p:nvSpPr>
        <p:spPr/>
        <p:txBody>
          <a:bodyPr/>
          <a:lstStyle>
            <a:lvl1pPr>
              <a:defRPr/>
            </a:lvl1pPr>
          </a:lstStyle>
          <a:p>
            <a:r>
              <a:rPr lang="en-US" altLang="zh-CN"/>
              <a:t>Slide </a:t>
            </a:r>
            <a:fld id="{EA3DE142-BF4E-4EEB-8D2B-67CAC30B8F64}"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r>
              <a:rPr lang="en-US" altLang="zh-CN" smtClean="0"/>
              <a:t>July,2011</a:t>
            </a:r>
            <a:endParaRPr lang="en-US" altLang="zh-CN"/>
          </a:p>
        </p:txBody>
      </p:sp>
      <p:sp>
        <p:nvSpPr>
          <p:cNvPr id="4" name="页脚占位符 3"/>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5" name="灯片编号占位符 4"/>
          <p:cNvSpPr>
            <a:spLocks noGrp="1"/>
          </p:cNvSpPr>
          <p:nvPr>
            <p:ph type="sldNum" sz="quarter" idx="12"/>
          </p:nvPr>
        </p:nvSpPr>
        <p:spPr/>
        <p:txBody>
          <a:bodyPr/>
          <a:lstStyle>
            <a:lvl1pPr>
              <a:defRPr/>
            </a:lvl1pPr>
          </a:lstStyle>
          <a:p>
            <a:r>
              <a:rPr lang="en-US" altLang="zh-CN"/>
              <a:t>Slide </a:t>
            </a:r>
            <a:fld id="{3CEB316D-0419-4D41-94C4-AE2977D90AD3}"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r>
              <a:rPr lang="en-US" altLang="zh-CN" smtClean="0"/>
              <a:t>July,2011</a:t>
            </a:r>
            <a:endParaRPr lang="en-US" altLang="zh-CN"/>
          </a:p>
        </p:txBody>
      </p:sp>
      <p:sp>
        <p:nvSpPr>
          <p:cNvPr id="3" name="页脚占位符 2"/>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4" name="灯片编号占位符 3"/>
          <p:cNvSpPr>
            <a:spLocks noGrp="1"/>
          </p:cNvSpPr>
          <p:nvPr>
            <p:ph type="sldNum" sz="quarter" idx="12"/>
          </p:nvPr>
        </p:nvSpPr>
        <p:spPr/>
        <p:txBody>
          <a:bodyPr/>
          <a:lstStyle>
            <a:lvl1pPr>
              <a:defRPr/>
            </a:lvl1pPr>
          </a:lstStyle>
          <a:p>
            <a:r>
              <a:rPr lang="en-US" altLang="zh-CN"/>
              <a:t>Slide </a:t>
            </a:r>
            <a:fld id="{E75663ED-EE1C-4C4D-831D-7F09C35C66BF}"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r>
              <a:rPr lang="en-US" altLang="zh-CN" smtClean="0"/>
              <a:t>July,2011</a:t>
            </a:r>
            <a:endParaRPr lang="en-US" altLang="zh-CN"/>
          </a:p>
        </p:txBody>
      </p:sp>
      <p:sp>
        <p:nvSpPr>
          <p:cNvPr id="6" name="页脚占位符 5"/>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7" name="灯片编号占位符 6"/>
          <p:cNvSpPr>
            <a:spLocks noGrp="1"/>
          </p:cNvSpPr>
          <p:nvPr>
            <p:ph type="sldNum" sz="quarter" idx="12"/>
          </p:nvPr>
        </p:nvSpPr>
        <p:spPr/>
        <p:txBody>
          <a:bodyPr/>
          <a:lstStyle>
            <a:lvl1pPr>
              <a:defRPr/>
            </a:lvl1pPr>
          </a:lstStyle>
          <a:p>
            <a:r>
              <a:rPr lang="en-US" altLang="zh-CN"/>
              <a:t>Slide </a:t>
            </a:r>
            <a:fld id="{FD150FC5-1CDC-4E10-ABCF-CEC717C598C0}"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r>
              <a:rPr lang="en-US" altLang="zh-CN" smtClean="0"/>
              <a:t>July,2011</a:t>
            </a:r>
            <a:endParaRPr lang="en-US" altLang="zh-CN"/>
          </a:p>
        </p:txBody>
      </p:sp>
      <p:sp>
        <p:nvSpPr>
          <p:cNvPr id="6" name="页脚占位符 5"/>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7" name="灯片编号占位符 6"/>
          <p:cNvSpPr>
            <a:spLocks noGrp="1"/>
          </p:cNvSpPr>
          <p:nvPr>
            <p:ph type="sldNum" sz="quarter" idx="12"/>
          </p:nvPr>
        </p:nvSpPr>
        <p:spPr/>
        <p:txBody>
          <a:bodyPr/>
          <a:lstStyle>
            <a:lvl1pPr>
              <a:defRPr/>
            </a:lvl1pPr>
          </a:lstStyle>
          <a:p>
            <a:r>
              <a:rPr lang="en-US" altLang="zh-CN"/>
              <a:t>Slide </a:t>
            </a:r>
            <a:fld id="{A0296514-4E11-48E1-8463-C576956AD676}"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ea typeface="宋体" charset="-122"/>
              </a:defRPr>
            </a:lvl1pPr>
          </a:lstStyle>
          <a:p>
            <a:r>
              <a:rPr lang="en-US" altLang="zh-CN" smtClean="0"/>
              <a:t>July,2011</a:t>
            </a:r>
            <a:endParaRPr lang="en-US" altLang="zh-CN"/>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宋体" charset="-122"/>
              </a:defRPr>
            </a:lvl1pPr>
          </a:lstStyle>
          <a:p>
            <a:r>
              <a:rPr lang="en-US" altLang="zh-CN" smtClean="0"/>
              <a:t>Kaiying Lv,ZTE Corporation</a:t>
            </a:r>
            <a:endParaRPr lang="en-US" altLang="zh-CN"/>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5D575358-8799-41C3-B52D-78570A1A2229}" type="slidenum">
              <a:rPr lang="en-US" altLang="zh-CN"/>
              <a:pPr/>
              <a:t>‹#›</a:t>
            </a:fld>
            <a:endParaRPr lang="en-US" altLang="zh-CN"/>
          </a:p>
        </p:txBody>
      </p:sp>
      <p:sp>
        <p:nvSpPr>
          <p:cNvPr id="1031" name="Rectangle 7"/>
          <p:cNvSpPr>
            <a:spLocks noChangeArrowheads="1"/>
          </p:cNvSpPr>
          <p:nvPr/>
        </p:nvSpPr>
        <p:spPr bwMode="auto">
          <a:xfrm>
            <a:off x="5181600" y="334963"/>
            <a:ext cx="3263900" cy="274637"/>
          </a:xfrm>
          <a:prstGeom prst="rect">
            <a:avLst/>
          </a:prstGeom>
          <a:noFill/>
          <a:ln w="9525">
            <a:noFill/>
            <a:miter lim="800000"/>
            <a:headEnd/>
            <a:tailEnd/>
          </a:ln>
          <a:effectLst/>
        </p:spPr>
        <p:txBody>
          <a:bodyPr wrap="none" lIns="0" tIns="0" rIns="0" bIns="0" anchor="b">
            <a:spAutoFit/>
          </a:bodyPr>
          <a:lstStyle/>
          <a:p>
            <a:pPr marL="457200" lvl="4" algn="r"/>
            <a:r>
              <a:rPr lang="en-US" altLang="zh-CN" sz="1800" b="1">
                <a:ea typeface="宋体" charset="-122"/>
              </a:rPr>
              <a:t>doc.: IEEE 802.11-yy/xxxxr0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期占位符 3"/>
          <p:cNvSpPr>
            <a:spLocks noGrp="1"/>
          </p:cNvSpPr>
          <p:nvPr>
            <p:ph type="dt" sz="half" idx="10"/>
          </p:nvPr>
        </p:nvSpPr>
        <p:spPr/>
        <p:txBody>
          <a:bodyPr/>
          <a:lstStyle/>
          <a:p>
            <a:r>
              <a:rPr lang="en-US" altLang="zh-CN" smtClean="0"/>
              <a:t>July,2011</a:t>
            </a:r>
            <a:endParaRPr lang="en-US" altLang="zh-CN"/>
          </a:p>
        </p:txBody>
      </p:sp>
      <p:sp>
        <p:nvSpPr>
          <p:cNvPr id="7" name="页脚占位符 4"/>
          <p:cNvSpPr>
            <a:spLocks noGrp="1"/>
          </p:cNvSpPr>
          <p:nvPr>
            <p:ph type="ftr" sz="quarter" idx="11"/>
          </p:nvPr>
        </p:nvSpPr>
        <p:spPr/>
        <p:txBody>
          <a:bodyPr/>
          <a:lstStyle/>
          <a:p>
            <a:r>
              <a:rPr lang="en-US" altLang="zh-CN" smtClean="0"/>
              <a:t>Kaiying Lv,ZTE Corporation</a:t>
            </a:r>
            <a:endParaRPr lang="en-US" altLang="zh-CN" dirty="0"/>
          </a:p>
        </p:txBody>
      </p:sp>
      <p:sp>
        <p:nvSpPr>
          <p:cNvPr id="8" name="灯片编号占位符 5"/>
          <p:cNvSpPr>
            <a:spLocks noGrp="1"/>
          </p:cNvSpPr>
          <p:nvPr>
            <p:ph type="sldNum" sz="quarter" idx="12"/>
          </p:nvPr>
        </p:nvSpPr>
        <p:spPr/>
        <p:txBody>
          <a:bodyPr/>
          <a:lstStyle/>
          <a:p>
            <a:r>
              <a:rPr lang="en-US" altLang="zh-CN"/>
              <a:t>Slide </a:t>
            </a:r>
            <a:fld id="{D37B1FC4-FE1C-489D-A2AE-FB2A6B9F86DE}" type="slidenum">
              <a:rPr lang="en-US" altLang="zh-CN"/>
              <a:pPr/>
              <a:t>1</a:t>
            </a:fld>
            <a:endParaRPr lang="en-US" altLang="zh-CN"/>
          </a:p>
        </p:txBody>
      </p:sp>
      <p:sp>
        <p:nvSpPr>
          <p:cNvPr id="30722" name="Rectangle 2"/>
          <p:cNvSpPr>
            <a:spLocks noGrp="1" noChangeArrowheads="1"/>
          </p:cNvSpPr>
          <p:nvPr>
            <p:ph type="title"/>
          </p:nvPr>
        </p:nvSpPr>
        <p:spPr>
          <a:xfrm>
            <a:off x="467544" y="685800"/>
            <a:ext cx="7990656" cy="1066800"/>
          </a:xfrm>
          <a:noFill/>
          <a:ln/>
        </p:spPr>
        <p:txBody>
          <a:bodyPr/>
          <a:lstStyle/>
          <a:p>
            <a:r>
              <a:rPr lang="en-GB" altLang="ja-JP" dirty="0" smtClean="0"/>
              <a:t>Performance Evaluation of Multiple STAs’ </a:t>
            </a:r>
            <a:r>
              <a:rPr lang="en-US" altLang="zh-CN" dirty="0" smtClean="0">
                <a:ea typeface="ＭＳ Ｐゴシック" pitchFamily="34" charset="-128"/>
              </a:rPr>
              <a:t>Authentication and Association Process</a:t>
            </a:r>
            <a:endParaRPr lang="en-US" altLang="zh-CN" dirty="0">
              <a:ea typeface="宋体" charset="-122"/>
            </a:endParaRPr>
          </a:p>
        </p:txBody>
      </p:sp>
      <p:sp>
        <p:nvSpPr>
          <p:cNvPr id="30726" name="Rectangle 6"/>
          <p:cNvSpPr>
            <a:spLocks noGrp="1" noChangeArrowheads="1"/>
          </p:cNvSpPr>
          <p:nvPr>
            <p:ph type="body" idx="1"/>
          </p:nvPr>
        </p:nvSpPr>
        <p:spPr>
          <a:xfrm>
            <a:off x="611560" y="1772816"/>
            <a:ext cx="7772400" cy="381000"/>
          </a:xfrm>
          <a:noFill/>
          <a:ln/>
        </p:spPr>
        <p:txBody>
          <a:bodyPr/>
          <a:lstStyle/>
          <a:p>
            <a:pPr algn="ctr">
              <a:buFontTx/>
              <a:buNone/>
            </a:pPr>
            <a:r>
              <a:rPr lang="en-US" altLang="zh-CN" sz="2000" dirty="0">
                <a:ea typeface="宋体" charset="-122"/>
              </a:rPr>
              <a:t>Date:</a:t>
            </a:r>
            <a:r>
              <a:rPr lang="en-US" altLang="zh-CN" sz="2000" b="0" dirty="0">
                <a:ea typeface="宋体" charset="-122"/>
              </a:rPr>
              <a:t> </a:t>
            </a:r>
            <a:r>
              <a:rPr lang="en-US" altLang="zh-CN" sz="2000" b="0" dirty="0" smtClean="0">
                <a:ea typeface="宋体" charset="-122"/>
              </a:rPr>
              <a:t>2011-07-18</a:t>
            </a:r>
            <a:endParaRPr lang="en-US" altLang="zh-CN" sz="2000" b="0" dirty="0">
              <a:ea typeface="宋体" charset="-122"/>
            </a:endParaRPr>
          </a:p>
        </p:txBody>
      </p:sp>
      <p:graphicFrame>
        <p:nvGraphicFramePr>
          <p:cNvPr id="30731" name="Object 11"/>
          <p:cNvGraphicFramePr>
            <a:graphicFrameLocks noChangeAspect="1"/>
          </p:cNvGraphicFramePr>
          <p:nvPr/>
        </p:nvGraphicFramePr>
        <p:xfrm>
          <a:off x="395536" y="2636912"/>
          <a:ext cx="8101781" cy="2481440"/>
        </p:xfrm>
        <a:graphic>
          <a:graphicData uri="http://schemas.openxmlformats.org/presentationml/2006/ole">
            <p:oleObj spid="_x0000_s30731" name="Document" r:id="rId4" imgW="8256325" imgH="2533174" progId="Word.Document.8">
              <p:embed/>
            </p:oleObj>
          </a:graphicData>
        </a:graphic>
      </p:graphicFrame>
      <p:sp>
        <p:nvSpPr>
          <p:cNvPr id="30732" name="Rectangle 12"/>
          <p:cNvSpPr>
            <a:spLocks noChangeArrowheads="1"/>
          </p:cNvSpPr>
          <p:nvPr/>
        </p:nvSpPr>
        <p:spPr bwMode="auto">
          <a:xfrm>
            <a:off x="467544" y="2204864"/>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zh-CN" sz="2000" b="1" dirty="0">
                <a:ea typeface="宋体" charset="-122"/>
              </a:rPr>
              <a:t>Authors:</a:t>
            </a:r>
            <a:endParaRPr lang="en-US" altLang="zh-CN" sz="2000" dirty="0">
              <a:ea typeface="宋体"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2693988"/>
            <a:ext cx="7772400" cy="1470025"/>
          </a:xfrm>
        </p:spPr>
        <p:txBody>
          <a:bodyPr/>
          <a:lstStyle/>
          <a:p>
            <a:r>
              <a:rPr kumimoji="1" lang="en-US" altLang="ja-JP" dirty="0" smtClean="0"/>
              <a:t>Thank you!</a:t>
            </a:r>
            <a:endParaRPr kumimoji="1" lang="ja-JP" altLang="en-US"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6" name="日期占位符 5"/>
          <p:cNvSpPr>
            <a:spLocks noGrp="1"/>
          </p:cNvSpPr>
          <p:nvPr>
            <p:ph type="dt" sz="half" idx="10"/>
          </p:nvPr>
        </p:nvSpPr>
        <p:spPr/>
        <p:txBody>
          <a:bodyPr/>
          <a:lstStyle/>
          <a:p>
            <a:r>
              <a:rPr lang="en-US" altLang="zh-CN" smtClean="0"/>
              <a:t>July,2011</a:t>
            </a:r>
            <a:endParaRPr lang="en-US" altLang="zh-CN"/>
          </a:p>
        </p:txBody>
      </p:sp>
      <p:sp>
        <p:nvSpPr>
          <p:cNvPr id="7" name="页脚占位符 6"/>
          <p:cNvSpPr>
            <a:spLocks noGrp="1"/>
          </p:cNvSpPr>
          <p:nvPr>
            <p:ph type="ftr" sz="quarter" idx="11"/>
          </p:nvPr>
        </p:nvSpPr>
        <p:spPr/>
        <p:txBody>
          <a:bodyPr/>
          <a:lstStyle/>
          <a:p>
            <a:r>
              <a:rPr lang="en-US" altLang="zh-CN" smtClean="0"/>
              <a:t>Kaiying Lv,ZTE Corporation</a:t>
            </a:r>
            <a:endParaRPr lang="en-US" altLang="zh-CN"/>
          </a:p>
        </p:txBody>
      </p:sp>
    </p:spTree>
    <p:extLst>
      <p:ext uri="{BB962C8B-B14F-4D97-AF65-F5344CB8AC3E}">
        <p14:creationId xmlns:p14="http://schemas.microsoft.com/office/powerpoint/2010/main" xmlns="" val="24074681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July,2011</a:t>
            </a:r>
            <a:endParaRPr lang="en-US" altLang="zh-CN"/>
          </a:p>
        </p:txBody>
      </p:sp>
      <p:sp>
        <p:nvSpPr>
          <p:cNvPr id="5" name="页脚占位符 4"/>
          <p:cNvSpPr>
            <a:spLocks noGrp="1"/>
          </p:cNvSpPr>
          <p:nvPr>
            <p:ph type="ftr" sz="quarter" idx="11"/>
          </p:nvPr>
        </p:nvSpPr>
        <p:spPr/>
        <p:txBody>
          <a:body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p>
            <a:r>
              <a:rPr lang="en-US" altLang="zh-CN"/>
              <a:t>Slide </a:t>
            </a:r>
            <a:fld id="{E1FF57F8-FB83-4848-B9F6-88739B8891A3}" type="slidenum">
              <a:rPr lang="en-US" altLang="zh-CN"/>
              <a:pPr/>
              <a:t>2</a:t>
            </a:fld>
            <a:endParaRPr lang="en-US" altLang="zh-CN"/>
          </a:p>
        </p:txBody>
      </p:sp>
      <p:sp>
        <p:nvSpPr>
          <p:cNvPr id="5122" name="Rectangle 2"/>
          <p:cNvSpPr>
            <a:spLocks noGrp="1" noChangeArrowheads="1"/>
          </p:cNvSpPr>
          <p:nvPr>
            <p:ph type="title"/>
          </p:nvPr>
        </p:nvSpPr>
        <p:spPr>
          <a:noFill/>
          <a:ln/>
        </p:spPr>
        <p:txBody>
          <a:bodyPr/>
          <a:lstStyle/>
          <a:p>
            <a:r>
              <a:rPr lang="en-US" altLang="zh-CN" dirty="0">
                <a:ea typeface="宋体" charset="-122"/>
              </a:rPr>
              <a:t>Abstract</a:t>
            </a:r>
          </a:p>
        </p:txBody>
      </p:sp>
      <p:sp>
        <p:nvSpPr>
          <p:cNvPr id="5123" name="Rectangle 3"/>
          <p:cNvSpPr>
            <a:spLocks noGrp="1" noChangeArrowheads="1"/>
          </p:cNvSpPr>
          <p:nvPr>
            <p:ph type="body" idx="1"/>
          </p:nvPr>
        </p:nvSpPr>
        <p:spPr>
          <a:xfrm>
            <a:off x="755576" y="1700808"/>
            <a:ext cx="7920880" cy="4536504"/>
          </a:xfrm>
          <a:noFill/>
          <a:ln/>
        </p:spPr>
        <p:txBody>
          <a:bodyPr/>
          <a:lstStyle/>
          <a:p>
            <a:pPr>
              <a:buFont typeface="Arial" pitchFamily="34" charset="0"/>
              <a:buChar char="•"/>
            </a:pPr>
            <a:r>
              <a:rPr lang="en-US" altLang="zh-CN" dirty="0" smtClean="0">
                <a:ea typeface="宋体" charset="-122"/>
              </a:rPr>
              <a:t>For use case 1a</a:t>
            </a:r>
            <a:r>
              <a:rPr lang="en-US" altLang="zh-CN" dirty="0" smtClean="0"/>
              <a:t> </a:t>
            </a:r>
            <a:r>
              <a:rPr lang="en-US" altLang="ja-JP" dirty="0" smtClean="0"/>
              <a:t>Smart Grid – Meter to Pole </a:t>
            </a:r>
            <a:r>
              <a:rPr lang="en-US" altLang="zh-CN" baseline="30000" dirty="0" smtClean="0">
                <a:ea typeface="宋体" charset="-122"/>
              </a:rPr>
              <a:t>[1]</a:t>
            </a:r>
            <a:r>
              <a:rPr lang="en-US" altLang="zh-CN" dirty="0" smtClean="0">
                <a:ea typeface="宋体" charset="-122"/>
              </a:rPr>
              <a:t>,the requirement is to support up to 6000 STAs in one AP.</a:t>
            </a:r>
          </a:p>
          <a:p>
            <a:pPr>
              <a:buFont typeface="Arial" pitchFamily="34" charset="0"/>
              <a:buChar char="•"/>
            </a:pPr>
            <a:endParaRPr lang="en-US" altLang="ja-JP" dirty="0">
              <a:ea typeface="宋体" charset="-122"/>
            </a:endParaRPr>
          </a:p>
          <a:p>
            <a:pPr>
              <a:buFont typeface="Arial" pitchFamily="34" charset="0"/>
              <a:buChar char="•"/>
            </a:pPr>
            <a:r>
              <a:rPr lang="en-GB" altLang="ja-JP" dirty="0" smtClean="0"/>
              <a:t>In this contribution, we present some simulation results of large numbers of STAs’ authentication and association performance. </a:t>
            </a:r>
          </a:p>
          <a:p>
            <a:pPr>
              <a:buNone/>
            </a:pPr>
            <a:endParaRPr lang="en-GB" altLang="ja-JP" dirty="0" smtClean="0"/>
          </a:p>
          <a:p>
            <a:pPr>
              <a:buFont typeface="Arial" pitchFamily="34" charset="0"/>
              <a:buChar char="•"/>
            </a:pPr>
            <a:r>
              <a:rPr lang="en-US" altLang="ja-JP" dirty="0"/>
              <a:t>The objective of our research is to discover </a:t>
            </a:r>
            <a:r>
              <a:rPr lang="en-US" altLang="ja-JP" dirty="0" smtClean="0"/>
              <a:t>if there is potential possibility of supporting </a:t>
            </a:r>
            <a:r>
              <a:rPr lang="en-US" altLang="zh-CN" dirty="0" smtClean="0">
                <a:ea typeface="ＭＳ Ｐゴシック" pitchFamily="34" charset="-128"/>
              </a:rPr>
              <a:t>large number of STAs join the network at the same time based on the current 802.11 architecture.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July,2011</a:t>
            </a:r>
            <a:endParaRPr lang="en-US" altLang="zh-CN" dirty="0"/>
          </a:p>
        </p:txBody>
      </p:sp>
      <p:sp>
        <p:nvSpPr>
          <p:cNvPr id="5" name="页脚占位符 4"/>
          <p:cNvSpPr>
            <a:spLocks noGrp="1"/>
          </p:cNvSpPr>
          <p:nvPr>
            <p:ph type="ftr" sz="quarter" idx="11"/>
          </p:nvPr>
        </p:nvSpPr>
        <p:spPr/>
        <p:txBody>
          <a:body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p>
            <a:r>
              <a:rPr lang="en-US" altLang="zh-CN"/>
              <a:t>Slide </a:t>
            </a:r>
            <a:fld id="{FD952E29-0FC2-432E-AFFD-9395D7344810}" type="slidenum">
              <a:rPr lang="en-US" altLang="zh-CN"/>
              <a:pPr/>
              <a:t>3</a:t>
            </a:fld>
            <a:endParaRPr lang="en-US" altLang="zh-CN"/>
          </a:p>
        </p:txBody>
      </p:sp>
      <p:sp>
        <p:nvSpPr>
          <p:cNvPr id="16386" name="Rectangle 2"/>
          <p:cNvSpPr>
            <a:spLocks noGrp="1" noChangeArrowheads="1"/>
          </p:cNvSpPr>
          <p:nvPr>
            <p:ph type="title"/>
          </p:nvPr>
        </p:nvSpPr>
        <p:spPr>
          <a:xfrm>
            <a:off x="685800" y="685800"/>
            <a:ext cx="7772400" cy="582960"/>
          </a:xfrm>
        </p:spPr>
        <p:txBody>
          <a:bodyPr/>
          <a:lstStyle/>
          <a:p>
            <a:r>
              <a:rPr lang="en-US" altLang="zh-CN" dirty="0" smtClean="0">
                <a:ea typeface="宋体" charset="-122"/>
              </a:rPr>
              <a:t>Simulation topology</a:t>
            </a:r>
            <a:endParaRPr lang="en-US" altLang="zh-CN" dirty="0">
              <a:ea typeface="宋体" charset="-122"/>
            </a:endParaRPr>
          </a:p>
        </p:txBody>
      </p:sp>
      <p:sp>
        <p:nvSpPr>
          <p:cNvPr id="16387" name="Rectangle 3"/>
          <p:cNvSpPr>
            <a:spLocks noGrp="1" noChangeArrowheads="1"/>
          </p:cNvSpPr>
          <p:nvPr>
            <p:ph type="body" idx="1"/>
          </p:nvPr>
        </p:nvSpPr>
        <p:spPr>
          <a:xfrm>
            <a:off x="755576" y="1412776"/>
            <a:ext cx="7848872" cy="5040560"/>
          </a:xfrm>
        </p:spPr>
        <p:txBody>
          <a:bodyPr/>
          <a:lstStyle/>
          <a:p>
            <a:pPr marL="252000" lvl="1" indent="0">
              <a:buNone/>
            </a:pPr>
            <a:r>
              <a:rPr lang="en-US" altLang="zh-CN" sz="1600" dirty="0" smtClean="0">
                <a:ea typeface="宋体" charset="-122"/>
              </a:rPr>
              <a:t>In order to simplify the simulation ,we assume the communication area is </a:t>
            </a:r>
            <a:r>
              <a:rPr lang="en-US" altLang="zh-CN" sz="1600" dirty="0" smtClean="0"/>
              <a:t>1000*1000 and AP is located at the center of this area.</a:t>
            </a:r>
            <a:r>
              <a:rPr lang="zh-CN" altLang="zh-CN" sz="1600" dirty="0" smtClean="0"/>
              <a:t> </a:t>
            </a:r>
            <a:r>
              <a:rPr lang="en-US" altLang="zh-CN" sz="1600" dirty="0" smtClean="0"/>
              <a:t>The non-AP STAs are distributed randomly in AP’s coverage. The figure below shows the location of 1 AP and 1000 STAs.</a:t>
            </a:r>
          </a:p>
          <a:p>
            <a:pPr marL="252000" lvl="1" indent="0">
              <a:buNone/>
            </a:pPr>
            <a:endParaRPr lang="en-US" altLang="zh-CN" sz="1600" dirty="0">
              <a:ea typeface="宋体" charset="-122"/>
            </a:endParaRPr>
          </a:p>
        </p:txBody>
      </p:sp>
      <p:pic>
        <p:nvPicPr>
          <p:cNvPr id="45060" name="Picture 4"/>
          <p:cNvPicPr>
            <a:picLocks noChangeAspect="1" noChangeArrowheads="1"/>
          </p:cNvPicPr>
          <p:nvPr/>
        </p:nvPicPr>
        <p:blipFill>
          <a:blip r:embed="rId3" cstate="print"/>
          <a:srcRect/>
          <a:stretch>
            <a:fillRect/>
          </a:stretch>
        </p:blipFill>
        <p:spPr bwMode="auto">
          <a:xfrm>
            <a:off x="2123728" y="2276872"/>
            <a:ext cx="4942309" cy="421887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July,2011</a:t>
            </a:r>
            <a:endParaRPr lang="en-US" altLang="zh-CN"/>
          </a:p>
        </p:txBody>
      </p:sp>
      <p:sp>
        <p:nvSpPr>
          <p:cNvPr id="5" name="页脚占位符 4"/>
          <p:cNvSpPr>
            <a:spLocks noGrp="1"/>
          </p:cNvSpPr>
          <p:nvPr>
            <p:ph type="ftr" sz="quarter" idx="11"/>
          </p:nvPr>
        </p:nvSpPr>
        <p:spPr/>
        <p:txBody>
          <a:body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p>
            <a:r>
              <a:rPr lang="en-US" altLang="zh-CN"/>
              <a:t>Slide </a:t>
            </a:r>
            <a:fld id="{96FA9E00-CC5A-4EA4-9662-5BA6F7A53B9A}" type="slidenum">
              <a:rPr lang="en-US" altLang="zh-CN"/>
              <a:pPr/>
              <a:t>4</a:t>
            </a:fld>
            <a:endParaRPr lang="en-US" altLang="zh-CN"/>
          </a:p>
        </p:txBody>
      </p:sp>
      <p:sp>
        <p:nvSpPr>
          <p:cNvPr id="15362" name="Rectangle 2"/>
          <p:cNvSpPr>
            <a:spLocks noGrp="1" noChangeArrowheads="1"/>
          </p:cNvSpPr>
          <p:nvPr>
            <p:ph type="title"/>
          </p:nvPr>
        </p:nvSpPr>
        <p:spPr/>
        <p:txBody>
          <a:bodyPr/>
          <a:lstStyle/>
          <a:p>
            <a:r>
              <a:rPr lang="en-US" altLang="zh-CN" dirty="0" smtClean="0">
                <a:ea typeface="宋体" charset="-122"/>
              </a:rPr>
              <a:t>Simulation Process</a:t>
            </a:r>
            <a:endParaRPr lang="en-US" altLang="zh-CN" dirty="0">
              <a:ea typeface="宋体" charset="-122"/>
            </a:endParaRPr>
          </a:p>
        </p:txBody>
      </p:sp>
      <p:sp>
        <p:nvSpPr>
          <p:cNvPr id="15363" name="Rectangle 3"/>
          <p:cNvSpPr>
            <a:spLocks noGrp="1" noChangeArrowheads="1"/>
          </p:cNvSpPr>
          <p:nvPr>
            <p:ph type="body" idx="1"/>
          </p:nvPr>
        </p:nvSpPr>
        <p:spPr>
          <a:xfrm>
            <a:off x="755576" y="1772816"/>
            <a:ext cx="7772400" cy="4114800"/>
          </a:xfrm>
        </p:spPr>
        <p:txBody>
          <a:bodyPr/>
          <a:lstStyle/>
          <a:p>
            <a:pPr>
              <a:buAutoNum type="arabicParenBoth"/>
            </a:pPr>
            <a:r>
              <a:rPr lang="en-US" altLang="zh-CN" sz="1800" b="0" dirty="0" smtClean="0"/>
              <a:t>A non-AP STA waits for a </a:t>
            </a:r>
            <a:r>
              <a:rPr lang="en-US" altLang="zh-CN" sz="1800" b="0" i="1" dirty="0" err="1" smtClean="0"/>
              <a:t>ChannelTime</a:t>
            </a:r>
            <a:r>
              <a:rPr lang="en-US" altLang="zh-CN" sz="1800" b="0" dirty="0" smtClean="0"/>
              <a:t>  which is longer than a Beacon Interval to ensure the reception of Beacon.</a:t>
            </a:r>
          </a:p>
          <a:p>
            <a:pPr>
              <a:buAutoNum type="arabicParenBoth"/>
            </a:pPr>
            <a:r>
              <a:rPr lang="en-US" altLang="zh-CN" sz="1800" b="0" dirty="0" smtClean="0"/>
              <a:t>After receiving a Beacon from a AP , the STA constructs Authentication Request frame and performs </a:t>
            </a:r>
            <a:r>
              <a:rPr lang="en-US" altLang="zh-CN" sz="1800" b="0" dirty="0" err="1" smtClean="0"/>
              <a:t>Backoff</a:t>
            </a:r>
            <a:r>
              <a:rPr lang="en-US" altLang="zh-CN" sz="1800" b="0" dirty="0" smtClean="0"/>
              <a:t> procedure for transmission.</a:t>
            </a:r>
          </a:p>
          <a:p>
            <a:pPr>
              <a:buAutoNum type="arabicParenBoth"/>
            </a:pPr>
            <a:r>
              <a:rPr lang="en-US" altLang="zh-CN" sz="1800" b="0" dirty="0" smtClean="0"/>
              <a:t>Once the medium is not determined to be busy ,the STA proceeds to transmit. A </a:t>
            </a:r>
            <a:r>
              <a:rPr lang="en-US" altLang="zh-CN" sz="1800" b="0" i="1" dirty="0" smtClean="0"/>
              <a:t>Timeout</a:t>
            </a:r>
            <a:r>
              <a:rPr lang="en-US" altLang="zh-CN" sz="1800" i="1" dirty="0" smtClean="0"/>
              <a:t> </a:t>
            </a:r>
            <a:r>
              <a:rPr lang="en-US" altLang="zh-CN" sz="1800" b="0" dirty="0" smtClean="0"/>
              <a:t>is defined for the STA to sent Authentication Request frame and wait for the corresponding response frame. If no response frame is received until the Timeout goes out, the STA retransmits the Authentication Request frame.</a:t>
            </a:r>
          </a:p>
          <a:p>
            <a:pPr>
              <a:buAutoNum type="arabicParenBoth"/>
            </a:pPr>
            <a:r>
              <a:rPr lang="en-US" altLang="zh-CN" sz="1800" b="0" dirty="0" smtClean="0"/>
              <a:t>The AP also performs </a:t>
            </a:r>
            <a:r>
              <a:rPr lang="en-US" altLang="zh-CN" sz="1800" b="0" dirty="0" err="1" smtClean="0"/>
              <a:t>backoff</a:t>
            </a:r>
            <a:r>
              <a:rPr lang="en-US" altLang="zh-CN" sz="1800" b="0" dirty="0" smtClean="0"/>
              <a:t> before transmitting Authentication Response frame  and set a </a:t>
            </a:r>
            <a:r>
              <a:rPr lang="en-US" altLang="zh-CN" sz="1800" b="0" dirty="0" err="1" smtClean="0"/>
              <a:t>ACKTimer</a:t>
            </a:r>
            <a:r>
              <a:rPr lang="en-US" altLang="zh-CN" sz="1800" b="0" dirty="0" smtClean="0"/>
              <a:t> to wait for ACK frame.</a:t>
            </a:r>
          </a:p>
          <a:p>
            <a:pPr>
              <a:buAutoNum type="arabicParenBoth"/>
            </a:pPr>
            <a:r>
              <a:rPr lang="en-US" altLang="zh-CN" sz="1800" b="0" dirty="0" smtClean="0"/>
              <a:t>STA performs Association  following nearly the same procedure as Authentication .</a:t>
            </a:r>
          </a:p>
          <a:p>
            <a:pPr>
              <a:buAutoNum type="arabicParenBoth"/>
            </a:pPr>
            <a:endParaRPr lang="en-US" altLang="zh-CN" sz="1800" b="0" dirty="0" smtClean="0"/>
          </a:p>
          <a:p>
            <a:pPr marL="457200" indent="-457200">
              <a:buAutoNum type="arabicParenBoth"/>
            </a:pPr>
            <a:endParaRPr lang="en-US" altLang="zh-CN" b="0" dirty="0">
              <a:ea typeface="宋体"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July,2011</a:t>
            </a:r>
            <a:endParaRPr lang="en-US" altLang="zh-CN"/>
          </a:p>
        </p:txBody>
      </p:sp>
      <p:sp>
        <p:nvSpPr>
          <p:cNvPr id="5" name="页脚占位符 4"/>
          <p:cNvSpPr>
            <a:spLocks noGrp="1"/>
          </p:cNvSpPr>
          <p:nvPr>
            <p:ph type="ftr" sz="quarter" idx="11"/>
          </p:nvPr>
        </p:nvSpPr>
        <p:spPr/>
        <p:txBody>
          <a:body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p>
            <a:r>
              <a:rPr lang="en-US" altLang="zh-CN"/>
              <a:t>Slide </a:t>
            </a:r>
            <a:fld id="{687589B0-22F9-4D42-8F09-041E9C03183C}" type="slidenum">
              <a:rPr lang="en-US" altLang="zh-CN"/>
              <a:pPr/>
              <a:t>5</a:t>
            </a:fld>
            <a:endParaRPr lang="en-US" altLang="zh-CN"/>
          </a:p>
        </p:txBody>
      </p:sp>
      <p:sp>
        <p:nvSpPr>
          <p:cNvPr id="11266" name="Rectangle 2"/>
          <p:cNvSpPr>
            <a:spLocks noGrp="1" noChangeArrowheads="1"/>
          </p:cNvSpPr>
          <p:nvPr>
            <p:ph type="title"/>
          </p:nvPr>
        </p:nvSpPr>
        <p:spPr>
          <a:xfrm>
            <a:off x="685800" y="685800"/>
            <a:ext cx="7772400" cy="798984"/>
          </a:xfrm>
        </p:spPr>
        <p:txBody>
          <a:bodyPr/>
          <a:lstStyle/>
          <a:p>
            <a:r>
              <a:rPr lang="en-US" altLang="zh-CN" dirty="0" smtClean="0">
                <a:ea typeface="宋体" charset="-122"/>
              </a:rPr>
              <a:t>Simulation parameters(1/2)</a:t>
            </a:r>
            <a:endParaRPr lang="en-US" altLang="zh-CN" dirty="0">
              <a:ea typeface="宋体" charset="-122"/>
            </a:endParaRPr>
          </a:p>
        </p:txBody>
      </p:sp>
      <p:graphicFrame>
        <p:nvGraphicFramePr>
          <p:cNvPr id="7" name="表格 6"/>
          <p:cNvGraphicFramePr>
            <a:graphicFrameLocks noGrp="1"/>
          </p:cNvGraphicFramePr>
          <p:nvPr/>
        </p:nvGraphicFramePr>
        <p:xfrm>
          <a:off x="1043608" y="1556792"/>
          <a:ext cx="7128792" cy="4719320"/>
        </p:xfrm>
        <a:graphic>
          <a:graphicData uri="http://schemas.openxmlformats.org/drawingml/2006/table">
            <a:tbl>
              <a:tblPr firstRow="1" bandRow="1">
                <a:tableStyleId>{C4B1156A-380E-4F78-BDF5-A606A8083BF9}</a:tableStyleId>
              </a:tblPr>
              <a:tblGrid>
                <a:gridCol w="3564396"/>
                <a:gridCol w="3564396"/>
              </a:tblGrid>
              <a:tr h="370840">
                <a:tc>
                  <a:txBody>
                    <a:bodyPr/>
                    <a:lstStyle/>
                    <a:p>
                      <a:r>
                        <a:rPr lang="en-US" altLang="zh-CN" sz="1800" b="0" dirty="0" smtClean="0"/>
                        <a:t>Beacon Interval</a:t>
                      </a:r>
                      <a:endParaRPr lang="zh-CN" altLang="en-US" sz="1800" b="0" dirty="0"/>
                    </a:p>
                  </a:txBody>
                  <a:tcPr/>
                </a:tc>
                <a:tc>
                  <a:txBody>
                    <a:bodyPr/>
                    <a:lstStyle/>
                    <a:p>
                      <a:pPr algn="r"/>
                      <a:r>
                        <a:rPr lang="en-US" altLang="zh-CN" sz="1800" b="0" dirty="0" smtClean="0"/>
                        <a:t>100ms</a:t>
                      </a:r>
                      <a:endParaRPr lang="zh-CN" altLang="en-US" sz="1800" b="0" dirty="0"/>
                    </a:p>
                  </a:txBody>
                  <a:tcPr/>
                </a:tc>
              </a:tr>
              <a:tr h="370840">
                <a:tc>
                  <a:txBody>
                    <a:bodyPr/>
                    <a:lstStyle/>
                    <a:p>
                      <a:r>
                        <a:rPr lang="en-US" altLang="zh-CN" sz="1800" b="0" dirty="0" smtClean="0"/>
                        <a:t>Channel Bandwidth</a:t>
                      </a:r>
                      <a:endParaRPr lang="zh-CN" altLang="en-US" sz="1800" b="0" dirty="0"/>
                    </a:p>
                  </a:txBody>
                  <a:tcPr/>
                </a:tc>
                <a:tc>
                  <a:txBody>
                    <a:bodyPr/>
                    <a:lstStyle/>
                    <a:p>
                      <a:pPr algn="r"/>
                      <a:r>
                        <a:rPr lang="en-US" altLang="zh-CN" sz="1800" b="0" dirty="0" smtClean="0"/>
                        <a:t>20MHz</a:t>
                      </a:r>
                      <a:endParaRPr lang="zh-CN" altLang="en-US" sz="1800" b="0" dirty="0"/>
                    </a:p>
                  </a:txBody>
                  <a:tcPr/>
                </a:tc>
              </a:tr>
              <a:tr h="370840">
                <a:tc>
                  <a:txBody>
                    <a:bodyPr/>
                    <a:lstStyle/>
                    <a:p>
                      <a:r>
                        <a:rPr lang="en-US" altLang="zh-CN" sz="1800" b="0" dirty="0" smtClean="0"/>
                        <a:t>Data rate</a:t>
                      </a:r>
                      <a:endParaRPr lang="zh-CN" altLang="en-US" sz="1800" b="0" dirty="0"/>
                    </a:p>
                  </a:txBody>
                  <a:tcPr/>
                </a:tc>
                <a:tc>
                  <a:txBody>
                    <a:bodyPr/>
                    <a:lstStyle/>
                    <a:p>
                      <a:pPr algn="r"/>
                      <a:r>
                        <a:rPr lang="en-US" altLang="zh-CN" sz="1800" b="0" dirty="0" smtClean="0"/>
                        <a:t>1Mbps</a:t>
                      </a:r>
                      <a:endParaRPr lang="zh-CN" altLang="en-US" sz="1800" b="0" dirty="0"/>
                    </a:p>
                  </a:txBody>
                  <a:tcPr/>
                </a:tc>
              </a:tr>
              <a:tr h="370840">
                <a:tc>
                  <a:txBody>
                    <a:bodyPr/>
                    <a:lstStyle/>
                    <a:p>
                      <a:r>
                        <a:rPr lang="en-US" altLang="zh-CN" sz="1800" dirty="0" smtClean="0"/>
                        <a:t>The number of STAs per</a:t>
                      </a:r>
                      <a:r>
                        <a:rPr lang="en-US" altLang="zh-CN" sz="1800" baseline="0" dirty="0" smtClean="0"/>
                        <a:t> AP(</a:t>
                      </a:r>
                      <a:r>
                        <a:rPr lang="en-US" altLang="zh-CN" sz="1800" baseline="0" dirty="0" err="1" smtClean="0"/>
                        <a:t>min,max</a:t>
                      </a:r>
                      <a:r>
                        <a:rPr lang="en-US" altLang="zh-CN" sz="1800" baseline="0" dirty="0" smtClean="0"/>
                        <a:t>)</a:t>
                      </a:r>
                      <a:endParaRPr lang="zh-CN" altLang="en-US" sz="1800" dirty="0"/>
                    </a:p>
                  </a:txBody>
                  <a:tcPr/>
                </a:tc>
                <a:tc>
                  <a:txBody>
                    <a:bodyPr/>
                    <a:lstStyle/>
                    <a:p>
                      <a:pPr algn="r"/>
                      <a:r>
                        <a:rPr lang="en-US" altLang="zh-CN" sz="1800" dirty="0" smtClean="0"/>
                        <a:t>(100,6000)</a:t>
                      </a:r>
                      <a:endParaRPr lang="zh-CN" altLang="en-US" sz="1800" dirty="0"/>
                    </a:p>
                  </a:txBody>
                  <a:tcPr/>
                </a:tc>
              </a:tr>
              <a:tr h="370840">
                <a:tc>
                  <a:txBody>
                    <a:bodyPr/>
                    <a:lstStyle/>
                    <a:p>
                      <a:r>
                        <a:rPr lang="en-US" altLang="zh-CN" sz="1800" kern="1200" dirty="0" smtClean="0">
                          <a:solidFill>
                            <a:schemeClr val="dk1"/>
                          </a:solidFill>
                          <a:latin typeface="+mn-lt"/>
                          <a:ea typeface="+mn-ea"/>
                          <a:cs typeface="+mn-cs"/>
                        </a:rPr>
                        <a:t>Association Request Length</a:t>
                      </a:r>
                      <a:endParaRPr lang="zh-CN" altLang="en-US" sz="1800" dirty="0"/>
                    </a:p>
                  </a:txBody>
                  <a:tcPr/>
                </a:tc>
                <a:tc>
                  <a:txBody>
                    <a:bodyPr/>
                    <a:lstStyle/>
                    <a:p>
                      <a:pPr algn="r"/>
                      <a:r>
                        <a:rPr lang="en-US" altLang="zh-CN" sz="1800" dirty="0" smtClean="0"/>
                        <a:t>28Byte</a:t>
                      </a:r>
                      <a:endParaRPr lang="zh-CN" altLang="en-US" sz="1800" dirty="0"/>
                    </a:p>
                  </a:txBody>
                  <a:tcPr/>
                </a:tc>
              </a:tr>
              <a:tr h="370840">
                <a:tc>
                  <a:txBody>
                    <a:bodyPr/>
                    <a:lstStyle/>
                    <a:p>
                      <a:r>
                        <a:rPr lang="en-US" altLang="zh-CN" sz="1800" kern="1200" dirty="0" smtClean="0">
                          <a:solidFill>
                            <a:schemeClr val="dk1"/>
                          </a:solidFill>
                          <a:latin typeface="+mn-lt"/>
                          <a:ea typeface="+mn-ea"/>
                          <a:cs typeface="+mn-cs"/>
                        </a:rPr>
                        <a:t>Association Response Length</a:t>
                      </a:r>
                      <a:endParaRPr lang="zh-CN" altLang="en-US" sz="1800" dirty="0"/>
                    </a:p>
                  </a:txBody>
                  <a:tcPr/>
                </a:tc>
                <a:tc>
                  <a:txBody>
                    <a:bodyPr/>
                    <a:lstStyle/>
                    <a:p>
                      <a:pPr algn="r"/>
                      <a:r>
                        <a:rPr lang="en-US" altLang="zh-CN" sz="1800" dirty="0" smtClean="0"/>
                        <a:t>30Byte</a:t>
                      </a:r>
                      <a:endParaRPr lang="zh-CN" altLang="en-US" sz="1800" dirty="0"/>
                    </a:p>
                  </a:txBody>
                  <a:tcPr/>
                </a:tc>
              </a:tr>
              <a:tr h="370840">
                <a:tc>
                  <a:txBody>
                    <a:bodyPr/>
                    <a:lstStyle/>
                    <a:p>
                      <a:r>
                        <a:rPr lang="en-US" altLang="zh-CN" sz="1800" kern="1200" dirty="0" smtClean="0">
                          <a:solidFill>
                            <a:schemeClr val="dk1"/>
                          </a:solidFill>
                          <a:latin typeface="+mn-lt"/>
                          <a:ea typeface="+mn-ea"/>
                          <a:cs typeface="+mn-cs"/>
                        </a:rPr>
                        <a:t>Authenticate Request Length</a:t>
                      </a:r>
                      <a:endParaRPr lang="zh-CN" altLang="en-US" sz="1800" dirty="0"/>
                    </a:p>
                  </a:txBody>
                  <a:tcPr/>
                </a:tc>
                <a:tc>
                  <a:txBody>
                    <a:bodyPr/>
                    <a:lstStyle/>
                    <a:p>
                      <a:pPr algn="r"/>
                      <a:r>
                        <a:rPr lang="en-US" altLang="zh-CN" sz="1800" dirty="0" smtClean="0"/>
                        <a:t>34Byte</a:t>
                      </a:r>
                      <a:endParaRPr lang="zh-CN" altLang="en-US"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kern="1200" dirty="0" smtClean="0">
                          <a:solidFill>
                            <a:schemeClr val="dk1"/>
                          </a:solidFill>
                          <a:latin typeface="+mn-lt"/>
                          <a:ea typeface="+mn-ea"/>
                          <a:cs typeface="+mn-cs"/>
                        </a:rPr>
                        <a:t>Authenticate Response Length</a:t>
                      </a:r>
                      <a:endParaRPr lang="zh-CN" altLang="en-US" sz="1800" dirty="0" smtClean="0"/>
                    </a:p>
                  </a:txBody>
                  <a:tcPr/>
                </a:tc>
                <a:tc>
                  <a:txBody>
                    <a:bodyPr/>
                    <a:lstStyle/>
                    <a:p>
                      <a:pPr algn="r"/>
                      <a:r>
                        <a:rPr lang="en-US" altLang="zh-CN" sz="1800" dirty="0" smtClean="0"/>
                        <a:t>34Byte</a:t>
                      </a:r>
                      <a:endParaRPr lang="zh-CN" altLang="en-US"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t>SIFS </a:t>
                      </a:r>
                      <a:endParaRPr lang="zh-CN" altLang="en-US" sz="1800" dirty="0" smtClean="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ysClr val="windowText" lastClr="000000"/>
                          </a:solidFill>
                        </a:rPr>
                        <a:t>16µs</a:t>
                      </a:r>
                      <a:endParaRPr kumimoji="1" lang="ja-JP" altLang="en-US" sz="1800" dirty="0" smtClean="0">
                        <a:solidFill>
                          <a:sysClr val="windowText" lastClr="0000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t>Slot Time</a:t>
                      </a:r>
                      <a:endParaRPr lang="zh-CN" altLang="en-US" sz="1800" dirty="0" smtClean="0"/>
                    </a:p>
                  </a:txBody>
                  <a:tcPr/>
                </a:tc>
                <a:tc>
                  <a:txBody>
                    <a:bodyPr/>
                    <a:lstStyle/>
                    <a:p>
                      <a:pPr algn="r"/>
                      <a:r>
                        <a:rPr lang="en-US" altLang="zh-CN" sz="1800" dirty="0" smtClean="0"/>
                        <a:t>9µs</a:t>
                      </a:r>
                      <a:endParaRPr lang="zh-CN" altLang="en-US"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ysClr val="windowText" lastClr="000000"/>
                          </a:solidFill>
                        </a:rPr>
                        <a:t>CWmin</a:t>
                      </a:r>
                      <a:endParaRPr kumimoji="1" lang="ja-JP" altLang="en-US" sz="1800" dirty="0" smtClean="0">
                        <a:solidFill>
                          <a:sysClr val="windowText" lastClr="000000"/>
                        </a:solidFill>
                      </a:endParaRPr>
                    </a:p>
                  </a:txBody>
                  <a:tcPr/>
                </a:tc>
                <a:tc>
                  <a:txBody>
                    <a:bodyPr/>
                    <a:lstStyle/>
                    <a:p>
                      <a:pPr algn="r"/>
                      <a:r>
                        <a:rPr lang="en-US" altLang="zh-CN" sz="1800" dirty="0" smtClean="0"/>
                        <a:t>15</a:t>
                      </a:r>
                      <a:endParaRPr lang="zh-CN" altLang="en-US"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err="1" smtClean="0">
                          <a:solidFill>
                            <a:sysClr val="windowText" lastClr="000000"/>
                          </a:solidFill>
                        </a:rPr>
                        <a:t>CWmax</a:t>
                      </a:r>
                      <a:endParaRPr kumimoji="1" lang="ja-JP" altLang="en-US" sz="1800" dirty="0" smtClean="0">
                        <a:solidFill>
                          <a:sysClr val="windowText" lastClr="000000"/>
                        </a:solidFill>
                      </a:endParaRPr>
                    </a:p>
                  </a:txBody>
                  <a:tcPr/>
                </a:tc>
                <a:tc>
                  <a:txBody>
                    <a:bodyPr/>
                    <a:lstStyle/>
                    <a:p>
                      <a:pPr algn="r"/>
                      <a:r>
                        <a:rPr lang="en-US" altLang="zh-CN" sz="1800" dirty="0" smtClean="0"/>
                        <a:t>1023</a:t>
                      </a:r>
                      <a:endParaRPr lang="zh-CN" altLang="en-US" sz="1800"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July,2011</a:t>
            </a:r>
            <a:endParaRPr lang="en-US" altLang="zh-CN"/>
          </a:p>
        </p:txBody>
      </p:sp>
      <p:sp>
        <p:nvSpPr>
          <p:cNvPr id="5" name="页脚占位符 4"/>
          <p:cNvSpPr>
            <a:spLocks noGrp="1"/>
          </p:cNvSpPr>
          <p:nvPr>
            <p:ph type="ftr" sz="quarter" idx="11"/>
          </p:nvPr>
        </p:nvSpPr>
        <p:spPr/>
        <p:txBody>
          <a:body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p>
            <a:r>
              <a:rPr lang="en-US" altLang="zh-CN"/>
              <a:t>Slide </a:t>
            </a:r>
            <a:fld id="{687589B0-22F9-4D42-8F09-041E9C03183C}" type="slidenum">
              <a:rPr lang="en-US" altLang="zh-CN"/>
              <a:pPr/>
              <a:t>6</a:t>
            </a:fld>
            <a:endParaRPr lang="en-US" altLang="zh-CN"/>
          </a:p>
        </p:txBody>
      </p:sp>
      <p:sp>
        <p:nvSpPr>
          <p:cNvPr id="11266" name="Rectangle 2"/>
          <p:cNvSpPr>
            <a:spLocks noGrp="1" noChangeArrowheads="1"/>
          </p:cNvSpPr>
          <p:nvPr>
            <p:ph type="title"/>
          </p:nvPr>
        </p:nvSpPr>
        <p:spPr>
          <a:xfrm>
            <a:off x="685800" y="685800"/>
            <a:ext cx="7772400" cy="798984"/>
          </a:xfrm>
        </p:spPr>
        <p:txBody>
          <a:bodyPr/>
          <a:lstStyle/>
          <a:p>
            <a:r>
              <a:rPr lang="en-US" altLang="zh-CN" dirty="0" smtClean="0">
                <a:ea typeface="宋体" charset="-122"/>
              </a:rPr>
              <a:t>Simulation parameters(2/2)</a:t>
            </a:r>
            <a:endParaRPr lang="en-US" altLang="zh-CN" dirty="0">
              <a:ea typeface="宋体" charset="-122"/>
            </a:endParaRPr>
          </a:p>
        </p:txBody>
      </p:sp>
      <p:graphicFrame>
        <p:nvGraphicFramePr>
          <p:cNvPr id="7" name="表格 6"/>
          <p:cNvGraphicFramePr>
            <a:graphicFrameLocks noGrp="1"/>
          </p:cNvGraphicFramePr>
          <p:nvPr/>
        </p:nvGraphicFramePr>
        <p:xfrm>
          <a:off x="1043608" y="1556792"/>
          <a:ext cx="7128792" cy="741680"/>
        </p:xfrm>
        <a:graphic>
          <a:graphicData uri="http://schemas.openxmlformats.org/drawingml/2006/table">
            <a:tbl>
              <a:tblPr firstRow="1" bandRow="1">
                <a:tableStyleId>{C4B1156A-380E-4F78-BDF5-A606A8083BF9}</a:tableStyleId>
              </a:tblPr>
              <a:tblGrid>
                <a:gridCol w="3564396"/>
                <a:gridCol w="3564396"/>
              </a:tblGrid>
              <a:tr h="370840">
                <a:tc>
                  <a:txBody>
                    <a:bodyPr/>
                    <a:lstStyle/>
                    <a:p>
                      <a:r>
                        <a:rPr lang="en-US" altLang="zh-CN" sz="1800" b="0" dirty="0" err="1" smtClean="0"/>
                        <a:t>ChannelTime</a:t>
                      </a:r>
                      <a:r>
                        <a:rPr lang="en-US" altLang="zh-CN" sz="1800" b="0" dirty="0" smtClean="0"/>
                        <a:t>*</a:t>
                      </a:r>
                      <a:endParaRPr lang="zh-CN" altLang="en-US" sz="1800" b="0" dirty="0"/>
                    </a:p>
                  </a:txBody>
                  <a:tcPr/>
                </a:tc>
                <a:tc>
                  <a:txBody>
                    <a:bodyPr/>
                    <a:lstStyle/>
                    <a:p>
                      <a:pPr algn="r"/>
                      <a:r>
                        <a:rPr lang="en-US" altLang="zh-CN" sz="1800" b="0" dirty="0" smtClean="0"/>
                        <a:t>0.12s</a:t>
                      </a:r>
                      <a:endParaRPr lang="zh-CN" altLang="en-US" sz="1800" b="0" dirty="0"/>
                    </a:p>
                  </a:txBody>
                  <a:tcPr/>
                </a:tc>
              </a:tr>
              <a:tr h="370840">
                <a:tc>
                  <a:txBody>
                    <a:bodyPr/>
                    <a:lstStyle/>
                    <a:p>
                      <a:r>
                        <a:rPr lang="en-US" altLang="zh-CN" sz="1800" b="0" dirty="0" smtClean="0"/>
                        <a:t>Timeout**</a:t>
                      </a:r>
                      <a:endParaRPr lang="zh-CN" altLang="en-US" dirty="0"/>
                    </a:p>
                  </a:txBody>
                  <a:tcPr/>
                </a:tc>
                <a:tc>
                  <a:txBody>
                    <a:bodyPr/>
                    <a:lstStyle/>
                    <a:p>
                      <a:pPr algn="r"/>
                      <a:r>
                        <a:rPr lang="en-US" altLang="zh-CN" sz="1800" b="0" dirty="0" smtClean="0"/>
                        <a:t>0.15s</a:t>
                      </a:r>
                      <a:endParaRPr lang="zh-CN" altLang="en-US" sz="1800" b="0" dirty="0"/>
                    </a:p>
                  </a:txBody>
                  <a:tcPr/>
                </a:tc>
              </a:tr>
            </a:tbl>
          </a:graphicData>
        </a:graphic>
      </p:graphicFrame>
      <p:sp>
        <p:nvSpPr>
          <p:cNvPr id="8" name="Rectangle 3"/>
          <p:cNvSpPr txBox="1">
            <a:spLocks noChangeArrowheads="1"/>
          </p:cNvSpPr>
          <p:nvPr/>
        </p:nvSpPr>
        <p:spPr bwMode="auto">
          <a:xfrm>
            <a:off x="827584" y="2996952"/>
            <a:ext cx="7772400" cy="324036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0" indent="-342900" eaLnBrk="1" hangingPunct="1">
              <a:spcBef>
                <a:spcPct val="20000"/>
              </a:spcBef>
            </a:pPr>
            <a:r>
              <a:rPr lang="en-GB" sz="1800" i="1" kern="0" dirty="0" smtClean="0">
                <a:latin typeface="+mn-lt"/>
              </a:rPr>
              <a:t>*</a:t>
            </a:r>
            <a:r>
              <a:rPr lang="en-GB" sz="1800" i="1" kern="0" dirty="0" err="1" smtClean="0">
                <a:latin typeface="+mn-lt"/>
              </a:rPr>
              <a:t>ChannelTime</a:t>
            </a:r>
            <a:r>
              <a:rPr lang="en-GB" sz="1800" i="1" kern="0" dirty="0" smtClean="0">
                <a:latin typeface="+mn-lt"/>
              </a:rPr>
              <a:t>: Since Beacon interval is set to 100ms , we assume a </a:t>
            </a:r>
            <a:r>
              <a:rPr lang="en-GB" sz="1800" i="1" kern="0" dirty="0" err="1" smtClean="0">
                <a:latin typeface="+mn-lt"/>
              </a:rPr>
              <a:t>ChannelTime</a:t>
            </a:r>
            <a:r>
              <a:rPr lang="en-GB" sz="1800" i="1" kern="0" dirty="0" smtClean="0">
                <a:latin typeface="+mn-lt"/>
              </a:rPr>
              <a:t> </a:t>
            </a:r>
            <a:r>
              <a:rPr lang="en-US" sz="1800" i="1" kern="0" dirty="0" smtClean="0">
                <a:latin typeface="+mn-lt"/>
              </a:rPr>
              <a:t>of 120ms for a STA to wait before the reception of Beacon.</a:t>
            </a:r>
            <a:endParaRPr lang="en-GB" sz="1800" i="1" kern="0" dirty="0" smtClean="0">
              <a:latin typeface="+mn-lt"/>
            </a:endParaRPr>
          </a:p>
          <a:p>
            <a:pPr marL="342900" lvl="0" indent="-342900" eaLnBrk="1" hangingPunct="1">
              <a:spcBef>
                <a:spcPct val="20000"/>
              </a:spcBef>
              <a:buFontTx/>
              <a:buChar char="•"/>
            </a:pPr>
            <a:endParaRPr kumimoji="0" lang="en-GB" sz="1800" i="1" u="none" strike="noStrike" kern="0" cap="none" spc="0" normalizeH="0" baseline="0" noProof="0" dirty="0" smtClean="0">
              <a:ln>
                <a:noFill/>
              </a:ln>
              <a:solidFill>
                <a:schemeClr val="tx1"/>
              </a:solidFill>
              <a:effectLst/>
              <a:uLnTx/>
              <a:uFillTx/>
              <a:latin typeface="+mn-lt"/>
              <a:ea typeface="+mn-ea"/>
              <a:cs typeface="+mn-cs"/>
            </a:endParaRPr>
          </a:p>
          <a:p>
            <a:pPr marL="342900" lvl="0" indent="-342900" eaLnBrk="1" hangingPunct="1">
              <a:spcBef>
                <a:spcPct val="20000"/>
              </a:spcBef>
            </a:pPr>
            <a:r>
              <a:rPr lang="en-GB" sz="1800" i="1" kern="0" noProof="0" dirty="0" smtClean="0">
                <a:latin typeface="+mn-lt"/>
              </a:rPr>
              <a:t>**</a:t>
            </a:r>
            <a:r>
              <a:rPr kumimoji="0" lang="en-GB" sz="1800" i="1" u="none" strike="noStrike" kern="0" cap="none" spc="0" normalizeH="0" baseline="0" noProof="0" dirty="0" smtClean="0">
                <a:ln>
                  <a:noFill/>
                </a:ln>
                <a:solidFill>
                  <a:schemeClr val="tx1"/>
                </a:solidFill>
                <a:effectLst/>
                <a:uLnTx/>
                <a:uFillTx/>
                <a:latin typeface="+mn-lt"/>
                <a:ea typeface="+mn-ea"/>
                <a:cs typeface="+mn-cs"/>
              </a:rPr>
              <a:t>Time</a:t>
            </a:r>
            <a:r>
              <a:rPr lang="en-GB" sz="1800" i="1" kern="0" dirty="0" smtClean="0">
                <a:latin typeface="+mn-lt"/>
              </a:rPr>
              <a:t>out: Defined as the time for a STA to wait from transmitting a frame</a:t>
            </a:r>
            <a:r>
              <a:rPr lang="en-US" altLang="zh-CN" sz="1800" i="1" dirty="0" smtClean="0"/>
              <a:t> till the time receiving the response frame.</a:t>
            </a:r>
            <a:endParaRPr kumimoji="0" lang="en-GB" sz="1800" i="1"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July,2011</a:t>
            </a:r>
            <a:endParaRPr lang="en-US" altLang="zh-CN" dirty="0"/>
          </a:p>
        </p:txBody>
      </p:sp>
      <p:sp>
        <p:nvSpPr>
          <p:cNvPr id="5" name="页脚占位符 4"/>
          <p:cNvSpPr>
            <a:spLocks noGrp="1"/>
          </p:cNvSpPr>
          <p:nvPr>
            <p:ph type="ftr" sz="quarter" idx="11"/>
          </p:nvPr>
        </p:nvSpPr>
        <p:spPr/>
        <p:txBody>
          <a:body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p>
            <a:r>
              <a:rPr lang="en-US" altLang="zh-CN"/>
              <a:t>Slide </a:t>
            </a:r>
            <a:fld id="{D8C4C57F-57F9-42A1-80FF-E95D3D331837}" type="slidenum">
              <a:rPr lang="en-US" altLang="zh-CN"/>
              <a:pPr/>
              <a:t>7</a:t>
            </a:fld>
            <a:endParaRPr lang="en-US" altLang="zh-CN"/>
          </a:p>
        </p:txBody>
      </p:sp>
      <p:sp>
        <p:nvSpPr>
          <p:cNvPr id="20482" name="Rectangle 2"/>
          <p:cNvSpPr>
            <a:spLocks noGrp="1" noChangeArrowheads="1"/>
          </p:cNvSpPr>
          <p:nvPr>
            <p:ph type="title"/>
          </p:nvPr>
        </p:nvSpPr>
        <p:spPr/>
        <p:txBody>
          <a:bodyPr/>
          <a:lstStyle/>
          <a:p>
            <a:r>
              <a:rPr lang="en-US" altLang="zh-CN" dirty="0" smtClean="0"/>
              <a:t>Simulation Results</a:t>
            </a:r>
            <a:endParaRPr lang="zh-CN" altLang="zh-CN" dirty="0"/>
          </a:p>
        </p:txBody>
      </p:sp>
      <p:graphicFrame>
        <p:nvGraphicFramePr>
          <p:cNvPr id="8" name="表 3"/>
          <p:cNvGraphicFramePr>
            <a:graphicFrameLocks noGrp="1"/>
          </p:cNvGraphicFramePr>
          <p:nvPr>
            <p:extLst>
              <p:ext uri="{D42A27DB-BD31-4B8C-83A1-F6EECF244321}">
                <p14:modId xmlns="" xmlns:p14="http://schemas.microsoft.com/office/powerpoint/2010/main" val="2192799051"/>
              </p:ext>
            </p:extLst>
          </p:nvPr>
        </p:nvGraphicFramePr>
        <p:xfrm>
          <a:off x="755576" y="1916832"/>
          <a:ext cx="3168352" cy="3994333"/>
        </p:xfrm>
        <a:graphic>
          <a:graphicData uri="http://schemas.openxmlformats.org/drawingml/2006/table">
            <a:tbl>
              <a:tblPr firstRow="1" bandRow="1">
                <a:tableStyleId>{5C22544A-7EE6-4342-B048-85BDC9FD1C3A}</a:tableStyleId>
              </a:tblPr>
              <a:tblGrid>
                <a:gridCol w="1554840"/>
                <a:gridCol w="1613512"/>
              </a:tblGrid>
              <a:tr h="842893">
                <a:tc>
                  <a:txBody>
                    <a:bodyPr/>
                    <a:lstStyle/>
                    <a:p>
                      <a:pPr algn="ctr"/>
                      <a:r>
                        <a:rPr kumimoji="1" lang="en-US" altLang="ja-JP" sz="1600" dirty="0" smtClean="0">
                          <a:solidFill>
                            <a:sysClr val="windowText" lastClr="000000"/>
                          </a:solidFill>
                        </a:rPr>
                        <a:t>Num of STAs</a:t>
                      </a:r>
                      <a:endParaRPr kumimoji="1" lang="ja-JP" altLang="en-US" sz="16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r>
                        <a:rPr kumimoji="1" lang="en-US" altLang="ja-JP" sz="1400" dirty="0" smtClean="0">
                          <a:solidFill>
                            <a:sysClr val="windowText" lastClr="000000"/>
                          </a:solidFill>
                        </a:rPr>
                        <a:t>Authentication</a:t>
                      </a:r>
                      <a:r>
                        <a:rPr kumimoji="1" lang="en-US" altLang="ja-JP" sz="1400" baseline="0" dirty="0" smtClean="0">
                          <a:solidFill>
                            <a:sysClr val="windowText" lastClr="000000"/>
                          </a:solidFill>
                        </a:rPr>
                        <a:t> and association time (s)</a:t>
                      </a:r>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r>
              <a:tr h="393930">
                <a:tc>
                  <a:txBody>
                    <a:bodyPr/>
                    <a:lstStyle/>
                    <a:p>
                      <a:r>
                        <a:rPr kumimoji="1" lang="en-US" altLang="ja-JP" sz="1600" dirty="0" smtClean="0">
                          <a:solidFill>
                            <a:sysClr val="windowText" lastClr="000000"/>
                          </a:solidFill>
                        </a:rPr>
                        <a:t>100</a:t>
                      </a:r>
                      <a:endParaRPr kumimoji="1" lang="ja-JP" altLang="en-US" sz="1600" dirty="0">
                        <a:solidFill>
                          <a:sysClr val="windowText" lastClr="000000"/>
                        </a:solidFill>
                      </a:endParaRPr>
                    </a:p>
                  </a:txBody>
                  <a:tcPr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kumimoji="1" lang="en-US" altLang="zh-CN" sz="1600" kern="1200" dirty="0" smtClean="0">
                          <a:solidFill>
                            <a:sysClr val="windowText" lastClr="000000"/>
                          </a:solidFill>
                          <a:latin typeface="+mn-lt"/>
                          <a:ea typeface="+mn-ea"/>
                          <a:cs typeface="+mn-cs"/>
                        </a:rPr>
                        <a:t>  1.53094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93930">
                <a:tc>
                  <a:txBody>
                    <a:bodyPr/>
                    <a:lstStyle/>
                    <a:p>
                      <a:r>
                        <a:rPr kumimoji="1" lang="en-US" altLang="ja-JP" sz="1600" dirty="0" smtClean="0">
                          <a:solidFill>
                            <a:sysClr val="windowText" lastClr="000000"/>
                          </a:solidFill>
                        </a:rPr>
                        <a:t>500</a:t>
                      </a:r>
                      <a:endParaRPr kumimoji="1" lang="ja-JP" altLang="en-US" sz="1600" dirty="0">
                        <a:solidFill>
                          <a:sysClr val="windowText" lastClr="000000"/>
                        </a:solidFill>
                      </a:endParaRPr>
                    </a:p>
                  </a:txBody>
                  <a:tcPr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600" dirty="0" smtClean="0">
                          <a:solidFill>
                            <a:sysClr val="windowText" lastClr="000000"/>
                          </a:solidFill>
                        </a:rPr>
                        <a:t>4.6366</a:t>
                      </a:r>
                      <a:endParaRPr kumimoji="1" lang="ja-JP" altLang="en-US" sz="1600" dirty="0">
                        <a:solidFill>
                          <a:sysClr val="windowText" lastClr="000000"/>
                        </a:solidFill>
                      </a:endParaRPr>
                    </a:p>
                  </a:txBody>
                  <a:tcPr marR="90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93930">
                <a:tc>
                  <a:txBody>
                    <a:bodyPr/>
                    <a:lstStyle/>
                    <a:p>
                      <a:r>
                        <a:rPr kumimoji="1" lang="en-US" altLang="ja-JP" sz="1600" dirty="0" smtClean="0">
                          <a:solidFill>
                            <a:sysClr val="windowText" lastClr="000000"/>
                          </a:solidFill>
                        </a:rPr>
                        <a:t>900</a:t>
                      </a:r>
                      <a:endParaRPr kumimoji="1" lang="ja-JP" altLang="en-US" sz="1600" dirty="0">
                        <a:solidFill>
                          <a:sysClr val="windowText" lastClr="000000"/>
                        </a:solidFill>
                      </a:endParaRPr>
                    </a:p>
                  </a:txBody>
                  <a:tcPr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600" dirty="0" smtClean="0">
                          <a:solidFill>
                            <a:sysClr val="windowText" lastClr="000000"/>
                          </a:solidFill>
                        </a:rPr>
                        <a:t>11.2495</a:t>
                      </a:r>
                      <a:endParaRPr kumimoji="1" lang="ja-JP" altLang="en-US" sz="1600" dirty="0">
                        <a:solidFill>
                          <a:sysClr val="windowText" lastClr="000000"/>
                        </a:solidFill>
                      </a:endParaRPr>
                    </a:p>
                  </a:txBody>
                  <a:tcPr marR="90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93930">
                <a:tc>
                  <a:txBody>
                    <a:bodyPr/>
                    <a:lstStyle/>
                    <a:p>
                      <a:r>
                        <a:rPr kumimoji="1" lang="en-US" altLang="ja-JP" sz="1600" dirty="0" smtClean="0">
                          <a:solidFill>
                            <a:sysClr val="windowText" lastClr="000000"/>
                          </a:solidFill>
                        </a:rPr>
                        <a:t>1000</a:t>
                      </a:r>
                      <a:endParaRPr kumimoji="1" lang="ja-JP" altLang="en-US" sz="1600" dirty="0">
                        <a:solidFill>
                          <a:sysClr val="windowText" lastClr="000000"/>
                        </a:solidFill>
                      </a:endParaRPr>
                    </a:p>
                  </a:txBody>
                  <a:tcPr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600" dirty="0" smtClean="0">
                          <a:solidFill>
                            <a:sysClr val="windowText" lastClr="000000"/>
                          </a:solidFill>
                        </a:rPr>
                        <a:t>12.345</a:t>
                      </a:r>
                      <a:endParaRPr kumimoji="1" lang="ja-JP" altLang="en-US" sz="1600" dirty="0">
                        <a:solidFill>
                          <a:sysClr val="windowText" lastClr="000000"/>
                        </a:solidFill>
                      </a:endParaRPr>
                    </a:p>
                  </a:txBody>
                  <a:tcPr marR="90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93930">
                <a:tc>
                  <a:txBody>
                    <a:bodyPr/>
                    <a:lstStyle/>
                    <a:p>
                      <a:r>
                        <a:rPr kumimoji="1" lang="en-US" altLang="ja-JP" sz="1600" dirty="0" smtClean="0">
                          <a:solidFill>
                            <a:sysClr val="windowText" lastClr="000000"/>
                          </a:solidFill>
                        </a:rPr>
                        <a:t>1500</a:t>
                      </a:r>
                      <a:endParaRPr kumimoji="1" lang="ja-JP" altLang="en-US" sz="1600" dirty="0">
                        <a:solidFill>
                          <a:sysClr val="windowText" lastClr="000000"/>
                        </a:solidFill>
                      </a:endParaRPr>
                    </a:p>
                  </a:txBody>
                  <a:tcPr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600" baseline="0" dirty="0" smtClean="0">
                          <a:solidFill>
                            <a:sysClr val="windowText" lastClr="000000"/>
                          </a:solidFill>
                        </a:rPr>
                        <a:t>82.9897  </a:t>
                      </a:r>
                      <a:endParaRPr kumimoji="1" lang="ja-JP" altLang="en-US" sz="1600" dirty="0">
                        <a:solidFill>
                          <a:sysClr val="windowText" lastClr="000000"/>
                        </a:solidFill>
                      </a:endParaRPr>
                    </a:p>
                  </a:txBody>
                  <a:tcPr marR="90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93930">
                <a:tc>
                  <a:txBody>
                    <a:bodyPr/>
                    <a:lstStyle/>
                    <a:p>
                      <a:r>
                        <a:rPr kumimoji="1" lang="en-US" altLang="ja-JP" sz="1600" dirty="0" smtClean="0">
                          <a:solidFill>
                            <a:sysClr val="windowText" lastClr="000000"/>
                          </a:solidFill>
                        </a:rPr>
                        <a:t>2000</a:t>
                      </a:r>
                      <a:endParaRPr kumimoji="1" lang="ja-JP" altLang="en-US" sz="1600" dirty="0">
                        <a:solidFill>
                          <a:sysClr val="windowText" lastClr="000000"/>
                        </a:solidFill>
                      </a:endParaRPr>
                    </a:p>
                  </a:txBody>
                  <a:tcPr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600" dirty="0" smtClean="0">
                          <a:solidFill>
                            <a:sysClr val="windowText" lastClr="000000"/>
                          </a:solidFill>
                        </a:rPr>
                        <a:t>152.024</a:t>
                      </a:r>
                      <a:endParaRPr kumimoji="1" lang="ja-JP" altLang="en-US" sz="1600" dirty="0">
                        <a:solidFill>
                          <a:sysClr val="windowText" lastClr="000000"/>
                        </a:solidFill>
                      </a:endParaRPr>
                    </a:p>
                  </a:txBody>
                  <a:tcPr marR="90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93930">
                <a:tc>
                  <a:txBody>
                    <a:bodyPr/>
                    <a:lstStyle/>
                    <a:p>
                      <a:r>
                        <a:rPr kumimoji="1" lang="en-US" altLang="ja-JP" sz="1600" dirty="0" smtClean="0">
                          <a:solidFill>
                            <a:sysClr val="windowText" lastClr="000000"/>
                          </a:solidFill>
                        </a:rPr>
                        <a:t>2500</a:t>
                      </a:r>
                      <a:endParaRPr kumimoji="1" lang="ja-JP" altLang="en-US" sz="1600" dirty="0">
                        <a:solidFill>
                          <a:sysClr val="windowText" lastClr="000000"/>
                        </a:solidFill>
                      </a:endParaRPr>
                    </a:p>
                  </a:txBody>
                  <a:tcPr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altLang="zh-CN" sz="1800" kern="1200" dirty="0" smtClean="0">
                          <a:solidFill>
                            <a:schemeClr val="dk1"/>
                          </a:solidFill>
                          <a:latin typeface="+mn-lt"/>
                          <a:ea typeface="+mn-ea"/>
                          <a:cs typeface="+mn-cs"/>
                        </a:rPr>
                        <a:t>238.603</a:t>
                      </a:r>
                      <a:endParaRPr kumimoji="1" lang="ja-JP" altLang="en-US" sz="1600" dirty="0">
                        <a:solidFill>
                          <a:sysClr val="windowText" lastClr="000000"/>
                        </a:solidFill>
                      </a:endParaRPr>
                    </a:p>
                  </a:txBody>
                  <a:tcPr marR="90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93930">
                <a:tc>
                  <a:txBody>
                    <a:bodyPr/>
                    <a:lstStyle/>
                    <a:p>
                      <a:r>
                        <a:rPr kumimoji="1" lang="en-US" altLang="ja-JP" sz="1600" dirty="0" smtClean="0">
                          <a:solidFill>
                            <a:sysClr val="windowText" lastClr="000000"/>
                          </a:solidFill>
                        </a:rPr>
                        <a:t>3000</a:t>
                      </a:r>
                      <a:endParaRPr kumimoji="1" lang="ja-JP" altLang="en-US" sz="1600" dirty="0">
                        <a:solidFill>
                          <a:sysClr val="windowText" lastClr="000000"/>
                        </a:solidFill>
                      </a:endParaRPr>
                    </a:p>
                  </a:txBody>
                  <a:tcPr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600" dirty="0" smtClean="0">
                          <a:solidFill>
                            <a:sysClr val="windowText" lastClr="000000"/>
                          </a:solidFill>
                        </a:rPr>
                        <a:t>323.556</a:t>
                      </a:r>
                      <a:endParaRPr kumimoji="1" lang="ja-JP" altLang="en-US" sz="1600" dirty="0">
                        <a:solidFill>
                          <a:sysClr val="windowText" lastClr="000000"/>
                        </a:solidFill>
                      </a:endParaRPr>
                    </a:p>
                  </a:txBody>
                  <a:tcPr marR="90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45058" name="Picture 2"/>
          <p:cNvPicPr>
            <a:picLocks noChangeAspect="1" noChangeArrowheads="1"/>
          </p:cNvPicPr>
          <p:nvPr/>
        </p:nvPicPr>
        <p:blipFill>
          <a:blip r:embed="rId3" cstate="print"/>
          <a:srcRect/>
          <a:stretch>
            <a:fillRect/>
          </a:stretch>
        </p:blipFill>
        <p:spPr bwMode="auto">
          <a:xfrm>
            <a:off x="3995936" y="1916832"/>
            <a:ext cx="4974714" cy="396044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July,2011</a:t>
            </a:r>
            <a:endParaRPr lang="en-US" altLang="zh-CN" dirty="0"/>
          </a:p>
        </p:txBody>
      </p:sp>
      <p:sp>
        <p:nvSpPr>
          <p:cNvPr id="5" name="页脚占位符 4"/>
          <p:cNvSpPr>
            <a:spLocks noGrp="1"/>
          </p:cNvSpPr>
          <p:nvPr>
            <p:ph type="ftr" sz="quarter" idx="11"/>
          </p:nvPr>
        </p:nvSpPr>
        <p:spPr/>
        <p:txBody>
          <a:body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p>
            <a:r>
              <a:rPr lang="en-US" altLang="zh-CN"/>
              <a:t>Slide </a:t>
            </a:r>
            <a:fld id="{D8C4C57F-57F9-42A1-80FF-E95D3D331837}" type="slidenum">
              <a:rPr lang="en-US" altLang="zh-CN"/>
              <a:pPr/>
              <a:t>8</a:t>
            </a:fld>
            <a:endParaRPr lang="en-US" altLang="zh-CN"/>
          </a:p>
        </p:txBody>
      </p:sp>
      <p:sp>
        <p:nvSpPr>
          <p:cNvPr id="20482" name="Rectangle 2"/>
          <p:cNvSpPr>
            <a:spLocks noGrp="1" noChangeArrowheads="1"/>
          </p:cNvSpPr>
          <p:nvPr>
            <p:ph type="title"/>
          </p:nvPr>
        </p:nvSpPr>
        <p:spPr/>
        <p:txBody>
          <a:bodyPr/>
          <a:lstStyle/>
          <a:p>
            <a:r>
              <a:rPr lang="en-US" altLang="zh-CN" dirty="0" smtClean="0"/>
              <a:t>Conclusion</a:t>
            </a:r>
            <a:endParaRPr lang="zh-CN" altLang="zh-CN" dirty="0"/>
          </a:p>
        </p:txBody>
      </p:sp>
      <p:sp>
        <p:nvSpPr>
          <p:cNvPr id="20483" name="Rectangle 3"/>
          <p:cNvSpPr>
            <a:spLocks noGrp="1" noChangeArrowheads="1"/>
          </p:cNvSpPr>
          <p:nvPr>
            <p:ph type="body" idx="1"/>
          </p:nvPr>
        </p:nvSpPr>
        <p:spPr>
          <a:xfrm>
            <a:off x="683568" y="1700808"/>
            <a:ext cx="7772400" cy="4752528"/>
          </a:xfrm>
        </p:spPr>
        <p:txBody>
          <a:bodyPr/>
          <a:lstStyle/>
          <a:p>
            <a:pPr eaLnBrk="0" hangingPunct="0"/>
            <a:r>
              <a:rPr lang="en-US" altLang="ja-JP" sz="2000" dirty="0" smtClean="0"/>
              <a:t>We evaluated authentication and association efficiency per the number of STAs, assuming all the STAs started accessing to the network at the same time.</a:t>
            </a:r>
          </a:p>
          <a:p>
            <a:pPr eaLnBrk="0" hangingPunct="0">
              <a:buNone/>
            </a:pPr>
            <a:r>
              <a:rPr lang="en-US" altLang="ja-JP" sz="1800" dirty="0" smtClean="0"/>
              <a:t>    -</a:t>
            </a:r>
            <a:r>
              <a:rPr lang="en-US" altLang="ja-JP" sz="1800" b="0" dirty="0" smtClean="0"/>
              <a:t>The authentication and association time  increases rapidly along with the  growing number of  STAs.</a:t>
            </a:r>
          </a:p>
          <a:p>
            <a:pPr eaLnBrk="0" hangingPunct="0">
              <a:buNone/>
            </a:pPr>
            <a:endParaRPr lang="en-US" altLang="ja-JP" sz="1800" b="0" dirty="0" smtClean="0"/>
          </a:p>
          <a:p>
            <a:pPr eaLnBrk="0" hangingPunct="0">
              <a:buNone/>
            </a:pPr>
            <a:r>
              <a:rPr lang="en-US" altLang="ja-JP" sz="1800" dirty="0" smtClean="0"/>
              <a:t>    </a:t>
            </a:r>
            <a:r>
              <a:rPr lang="en-US" altLang="ja-JP" sz="1800" b="0" dirty="0" smtClean="0"/>
              <a:t>-Network access delay approximately reaches </a:t>
            </a:r>
            <a:r>
              <a:rPr lang="en-US" altLang="ja-JP" sz="1800" dirty="0" smtClean="0"/>
              <a:t>5</a:t>
            </a:r>
            <a:r>
              <a:rPr lang="en-US" altLang="ja-JP" sz="1800" b="0" dirty="0" smtClean="0"/>
              <a:t> minutes when three thousands of STAs join at the same time.</a:t>
            </a:r>
          </a:p>
          <a:p>
            <a:pPr marL="800100" lvl="1" indent="-342900" eaLnBrk="0" hangingPunct="0">
              <a:buNone/>
            </a:pPr>
            <a:endParaRPr lang="en-US" altLang="ja-JP" sz="2000" dirty="0" smtClean="0"/>
          </a:p>
          <a:p>
            <a:r>
              <a:rPr lang="en-US" altLang="ja-JP" sz="2000" dirty="0" smtClean="0"/>
              <a:t>Considering </a:t>
            </a:r>
            <a:r>
              <a:rPr lang="en-US" altLang="zh-CN" sz="2000" dirty="0" smtClean="0"/>
              <a:t>the use case smart grid, </a:t>
            </a:r>
            <a:r>
              <a:rPr lang="en-US" altLang="ja-JP" sz="2000" dirty="0" smtClean="0"/>
              <a:t>further study is needed on authentication and association optimization to support up to 6000 STAs join at the same time within a reasonable time delay range for </a:t>
            </a:r>
            <a:r>
              <a:rPr lang="en-US" altLang="ja-JP" sz="2000" dirty="0" err="1" smtClean="0"/>
              <a:t>TGah</a:t>
            </a:r>
            <a:r>
              <a:rPr lang="en-US" altLang="ja-JP" sz="2000" dirty="0" smtClean="0"/>
              <a:t>.</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July,2011</a:t>
            </a:r>
            <a:endParaRPr lang="en-US" altLang="zh-CN"/>
          </a:p>
        </p:txBody>
      </p:sp>
      <p:sp>
        <p:nvSpPr>
          <p:cNvPr id="5" name="页脚占位符 4"/>
          <p:cNvSpPr>
            <a:spLocks noGrp="1"/>
          </p:cNvSpPr>
          <p:nvPr>
            <p:ph type="ftr" sz="quarter" idx="11"/>
          </p:nvPr>
        </p:nvSpPr>
        <p:spPr/>
        <p:txBody>
          <a:body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p>
            <a:r>
              <a:rPr lang="en-US" altLang="zh-CN"/>
              <a:t>Slide </a:t>
            </a:r>
            <a:fld id="{BFB5D12F-94E2-45A1-819D-D2D56D754481}" type="slidenum">
              <a:rPr lang="en-US" altLang="zh-CN"/>
              <a:pPr/>
              <a:t>9</a:t>
            </a:fld>
            <a:endParaRPr lang="en-US" altLang="zh-CN"/>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buNone/>
            </a:pPr>
            <a:r>
              <a:rPr lang="en-US" altLang="zh-CN" dirty="0" smtClean="0"/>
              <a:t>[1] 11-11-0457-00-00ah-potential-compromise-of-802-11ah-use-case-document</a:t>
            </a:r>
          </a:p>
          <a:p>
            <a:pPr>
              <a:buNone/>
            </a:pPr>
            <a:r>
              <a:rPr lang="en-US" altLang="zh-CN" dirty="0" smtClean="0"/>
              <a:t>[2] IEEE Draft P802.11-REVmb™/D9.0, May 2011</a:t>
            </a:r>
          </a:p>
          <a:p>
            <a:pPr>
              <a:buNone/>
            </a:pPr>
            <a:r>
              <a:rPr lang="en-US" altLang="zh-CN" dirty="0" smtClean="0"/>
              <a:t>[3] 11-11-0725-01-00ah-large-number-of-stas-support</a:t>
            </a:r>
          </a:p>
          <a:p>
            <a:pPr>
              <a:buNone/>
            </a:pPr>
            <a:endParaRPr lang="zh-CN" altLang="zh-CN"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1423</TotalTime>
  <Words>703</Words>
  <Application>Microsoft Office PowerPoint</Application>
  <PresentationFormat>全屏显示(4:3)</PresentationFormat>
  <Paragraphs>151</Paragraphs>
  <Slides>10</Slides>
  <Notes>10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2" baseType="lpstr">
      <vt:lpstr>802-11-Submission</vt:lpstr>
      <vt:lpstr>Document</vt:lpstr>
      <vt:lpstr>Performance Evaluation of Multiple STAs’ Authentication and Association Process</vt:lpstr>
      <vt:lpstr>Abstract</vt:lpstr>
      <vt:lpstr>Simulation topology</vt:lpstr>
      <vt:lpstr>Simulation Process</vt:lpstr>
      <vt:lpstr>Simulation parameters(1/2)</vt:lpstr>
      <vt:lpstr>Simulation parameters(2/2)</vt:lpstr>
      <vt:lpstr>Simulation Results</vt:lpstr>
      <vt:lpstr>Conclusion</vt:lpstr>
      <vt:lpstr>References</vt:lpstr>
      <vt:lpstr>Thank you!</vt:lpstr>
    </vt:vector>
  </TitlesOfParts>
  <Company>zte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linan</dc:creator>
  <cp:lastModifiedBy>linan</cp:lastModifiedBy>
  <cp:revision>159</cp:revision>
  <cp:lastPrinted>1998-02-10T13:28:06Z</cp:lastPrinted>
  <dcterms:created xsi:type="dcterms:W3CDTF">2011-06-24T02:00:24Z</dcterms:created>
  <dcterms:modified xsi:type="dcterms:W3CDTF">2011-07-18T08:21:12Z</dcterms:modified>
</cp:coreProperties>
</file>