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6" r:id="rId4"/>
    <p:sldId id="277" r:id="rId5"/>
    <p:sldId id="287" r:id="rId6"/>
    <p:sldId id="285" r:id="rId7"/>
    <p:sldId id="281" r:id="rId8"/>
    <p:sldId id="282" r:id="rId9"/>
    <p:sldId id="283" r:id="rId10"/>
    <p:sldId id="286" r:id="rId11"/>
    <p:sldId id="284" r:id="rId12"/>
  </p:sldIdLst>
  <p:sldSz cx="9144000" cy="6858000" type="screen4x3"/>
  <p:notesSz cx="6805613" cy="99393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542" autoAdjust="0"/>
    <p:restoredTop sz="94660"/>
  </p:normalViewPr>
  <p:slideViewPr>
    <p:cSldViewPr>
      <p:cViewPr>
        <p:scale>
          <a:sx n="66" d="100"/>
          <a:sy n="66" d="100"/>
        </p:scale>
        <p:origin x="-1290" y="-3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4"/>
        <p:guide pos="212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89FD549D-B1B3-469F-A713-39C7E57DFC37}" type="datetimeFigureOut">
              <a:rPr lang="en-US"/>
              <a:pPr>
                <a:defRPr/>
              </a:pPr>
              <a:t>7/20/2011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C877B683-EA8F-4164-B338-C6284545A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05613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5613" y="103188"/>
            <a:ext cx="628650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350" y="103188"/>
            <a:ext cx="811213" cy="22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9825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6463" y="4721225"/>
            <a:ext cx="4991100" cy="4471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7800" y="9623425"/>
            <a:ext cx="906463" cy="193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2300" y="9623425"/>
            <a:ext cx="501650" cy="388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defRPr>
            </a:lvl1pPr>
          </a:lstStyle>
          <a:p>
            <a:pPr>
              <a:defRPr/>
            </a:pPr>
            <a:r>
              <a:rPr lang="en-US" altLang="zh-CN"/>
              <a:t>Page </a:t>
            </a:r>
            <a:fld id="{CA62C058-92F3-466F-84B5-04B0BCF4D11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23425"/>
            <a:ext cx="717550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1200" y="9621838"/>
            <a:ext cx="5383213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3561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John Doe, Some Company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783FC520-BEE5-458B-B482-81EEF74281FD}" type="slidenum">
              <a:rPr lang="en-US" altLang="zh-CN" smtClean="0"/>
              <a:pPr/>
              <a:t>1</a:t>
            </a:fld>
            <a:endParaRPr lang="en-US" altLang="zh-CN" smtClean="0"/>
          </a:p>
        </p:txBody>
      </p:sp>
      <p:sp>
        <p:nvSpPr>
          <p:cNvPr id="17414" name="Text Box 1"/>
          <p:cNvSpPr txBox="1">
            <a:spLocks noChangeArrowheads="1"/>
          </p:cNvSpPr>
          <p:nvPr/>
        </p:nvSpPr>
        <p:spPr bwMode="auto">
          <a:xfrm>
            <a:off x="1133475" y="750888"/>
            <a:ext cx="4538663" cy="3714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GB" altLang="zh-CN">
              <a:ea typeface="MS Gothic" pitchFamily="49" charset="-128"/>
            </a:endParaRPr>
          </a:p>
        </p:txBody>
      </p:sp>
      <p:sp>
        <p:nvSpPr>
          <p:cNvPr id="17415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21225"/>
            <a:ext cx="4992687" cy="4573588"/>
          </a:xfrm>
          <a:noFill/>
          <a:ln/>
        </p:spPr>
        <p:txBody>
          <a:bodyPr wrap="none" anchor="ctr"/>
          <a:lstStyle/>
          <a:p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doc.: IEEE 802.11-yy/xxxxr0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Month Year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John Doe, Some Company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D7BFC949-F875-4DC2-B9FE-A8AD1B313D06}" type="slidenum">
              <a:rPr lang="en-US" altLang="zh-CN" smtClean="0"/>
              <a:pPr/>
              <a:t>11</a:t>
            </a:fld>
            <a:endParaRPr lang="en-US" altLang="zh-CN" smtClean="0"/>
          </a:p>
        </p:txBody>
      </p:sp>
      <p:sp>
        <p:nvSpPr>
          <p:cNvPr id="28678" name="Text Box 1"/>
          <p:cNvSpPr txBox="1">
            <a:spLocks noChangeArrowheads="1"/>
          </p:cNvSpPr>
          <p:nvPr/>
        </p:nvSpPr>
        <p:spPr bwMode="auto">
          <a:xfrm>
            <a:off x="1133475" y="750888"/>
            <a:ext cx="4538663" cy="3714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GB" altLang="zh-CN">
              <a:ea typeface="MS Gothic" pitchFamily="49" charset="-128"/>
            </a:endParaRPr>
          </a:p>
        </p:txBody>
      </p:sp>
      <p:sp>
        <p:nvSpPr>
          <p:cNvPr id="28679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21225"/>
            <a:ext cx="4992687" cy="4573588"/>
          </a:xfrm>
          <a:noFill/>
          <a:ln/>
        </p:spPr>
        <p:txBody>
          <a:bodyPr wrap="none" anchor="ctr"/>
          <a:lstStyle/>
          <a:p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doc.: IEEE 802.11-yy/xxxxr0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Month Year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John Doe, Some Company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6CBF8A0D-155D-41C7-B3B8-ADBA99D2DBF2}" type="slidenum">
              <a:rPr lang="en-US" altLang="zh-CN" smtClean="0"/>
              <a:pPr/>
              <a:t>2</a:t>
            </a:fld>
            <a:endParaRPr lang="en-US" altLang="zh-CN" smtClean="0"/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33475" y="750888"/>
            <a:ext cx="4538663" cy="3714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GB" altLang="zh-CN">
              <a:ea typeface="MS Gothic" pitchFamily="49" charset="-128"/>
            </a:endParaRPr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21225"/>
            <a:ext cx="4992687" cy="4573588"/>
          </a:xfrm>
          <a:noFill/>
          <a:ln/>
        </p:spPr>
        <p:txBody>
          <a:bodyPr wrap="none" anchor="ctr"/>
          <a:lstStyle/>
          <a:p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doc.: IEEE 802.11-yy/xxxxr0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Month Year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John Doe, Some Company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2C0F212C-4380-468C-AA87-B89B5063CCB0}" type="slidenum">
              <a:rPr lang="en-US" altLang="zh-CN" smtClean="0"/>
              <a:pPr/>
              <a:t>3</a:t>
            </a:fld>
            <a:endParaRPr lang="en-US" altLang="zh-CN" smtClean="0"/>
          </a:p>
        </p:txBody>
      </p:sp>
      <p:sp>
        <p:nvSpPr>
          <p:cNvPr id="19462" name="Text Box 1"/>
          <p:cNvSpPr txBox="1">
            <a:spLocks noChangeArrowheads="1"/>
          </p:cNvSpPr>
          <p:nvPr/>
        </p:nvSpPr>
        <p:spPr bwMode="auto">
          <a:xfrm>
            <a:off x="1133475" y="750888"/>
            <a:ext cx="4538663" cy="3714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GB" altLang="zh-CN">
              <a:ea typeface="MS Gothic" pitchFamily="49" charset="-128"/>
            </a:endParaRPr>
          </a:p>
        </p:txBody>
      </p:sp>
      <p:sp>
        <p:nvSpPr>
          <p:cNvPr id="19463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21225"/>
            <a:ext cx="4992687" cy="4573588"/>
          </a:xfrm>
          <a:noFill/>
          <a:ln/>
        </p:spPr>
        <p:txBody>
          <a:bodyPr wrap="none" anchor="ctr"/>
          <a:lstStyle/>
          <a:p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doc.: IEEE 802.11-yy/xxxxr0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John Doe, Some Company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46DA1078-B106-4B6E-9BDF-16BE5BC19384}" type="slidenum">
              <a:rPr lang="en-US" altLang="zh-CN" smtClean="0"/>
              <a:pPr/>
              <a:t>4</a:t>
            </a:fld>
            <a:endParaRPr lang="en-US" altLang="zh-CN" smtClean="0"/>
          </a:p>
        </p:txBody>
      </p:sp>
      <p:sp>
        <p:nvSpPr>
          <p:cNvPr id="20486" name="Text Box 1"/>
          <p:cNvSpPr txBox="1">
            <a:spLocks noChangeArrowheads="1"/>
          </p:cNvSpPr>
          <p:nvPr/>
        </p:nvSpPr>
        <p:spPr bwMode="auto">
          <a:xfrm>
            <a:off x="1133475" y="750888"/>
            <a:ext cx="4538663" cy="3714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GB" altLang="zh-CN">
              <a:ea typeface="MS Gothic" pitchFamily="49" charset="-128"/>
            </a:endParaRPr>
          </a:p>
        </p:txBody>
      </p:sp>
      <p:sp>
        <p:nvSpPr>
          <p:cNvPr id="20487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21225"/>
            <a:ext cx="4992687" cy="4573588"/>
          </a:xfrm>
          <a:noFill/>
          <a:ln/>
        </p:spPr>
        <p:txBody>
          <a:bodyPr wrap="none" anchor="ctr"/>
          <a:lstStyle/>
          <a:p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doc.: IEEE 802.11-yy/xxxxr0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Month Year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John Doe, Some Company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745B8A56-FD2B-49DB-AF4A-FF105A3334E4}" type="slidenum">
              <a:rPr lang="en-US" altLang="zh-CN" smtClean="0"/>
              <a:pPr/>
              <a:t>6</a:t>
            </a:fld>
            <a:endParaRPr lang="en-US" altLang="zh-CN" smtClean="0"/>
          </a:p>
        </p:txBody>
      </p:sp>
      <p:sp>
        <p:nvSpPr>
          <p:cNvPr id="22534" name="Text Box 1"/>
          <p:cNvSpPr txBox="1">
            <a:spLocks noChangeArrowheads="1"/>
          </p:cNvSpPr>
          <p:nvPr/>
        </p:nvSpPr>
        <p:spPr bwMode="auto">
          <a:xfrm>
            <a:off x="1133475" y="750888"/>
            <a:ext cx="4538663" cy="3714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GB" altLang="zh-CN">
              <a:ea typeface="MS Gothic" pitchFamily="49" charset="-128"/>
            </a:endParaRPr>
          </a:p>
        </p:txBody>
      </p:sp>
      <p:sp>
        <p:nvSpPr>
          <p:cNvPr id="22535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21225"/>
            <a:ext cx="4992687" cy="4573588"/>
          </a:xfrm>
          <a:noFill/>
          <a:ln/>
        </p:spPr>
        <p:txBody>
          <a:bodyPr wrap="none" anchor="ctr"/>
          <a:lstStyle/>
          <a:p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John Doe, Some Company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04ADF19E-643A-4DFD-B746-877DEF4D525A}" type="slidenum">
              <a:rPr lang="en-US" altLang="zh-CN" smtClean="0"/>
              <a:pPr/>
              <a:t>7</a:t>
            </a:fld>
            <a:endParaRPr lang="en-US" altLang="zh-CN" smtClean="0"/>
          </a:p>
        </p:txBody>
      </p:sp>
      <p:sp>
        <p:nvSpPr>
          <p:cNvPr id="24582" name="Text Box 1"/>
          <p:cNvSpPr txBox="1">
            <a:spLocks noChangeArrowheads="1"/>
          </p:cNvSpPr>
          <p:nvPr/>
        </p:nvSpPr>
        <p:spPr bwMode="auto">
          <a:xfrm>
            <a:off x="1133475" y="750888"/>
            <a:ext cx="4538663" cy="3714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GB" altLang="zh-CN">
              <a:ea typeface="MS Gothic" pitchFamily="49" charset="-128"/>
            </a:endParaRPr>
          </a:p>
        </p:txBody>
      </p:sp>
      <p:sp>
        <p:nvSpPr>
          <p:cNvPr id="24583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21225"/>
            <a:ext cx="4992687" cy="4573588"/>
          </a:xfrm>
          <a:noFill/>
          <a:ln/>
        </p:spPr>
        <p:txBody>
          <a:bodyPr wrap="none" anchor="ctr"/>
          <a:lstStyle/>
          <a:p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doc.: IEEE 802.11-yy/xxxxr0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Month Year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John Doe, Some Company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3785F23C-1B19-440D-8E9F-2C7DA1B35DFD}" type="slidenum">
              <a:rPr lang="en-US" altLang="zh-CN" smtClean="0"/>
              <a:pPr/>
              <a:t>8</a:t>
            </a:fld>
            <a:endParaRPr lang="en-US" altLang="zh-CN" smtClean="0"/>
          </a:p>
        </p:txBody>
      </p:sp>
      <p:sp>
        <p:nvSpPr>
          <p:cNvPr id="25606" name="Text Box 1"/>
          <p:cNvSpPr txBox="1">
            <a:spLocks noChangeArrowheads="1"/>
          </p:cNvSpPr>
          <p:nvPr/>
        </p:nvSpPr>
        <p:spPr bwMode="auto">
          <a:xfrm>
            <a:off x="1133475" y="750888"/>
            <a:ext cx="4538663" cy="3714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GB" altLang="zh-CN">
              <a:ea typeface="MS Gothic" pitchFamily="49" charset="-128"/>
            </a:endParaRPr>
          </a:p>
        </p:txBody>
      </p:sp>
      <p:sp>
        <p:nvSpPr>
          <p:cNvPr id="25607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21225"/>
            <a:ext cx="4992687" cy="4573588"/>
          </a:xfrm>
          <a:noFill/>
          <a:ln/>
        </p:spPr>
        <p:txBody>
          <a:bodyPr wrap="none" anchor="ctr"/>
          <a:lstStyle/>
          <a:p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Month Year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John Doe, Some Company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3B21586B-CB30-4458-AEB0-9D6B68EB7CEC}" type="slidenum">
              <a:rPr lang="en-US" altLang="zh-CN" smtClean="0"/>
              <a:pPr/>
              <a:t>9</a:t>
            </a:fld>
            <a:endParaRPr lang="en-US" altLang="zh-CN" smtClean="0"/>
          </a:p>
        </p:txBody>
      </p:sp>
      <p:sp>
        <p:nvSpPr>
          <p:cNvPr id="26630" name="Text Box 1"/>
          <p:cNvSpPr txBox="1">
            <a:spLocks noChangeArrowheads="1"/>
          </p:cNvSpPr>
          <p:nvPr/>
        </p:nvSpPr>
        <p:spPr bwMode="auto">
          <a:xfrm>
            <a:off x="1133475" y="750888"/>
            <a:ext cx="4538663" cy="3714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GB" altLang="zh-CN">
              <a:ea typeface="MS Gothic" pitchFamily="49" charset="-128"/>
            </a:endParaRPr>
          </a:p>
        </p:txBody>
      </p:sp>
      <p:sp>
        <p:nvSpPr>
          <p:cNvPr id="26631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21225"/>
            <a:ext cx="4992687" cy="4573588"/>
          </a:xfrm>
          <a:noFill/>
          <a:ln/>
        </p:spPr>
        <p:txBody>
          <a:bodyPr wrap="none" anchor="ctr"/>
          <a:lstStyle/>
          <a:p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doc.: IEEE 802.11-yy/xxxxr0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Month Year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John Doe, Some Company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Page </a:t>
            </a:r>
            <a:fld id="{D7C370AE-2669-4E7B-9023-0FB8CC9818DE}" type="slidenum">
              <a:rPr lang="en-US" altLang="zh-CN" smtClean="0"/>
              <a:pPr/>
              <a:t>10</a:t>
            </a:fld>
            <a:endParaRPr lang="en-US" altLang="zh-CN" smtClean="0"/>
          </a:p>
        </p:txBody>
      </p:sp>
      <p:sp>
        <p:nvSpPr>
          <p:cNvPr id="27654" name="Text Box 1"/>
          <p:cNvSpPr txBox="1">
            <a:spLocks noChangeArrowheads="1"/>
          </p:cNvSpPr>
          <p:nvPr/>
        </p:nvSpPr>
        <p:spPr bwMode="auto">
          <a:xfrm>
            <a:off x="1133475" y="750888"/>
            <a:ext cx="4538663" cy="3714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GB" altLang="zh-CN">
              <a:ea typeface="MS Gothic" pitchFamily="49" charset="-128"/>
            </a:endParaRPr>
          </a:p>
        </p:txBody>
      </p:sp>
      <p:sp>
        <p:nvSpPr>
          <p:cNvPr id="27655" name="Rectangle 2"/>
          <p:cNvSpPr>
            <a:spLocks noGrp="1" noChangeArrowheads="1"/>
          </p:cNvSpPr>
          <p:nvPr>
            <p:ph type="body"/>
          </p:nvPr>
        </p:nvSpPr>
        <p:spPr>
          <a:xfrm>
            <a:off x="906463" y="4721225"/>
            <a:ext cx="4992687" cy="4573588"/>
          </a:xfrm>
          <a:noFill/>
          <a:ln/>
        </p:spPr>
        <p:txBody>
          <a:bodyPr wrap="none" anchor="ctr"/>
          <a:lstStyle/>
          <a:p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Month Year</a:t>
            </a:r>
            <a:endParaRPr lang="en-GB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EB09FBD5-CDAD-493C-989B-6B7DD98FF4A8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Month Year</a:t>
            </a:r>
            <a:endParaRPr lang="en-GB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CB628DCB-3679-45FD-9284-EDA2DB553AFD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Month Year</a:t>
            </a:r>
            <a:endParaRPr lang="en-GB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9840492E-1318-49D6-A8C8-56FF9D98BD76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Month Year</a:t>
            </a:r>
            <a:endParaRPr lang="en-GB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F79A5305-F290-4DC1-A21C-E2FD46F3F9BC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Month Year</a:t>
            </a:r>
            <a:endParaRPr lang="en-GB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81D52F8C-8A5D-43AA-94EC-7B6593C77935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Month Year</a:t>
            </a:r>
            <a:endParaRPr lang="en-GB" alt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6FBFE203-76A5-4976-BC5A-72547EFC4E5D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Month Year</a:t>
            </a:r>
            <a:endParaRPr lang="en-GB" altLang="zh-C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7F450FC-5526-45CB-9D7B-375398F7A9AA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Month Year</a:t>
            </a:r>
            <a:endParaRPr lang="en-GB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C66A2A3B-2479-40CF-A531-97B98ABE356C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Month Year</a:t>
            </a:r>
            <a:endParaRPr lang="en-GB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65299AA5-1DB9-45A3-A8D9-0C92E043EC1B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the title text format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the outline text format</a:t>
            </a:r>
          </a:p>
          <a:p>
            <a:pPr lvl="1"/>
            <a:r>
              <a:rPr lang="en-GB" altLang="zh-CN" smtClean="0"/>
              <a:t>Second Outline Level</a:t>
            </a:r>
          </a:p>
          <a:p>
            <a:pPr lvl="2"/>
            <a:r>
              <a:rPr lang="en-GB" altLang="zh-CN" smtClean="0"/>
              <a:t>Third Outline Level</a:t>
            </a:r>
          </a:p>
          <a:p>
            <a:pPr lvl="3"/>
            <a:r>
              <a:rPr lang="en-GB" altLang="zh-CN" smtClean="0"/>
              <a:t>Fourth Outline Level</a:t>
            </a:r>
          </a:p>
          <a:p>
            <a:pPr lvl="4"/>
            <a:r>
              <a:rPr lang="en-GB" altLang="zh-CN" smtClean="0"/>
              <a:t>Fifth Outline Level</a:t>
            </a:r>
          </a:p>
          <a:p>
            <a:pPr lvl="4"/>
            <a:r>
              <a:rPr lang="en-GB" altLang="zh-CN" smtClean="0"/>
              <a:t>Sixth Outline Level</a:t>
            </a:r>
          </a:p>
          <a:p>
            <a:pPr lvl="4"/>
            <a:r>
              <a:rPr lang="en-GB" altLang="zh-CN" smtClean="0"/>
              <a:t>Seventh Outline Level</a:t>
            </a:r>
          </a:p>
          <a:p>
            <a:pPr lvl="4"/>
            <a:r>
              <a:rPr lang="en-GB" altLang="zh-CN" smtClean="0"/>
              <a:t>Eighth Outline Level</a:t>
            </a:r>
          </a:p>
          <a:p>
            <a:pPr lvl="4"/>
            <a:r>
              <a:rPr lang="en-GB" altLang="zh-CN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 b="1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defRPr>
            </a:lvl1pPr>
          </a:lstStyle>
          <a:p>
            <a:pPr>
              <a:defRPr/>
            </a:pPr>
            <a:r>
              <a:rPr lang="en-US" altLang="zh-CN"/>
              <a:t>Month Year</a:t>
            </a:r>
            <a:endParaRPr lang="en-GB" altLang="zh-C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defRPr>
            </a:lvl1pPr>
          </a:lstStyle>
          <a:p>
            <a:pPr>
              <a:defRPr/>
            </a:pPr>
            <a:r>
              <a:rPr lang="en-GB" altLang="zh-CN"/>
              <a:t>Slide </a:t>
            </a:r>
            <a:fld id="{CFE01062-C47E-4F2A-B323-EB7250F29833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11-10/0973r1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9" r:id="rId5"/>
    <p:sldLayoutId id="2147483685" r:id="rId6"/>
    <p:sldLayoutId id="2147483686" r:id="rId7"/>
    <p:sldLayoutId id="2147483687" r:id="rId8"/>
    <p:sldLayoutId id="2147483688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8.jpeg"/><Relationship Id="rId4" Type="http://schemas.openxmlformats.org/officeDocument/2006/relationships/image" Target="../media/image4.wmf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303462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mtClean="0"/>
              <a:t>July 2011 </a:t>
            </a:r>
            <a:endParaRPr lang="en-GB" altLang="zh-CN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Lin Wang, ZTE Corporation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smtClean="0"/>
              <a:t>Slide </a:t>
            </a:r>
            <a:fld id="{A7F566E7-C3B4-4602-B9A1-1ABBDF1BDECD}" type="slidenum">
              <a:rPr lang="en-GB" altLang="zh-CN" smtClean="0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altLang="zh-CN" smtClean="0"/>
          </a:p>
        </p:txBody>
      </p:sp>
      <p:sp>
        <p:nvSpPr>
          <p:cNvPr id="103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mtClean="0">
                <a:ea typeface="宋体" charset="-122"/>
              </a:rPr>
              <a:t>Considerations of Compatibility with </a:t>
            </a:r>
            <a:br>
              <a:rPr lang="en-US" altLang="zh-CN" smtClean="0">
                <a:ea typeface="宋体" charset="-122"/>
              </a:rPr>
            </a:br>
            <a:r>
              <a:rPr lang="en-US" altLang="zh-CN" smtClean="0">
                <a:ea typeface="宋体" charset="-122"/>
              </a:rPr>
              <a:t>802.11v and 11k</a:t>
            </a:r>
            <a:endParaRPr lang="en-GB" altLang="zh-CN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38" y="1785938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smtClean="0"/>
              <a:t>Date:</a:t>
            </a:r>
            <a:r>
              <a:rPr lang="en-GB" altLang="zh-CN" sz="2000" b="0" smtClean="0"/>
              <a:t> 2011-07-12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609600" y="2786063"/>
          <a:ext cx="7924800" cy="3643312"/>
        </p:xfrm>
        <a:graphic>
          <a:graphicData uri="http://schemas.openxmlformats.org/presentationml/2006/ole">
            <p:oleObj spid="_x0000_s1026" name="Document" r:id="rId4" imgW="8258337" imgH="3809780" progId="Word.Document.8">
              <p:embed/>
            </p:oleObj>
          </a:graphicData>
        </a:graphic>
      </p:graphicFrame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29711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altLang="zh-CN" sz="2000">
                <a:solidFill>
                  <a:srgbClr val="000000"/>
                </a:solidFill>
                <a:ea typeface="MS Gothic" pitchFamily="49" charset="-128"/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smtClean="0"/>
              <a:t>Slide </a:t>
            </a:r>
            <a:fld id="{DE2C99ED-A16F-45A4-98AA-58064933B57A}" type="slidenum">
              <a:rPr lang="en-GB" altLang="zh-CN" smtClean="0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GB" altLang="zh-CN" smtClean="0"/>
          </a:p>
        </p:txBody>
      </p:sp>
      <p:sp>
        <p:nvSpPr>
          <p:cNvPr id="1433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303462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mtClean="0"/>
              <a:t>July 2011 </a:t>
            </a:r>
            <a:endParaRPr lang="en-GB" altLang="zh-CN" smtClean="0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Lin Wang, ZTE Corporation</a:t>
            </a: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709613"/>
            <a:ext cx="8459787" cy="576262"/>
          </a:xfrm>
        </p:spPr>
        <p:txBody>
          <a:bodyPr/>
          <a:lstStyle/>
          <a:p>
            <a:pPr eaLnBrk="1" hangingPunct="1"/>
            <a:r>
              <a:rPr lang="en-US" altLang="zh-CN" sz="2800" dirty="0" smtClean="0"/>
              <a:t>Next Step Consideration (cont’d)</a:t>
            </a:r>
            <a:endParaRPr lang="zh-CN" altLang="en-US" sz="2800" dirty="0" smtClean="0"/>
          </a:p>
        </p:txBody>
      </p:sp>
      <p:sp>
        <p:nvSpPr>
          <p:cNvPr id="7" name="내용 개체 틀 2"/>
          <p:cNvSpPr>
            <a:spLocks/>
          </p:cNvSpPr>
          <p:nvPr/>
        </p:nvSpPr>
        <p:spPr bwMode="auto">
          <a:xfrm>
            <a:off x="285750" y="1500210"/>
            <a:ext cx="8358188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742950" lvl="2" indent="-342900" defTabSz="914400" eaLnBrk="0" hangingPunct="0">
              <a:lnSpc>
                <a:spcPts val="2400"/>
              </a:lnSpc>
              <a:spcBef>
                <a:spcPts val="600"/>
              </a:spcBef>
              <a:buFontTx/>
              <a:buChar char="•"/>
              <a:defRPr/>
            </a:pPr>
            <a:r>
              <a:rPr lang="en-US" altLang="ko-KR" sz="2200" dirty="0">
                <a:solidFill>
                  <a:schemeClr val="tx1"/>
                </a:solidFill>
                <a:latin typeface="+mn-lt"/>
                <a:ea typeface="굴림" pitchFamily="34" charset="-127"/>
              </a:rPr>
              <a:t>For 11ah applications, power saving is a priority, 11v related power saving scheme should be  considered.</a:t>
            </a:r>
          </a:p>
          <a:p>
            <a:pPr marL="1085850" lvl="1" indent="-342900" defTabSz="914400" eaLnBrk="0" hangingPunct="0">
              <a:lnSpc>
                <a:spcPts val="2400"/>
              </a:lnSpc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en-US" altLang="zh-CN" sz="2200" dirty="0">
                <a:solidFill>
                  <a:schemeClr val="tx1"/>
                </a:solidFill>
                <a:latin typeface="+mn-lt"/>
                <a:ea typeface="굴림" pitchFamily="34" charset="-127"/>
              </a:rPr>
              <a:t>Proxy ARP, BSS Max Idle Period,</a:t>
            </a:r>
            <a:r>
              <a:rPr lang="zh-CN" altLang="en-US" sz="2200" dirty="0">
                <a:solidFill>
                  <a:schemeClr val="tx1"/>
                </a:solidFill>
                <a:latin typeface="+mn-lt"/>
                <a:ea typeface="굴림" pitchFamily="34" charset="-127"/>
              </a:rPr>
              <a:t>“</a:t>
            </a:r>
            <a:r>
              <a:rPr lang="en-US" altLang="zh-CN" sz="2200" dirty="0">
                <a:solidFill>
                  <a:schemeClr val="tx1"/>
                </a:solidFill>
                <a:latin typeface="+mn-lt"/>
                <a:ea typeface="굴림" pitchFamily="34" charset="-127"/>
              </a:rPr>
              <a:t>Wake on WLAN </a:t>
            </a:r>
            <a:r>
              <a:rPr lang="zh-CN" altLang="en-US" sz="2200" dirty="0">
                <a:solidFill>
                  <a:schemeClr val="tx1"/>
                </a:solidFill>
                <a:latin typeface="+mn-lt"/>
                <a:ea typeface="굴림" pitchFamily="34" charset="-127"/>
              </a:rPr>
              <a:t>” </a:t>
            </a:r>
            <a:r>
              <a:rPr lang="en-US" altLang="zh-CN" sz="2200" dirty="0">
                <a:solidFill>
                  <a:schemeClr val="tx1"/>
                </a:solidFill>
                <a:latin typeface="+mn-lt"/>
                <a:ea typeface="굴림" pitchFamily="34" charset="-127"/>
              </a:rPr>
              <a:t>are considered as essential functions in all 11ah Use Cases.</a:t>
            </a:r>
          </a:p>
          <a:p>
            <a:pPr marL="1085850" lvl="1" indent="-342900" defTabSz="914400" eaLnBrk="0" hangingPunct="0">
              <a:lnSpc>
                <a:spcPts val="2400"/>
              </a:lnSpc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en-US" altLang="zh-CN" sz="2200" dirty="0">
                <a:solidFill>
                  <a:schemeClr val="tx1"/>
                </a:solidFill>
                <a:latin typeface="+mn-lt"/>
                <a:ea typeface="굴림" pitchFamily="34" charset="-127"/>
              </a:rPr>
              <a:t>For multicast traffic ,</a:t>
            </a:r>
            <a:r>
              <a:rPr lang="zh-CN" altLang="en-US" sz="2200" dirty="0">
                <a:solidFill>
                  <a:schemeClr val="tx1"/>
                </a:solidFill>
                <a:latin typeface="+mn-lt"/>
                <a:ea typeface="굴림" pitchFamily="34" charset="-127"/>
              </a:rPr>
              <a:t> </a:t>
            </a:r>
            <a:r>
              <a:rPr lang="en-US" altLang="zh-CN" sz="2200" dirty="0">
                <a:solidFill>
                  <a:schemeClr val="tx1"/>
                </a:solidFill>
                <a:latin typeface="+mn-lt"/>
                <a:ea typeface="굴림" pitchFamily="34" charset="-127"/>
              </a:rPr>
              <a:t>scheme of DMS, FMS and TIM Broadcast  can save more power for STA. </a:t>
            </a:r>
          </a:p>
          <a:p>
            <a:pPr marL="742950" lvl="2" indent="-342900" defTabSz="914400" eaLnBrk="0" hangingPunct="0">
              <a:lnSpc>
                <a:spcPts val="2400"/>
              </a:lnSpc>
              <a:spcBef>
                <a:spcPts val="600"/>
              </a:spcBef>
              <a:buFontTx/>
              <a:buChar char="•"/>
              <a:defRPr/>
            </a:pPr>
            <a:r>
              <a:rPr lang="en-US" altLang="zh-CN" sz="2200" dirty="0">
                <a:solidFill>
                  <a:schemeClr val="tx1"/>
                </a:solidFill>
                <a:latin typeface="+mn-lt"/>
                <a:ea typeface="굴림" pitchFamily="34" charset="-127"/>
              </a:rPr>
              <a:t>For cost and other considerations, schemes of network optimization  in 11v/k need to be simplified, or new schemes might be considered.</a:t>
            </a:r>
            <a:endParaRPr lang="en-US" altLang="ko-KR" sz="2200" dirty="0">
              <a:solidFill>
                <a:schemeClr val="tx1"/>
              </a:solidFill>
              <a:latin typeface="+mn-lt"/>
              <a:ea typeface="굴림" pitchFamily="34" charset="-127"/>
            </a:endParaRPr>
          </a:p>
          <a:p>
            <a:pPr marL="342900" indent="-342900" defTabSz="914400" eaLnBrk="0" hangingPunct="0">
              <a:lnSpc>
                <a:spcPts val="2400"/>
              </a:lnSpc>
              <a:spcBef>
                <a:spcPts val="600"/>
              </a:spcBef>
              <a:buFont typeface="Wingdings" pitchFamily="2" charset="2"/>
              <a:buChar char="Ø"/>
              <a:defRPr/>
            </a:pPr>
            <a:r>
              <a:rPr lang="en-US" altLang="ko-KR" b="1" dirty="0">
                <a:solidFill>
                  <a:schemeClr val="tx1"/>
                </a:solidFill>
                <a:latin typeface="+mn-lt"/>
                <a:ea typeface="굴림" pitchFamily="34" charset="-127"/>
              </a:rPr>
              <a:t>FR-R7 Enhanced Power Saving</a:t>
            </a:r>
          </a:p>
          <a:p>
            <a:pPr marL="742950" lvl="2" indent="-342900" defTabSz="914400" eaLnBrk="0" hangingPunct="0">
              <a:lnSpc>
                <a:spcPts val="2400"/>
              </a:lnSpc>
              <a:spcBef>
                <a:spcPts val="600"/>
              </a:spcBef>
              <a:buFontTx/>
              <a:buChar char="•"/>
              <a:defRPr/>
            </a:pPr>
            <a:r>
              <a:rPr lang="en-US" altLang="ko-KR" sz="2200" dirty="0">
                <a:solidFill>
                  <a:schemeClr val="tx1"/>
                </a:solidFill>
                <a:latin typeface="+mn-lt"/>
                <a:ea typeface="굴림" pitchFamily="34" charset="-127"/>
              </a:rPr>
              <a:t>Reus</a:t>
            </a:r>
            <a:r>
              <a:rPr lang="en-US" altLang="zh-CN" sz="2200" dirty="0">
                <a:solidFill>
                  <a:schemeClr val="tx1"/>
                </a:solidFill>
                <a:latin typeface="+mn-lt"/>
                <a:ea typeface="굴림" pitchFamily="34" charset="-127"/>
              </a:rPr>
              <a:t>ing </a:t>
            </a:r>
            <a:r>
              <a:rPr lang="en-US" altLang="ko-KR" sz="2200" dirty="0">
                <a:solidFill>
                  <a:schemeClr val="tx1"/>
                </a:solidFill>
                <a:latin typeface="+mn-lt"/>
                <a:ea typeface="굴림" pitchFamily="34" charset="-127"/>
              </a:rPr>
              <a:t>power saving scheme in 802.11 and 11v as more as possible is a principle.</a:t>
            </a:r>
          </a:p>
          <a:p>
            <a:pPr marL="742950" lvl="2" indent="-342900" defTabSz="914400" eaLnBrk="0" hangingPunct="0">
              <a:lnSpc>
                <a:spcPts val="2400"/>
              </a:lnSpc>
              <a:spcBef>
                <a:spcPts val="600"/>
              </a:spcBef>
              <a:buFontTx/>
              <a:buChar char="•"/>
              <a:defRPr/>
            </a:pPr>
            <a:r>
              <a:rPr lang="en-US" altLang="ko-KR" sz="2200" dirty="0">
                <a:solidFill>
                  <a:schemeClr val="tx1"/>
                </a:solidFill>
                <a:latin typeface="+mn-lt"/>
                <a:ea typeface="굴림" pitchFamily="34" charset="-127"/>
              </a:rPr>
              <a:t>Some modification in 11v and new power saving schemes might be considered due to different 11ah Use cases.</a:t>
            </a:r>
          </a:p>
          <a:p>
            <a:pPr marL="342900" indent="-342900" defTabSz="914400" eaLnBrk="0" hangingPunct="0">
              <a:spcBef>
                <a:spcPct val="20000"/>
              </a:spcBef>
              <a:buFontTx/>
              <a:buChar char="•"/>
              <a:defRPr/>
            </a:pPr>
            <a:endParaRPr lang="ko-KR" altLang="en-US" sz="1600" b="1" dirty="0">
              <a:solidFill>
                <a:srgbClr val="000000"/>
              </a:solidFill>
              <a:latin typeface="Times New Roman" pitchFamily="16" charset="0"/>
              <a:ea typeface="굴림" pitchFamily="34" charset="-127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smtClean="0"/>
              <a:t>Slide </a:t>
            </a:r>
            <a:fld id="{63E6D484-0AC2-423A-84F7-BF1C0F1FD1E4}" type="slidenum">
              <a:rPr lang="en-GB" altLang="zh-CN" smtClean="0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GB" altLang="zh-CN" smtClean="0"/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303462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mtClean="0"/>
              <a:t>July 2011 </a:t>
            </a:r>
            <a:endParaRPr lang="en-GB" altLang="zh-CN" smtClean="0"/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Lin Wang, ZTE Corporation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1700213"/>
            <a:ext cx="7958138" cy="460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457200" indent="-455613">
              <a:lnSpc>
                <a:spcPts val="3000"/>
              </a:lnSpc>
              <a:spcBef>
                <a:spcPts val="600"/>
              </a:spcBef>
              <a:buSzPct val="100000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/>
            </a:pPr>
            <a:r>
              <a:rPr lang="en-US" altLang="ja-JP" sz="2000" kern="0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[1]   </a:t>
            </a:r>
            <a:r>
              <a:rPr lang="en-GB" sz="2000" kern="0" dirty="0" err="1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TGah</a:t>
            </a:r>
            <a:r>
              <a:rPr lang="en-GB" sz="2000" kern="0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Functional Requirements and Evaluation Methodology Rev. 1, IEEE802.11-11/0905r1</a:t>
            </a:r>
            <a:endParaRPr lang="en-US" altLang="ja-JP" sz="2000" kern="0" dirty="0">
              <a:solidFill>
                <a:srgbClr val="00000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marL="457200" indent="-455613">
              <a:lnSpc>
                <a:spcPts val="3000"/>
              </a:lnSpc>
              <a:spcBef>
                <a:spcPts val="600"/>
              </a:spcBef>
              <a:buSzPct val="100000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/>
            </a:pPr>
            <a:r>
              <a:rPr lang="en-US" altLang="ja-JP" sz="2000" kern="0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[2]   </a:t>
            </a:r>
            <a:r>
              <a:rPr lang="en-US" sz="2000" kern="0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IEEE 802.11ah</a:t>
            </a:r>
            <a:r>
              <a:rPr lang="en-US" altLang="ja-JP" sz="2000" kern="0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2000" kern="0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network operation &amp; management consideration for functional requirement, IEEE 802.11-11//0672r0</a:t>
            </a:r>
          </a:p>
          <a:p>
            <a:pPr marL="457200" indent="-455613">
              <a:lnSpc>
                <a:spcPts val="3000"/>
              </a:lnSpc>
              <a:spcBef>
                <a:spcPts val="600"/>
              </a:spcBef>
              <a:buSzPct val="100000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/>
            </a:pPr>
            <a:r>
              <a:rPr lang="en-US" altLang="zh-CN" sz="2000" kern="0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[3]   Potential Compromise for 802.11ah Use Case Document</a:t>
            </a:r>
            <a:r>
              <a:rPr lang="en-US" altLang="ja-JP" sz="2000" kern="0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, IEEE802.11-11/0</a:t>
            </a:r>
            <a:r>
              <a:rPr lang="en-US" altLang="zh-CN" sz="2000" kern="0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45</a:t>
            </a:r>
            <a:r>
              <a:rPr lang="en-US" altLang="ja-JP" sz="2000" kern="0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7r0</a:t>
            </a:r>
          </a:p>
          <a:p>
            <a:pPr marL="457200" indent="-455613">
              <a:lnSpc>
                <a:spcPts val="3000"/>
              </a:lnSpc>
              <a:spcBef>
                <a:spcPts val="600"/>
              </a:spcBef>
              <a:buSzPct val="100000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/>
            </a:pPr>
            <a:r>
              <a:rPr lang="en-US" altLang="ja-JP" sz="2000" kern="0" dirty="0" smtClean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[</a:t>
            </a:r>
            <a:r>
              <a:rPr lang="en-US" altLang="ja-JP" sz="2000" kern="0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4</a:t>
            </a:r>
            <a:r>
              <a:rPr lang="en-US" altLang="ja-JP" sz="2000" kern="0" dirty="0" smtClean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  </a:t>
            </a:r>
            <a:r>
              <a:rPr lang="en-US" altLang="zh-CN" sz="2000" kern="0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IEEE 802.11v-2011</a:t>
            </a:r>
          </a:p>
          <a:p>
            <a:pPr marL="457200" indent="-455613">
              <a:lnSpc>
                <a:spcPts val="3000"/>
              </a:lnSpc>
              <a:spcBef>
                <a:spcPts val="600"/>
              </a:spcBef>
              <a:buSzPct val="100000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/>
            </a:pPr>
            <a:r>
              <a:rPr lang="en-US" altLang="ja-JP" sz="2000" kern="0" dirty="0" smtClean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[5]   </a:t>
            </a:r>
            <a:r>
              <a:rPr lang="en-US" altLang="zh-CN" sz="2000" kern="0" dirty="0">
                <a:solidFill>
                  <a:srgbClr val="0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IEEE 802.11k-2008</a:t>
            </a:r>
          </a:p>
          <a:p>
            <a:pPr marL="457200" indent="-455613">
              <a:spcBef>
                <a:spcPct val="10000"/>
              </a:spcBef>
              <a:buSzPct val="100000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/>
            </a:pPr>
            <a:endParaRPr lang="en-US" altLang="zh-CN" kern="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457200" indent="-455613">
              <a:spcBef>
                <a:spcPct val="10000"/>
              </a:spcBef>
              <a:buSzPct val="100000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/>
            </a:pPr>
            <a:endParaRPr lang="en-US" altLang="ja-JP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1536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smtClean="0"/>
              <a:t>References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smtClean="0"/>
              <a:t>Slide </a:t>
            </a:r>
            <a:fld id="{393EF0DB-1B03-438B-B100-EAA9DBFD9695}" type="slidenum">
              <a:rPr lang="en-GB" altLang="zh-CN" smtClean="0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altLang="zh-CN" smtClean="0"/>
          </a:p>
        </p:txBody>
      </p:sp>
      <p:sp>
        <p:nvSpPr>
          <p:cNvPr id="512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00063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smtClean="0"/>
              <a:t>Abstract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38" y="1357313"/>
            <a:ext cx="7929562" cy="41148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altLang="zh-CN" dirty="0" smtClean="0">
                <a:ea typeface="Arial Unicode MS" pitchFamily="34" charset="-122"/>
                <a:cs typeface="Arial Unicode MS" pitchFamily="34" charset="-122"/>
              </a:rPr>
              <a:t>Motivation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dirty="0" smtClean="0">
                <a:ea typeface="Arial Unicode MS" pitchFamily="34" charset="-122"/>
                <a:cs typeface="Arial Unicode MS" pitchFamily="34" charset="-122"/>
              </a:rPr>
              <a:t>As mentioned in recent FR-EM document(</a:t>
            </a:r>
            <a:r>
              <a:rPr lang="en-GB" altLang="zh-CN" dirty="0" smtClean="0">
                <a:ea typeface="Arial Unicode MS" pitchFamily="34" charset="-122"/>
                <a:cs typeface="Arial Unicode MS" pitchFamily="34" charset="-122"/>
              </a:rPr>
              <a:t>11-11-0905</a:t>
            </a:r>
            <a:r>
              <a:rPr lang="en-US" altLang="zh-CN" dirty="0" smtClean="0">
                <a:ea typeface="Arial Unicode MS" pitchFamily="34" charset="-122"/>
                <a:cs typeface="Arial Unicode MS" pitchFamily="34" charset="-122"/>
              </a:rPr>
              <a:t>r1</a:t>
            </a:r>
            <a:r>
              <a:rPr lang="en-GB" altLang="zh-CN" dirty="0" smtClean="0">
                <a:ea typeface="Arial Unicode MS" pitchFamily="34" charset="-122"/>
                <a:cs typeface="Arial Unicode MS" pitchFamily="34" charset="-122"/>
              </a:rPr>
              <a:t>)</a:t>
            </a:r>
            <a:r>
              <a:rPr lang="en-GB" altLang="zh-CN" baseline="30000" dirty="0" smtClean="0">
                <a:ea typeface="Arial Unicode MS" pitchFamily="34" charset="-122"/>
                <a:cs typeface="Arial Unicode MS" pitchFamily="34" charset="-122"/>
              </a:rPr>
              <a:t>[1]</a:t>
            </a:r>
            <a:r>
              <a:rPr lang="en-GB" altLang="zh-CN" dirty="0" smtClean="0">
                <a:ea typeface="Arial Unicode MS" pitchFamily="34" charset="-122"/>
                <a:cs typeface="Arial Unicode MS" pitchFamily="34" charset="-122"/>
              </a:rPr>
              <a:t> , compatibility with the existing 802.11 standard and its amendments (802.11i/w/s/k/v/u or other TGs) can be also included as one of maintaining 802.11 user experience(</a:t>
            </a:r>
            <a:r>
              <a:rPr lang="en-GB" altLang="zh-CN" dirty="0" err="1" smtClean="0">
                <a:ea typeface="Arial Unicode MS" pitchFamily="34" charset="-122"/>
                <a:cs typeface="Arial Unicode MS" pitchFamily="34" charset="-122"/>
              </a:rPr>
              <a:t>TGah</a:t>
            </a:r>
            <a:r>
              <a:rPr lang="en-GB" altLang="zh-CN" dirty="0" smtClean="0">
                <a:ea typeface="Arial Unicode MS" pitchFamily="34" charset="-122"/>
                <a:cs typeface="Arial Unicode MS" pitchFamily="34" charset="-122"/>
              </a:rPr>
              <a:t> R5), but it is not means that 802.11i/w/s/k/v/u shall be used in all the applications.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GB" altLang="zh-CN" dirty="0" smtClean="0">
                <a:ea typeface="Arial Unicode MS" pitchFamily="34" charset="-122"/>
                <a:cs typeface="Arial Unicode MS" pitchFamily="34" charset="-122"/>
              </a:rPr>
              <a:t>As we discussed about network management</a:t>
            </a:r>
            <a:r>
              <a:rPr lang="en-US" altLang="zh-CN" dirty="0" smtClean="0">
                <a:ea typeface="Arial Unicode MS" pitchFamily="34" charset="-122"/>
                <a:cs typeface="Arial Unicode MS" pitchFamily="34" charset="-122"/>
              </a:rPr>
              <a:t>  of  </a:t>
            </a:r>
            <a:r>
              <a:rPr lang="en-US" altLang="zh-CN" dirty="0" err="1" smtClean="0">
                <a:ea typeface="Arial Unicode MS" pitchFamily="34" charset="-122"/>
                <a:cs typeface="Arial Unicode MS" pitchFamily="34" charset="-122"/>
              </a:rPr>
              <a:t>TGah</a:t>
            </a:r>
            <a:r>
              <a:rPr lang="en-US" altLang="zh-CN" dirty="0" smtClean="0">
                <a:ea typeface="Arial Unicode MS" pitchFamily="34" charset="-122"/>
                <a:cs typeface="Arial Unicode MS" pitchFamily="34" charset="-122"/>
              </a:rPr>
              <a:t> (11-11-0672r0) </a:t>
            </a:r>
            <a:r>
              <a:rPr lang="en-US" altLang="zh-CN" baseline="30000" dirty="0" smtClean="0">
                <a:ea typeface="Arial Unicode MS" pitchFamily="34" charset="-122"/>
                <a:cs typeface="Arial Unicode MS" pitchFamily="34" charset="-122"/>
              </a:rPr>
              <a:t>[2] </a:t>
            </a:r>
            <a:r>
              <a:rPr lang="en-GB" altLang="zh-CN" dirty="0" smtClean="0">
                <a:ea typeface="Arial Unicode MS" pitchFamily="34" charset="-122"/>
                <a:cs typeface="Arial Unicode MS" pitchFamily="34" charset="-122"/>
              </a:rPr>
              <a:t>last meeting,</a:t>
            </a:r>
            <a:r>
              <a:rPr lang="en-US" altLang="zh-CN" dirty="0" smtClean="0">
                <a:solidFill>
                  <a:schemeClr val="tx1"/>
                </a:solidFill>
                <a:ea typeface="宋体" charset="-122"/>
              </a:rPr>
              <a:t> IEEE 802.11v/k or IEEE 802.11u may only apply to some specific </a:t>
            </a:r>
            <a:r>
              <a:rPr lang="en-US" altLang="zh-CN" dirty="0" err="1" smtClean="0">
                <a:solidFill>
                  <a:schemeClr val="tx1"/>
                </a:solidFill>
                <a:ea typeface="宋体" charset="-122"/>
              </a:rPr>
              <a:t>TGah</a:t>
            </a:r>
            <a:r>
              <a:rPr lang="en-US" altLang="zh-CN" dirty="0" smtClean="0">
                <a:solidFill>
                  <a:schemeClr val="tx1"/>
                </a:solidFill>
                <a:ea typeface="宋体" charset="-122"/>
              </a:rPr>
              <a:t> Use Cases.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altLang="zh-CN" dirty="0" smtClean="0">
                <a:solidFill>
                  <a:schemeClr val="tx1"/>
                </a:solidFill>
                <a:ea typeface="宋体" charset="-122"/>
              </a:rPr>
              <a:t>Purpose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dirty="0" smtClean="0">
                <a:solidFill>
                  <a:schemeClr val="tx1"/>
                </a:solidFill>
                <a:ea typeface="宋体" charset="-122"/>
                <a:cs typeface="Arial Unicode MS" pitchFamily="34" charset="-122"/>
              </a:rPr>
              <a:t>This presentation further discusses the requirements for 11v/k  features in </a:t>
            </a:r>
            <a:r>
              <a:rPr lang="en-US" altLang="zh-CN" dirty="0" err="1" smtClean="0">
                <a:solidFill>
                  <a:schemeClr val="tx1"/>
                </a:solidFill>
                <a:ea typeface="宋体" charset="-122"/>
                <a:cs typeface="Arial Unicode MS" pitchFamily="34" charset="-122"/>
              </a:rPr>
              <a:t>TGah</a:t>
            </a:r>
            <a:r>
              <a:rPr lang="en-US" altLang="zh-CN" dirty="0" smtClean="0">
                <a:solidFill>
                  <a:schemeClr val="tx1"/>
                </a:solidFill>
                <a:ea typeface="宋体" charset="-122"/>
                <a:cs typeface="Arial Unicode MS" pitchFamily="34" charset="-122"/>
              </a:rPr>
              <a:t>  Use Cases.</a:t>
            </a:r>
            <a:endParaRPr lang="en-GB" altLang="zh-CN" dirty="0" smtClean="0">
              <a:ea typeface="Arial Unicode MS" pitchFamily="34" charset="-122"/>
              <a:cs typeface="Arial Unicode MS" pitchFamily="34" charset="-122"/>
            </a:endParaRPr>
          </a:p>
          <a:p>
            <a:pPr eaLnBrk="1" hangingPunct="1"/>
            <a:r>
              <a:rPr lang="en-GB" altLang="zh-CN" dirty="0" smtClean="0"/>
              <a:t> </a:t>
            </a:r>
          </a:p>
        </p:txBody>
      </p:sp>
      <p:sp>
        <p:nvSpPr>
          <p:cNvPr id="51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303462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mtClean="0"/>
              <a:t>July 2011 </a:t>
            </a:r>
            <a:endParaRPr lang="en-GB" altLang="zh-CN" smtClean="0"/>
          </a:p>
        </p:txBody>
      </p:sp>
      <p:sp>
        <p:nvSpPr>
          <p:cNvPr id="51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Lin Wang, ZTE Corporation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smtClean="0"/>
              <a:t>Slide </a:t>
            </a:r>
            <a:fld id="{61C67868-25DF-4063-94B8-89BB1104A8B6}" type="slidenum">
              <a:rPr lang="en-GB" altLang="zh-CN" smtClean="0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GB" altLang="zh-CN" smtClean="0"/>
          </a:p>
        </p:txBody>
      </p:sp>
      <p:sp>
        <p:nvSpPr>
          <p:cNvPr id="20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303462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mtClean="0"/>
              <a:t>July 2011 </a:t>
            </a:r>
            <a:endParaRPr lang="en-GB" altLang="zh-CN" smtClean="0"/>
          </a:p>
        </p:txBody>
      </p:sp>
      <p:sp>
        <p:nvSpPr>
          <p:cNvPr id="20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Lin Wang, ZTE Corporation</a:t>
            </a:r>
          </a:p>
        </p:txBody>
      </p:sp>
      <p:sp>
        <p:nvSpPr>
          <p:cNvPr id="2055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11ah network operation&amp; management</a:t>
            </a:r>
            <a:endParaRPr lang="zh-CN" altLang="en-US" smtClean="0"/>
          </a:p>
        </p:txBody>
      </p:sp>
      <p:grpSp>
        <p:nvGrpSpPr>
          <p:cNvPr id="2056" name="组合 70"/>
          <p:cNvGrpSpPr>
            <a:grpSpLocks/>
          </p:cNvGrpSpPr>
          <p:nvPr/>
        </p:nvGrpSpPr>
        <p:grpSpPr bwMode="auto">
          <a:xfrm>
            <a:off x="642938" y="1714500"/>
            <a:ext cx="8245475" cy="4441825"/>
            <a:chOff x="827088" y="1844675"/>
            <a:chExt cx="8245475" cy="4441825"/>
          </a:xfrm>
        </p:grpSpPr>
        <p:sp>
          <p:nvSpPr>
            <p:cNvPr id="2057" name="AutoShape 1"/>
            <p:cNvSpPr>
              <a:spLocks noChangeArrowheads="1"/>
            </p:cNvSpPr>
            <p:nvPr/>
          </p:nvSpPr>
          <p:spPr bwMode="auto">
            <a:xfrm>
              <a:off x="5867400" y="4581525"/>
              <a:ext cx="1079500" cy="1152525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defTabSz="914400" eaLnBrk="0" hangingPunct="0"/>
              <a:endParaRPr lang="en-US" altLang="zh-CN" sz="1200">
                <a:solidFill>
                  <a:schemeClr val="tx1"/>
                </a:solidFill>
              </a:endParaRPr>
            </a:p>
          </p:txBody>
        </p:sp>
        <p:sp>
          <p:nvSpPr>
            <p:cNvPr id="2058" name="AutoShape 1"/>
            <p:cNvSpPr>
              <a:spLocks noChangeArrowheads="1"/>
            </p:cNvSpPr>
            <p:nvPr/>
          </p:nvSpPr>
          <p:spPr bwMode="auto">
            <a:xfrm>
              <a:off x="2843213" y="4581525"/>
              <a:ext cx="2952750" cy="1152525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defTabSz="914400" eaLnBrk="0" hangingPunct="0"/>
              <a:endParaRPr lang="en-US" altLang="zh-CN" sz="1200">
                <a:solidFill>
                  <a:schemeClr val="tx1"/>
                </a:solidFill>
              </a:endParaRPr>
            </a:p>
          </p:txBody>
        </p:sp>
        <p:sp>
          <p:nvSpPr>
            <p:cNvPr id="2059" name="AutoShape 4"/>
            <p:cNvSpPr>
              <a:spLocks noChangeArrowheads="1"/>
            </p:cNvSpPr>
            <p:nvPr/>
          </p:nvSpPr>
          <p:spPr bwMode="auto">
            <a:xfrm>
              <a:off x="1908175" y="2852738"/>
              <a:ext cx="4103688" cy="1223962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defTabSz="914400" eaLnBrk="0" hangingPunct="0"/>
              <a:endParaRPr lang="en-US" altLang="zh-CN" sz="1200">
                <a:solidFill>
                  <a:schemeClr val="tx1"/>
                </a:solidFill>
              </a:endParaRPr>
            </a:p>
          </p:txBody>
        </p:sp>
        <p:sp>
          <p:nvSpPr>
            <p:cNvPr id="2060" name="AutoShape 5"/>
            <p:cNvSpPr>
              <a:spLocks noChangeArrowheads="1"/>
            </p:cNvSpPr>
            <p:nvPr/>
          </p:nvSpPr>
          <p:spPr bwMode="auto">
            <a:xfrm>
              <a:off x="827088" y="4508500"/>
              <a:ext cx="1871662" cy="1225550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defTabSz="914400" eaLnBrk="0" hangingPunct="0"/>
              <a:endParaRPr lang="en-US" altLang="zh-CN" sz="1200">
                <a:solidFill>
                  <a:schemeClr val="tx1"/>
                </a:solidFill>
              </a:endParaRPr>
            </a:p>
          </p:txBody>
        </p:sp>
        <p:grpSp>
          <p:nvGrpSpPr>
            <p:cNvPr id="2061" name="Group 7"/>
            <p:cNvGrpSpPr>
              <a:grpSpLocks/>
            </p:cNvGrpSpPr>
            <p:nvPr/>
          </p:nvGrpSpPr>
          <p:grpSpPr bwMode="auto">
            <a:xfrm>
              <a:off x="4941898" y="5375293"/>
              <a:ext cx="233363" cy="288926"/>
              <a:chOff x="2866" y="3410"/>
              <a:chExt cx="147" cy="182"/>
            </a:xfrm>
          </p:grpSpPr>
          <p:sp>
            <p:nvSpPr>
              <p:cNvPr id="2117" name="AutoShape 8"/>
              <p:cNvSpPr>
                <a:spLocks noChangeArrowheads="1"/>
              </p:cNvSpPr>
              <p:nvPr/>
            </p:nvSpPr>
            <p:spPr bwMode="auto">
              <a:xfrm rot="5400000">
                <a:off x="2886" y="3465"/>
                <a:ext cx="109" cy="145"/>
              </a:xfrm>
              <a:prstGeom prst="flowChartCollate">
                <a:avLst/>
              </a:prstGeom>
              <a:solidFill>
                <a:srgbClr val="000000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defTabSz="914400" eaLnBrk="0" hangingPunct="0"/>
                <a:endParaRPr lang="en-US" altLang="zh-CN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2118" name="AutoShape 9"/>
              <p:cNvSpPr>
                <a:spLocks noChangeArrowheads="1"/>
              </p:cNvSpPr>
              <p:nvPr/>
            </p:nvSpPr>
            <p:spPr bwMode="auto">
              <a:xfrm>
                <a:off x="2866" y="3410"/>
                <a:ext cx="145" cy="36"/>
              </a:xfrm>
              <a:prstGeom prst="flowChartProcess">
                <a:avLst/>
              </a:prstGeom>
              <a:solidFill>
                <a:srgbClr val="000000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 eaLnBrk="0" hangingPunct="0"/>
                <a:endParaRPr lang="en-US" altLang="zh-CN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2119" name="Line 10"/>
              <p:cNvSpPr>
                <a:spLocks noChangeShapeType="1"/>
              </p:cNvSpPr>
              <p:nvPr/>
            </p:nvSpPr>
            <p:spPr bwMode="auto">
              <a:xfrm>
                <a:off x="2939" y="3410"/>
                <a:ext cx="1" cy="109"/>
              </a:xfrm>
              <a:prstGeom prst="line">
                <a:avLst/>
              </a:prstGeom>
              <a:noFill/>
              <a:ln w="381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062" name="AutoShape 11"/>
            <p:cNvSpPr>
              <a:spLocks noChangeArrowheads="1"/>
            </p:cNvSpPr>
            <p:nvPr/>
          </p:nvSpPr>
          <p:spPr bwMode="auto">
            <a:xfrm>
              <a:off x="3851275" y="5359400"/>
              <a:ext cx="285750" cy="285750"/>
            </a:xfrm>
            <a:prstGeom prst="flowChartSummingJunction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 eaLnBrk="0" hangingPunct="0"/>
              <a:endParaRPr lang="en-US" altLang="zh-CN" sz="1200">
                <a:solidFill>
                  <a:schemeClr val="tx1"/>
                </a:solidFill>
              </a:endParaRPr>
            </a:p>
          </p:txBody>
        </p:sp>
        <p:sp>
          <p:nvSpPr>
            <p:cNvPr id="2063" name="AutoShape 12"/>
            <p:cNvSpPr>
              <a:spLocks noChangeArrowheads="1"/>
            </p:cNvSpPr>
            <p:nvPr/>
          </p:nvSpPr>
          <p:spPr bwMode="auto">
            <a:xfrm>
              <a:off x="4395788" y="5356225"/>
              <a:ext cx="285750" cy="285750"/>
            </a:xfrm>
            <a:prstGeom prst="flowChartSummingJunction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 eaLnBrk="0" hangingPunct="0"/>
              <a:endParaRPr lang="en-US" altLang="zh-CN" sz="1200">
                <a:solidFill>
                  <a:schemeClr val="tx1"/>
                </a:solidFill>
              </a:endParaRPr>
            </a:p>
          </p:txBody>
        </p:sp>
        <p:grpSp>
          <p:nvGrpSpPr>
            <p:cNvPr id="2064" name="Group 13"/>
            <p:cNvGrpSpPr>
              <a:grpSpLocks/>
            </p:cNvGrpSpPr>
            <p:nvPr/>
          </p:nvGrpSpPr>
          <p:grpSpPr bwMode="auto">
            <a:xfrm>
              <a:off x="5449899" y="5372118"/>
              <a:ext cx="233363" cy="288926"/>
              <a:chOff x="3186" y="3408"/>
              <a:chExt cx="147" cy="182"/>
            </a:xfrm>
          </p:grpSpPr>
          <p:sp>
            <p:nvSpPr>
              <p:cNvPr id="2114" name="AutoShape 14"/>
              <p:cNvSpPr>
                <a:spLocks noChangeArrowheads="1"/>
              </p:cNvSpPr>
              <p:nvPr/>
            </p:nvSpPr>
            <p:spPr bwMode="auto">
              <a:xfrm rot="5400000">
                <a:off x="3206" y="3463"/>
                <a:ext cx="109" cy="145"/>
              </a:xfrm>
              <a:prstGeom prst="flowChartCollate">
                <a:avLst/>
              </a:prstGeom>
              <a:solidFill>
                <a:srgbClr val="000000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10800000" vert="eaVert" wrap="none" anchor="ctr"/>
              <a:lstStyle/>
              <a:p>
                <a:pPr defTabSz="914400" eaLnBrk="0" hangingPunct="0"/>
                <a:endParaRPr lang="en-US" altLang="zh-CN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2115" name="AutoShape 15"/>
              <p:cNvSpPr>
                <a:spLocks noChangeArrowheads="1"/>
              </p:cNvSpPr>
              <p:nvPr/>
            </p:nvSpPr>
            <p:spPr bwMode="auto">
              <a:xfrm>
                <a:off x="3186" y="3408"/>
                <a:ext cx="145" cy="36"/>
              </a:xfrm>
              <a:prstGeom prst="flowChartProcess">
                <a:avLst/>
              </a:prstGeom>
              <a:solidFill>
                <a:srgbClr val="000000"/>
              </a:solidFill>
              <a:ln w="126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 eaLnBrk="0" hangingPunct="0"/>
                <a:endParaRPr lang="en-US" altLang="zh-CN" sz="1200">
                  <a:solidFill>
                    <a:schemeClr val="tx1"/>
                  </a:solidFill>
                </a:endParaRPr>
              </a:p>
            </p:txBody>
          </p:sp>
          <p:sp>
            <p:nvSpPr>
              <p:cNvPr id="2116" name="Line 16"/>
              <p:cNvSpPr>
                <a:spLocks noChangeShapeType="1"/>
              </p:cNvSpPr>
              <p:nvPr/>
            </p:nvSpPr>
            <p:spPr bwMode="auto">
              <a:xfrm>
                <a:off x="3258" y="3408"/>
                <a:ext cx="1" cy="109"/>
              </a:xfrm>
              <a:prstGeom prst="line">
                <a:avLst/>
              </a:prstGeom>
              <a:noFill/>
              <a:ln w="3816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065" name="Oval 17"/>
            <p:cNvSpPr>
              <a:spLocks noChangeArrowheads="1"/>
            </p:cNvSpPr>
            <p:nvPr/>
          </p:nvSpPr>
          <p:spPr bwMode="auto">
            <a:xfrm>
              <a:off x="4100513" y="4646613"/>
              <a:ext cx="1368425" cy="528637"/>
            </a:xfrm>
            <a:prstGeom prst="ellipse">
              <a:avLst/>
            </a:prstGeom>
            <a:solidFill>
              <a:srgbClr val="FFFF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defTabSz="9144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altLang="zh-CN" sz="1600" b="1">
                <a:solidFill>
                  <a:srgbClr val="000000"/>
                </a:solidFill>
              </a:endParaRPr>
            </a:p>
            <a:p>
              <a:pPr defTabSz="914400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altLang="zh-CN" sz="1600" b="1">
                  <a:solidFill>
                    <a:srgbClr val="000000"/>
                  </a:solidFill>
                </a:rPr>
                <a:t>15.4g-11ah</a:t>
              </a:r>
            </a:p>
            <a:p>
              <a:pPr defTabSz="914400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altLang="zh-CN" sz="1600" b="1">
                  <a:solidFill>
                    <a:srgbClr val="000000"/>
                  </a:solidFill>
                </a:rPr>
                <a:t>Router</a:t>
              </a:r>
            </a:p>
            <a:p>
              <a:pPr defTabSz="9144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altLang="zh-CN" sz="1600" b="1">
                <a:solidFill>
                  <a:srgbClr val="000000"/>
                </a:solidFill>
              </a:endParaRPr>
            </a:p>
          </p:txBody>
        </p:sp>
        <p:sp>
          <p:nvSpPr>
            <p:cNvPr id="2066" name="Line 18"/>
            <p:cNvSpPr>
              <a:spLocks noChangeShapeType="1"/>
            </p:cNvSpPr>
            <p:nvPr/>
          </p:nvSpPr>
          <p:spPr bwMode="auto">
            <a:xfrm flipH="1">
              <a:off x="4076700" y="5108575"/>
              <a:ext cx="206375" cy="200025"/>
            </a:xfrm>
            <a:prstGeom prst="line">
              <a:avLst/>
            </a:prstGeom>
            <a:noFill/>
            <a:ln w="28440">
              <a:solidFill>
                <a:srgbClr val="0000FF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 flipH="1">
              <a:off x="4525963" y="5149850"/>
              <a:ext cx="46037" cy="153988"/>
            </a:xfrm>
            <a:prstGeom prst="line">
              <a:avLst/>
            </a:prstGeom>
            <a:noFill/>
            <a:ln w="28440">
              <a:solidFill>
                <a:srgbClr val="0000FF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8" name="Line 20"/>
            <p:cNvSpPr>
              <a:spLocks noChangeShapeType="1"/>
            </p:cNvSpPr>
            <p:nvPr/>
          </p:nvSpPr>
          <p:spPr bwMode="auto">
            <a:xfrm>
              <a:off x="4929188" y="5168900"/>
              <a:ext cx="80962" cy="134938"/>
            </a:xfrm>
            <a:prstGeom prst="line">
              <a:avLst/>
            </a:prstGeom>
            <a:noFill/>
            <a:ln w="28440">
              <a:solidFill>
                <a:srgbClr val="0000FF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>
              <a:off x="5253038" y="5086350"/>
              <a:ext cx="273050" cy="233363"/>
            </a:xfrm>
            <a:prstGeom prst="line">
              <a:avLst/>
            </a:prstGeom>
            <a:noFill/>
            <a:ln w="28440">
              <a:solidFill>
                <a:srgbClr val="0000FF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0" name="Oval 22"/>
            <p:cNvSpPr>
              <a:spLocks noChangeArrowheads="1"/>
            </p:cNvSpPr>
            <p:nvPr/>
          </p:nvSpPr>
          <p:spPr bwMode="auto">
            <a:xfrm>
              <a:off x="3381375" y="3141663"/>
              <a:ext cx="1008063" cy="579437"/>
            </a:xfrm>
            <a:prstGeom prst="ellipse">
              <a:avLst/>
            </a:prstGeom>
            <a:solidFill>
              <a:srgbClr val="FFC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defTabSz="91440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altLang="zh-CN" sz="1600" b="1">
                  <a:solidFill>
                    <a:srgbClr val="000000"/>
                  </a:solidFill>
                </a:rPr>
                <a:t>11ah AP</a:t>
              </a:r>
            </a:p>
          </p:txBody>
        </p:sp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 flipH="1">
              <a:off x="2051050" y="3644900"/>
              <a:ext cx="1296988" cy="760413"/>
            </a:xfrm>
            <a:prstGeom prst="line">
              <a:avLst/>
            </a:prstGeom>
            <a:noFill/>
            <a:ln w="28440">
              <a:solidFill>
                <a:srgbClr val="FF33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>
              <a:off x="3924300" y="3716338"/>
              <a:ext cx="0" cy="865187"/>
            </a:xfrm>
            <a:prstGeom prst="line">
              <a:avLst/>
            </a:prstGeom>
            <a:noFill/>
            <a:ln w="28440">
              <a:solidFill>
                <a:srgbClr val="FF33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3" name="Oval 45"/>
            <p:cNvSpPr>
              <a:spLocks noChangeArrowheads="1"/>
            </p:cNvSpPr>
            <p:nvPr/>
          </p:nvSpPr>
          <p:spPr bwMode="auto">
            <a:xfrm>
              <a:off x="1908175" y="1916113"/>
              <a:ext cx="3744913" cy="431800"/>
            </a:xfrm>
            <a:prstGeom prst="ellips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 eaLnBrk="0" hangingPunct="0"/>
              <a:endParaRPr lang="en-US" altLang="zh-CN" sz="1200">
                <a:solidFill>
                  <a:schemeClr val="tx1"/>
                </a:solidFill>
              </a:endParaRPr>
            </a:p>
          </p:txBody>
        </p:sp>
        <p:sp>
          <p:nvSpPr>
            <p:cNvPr id="2074" name="Line 47"/>
            <p:cNvSpPr>
              <a:spLocks noChangeShapeType="1"/>
            </p:cNvSpPr>
            <p:nvPr/>
          </p:nvSpPr>
          <p:spPr bwMode="auto">
            <a:xfrm flipH="1" flipV="1">
              <a:off x="3924300" y="2349500"/>
              <a:ext cx="0" cy="792163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75" name="Text Box 48"/>
            <p:cNvSpPr txBox="1">
              <a:spLocks noChangeArrowheads="1"/>
            </p:cNvSpPr>
            <p:nvPr/>
          </p:nvSpPr>
          <p:spPr bwMode="auto">
            <a:xfrm>
              <a:off x="3041666" y="1989138"/>
              <a:ext cx="1944687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defTabSz="914400" eaLnBrk="0" hangingPunct="0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altLang="zh-CN" sz="1600">
                  <a:solidFill>
                    <a:srgbClr val="000000"/>
                  </a:solidFill>
                  <a:ea typeface="MS Gothic" pitchFamily="49" charset="-128"/>
                </a:rPr>
                <a:t>Backbone network</a:t>
              </a:r>
            </a:p>
          </p:txBody>
        </p:sp>
        <p:sp>
          <p:nvSpPr>
            <p:cNvPr id="2076" name="Line 49"/>
            <p:cNvSpPr>
              <a:spLocks noChangeShapeType="1"/>
            </p:cNvSpPr>
            <p:nvPr/>
          </p:nvSpPr>
          <p:spPr bwMode="auto">
            <a:xfrm>
              <a:off x="5653088" y="2133600"/>
              <a:ext cx="360362" cy="1588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2077" name="Picture 5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013450" y="1844675"/>
              <a:ext cx="188913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8" name="Picture 5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202363" y="1844675"/>
              <a:ext cx="188912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9" name="Picture 5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373813" y="1844675"/>
              <a:ext cx="188912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80" name="Picture 5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562725" y="1844675"/>
              <a:ext cx="188913" cy="576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81" name="Text Box 54"/>
            <p:cNvSpPr txBox="1">
              <a:spLocks noChangeArrowheads="1"/>
            </p:cNvSpPr>
            <p:nvPr/>
          </p:nvSpPr>
          <p:spPr bwMode="auto">
            <a:xfrm>
              <a:off x="6732588" y="1916113"/>
              <a:ext cx="23399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defTabSz="9144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altLang="zh-CN" sz="1400">
                  <a:solidFill>
                    <a:srgbClr val="000000"/>
                  </a:solidFill>
                  <a:ea typeface="MS Gothic" pitchFamily="49" charset="-128"/>
                </a:rPr>
                <a:t>Operator platform</a:t>
              </a:r>
            </a:p>
          </p:txBody>
        </p:sp>
        <p:pic>
          <p:nvPicPr>
            <p:cNvPr id="2082" name="Picture 82" descr="EndUserLeft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667625" y="2492375"/>
              <a:ext cx="831850" cy="1158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83" name="Line 49"/>
            <p:cNvSpPr>
              <a:spLocks noChangeShapeType="1"/>
            </p:cNvSpPr>
            <p:nvPr/>
          </p:nvSpPr>
          <p:spPr bwMode="auto">
            <a:xfrm>
              <a:off x="6659563" y="2420938"/>
              <a:ext cx="936625" cy="287337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2084" name="Picture 40" descr="MC900359059[1]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969963" y="4724400"/>
              <a:ext cx="720725" cy="720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2050" name="Object 85"/>
            <p:cNvGraphicFramePr>
              <a:graphicFrameLocks noChangeAspect="1"/>
            </p:cNvGraphicFramePr>
            <p:nvPr/>
          </p:nvGraphicFramePr>
          <p:xfrm>
            <a:off x="1762125" y="4724400"/>
            <a:ext cx="452438" cy="360363"/>
          </p:xfrm>
          <a:graphic>
            <a:graphicData uri="http://schemas.openxmlformats.org/presentationml/2006/ole">
              <p:oleObj spid="_x0000_s2050" name="Visio" r:id="rId7" imgW="452387" imgH="292768" progId="">
                <p:embed/>
              </p:oleObj>
            </a:graphicData>
          </a:graphic>
        </p:graphicFrame>
        <p:graphicFrame>
          <p:nvGraphicFramePr>
            <p:cNvPr id="2051" name="Object 86"/>
            <p:cNvGraphicFramePr>
              <a:graphicFrameLocks noChangeAspect="1"/>
            </p:cNvGraphicFramePr>
            <p:nvPr/>
          </p:nvGraphicFramePr>
          <p:xfrm>
            <a:off x="1762125" y="5084763"/>
            <a:ext cx="431800" cy="360362"/>
          </p:xfrm>
          <a:graphic>
            <a:graphicData uri="http://schemas.openxmlformats.org/presentationml/2006/ole">
              <p:oleObj spid="_x0000_s2051" name="Visio" r:id="rId8" imgW="623236" imgH="388620" progId="">
                <p:embed/>
              </p:oleObj>
            </a:graphicData>
          </a:graphic>
        </p:graphicFrame>
        <p:pic>
          <p:nvPicPr>
            <p:cNvPr id="2085" name="Picture 87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195513" y="4797425"/>
              <a:ext cx="431800" cy="576263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</p:pic>
        <p:sp>
          <p:nvSpPr>
            <p:cNvPr id="2086" name="Rectangle 55"/>
            <p:cNvSpPr>
              <a:spLocks noChangeArrowheads="1"/>
            </p:cNvSpPr>
            <p:nvPr/>
          </p:nvSpPr>
          <p:spPr bwMode="auto">
            <a:xfrm>
              <a:off x="3059113" y="4867275"/>
              <a:ext cx="720725" cy="360363"/>
            </a:xfrm>
            <a:prstGeom prst="rect">
              <a:avLst/>
            </a:prstGeom>
            <a:solidFill>
              <a:srgbClr val="EAEAEA"/>
            </a:solidFill>
            <a:ln w="1908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 eaLnBrk="0" hangingPunct="0"/>
              <a:endParaRPr lang="en-US" altLang="zh-CN" sz="1200">
                <a:solidFill>
                  <a:schemeClr val="tx1"/>
                </a:solidFill>
              </a:endParaRPr>
            </a:p>
          </p:txBody>
        </p:sp>
        <p:sp>
          <p:nvSpPr>
            <p:cNvPr id="2087" name="Line 56"/>
            <p:cNvSpPr>
              <a:spLocks noChangeShapeType="1"/>
            </p:cNvSpPr>
            <p:nvPr/>
          </p:nvSpPr>
          <p:spPr bwMode="auto">
            <a:xfrm>
              <a:off x="3203575" y="4867275"/>
              <a:ext cx="1588" cy="36036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8" name="Line 57"/>
            <p:cNvSpPr>
              <a:spLocks noChangeShapeType="1"/>
            </p:cNvSpPr>
            <p:nvPr/>
          </p:nvSpPr>
          <p:spPr bwMode="auto">
            <a:xfrm>
              <a:off x="3348038" y="4867275"/>
              <a:ext cx="1587" cy="36036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89" name="Line 58"/>
            <p:cNvSpPr>
              <a:spLocks noChangeShapeType="1"/>
            </p:cNvSpPr>
            <p:nvPr/>
          </p:nvSpPr>
          <p:spPr bwMode="auto">
            <a:xfrm>
              <a:off x="3490913" y="4867275"/>
              <a:ext cx="1587" cy="36036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0" name="Line 59"/>
            <p:cNvSpPr>
              <a:spLocks noChangeShapeType="1"/>
            </p:cNvSpPr>
            <p:nvPr/>
          </p:nvSpPr>
          <p:spPr bwMode="auto">
            <a:xfrm>
              <a:off x="3635375" y="4867275"/>
              <a:ext cx="1588" cy="36036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1" name="Line 65"/>
            <p:cNvSpPr>
              <a:spLocks noChangeShapeType="1"/>
            </p:cNvSpPr>
            <p:nvPr/>
          </p:nvSpPr>
          <p:spPr bwMode="auto">
            <a:xfrm>
              <a:off x="3132138" y="5227638"/>
              <a:ext cx="1587" cy="28892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2" name="Line 66"/>
            <p:cNvSpPr>
              <a:spLocks noChangeShapeType="1"/>
            </p:cNvSpPr>
            <p:nvPr/>
          </p:nvSpPr>
          <p:spPr bwMode="auto">
            <a:xfrm>
              <a:off x="3275013" y="5227638"/>
              <a:ext cx="1587" cy="28892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3" name="Line 67"/>
            <p:cNvSpPr>
              <a:spLocks noChangeShapeType="1"/>
            </p:cNvSpPr>
            <p:nvPr/>
          </p:nvSpPr>
          <p:spPr bwMode="auto">
            <a:xfrm>
              <a:off x="3419475" y="5227638"/>
              <a:ext cx="1588" cy="28892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4" name="Line 68"/>
            <p:cNvSpPr>
              <a:spLocks noChangeShapeType="1"/>
            </p:cNvSpPr>
            <p:nvPr/>
          </p:nvSpPr>
          <p:spPr bwMode="auto">
            <a:xfrm>
              <a:off x="3563938" y="5227638"/>
              <a:ext cx="1587" cy="28892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5" name="Line 69"/>
            <p:cNvSpPr>
              <a:spLocks noChangeShapeType="1"/>
            </p:cNvSpPr>
            <p:nvPr/>
          </p:nvSpPr>
          <p:spPr bwMode="auto">
            <a:xfrm>
              <a:off x="3708400" y="5227638"/>
              <a:ext cx="1588" cy="288925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6" name="Line 24"/>
            <p:cNvSpPr>
              <a:spLocks noChangeShapeType="1"/>
            </p:cNvSpPr>
            <p:nvPr/>
          </p:nvSpPr>
          <p:spPr bwMode="auto">
            <a:xfrm>
              <a:off x="4427538" y="3573463"/>
              <a:ext cx="1657350" cy="935037"/>
            </a:xfrm>
            <a:prstGeom prst="line">
              <a:avLst/>
            </a:prstGeom>
            <a:noFill/>
            <a:ln w="28440">
              <a:solidFill>
                <a:srgbClr val="FF33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97" name="AutoShape 5"/>
            <p:cNvSpPr>
              <a:spLocks noChangeArrowheads="1"/>
            </p:cNvSpPr>
            <p:nvPr/>
          </p:nvSpPr>
          <p:spPr bwMode="auto">
            <a:xfrm>
              <a:off x="898525" y="5948363"/>
              <a:ext cx="1655763" cy="288925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defTabSz="914400" eaLnBrk="0" hangingPunct="0"/>
              <a:endParaRPr lang="en-US" altLang="zh-CN" sz="1200">
                <a:solidFill>
                  <a:schemeClr val="tx1"/>
                </a:solidFill>
              </a:endParaRPr>
            </a:p>
          </p:txBody>
        </p:sp>
        <p:sp>
          <p:nvSpPr>
            <p:cNvPr id="2098" name="Text Box 103"/>
            <p:cNvSpPr txBox="1">
              <a:spLocks noChangeArrowheads="1"/>
            </p:cNvSpPr>
            <p:nvPr/>
          </p:nvSpPr>
          <p:spPr bwMode="auto">
            <a:xfrm>
              <a:off x="1171589" y="5949950"/>
              <a:ext cx="1584325" cy="3365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altLang="zh-CN" sz="1600">
                  <a:solidFill>
                    <a:schemeClr val="tx1"/>
                  </a:solidFill>
                </a:rPr>
                <a:t>Use Case 1</a:t>
              </a:r>
            </a:p>
          </p:txBody>
        </p:sp>
        <p:sp>
          <p:nvSpPr>
            <p:cNvPr id="2099" name="AutoShape 5"/>
            <p:cNvSpPr>
              <a:spLocks noChangeArrowheads="1"/>
            </p:cNvSpPr>
            <p:nvPr/>
          </p:nvSpPr>
          <p:spPr bwMode="auto">
            <a:xfrm>
              <a:off x="3562350" y="5948363"/>
              <a:ext cx="1657350" cy="288925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defTabSz="914400" eaLnBrk="0" hangingPunct="0"/>
              <a:endParaRPr lang="en-US" altLang="zh-CN" sz="1200">
                <a:solidFill>
                  <a:schemeClr val="tx1"/>
                </a:solidFill>
              </a:endParaRPr>
            </a:p>
          </p:txBody>
        </p:sp>
        <p:sp>
          <p:nvSpPr>
            <p:cNvPr id="2100" name="Text Box 105"/>
            <p:cNvSpPr txBox="1">
              <a:spLocks noChangeArrowheads="1"/>
            </p:cNvSpPr>
            <p:nvPr/>
          </p:nvSpPr>
          <p:spPr bwMode="auto">
            <a:xfrm>
              <a:off x="3878303" y="5916641"/>
              <a:ext cx="2735263" cy="3365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altLang="zh-CN" sz="1600">
                  <a:solidFill>
                    <a:schemeClr val="tx1"/>
                  </a:solidFill>
                </a:rPr>
                <a:t>Use Case 2</a:t>
              </a:r>
            </a:p>
          </p:txBody>
        </p:sp>
        <p:sp>
          <p:nvSpPr>
            <p:cNvPr id="2101" name="AutoShape 5"/>
            <p:cNvSpPr>
              <a:spLocks noChangeArrowheads="1"/>
            </p:cNvSpPr>
            <p:nvPr/>
          </p:nvSpPr>
          <p:spPr bwMode="auto">
            <a:xfrm>
              <a:off x="5795963" y="5899150"/>
              <a:ext cx="1366837" cy="288925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defTabSz="914400" eaLnBrk="0" hangingPunct="0"/>
              <a:endParaRPr lang="en-US" altLang="zh-CN" sz="1200">
                <a:solidFill>
                  <a:schemeClr val="tx1"/>
                </a:solidFill>
              </a:endParaRPr>
            </a:p>
          </p:txBody>
        </p:sp>
        <p:sp>
          <p:nvSpPr>
            <p:cNvPr id="2102" name="Text Box 107"/>
            <p:cNvSpPr txBox="1">
              <a:spLocks noChangeArrowheads="1"/>
            </p:cNvSpPr>
            <p:nvPr/>
          </p:nvSpPr>
          <p:spPr bwMode="auto">
            <a:xfrm>
              <a:off x="5867400" y="5876925"/>
              <a:ext cx="1225550" cy="33655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US" altLang="zh-CN" sz="1600">
                  <a:solidFill>
                    <a:schemeClr val="tx1"/>
                  </a:solidFill>
                </a:rPr>
                <a:t>Use Case 3</a:t>
              </a:r>
            </a:p>
          </p:txBody>
        </p:sp>
        <p:pic>
          <p:nvPicPr>
            <p:cNvPr id="2103" name="Picture 28" descr="16791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5940425" y="4868863"/>
              <a:ext cx="314325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104" name="Group 237"/>
            <p:cNvGrpSpPr>
              <a:grpSpLocks/>
            </p:cNvGrpSpPr>
            <p:nvPr/>
          </p:nvGrpSpPr>
          <p:grpSpPr bwMode="auto">
            <a:xfrm>
              <a:off x="6300788" y="4868863"/>
              <a:ext cx="574675" cy="628650"/>
              <a:chOff x="584200" y="1168400"/>
              <a:chExt cx="1001713" cy="700088"/>
            </a:xfrm>
          </p:grpSpPr>
          <p:sp>
            <p:nvSpPr>
              <p:cNvPr id="2105" name="Freeform 31"/>
              <p:cNvSpPr>
                <a:spLocks/>
              </p:cNvSpPr>
              <p:nvPr/>
            </p:nvSpPr>
            <p:spPr bwMode="auto">
              <a:xfrm>
                <a:off x="584200" y="1168400"/>
                <a:ext cx="1001713" cy="700088"/>
              </a:xfrm>
              <a:custGeom>
                <a:avLst/>
                <a:gdLst>
                  <a:gd name="T0" fmla="*/ 0 w 631"/>
                  <a:gd name="T1" fmla="*/ 2147483647 h 441"/>
                  <a:gd name="T2" fmla="*/ 0 w 631"/>
                  <a:gd name="T3" fmla="*/ 2147483647 h 441"/>
                  <a:gd name="T4" fmla="*/ 2147483647 w 631"/>
                  <a:gd name="T5" fmla="*/ 2147483647 h 441"/>
                  <a:gd name="T6" fmla="*/ 2147483647 w 631"/>
                  <a:gd name="T7" fmla="*/ 2147483647 h 441"/>
                  <a:gd name="T8" fmla="*/ 2147483647 w 631"/>
                  <a:gd name="T9" fmla="*/ 2147483647 h 441"/>
                  <a:gd name="T10" fmla="*/ 2147483647 w 631"/>
                  <a:gd name="T11" fmla="*/ 2147483647 h 441"/>
                  <a:gd name="T12" fmla="*/ 2147483647 w 631"/>
                  <a:gd name="T13" fmla="*/ 0 h 441"/>
                  <a:gd name="T14" fmla="*/ 2147483647 w 631"/>
                  <a:gd name="T15" fmla="*/ 2147483647 h 441"/>
                  <a:gd name="T16" fmla="*/ 0 w 631"/>
                  <a:gd name="T17" fmla="*/ 2147483647 h 44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31"/>
                  <a:gd name="T28" fmla="*/ 0 h 441"/>
                  <a:gd name="T29" fmla="*/ 631 w 631"/>
                  <a:gd name="T30" fmla="*/ 441 h 44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31" h="441">
                    <a:moveTo>
                      <a:pt x="0" y="331"/>
                    </a:moveTo>
                    <a:lnTo>
                      <a:pt x="0" y="345"/>
                    </a:lnTo>
                    <a:lnTo>
                      <a:pt x="308" y="441"/>
                    </a:lnTo>
                    <a:lnTo>
                      <a:pt x="587" y="353"/>
                    </a:lnTo>
                    <a:lnTo>
                      <a:pt x="631" y="88"/>
                    </a:lnTo>
                    <a:lnTo>
                      <a:pt x="617" y="74"/>
                    </a:lnTo>
                    <a:lnTo>
                      <a:pt x="322" y="0"/>
                    </a:lnTo>
                    <a:lnTo>
                      <a:pt x="273" y="245"/>
                    </a:lnTo>
                    <a:lnTo>
                      <a:pt x="0" y="331"/>
                    </a:lnTo>
                    <a:close/>
                  </a:path>
                </a:pathLst>
              </a:custGeom>
              <a:solidFill>
                <a:srgbClr val="3D61A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06" name="Freeform 32"/>
              <p:cNvSpPr>
                <a:spLocks/>
              </p:cNvSpPr>
              <p:nvPr/>
            </p:nvSpPr>
            <p:spPr bwMode="auto">
              <a:xfrm>
                <a:off x="587375" y="1285875"/>
                <a:ext cx="982663" cy="557213"/>
              </a:xfrm>
              <a:custGeom>
                <a:avLst/>
                <a:gdLst>
                  <a:gd name="T0" fmla="*/ 2147483647 w 619"/>
                  <a:gd name="T1" fmla="*/ 0 h 351"/>
                  <a:gd name="T2" fmla="*/ 2147483647 w 619"/>
                  <a:gd name="T3" fmla="*/ 0 h 351"/>
                  <a:gd name="T4" fmla="*/ 2147483647 w 619"/>
                  <a:gd name="T5" fmla="*/ 2147483647 h 351"/>
                  <a:gd name="T6" fmla="*/ 2147483647 w 619"/>
                  <a:gd name="T7" fmla="*/ 2147483647 h 351"/>
                  <a:gd name="T8" fmla="*/ 2147483647 w 619"/>
                  <a:gd name="T9" fmla="*/ 2147483647 h 351"/>
                  <a:gd name="T10" fmla="*/ 2147483647 w 619"/>
                  <a:gd name="T11" fmla="*/ 2147483647 h 351"/>
                  <a:gd name="T12" fmla="*/ 2147483647 w 619"/>
                  <a:gd name="T13" fmla="*/ 2147483647 h 351"/>
                  <a:gd name="T14" fmla="*/ 2147483647 w 619"/>
                  <a:gd name="T15" fmla="*/ 2147483647 h 351"/>
                  <a:gd name="T16" fmla="*/ 2147483647 w 619"/>
                  <a:gd name="T17" fmla="*/ 2147483647 h 351"/>
                  <a:gd name="T18" fmla="*/ 0 w 619"/>
                  <a:gd name="T19" fmla="*/ 2147483647 h 351"/>
                  <a:gd name="T20" fmla="*/ 2147483647 w 619"/>
                  <a:gd name="T21" fmla="*/ 2147483647 h 351"/>
                  <a:gd name="T22" fmla="*/ 2147483647 w 619"/>
                  <a:gd name="T23" fmla="*/ 2147483647 h 351"/>
                  <a:gd name="T24" fmla="*/ 2147483647 w 619"/>
                  <a:gd name="T25" fmla="*/ 2147483647 h 351"/>
                  <a:gd name="T26" fmla="*/ 2147483647 w 619"/>
                  <a:gd name="T27" fmla="*/ 0 h 35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19"/>
                  <a:gd name="T43" fmla="*/ 0 h 351"/>
                  <a:gd name="T44" fmla="*/ 619 w 619"/>
                  <a:gd name="T45" fmla="*/ 351 h 35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19" h="351">
                    <a:moveTo>
                      <a:pt x="615" y="0"/>
                    </a:moveTo>
                    <a:lnTo>
                      <a:pt x="611" y="0"/>
                    </a:lnTo>
                    <a:lnTo>
                      <a:pt x="567" y="259"/>
                    </a:lnTo>
                    <a:lnTo>
                      <a:pt x="273" y="169"/>
                    </a:lnTo>
                    <a:lnTo>
                      <a:pt x="271" y="171"/>
                    </a:lnTo>
                    <a:lnTo>
                      <a:pt x="263" y="173"/>
                    </a:lnTo>
                    <a:lnTo>
                      <a:pt x="563" y="265"/>
                    </a:lnTo>
                    <a:lnTo>
                      <a:pt x="308" y="343"/>
                    </a:lnTo>
                    <a:lnTo>
                      <a:pt x="10" y="253"/>
                    </a:lnTo>
                    <a:lnTo>
                      <a:pt x="0" y="257"/>
                    </a:lnTo>
                    <a:lnTo>
                      <a:pt x="308" y="351"/>
                    </a:lnTo>
                    <a:lnTo>
                      <a:pt x="573" y="269"/>
                    </a:lnTo>
                    <a:lnTo>
                      <a:pt x="619" y="4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07" name="Freeform 33"/>
              <p:cNvSpPr>
                <a:spLocks/>
              </p:cNvSpPr>
              <p:nvPr/>
            </p:nvSpPr>
            <p:spPr bwMode="auto">
              <a:xfrm>
                <a:off x="760413" y="1662113"/>
                <a:ext cx="588963" cy="123825"/>
              </a:xfrm>
              <a:custGeom>
                <a:avLst/>
                <a:gdLst>
                  <a:gd name="T0" fmla="*/ 0 w 185"/>
                  <a:gd name="T1" fmla="*/ 2147483647 h 39"/>
                  <a:gd name="T2" fmla="*/ 2147483647 w 185"/>
                  <a:gd name="T3" fmla="*/ 2147483647 h 39"/>
                  <a:gd name="T4" fmla="*/ 2147483647 w 185"/>
                  <a:gd name="T5" fmla="*/ 2147483647 h 39"/>
                  <a:gd name="T6" fmla="*/ 2147483647 w 185"/>
                  <a:gd name="T7" fmla="*/ 2147483647 h 39"/>
                  <a:gd name="T8" fmla="*/ 2147483647 w 185"/>
                  <a:gd name="T9" fmla="*/ 2147483647 h 39"/>
                  <a:gd name="T10" fmla="*/ 2147483647 w 185"/>
                  <a:gd name="T11" fmla="*/ 2147483647 h 39"/>
                  <a:gd name="T12" fmla="*/ 2147483647 w 185"/>
                  <a:gd name="T13" fmla="*/ 2147483647 h 39"/>
                  <a:gd name="T14" fmla="*/ 2147483647 w 185"/>
                  <a:gd name="T15" fmla="*/ 2147483647 h 39"/>
                  <a:gd name="T16" fmla="*/ 2147483647 w 185"/>
                  <a:gd name="T17" fmla="*/ 2147483647 h 39"/>
                  <a:gd name="T18" fmla="*/ 2147483647 w 185"/>
                  <a:gd name="T19" fmla="*/ 2147483647 h 39"/>
                  <a:gd name="T20" fmla="*/ 2147483647 w 185"/>
                  <a:gd name="T21" fmla="*/ 2147483647 h 39"/>
                  <a:gd name="T22" fmla="*/ 0 w 185"/>
                  <a:gd name="T23" fmla="*/ 2147483647 h 3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85"/>
                  <a:gd name="T37" fmla="*/ 0 h 39"/>
                  <a:gd name="T38" fmla="*/ 185 w 185"/>
                  <a:gd name="T39" fmla="*/ 39 h 39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85" h="39">
                    <a:moveTo>
                      <a:pt x="0" y="2"/>
                    </a:moveTo>
                    <a:cubicBezTo>
                      <a:pt x="0" y="3"/>
                      <a:pt x="1" y="4"/>
                      <a:pt x="2" y="4"/>
                    </a:cubicBezTo>
                    <a:cubicBezTo>
                      <a:pt x="114" y="39"/>
                      <a:pt x="114" y="39"/>
                      <a:pt x="114" y="39"/>
                    </a:cubicBezTo>
                    <a:cubicBezTo>
                      <a:pt x="185" y="17"/>
                      <a:pt x="185" y="17"/>
                      <a:pt x="185" y="17"/>
                    </a:cubicBezTo>
                    <a:cubicBezTo>
                      <a:pt x="141" y="5"/>
                      <a:pt x="141" y="5"/>
                      <a:pt x="141" y="5"/>
                    </a:cubicBezTo>
                    <a:cubicBezTo>
                      <a:pt x="140" y="5"/>
                      <a:pt x="140" y="5"/>
                      <a:pt x="139" y="6"/>
                    </a:cubicBezTo>
                    <a:cubicBezTo>
                      <a:pt x="139" y="6"/>
                      <a:pt x="139" y="6"/>
                      <a:pt x="139" y="7"/>
                    </a:cubicBezTo>
                    <a:cubicBezTo>
                      <a:pt x="139" y="7"/>
                      <a:pt x="140" y="8"/>
                      <a:pt x="141" y="8"/>
                    </a:cubicBezTo>
                    <a:cubicBezTo>
                      <a:pt x="141" y="8"/>
                      <a:pt x="165" y="15"/>
                      <a:pt x="173" y="17"/>
                    </a:cubicBezTo>
                    <a:cubicBezTo>
                      <a:pt x="164" y="20"/>
                      <a:pt x="115" y="35"/>
                      <a:pt x="114" y="36"/>
                    </a:cubicBezTo>
                    <a:cubicBezTo>
                      <a:pt x="113" y="35"/>
                      <a:pt x="3" y="1"/>
                      <a:pt x="3" y="1"/>
                    </a:cubicBezTo>
                    <a:cubicBezTo>
                      <a:pt x="2" y="0"/>
                      <a:pt x="1" y="1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08" name="Freeform 34"/>
              <p:cNvSpPr>
                <a:spLocks/>
              </p:cNvSpPr>
              <p:nvPr/>
            </p:nvSpPr>
            <p:spPr bwMode="auto">
              <a:xfrm>
                <a:off x="890588" y="1655763"/>
                <a:ext cx="319088" cy="104775"/>
              </a:xfrm>
              <a:custGeom>
                <a:avLst/>
                <a:gdLst>
                  <a:gd name="T0" fmla="*/ 2147483647 w 100"/>
                  <a:gd name="T1" fmla="*/ 2147483647 h 33"/>
                  <a:gd name="T2" fmla="*/ 2147483647 w 100"/>
                  <a:gd name="T3" fmla="*/ 2147483647 h 33"/>
                  <a:gd name="T4" fmla="*/ 2147483647 w 100"/>
                  <a:gd name="T5" fmla="*/ 2147483647 h 33"/>
                  <a:gd name="T6" fmla="*/ 2147483647 w 100"/>
                  <a:gd name="T7" fmla="*/ 2147483647 h 33"/>
                  <a:gd name="T8" fmla="*/ 2147483647 w 100"/>
                  <a:gd name="T9" fmla="*/ 2147483647 h 33"/>
                  <a:gd name="T10" fmla="*/ 2147483647 w 100"/>
                  <a:gd name="T11" fmla="*/ 2147483647 h 33"/>
                  <a:gd name="T12" fmla="*/ 2147483647 w 100"/>
                  <a:gd name="T13" fmla="*/ 2147483647 h 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0"/>
                  <a:gd name="T22" fmla="*/ 0 h 33"/>
                  <a:gd name="T23" fmla="*/ 100 w 100"/>
                  <a:gd name="T24" fmla="*/ 33 h 3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0" h="33">
                    <a:moveTo>
                      <a:pt x="1" y="2"/>
                    </a:moveTo>
                    <a:cubicBezTo>
                      <a:pt x="0" y="3"/>
                      <a:pt x="1" y="4"/>
                      <a:pt x="2" y="4"/>
                    </a:cubicBezTo>
                    <a:cubicBezTo>
                      <a:pt x="97" y="32"/>
                      <a:pt x="97" y="32"/>
                      <a:pt x="97" y="32"/>
                    </a:cubicBezTo>
                    <a:cubicBezTo>
                      <a:pt x="98" y="33"/>
                      <a:pt x="99" y="32"/>
                      <a:pt x="100" y="31"/>
                    </a:cubicBezTo>
                    <a:cubicBezTo>
                      <a:pt x="100" y="30"/>
                      <a:pt x="99" y="30"/>
                      <a:pt x="98" y="29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0"/>
                      <a:pt x="1" y="1"/>
                      <a:pt x="1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09" name="Freeform 35"/>
              <p:cNvSpPr>
                <a:spLocks/>
              </p:cNvSpPr>
              <p:nvPr/>
            </p:nvSpPr>
            <p:spPr bwMode="auto">
              <a:xfrm>
                <a:off x="1033463" y="1662113"/>
                <a:ext cx="233363" cy="76200"/>
              </a:xfrm>
              <a:custGeom>
                <a:avLst/>
                <a:gdLst>
                  <a:gd name="T0" fmla="*/ 0 w 73"/>
                  <a:gd name="T1" fmla="*/ 2147483647 h 24"/>
                  <a:gd name="T2" fmla="*/ 2147483647 w 73"/>
                  <a:gd name="T3" fmla="*/ 2147483647 h 24"/>
                  <a:gd name="T4" fmla="*/ 2147483647 w 73"/>
                  <a:gd name="T5" fmla="*/ 2147483647 h 24"/>
                  <a:gd name="T6" fmla="*/ 2147483647 w 73"/>
                  <a:gd name="T7" fmla="*/ 2147483647 h 24"/>
                  <a:gd name="T8" fmla="*/ 2147483647 w 73"/>
                  <a:gd name="T9" fmla="*/ 2147483647 h 24"/>
                  <a:gd name="T10" fmla="*/ 2147483647 w 73"/>
                  <a:gd name="T11" fmla="*/ 2147483647 h 24"/>
                  <a:gd name="T12" fmla="*/ 0 w 73"/>
                  <a:gd name="T13" fmla="*/ 2147483647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3"/>
                  <a:gd name="T22" fmla="*/ 0 h 24"/>
                  <a:gd name="T23" fmla="*/ 73 w 73"/>
                  <a:gd name="T24" fmla="*/ 24 h 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3" h="24">
                    <a:moveTo>
                      <a:pt x="0" y="2"/>
                    </a:moveTo>
                    <a:cubicBezTo>
                      <a:pt x="0" y="3"/>
                      <a:pt x="1" y="4"/>
                      <a:pt x="2" y="4"/>
                    </a:cubicBezTo>
                    <a:cubicBezTo>
                      <a:pt x="71" y="24"/>
                      <a:pt x="71" y="24"/>
                      <a:pt x="71" y="24"/>
                    </a:cubicBezTo>
                    <a:cubicBezTo>
                      <a:pt x="72" y="24"/>
                      <a:pt x="73" y="24"/>
                      <a:pt x="73" y="23"/>
                    </a:cubicBezTo>
                    <a:cubicBezTo>
                      <a:pt x="73" y="22"/>
                      <a:pt x="73" y="21"/>
                      <a:pt x="72" y="2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1" y="1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10" name="Freeform 36"/>
              <p:cNvSpPr>
                <a:spLocks/>
              </p:cNvSpPr>
              <p:nvPr/>
            </p:nvSpPr>
            <p:spPr bwMode="auto">
              <a:xfrm>
                <a:off x="1004888" y="1677988"/>
                <a:ext cx="211138" cy="73025"/>
              </a:xfrm>
              <a:custGeom>
                <a:avLst/>
                <a:gdLst>
                  <a:gd name="T0" fmla="*/ 2147483647 w 66"/>
                  <a:gd name="T1" fmla="*/ 0 h 23"/>
                  <a:gd name="T2" fmla="*/ 2147483647 w 66"/>
                  <a:gd name="T3" fmla="*/ 2147483647 h 23"/>
                  <a:gd name="T4" fmla="*/ 2147483647 w 66"/>
                  <a:gd name="T5" fmla="*/ 2147483647 h 23"/>
                  <a:gd name="T6" fmla="*/ 2147483647 w 66"/>
                  <a:gd name="T7" fmla="*/ 2147483647 h 23"/>
                  <a:gd name="T8" fmla="*/ 2147483647 w 66"/>
                  <a:gd name="T9" fmla="*/ 2147483647 h 23"/>
                  <a:gd name="T10" fmla="*/ 2147483647 w 66"/>
                  <a:gd name="T11" fmla="*/ 2147483647 h 23"/>
                  <a:gd name="T12" fmla="*/ 2147483647 w 66"/>
                  <a:gd name="T13" fmla="*/ 0 h 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6"/>
                  <a:gd name="T22" fmla="*/ 0 h 23"/>
                  <a:gd name="T23" fmla="*/ 66 w 66"/>
                  <a:gd name="T24" fmla="*/ 23 h 2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6" h="23">
                    <a:moveTo>
                      <a:pt x="63" y="0"/>
                    </a:moveTo>
                    <a:cubicBezTo>
                      <a:pt x="2" y="19"/>
                      <a:pt x="2" y="19"/>
                      <a:pt x="2" y="19"/>
                    </a:cubicBezTo>
                    <a:cubicBezTo>
                      <a:pt x="1" y="20"/>
                      <a:pt x="0" y="21"/>
                      <a:pt x="1" y="22"/>
                    </a:cubicBezTo>
                    <a:cubicBezTo>
                      <a:pt x="1" y="22"/>
                      <a:pt x="2" y="23"/>
                      <a:pt x="3" y="23"/>
                    </a:cubicBezTo>
                    <a:cubicBezTo>
                      <a:pt x="64" y="3"/>
                      <a:pt x="64" y="3"/>
                      <a:pt x="64" y="3"/>
                    </a:cubicBezTo>
                    <a:cubicBezTo>
                      <a:pt x="65" y="3"/>
                      <a:pt x="66" y="2"/>
                      <a:pt x="66" y="1"/>
                    </a:cubicBezTo>
                    <a:cubicBezTo>
                      <a:pt x="65" y="0"/>
                      <a:pt x="64" y="0"/>
                      <a:pt x="6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11" name="Freeform 37"/>
              <p:cNvSpPr>
                <a:spLocks/>
              </p:cNvSpPr>
              <p:nvPr/>
            </p:nvSpPr>
            <p:spPr bwMode="auto">
              <a:xfrm>
                <a:off x="909638" y="1662113"/>
                <a:ext cx="136525" cy="60325"/>
              </a:xfrm>
              <a:custGeom>
                <a:avLst/>
                <a:gdLst>
                  <a:gd name="T0" fmla="*/ 2147483647 w 43"/>
                  <a:gd name="T1" fmla="*/ 2147483647 h 19"/>
                  <a:gd name="T2" fmla="*/ 2147483647 w 43"/>
                  <a:gd name="T3" fmla="*/ 2147483647 h 19"/>
                  <a:gd name="T4" fmla="*/ 0 w 43"/>
                  <a:gd name="T5" fmla="*/ 2147483647 h 19"/>
                  <a:gd name="T6" fmla="*/ 2147483647 w 43"/>
                  <a:gd name="T7" fmla="*/ 2147483647 h 19"/>
                  <a:gd name="T8" fmla="*/ 2147483647 w 43"/>
                  <a:gd name="T9" fmla="*/ 2147483647 h 19"/>
                  <a:gd name="T10" fmla="*/ 2147483647 w 43"/>
                  <a:gd name="T11" fmla="*/ 2147483647 h 19"/>
                  <a:gd name="T12" fmla="*/ 2147483647 w 43"/>
                  <a:gd name="T13" fmla="*/ 2147483647 h 1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3"/>
                  <a:gd name="T22" fmla="*/ 0 h 19"/>
                  <a:gd name="T23" fmla="*/ 43 w 43"/>
                  <a:gd name="T24" fmla="*/ 19 h 1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3" h="19">
                    <a:moveTo>
                      <a:pt x="40" y="1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0" y="15"/>
                      <a:pt x="0" y="16"/>
                      <a:pt x="0" y="17"/>
                    </a:cubicBezTo>
                    <a:cubicBezTo>
                      <a:pt x="0" y="18"/>
                      <a:pt x="1" y="19"/>
                      <a:pt x="2" y="18"/>
                    </a:cubicBezTo>
                    <a:cubicBezTo>
                      <a:pt x="42" y="4"/>
                      <a:pt x="42" y="4"/>
                      <a:pt x="42" y="4"/>
                    </a:cubicBezTo>
                    <a:cubicBezTo>
                      <a:pt x="42" y="3"/>
                      <a:pt x="43" y="3"/>
                      <a:pt x="43" y="2"/>
                    </a:cubicBezTo>
                    <a:cubicBezTo>
                      <a:pt x="42" y="1"/>
                      <a:pt x="41" y="0"/>
                      <a:pt x="4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12" name="Freeform 38"/>
              <p:cNvSpPr>
                <a:spLocks/>
              </p:cNvSpPr>
              <p:nvPr/>
            </p:nvSpPr>
            <p:spPr bwMode="auto">
              <a:xfrm>
                <a:off x="1046163" y="1203325"/>
                <a:ext cx="479425" cy="458788"/>
              </a:xfrm>
              <a:custGeom>
                <a:avLst/>
                <a:gdLst>
                  <a:gd name="T0" fmla="*/ 2147483647 w 150"/>
                  <a:gd name="T1" fmla="*/ 2147483647 h 144"/>
                  <a:gd name="T2" fmla="*/ 2147483647 w 150"/>
                  <a:gd name="T3" fmla="*/ 2147483647 h 144"/>
                  <a:gd name="T4" fmla="*/ 2147483647 w 150"/>
                  <a:gd name="T5" fmla="*/ 2147483647 h 144"/>
                  <a:gd name="T6" fmla="*/ 2147483647 w 150"/>
                  <a:gd name="T7" fmla="*/ 2147483647 h 144"/>
                  <a:gd name="T8" fmla="*/ 2147483647 w 150"/>
                  <a:gd name="T9" fmla="*/ 2147483647 h 144"/>
                  <a:gd name="T10" fmla="*/ 2147483647 w 150"/>
                  <a:gd name="T11" fmla="*/ 2147483647 h 144"/>
                  <a:gd name="T12" fmla="*/ 2147483647 w 150"/>
                  <a:gd name="T13" fmla="*/ 2147483647 h 144"/>
                  <a:gd name="T14" fmla="*/ 2147483647 w 150"/>
                  <a:gd name="T15" fmla="*/ 2147483647 h 144"/>
                  <a:gd name="T16" fmla="*/ 2147483647 w 150"/>
                  <a:gd name="T17" fmla="*/ 2147483647 h 1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0"/>
                  <a:gd name="T28" fmla="*/ 0 h 144"/>
                  <a:gd name="T29" fmla="*/ 150 w 150"/>
                  <a:gd name="T30" fmla="*/ 144 h 1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0" h="144">
                    <a:moveTo>
                      <a:pt x="19" y="8"/>
                    </a:moveTo>
                    <a:cubicBezTo>
                      <a:pt x="18" y="13"/>
                      <a:pt x="3" y="92"/>
                      <a:pt x="2" y="98"/>
                    </a:cubicBezTo>
                    <a:cubicBezTo>
                      <a:pt x="0" y="105"/>
                      <a:pt x="5" y="108"/>
                      <a:pt x="12" y="110"/>
                    </a:cubicBezTo>
                    <a:cubicBezTo>
                      <a:pt x="19" y="113"/>
                      <a:pt x="112" y="140"/>
                      <a:pt x="118" y="142"/>
                    </a:cubicBezTo>
                    <a:cubicBezTo>
                      <a:pt x="125" y="144"/>
                      <a:pt x="130" y="140"/>
                      <a:pt x="132" y="133"/>
                    </a:cubicBezTo>
                    <a:cubicBezTo>
                      <a:pt x="133" y="126"/>
                      <a:pt x="148" y="48"/>
                      <a:pt x="149" y="42"/>
                    </a:cubicBezTo>
                    <a:cubicBezTo>
                      <a:pt x="150" y="36"/>
                      <a:pt x="147" y="32"/>
                      <a:pt x="137" y="29"/>
                    </a:cubicBezTo>
                    <a:cubicBezTo>
                      <a:pt x="128" y="27"/>
                      <a:pt x="37" y="3"/>
                      <a:pt x="34" y="2"/>
                    </a:cubicBezTo>
                    <a:cubicBezTo>
                      <a:pt x="27" y="0"/>
                      <a:pt x="20" y="1"/>
                      <a:pt x="19" y="8"/>
                    </a:cubicBez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13" name="Freeform 231"/>
              <p:cNvSpPr>
                <a:spLocks/>
              </p:cNvSpPr>
              <p:nvPr/>
            </p:nvSpPr>
            <p:spPr bwMode="auto">
              <a:xfrm>
                <a:off x="1073150" y="1254125"/>
                <a:ext cx="177800" cy="331788"/>
              </a:xfrm>
              <a:custGeom>
                <a:avLst/>
                <a:gdLst>
                  <a:gd name="T0" fmla="*/ 2147483647 w 56"/>
                  <a:gd name="T1" fmla="*/ 2147483647 h 104"/>
                  <a:gd name="T2" fmla="*/ 2147483647 w 56"/>
                  <a:gd name="T3" fmla="*/ 2147483647 h 104"/>
                  <a:gd name="T4" fmla="*/ 2147483647 w 56"/>
                  <a:gd name="T5" fmla="*/ 2147483647 h 104"/>
                  <a:gd name="T6" fmla="*/ 2147483647 w 56"/>
                  <a:gd name="T7" fmla="*/ 2147483647 h 104"/>
                  <a:gd name="T8" fmla="*/ 2147483647 w 56"/>
                  <a:gd name="T9" fmla="*/ 2147483647 h 104"/>
                  <a:gd name="T10" fmla="*/ 2147483647 w 56"/>
                  <a:gd name="T11" fmla="*/ 2147483647 h 104"/>
                  <a:gd name="T12" fmla="*/ 2147483647 w 56"/>
                  <a:gd name="T13" fmla="*/ 2147483647 h 104"/>
                  <a:gd name="T14" fmla="*/ 2147483647 w 56"/>
                  <a:gd name="T15" fmla="*/ 0 h 104"/>
                  <a:gd name="T16" fmla="*/ 2147483647 w 56"/>
                  <a:gd name="T17" fmla="*/ 2147483647 h 104"/>
                  <a:gd name="T18" fmla="*/ 2147483647 w 56"/>
                  <a:gd name="T19" fmla="*/ 0 h 104"/>
                  <a:gd name="T20" fmla="*/ 2147483647 w 56"/>
                  <a:gd name="T21" fmla="*/ 2147483647 h 10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"/>
                  <a:gd name="T34" fmla="*/ 0 h 104"/>
                  <a:gd name="T35" fmla="*/ 56 w 56"/>
                  <a:gd name="T36" fmla="*/ 104 h 10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" h="104">
                    <a:moveTo>
                      <a:pt x="1" y="78"/>
                    </a:moveTo>
                    <a:cubicBezTo>
                      <a:pt x="0" y="87"/>
                      <a:pt x="6" y="89"/>
                      <a:pt x="11" y="91"/>
                    </a:cubicBezTo>
                    <a:cubicBezTo>
                      <a:pt x="14" y="92"/>
                      <a:pt x="27" y="96"/>
                      <a:pt x="54" y="104"/>
                    </a:cubicBezTo>
                    <a:cubicBezTo>
                      <a:pt x="54" y="104"/>
                      <a:pt x="55" y="103"/>
                      <a:pt x="56" y="103"/>
                    </a:cubicBezTo>
                    <a:cubicBezTo>
                      <a:pt x="56" y="102"/>
                      <a:pt x="55" y="101"/>
                      <a:pt x="55" y="100"/>
                    </a:cubicBezTo>
                    <a:cubicBezTo>
                      <a:pt x="29" y="93"/>
                      <a:pt x="15" y="89"/>
                      <a:pt x="12" y="88"/>
                    </a:cubicBezTo>
                    <a:cubicBezTo>
                      <a:pt x="6" y="85"/>
                      <a:pt x="4" y="84"/>
                      <a:pt x="5" y="79"/>
                    </a:cubicBezTo>
                    <a:cubicBezTo>
                      <a:pt x="5" y="79"/>
                      <a:pt x="20" y="0"/>
                      <a:pt x="20" y="0"/>
                    </a:cubicBezTo>
                    <a:cubicBezTo>
                      <a:pt x="20" y="1"/>
                      <a:pt x="19" y="2"/>
                      <a:pt x="18" y="2"/>
                    </a:cubicBezTo>
                    <a:cubicBezTo>
                      <a:pt x="17" y="1"/>
                      <a:pt x="16" y="0"/>
                      <a:pt x="16" y="0"/>
                    </a:cubicBezTo>
                    <a:lnTo>
                      <a:pt x="1" y="78"/>
                    </a:lnTo>
                    <a:close/>
                  </a:path>
                </a:pathLst>
              </a:custGeom>
              <a:solidFill>
                <a:srgbClr val="3D61A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smtClean="0"/>
              <a:t>Slide </a:t>
            </a:r>
            <a:fld id="{CBC69A96-86D3-4677-AA22-A424AECFB1DF}" type="slidenum">
              <a:rPr lang="en-GB" altLang="zh-CN" smtClean="0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GB" altLang="zh-CN" smtClean="0"/>
          </a:p>
        </p:txBody>
      </p:sp>
      <p:sp>
        <p:nvSpPr>
          <p:cNvPr id="614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303462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mtClean="0"/>
              <a:t>July 2011 </a:t>
            </a:r>
            <a:endParaRPr lang="en-GB" altLang="zh-CN" smtClean="0"/>
          </a:p>
        </p:txBody>
      </p:sp>
      <p:sp>
        <p:nvSpPr>
          <p:cNvPr id="61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Lin Wang, ZTE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1500"/>
            <a:ext cx="7770813" cy="1065213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Current Use Cases </a:t>
            </a:r>
            <a:r>
              <a:rPr lang="en-US" altLang="zh-CN" baseline="30000" smtClean="0">
                <a:ea typeface="宋体" charset="-122"/>
              </a:rPr>
              <a:t>[3]</a:t>
            </a:r>
            <a:endParaRPr lang="zh-CN" altLang="en-US" baseline="30000" smtClean="0">
              <a:ea typeface="宋体" charset="-122"/>
            </a:endParaRPr>
          </a:p>
        </p:txBody>
      </p:sp>
      <p:sp>
        <p:nvSpPr>
          <p:cNvPr id="6150" name="내용 개체 틀 2"/>
          <p:cNvSpPr>
            <a:spLocks/>
          </p:cNvSpPr>
          <p:nvPr/>
        </p:nvSpPr>
        <p:spPr bwMode="auto">
          <a:xfrm>
            <a:off x="755650" y="150018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 eaLnBrk="0" hangingPunct="0">
              <a:spcBef>
                <a:spcPct val="20000"/>
              </a:spcBef>
              <a:buFontTx/>
              <a:buChar char="•"/>
            </a:pPr>
            <a:r>
              <a:rPr lang="en-US" altLang="ko-KR" sz="2000" b="1">
                <a:solidFill>
                  <a:schemeClr val="tx1"/>
                </a:solidFill>
                <a:ea typeface="굴림" pitchFamily="34" charset="-127"/>
              </a:rPr>
              <a:t>Use Case 1 : Sensors and meters</a:t>
            </a:r>
          </a:p>
          <a:p>
            <a:pPr marL="1009650" lvl="1" indent="-609600" defTabSz="914400" eaLnBrk="0" hangingPunct="0">
              <a:spcBef>
                <a:spcPct val="20000"/>
              </a:spcBef>
              <a:buFontTx/>
              <a:buChar char="–"/>
            </a:pPr>
            <a:r>
              <a:rPr lang="en-US" altLang="ko-KR" sz="1800">
                <a:solidFill>
                  <a:schemeClr val="tx1"/>
                </a:solidFill>
                <a:ea typeface="굴림" pitchFamily="34" charset="-127"/>
              </a:rPr>
              <a:t>1a: 11/17r5, slide 7	Smart Grid - Meter to Pole</a:t>
            </a:r>
          </a:p>
          <a:p>
            <a:pPr marL="1009650" lvl="1" indent="-609600" defTabSz="914400" eaLnBrk="0" hangingPunct="0">
              <a:spcBef>
                <a:spcPct val="20000"/>
              </a:spcBef>
              <a:buFontTx/>
              <a:buChar char="–"/>
            </a:pPr>
            <a:r>
              <a:rPr lang="en-US" altLang="ko-KR" sz="1800">
                <a:solidFill>
                  <a:schemeClr val="tx1"/>
                </a:solidFill>
                <a:ea typeface="굴림" pitchFamily="34" charset="-127"/>
              </a:rPr>
              <a:t>1c: 11/253,	Environmental/Agricultural Monitoring</a:t>
            </a:r>
          </a:p>
          <a:p>
            <a:pPr marL="1009650" lvl="1" indent="-609600" defTabSz="914400" eaLnBrk="0" hangingPunct="0">
              <a:spcBef>
                <a:spcPct val="20000"/>
              </a:spcBef>
              <a:buFontTx/>
              <a:buChar char="–"/>
            </a:pPr>
            <a:r>
              <a:rPr lang="en-US" altLang="ko-KR" sz="1800">
                <a:solidFill>
                  <a:schemeClr val="tx1"/>
                </a:solidFill>
                <a:ea typeface="굴림" pitchFamily="34" charset="-127"/>
              </a:rPr>
              <a:t>1d: 11/260r1, slid 4	Industrial process sensors</a:t>
            </a:r>
          </a:p>
          <a:p>
            <a:pPr marL="1009650" lvl="1" indent="-609600" defTabSz="914400" eaLnBrk="0" hangingPunct="0">
              <a:spcBef>
                <a:spcPct val="20000"/>
              </a:spcBef>
              <a:buFontTx/>
              <a:buChar char="–"/>
            </a:pPr>
            <a:r>
              <a:rPr lang="en-US" altLang="ko-KR" sz="1800">
                <a:solidFill>
                  <a:schemeClr val="tx1"/>
                </a:solidFill>
                <a:ea typeface="굴림" pitchFamily="34" charset="-127"/>
              </a:rPr>
              <a:t>1e: 11/17r5, slid 17	Healthcare</a:t>
            </a:r>
          </a:p>
          <a:p>
            <a:pPr marL="1009650" lvl="1" indent="-609600" defTabSz="914400" eaLnBrk="0" hangingPunct="0">
              <a:spcBef>
                <a:spcPct val="20000"/>
              </a:spcBef>
              <a:buFontTx/>
              <a:buChar char="–"/>
            </a:pPr>
            <a:r>
              <a:rPr lang="en-US" altLang="ko-KR" sz="1800">
                <a:solidFill>
                  <a:schemeClr val="tx1"/>
                </a:solidFill>
                <a:ea typeface="굴림" pitchFamily="34" charset="-127"/>
              </a:rPr>
              <a:t>1f: 11/241r0, slide 3	Healthcare</a:t>
            </a:r>
          </a:p>
          <a:p>
            <a:pPr marL="1009650" lvl="1" indent="-609600" defTabSz="914400" eaLnBrk="0" hangingPunct="0">
              <a:spcBef>
                <a:spcPct val="20000"/>
              </a:spcBef>
              <a:buFontTx/>
              <a:buChar char="–"/>
            </a:pPr>
            <a:r>
              <a:rPr lang="en-US" altLang="ko-KR" sz="1800">
                <a:solidFill>
                  <a:schemeClr val="tx1"/>
                </a:solidFill>
                <a:ea typeface="굴림" pitchFamily="34" charset="-127"/>
              </a:rPr>
              <a:t>1g: 11/241r0, slid 5	Home/Building Automation</a:t>
            </a:r>
          </a:p>
          <a:p>
            <a:pPr marL="1009650" lvl="1" indent="-609600" defTabSz="914400" eaLnBrk="0" hangingPunct="0">
              <a:spcBef>
                <a:spcPct val="20000"/>
              </a:spcBef>
              <a:buFontTx/>
              <a:buChar char="–"/>
            </a:pPr>
            <a:r>
              <a:rPr lang="en-US" altLang="ko-KR" sz="1800">
                <a:solidFill>
                  <a:schemeClr val="tx1"/>
                </a:solidFill>
                <a:ea typeface="굴림" pitchFamily="34" charset="-127"/>
              </a:rPr>
              <a:t>1h: 11/242r0, slid 2	Home sensors</a:t>
            </a:r>
          </a:p>
          <a:p>
            <a:pPr marL="342900" indent="-342900" defTabSz="914400" eaLnBrk="0" hangingPunct="0">
              <a:spcBef>
                <a:spcPct val="20000"/>
              </a:spcBef>
              <a:buFontTx/>
              <a:buChar char="•"/>
            </a:pPr>
            <a:r>
              <a:rPr lang="en-US" altLang="ko-KR" sz="2000" b="1">
                <a:solidFill>
                  <a:schemeClr val="tx1"/>
                </a:solidFill>
                <a:ea typeface="굴림" pitchFamily="34" charset="-127"/>
              </a:rPr>
              <a:t>Use Case 2 : Backhaul Sensor and meter data</a:t>
            </a:r>
          </a:p>
          <a:p>
            <a:pPr marL="1009650" lvl="1" indent="-609600" defTabSz="914400" eaLnBrk="0" hangingPunct="0">
              <a:spcBef>
                <a:spcPct val="20000"/>
              </a:spcBef>
              <a:buFontTx/>
              <a:buChar char="–"/>
            </a:pPr>
            <a:r>
              <a:rPr lang="en-US" altLang="ko-KR" sz="1800">
                <a:solidFill>
                  <a:schemeClr val="tx1"/>
                </a:solidFill>
                <a:ea typeface="굴림" pitchFamily="34" charset="-127"/>
              </a:rPr>
              <a:t>2a: 11/14r2, slide 5	Backhaul aggregation of sensors</a:t>
            </a:r>
          </a:p>
          <a:p>
            <a:pPr marL="1009650" lvl="1" indent="-609600" defTabSz="914400" eaLnBrk="0" hangingPunct="0">
              <a:spcBef>
                <a:spcPct val="20000"/>
              </a:spcBef>
              <a:buFontTx/>
              <a:buChar char="–"/>
            </a:pPr>
            <a:r>
              <a:rPr lang="en-US" altLang="ko-KR" sz="1800">
                <a:solidFill>
                  <a:schemeClr val="tx1"/>
                </a:solidFill>
                <a:ea typeface="굴림" pitchFamily="34" charset="-127"/>
              </a:rPr>
              <a:t>2b: 11/260r1, slide 4	Backhaul aggregation of industrial sensors</a:t>
            </a:r>
          </a:p>
          <a:p>
            <a:pPr marL="342900" indent="-342900" defTabSz="914400" eaLnBrk="0" hangingPunct="0">
              <a:spcBef>
                <a:spcPct val="20000"/>
              </a:spcBef>
              <a:buFontTx/>
              <a:buChar char="•"/>
            </a:pPr>
            <a:r>
              <a:rPr lang="en-US" altLang="ko-KR" sz="2000" b="1">
                <a:solidFill>
                  <a:schemeClr val="tx1"/>
                </a:solidFill>
                <a:ea typeface="굴림" pitchFamily="34" charset="-127"/>
              </a:rPr>
              <a:t>Use Case 3 : Extended range Wi-Fi</a:t>
            </a:r>
          </a:p>
          <a:p>
            <a:pPr marL="1009650" lvl="1" indent="-609600" defTabSz="914400" eaLnBrk="0" hangingPunct="0">
              <a:spcBef>
                <a:spcPct val="20000"/>
              </a:spcBef>
              <a:buFontTx/>
              <a:buChar char="–"/>
            </a:pPr>
            <a:r>
              <a:rPr lang="en-US" altLang="ko-KR" sz="1800">
                <a:solidFill>
                  <a:schemeClr val="tx1"/>
                </a:solidFill>
                <a:ea typeface="굴림" pitchFamily="34" charset="-127"/>
              </a:rPr>
              <a:t>3a: 11/243r0	Outdoor extended range hotspot</a:t>
            </a:r>
          </a:p>
          <a:p>
            <a:pPr marL="1009650" lvl="1" indent="-609600" defTabSz="914400" eaLnBrk="0" hangingPunct="0">
              <a:spcBef>
                <a:spcPct val="20000"/>
              </a:spcBef>
              <a:buFontTx/>
              <a:buChar char="–"/>
            </a:pPr>
            <a:r>
              <a:rPr lang="en-US" altLang="ko-KR" sz="1800">
                <a:solidFill>
                  <a:schemeClr val="tx1"/>
                </a:solidFill>
                <a:ea typeface="굴림" pitchFamily="34" charset="-127"/>
              </a:rPr>
              <a:t>3b: 11/244r1	Outdoor Wi-Fi for cellular traffic offloading</a:t>
            </a:r>
          </a:p>
          <a:p>
            <a:pPr marL="342900" indent="-342900" defTabSz="914400" eaLnBrk="0" hangingPunct="0">
              <a:spcBef>
                <a:spcPct val="20000"/>
              </a:spcBef>
              <a:buFontTx/>
              <a:buChar char="•"/>
            </a:pPr>
            <a:endParaRPr lang="en-US" altLang="ko-KR" sz="1800" b="1">
              <a:solidFill>
                <a:schemeClr val="tx1"/>
              </a:solidFill>
              <a:ea typeface="굴림" pitchFamily="34" charset="-127"/>
            </a:endParaRPr>
          </a:p>
          <a:p>
            <a:pPr marL="342900" indent="-342900" defTabSz="914400" eaLnBrk="0" hangingPunct="0">
              <a:spcBef>
                <a:spcPct val="20000"/>
              </a:spcBef>
              <a:buFontTx/>
              <a:buChar char="•"/>
            </a:pPr>
            <a:endParaRPr lang="ko-KR" altLang="en-US" sz="1800" b="1">
              <a:solidFill>
                <a:srgbClr val="000000"/>
              </a:solidFill>
              <a:ea typeface="굴림" pitchFamily="34" charset="-127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11v and 11k Features for </a:t>
            </a:r>
            <a:r>
              <a:rPr lang="en-US" altLang="zh-CN" dirty="0" err="1" smtClean="0"/>
              <a:t>TGah</a:t>
            </a:r>
            <a:endParaRPr lang="zh-CN" altLang="en-US" dirty="0" smtClean="0"/>
          </a:p>
        </p:txBody>
      </p:sp>
      <p:sp>
        <p:nvSpPr>
          <p:cNvPr id="717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zh-CN" dirty="0" smtClean="0"/>
              <a:t>11v/k Related Network Optimization Functions </a:t>
            </a:r>
          </a:p>
          <a:p>
            <a:pPr eaLnBrk="1" hangingPunct="1">
              <a:buFont typeface="Wingdings" pitchFamily="2" charset="2"/>
              <a:buChar char="Ø"/>
            </a:pPr>
            <a:endParaRPr lang="en-US" altLang="zh-CN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dirty="0" smtClean="0"/>
              <a:t>11v Related Power Saving Functions</a:t>
            </a:r>
          </a:p>
          <a:p>
            <a:pPr eaLnBrk="1" hangingPunct="1"/>
            <a:endParaRPr lang="zh-CN" altLang="en-US" dirty="0" smtClean="0"/>
          </a:p>
        </p:txBody>
      </p:sp>
      <p:sp>
        <p:nvSpPr>
          <p:cNvPr id="7172" name="日期占位符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July 2011</a:t>
            </a:r>
            <a:endParaRPr lang="en-GB" altLang="zh-CN" smtClean="0"/>
          </a:p>
        </p:txBody>
      </p:sp>
      <p:sp>
        <p:nvSpPr>
          <p:cNvPr id="7173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smtClean="0">
                <a:latin typeface="Times New Roman" pitchFamily="18" charset="0"/>
                <a:ea typeface="MS Gothic" pitchFamily="49" charset="-128"/>
                <a:cs typeface="Arial Unicode MS" pitchFamily="34" charset="-122"/>
              </a:rPr>
              <a:t>Lin Wang, ZTE Corporation</a:t>
            </a:r>
          </a:p>
        </p:txBody>
      </p:sp>
      <p:sp>
        <p:nvSpPr>
          <p:cNvPr id="7174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altLang="zh-CN" smtClean="0"/>
              <a:t>Slide </a:t>
            </a:r>
            <a:fld id="{37CD339E-96AC-420C-8ED5-CB76ECF61387}" type="slidenum">
              <a:rPr lang="en-GB" altLang="zh-CN" smtClean="0"/>
              <a:pPr/>
              <a:t>5</a:t>
            </a:fld>
            <a:endParaRPr lang="en-GB" altLang="zh-CN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smtClean="0"/>
              <a:t>Slide </a:t>
            </a:r>
            <a:fld id="{1EABBF2B-3EF1-4D3D-AA1D-15C09F86CF50}" type="slidenum">
              <a:rPr lang="en-GB" altLang="zh-CN" smtClean="0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GB" altLang="zh-CN" smtClean="0"/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303462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mtClean="0"/>
              <a:t>July 2011 </a:t>
            </a:r>
            <a:endParaRPr lang="en-GB" altLang="zh-CN" smtClean="0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Lin Wang, ZTE Corporation</a:t>
            </a: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770813" cy="1065212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Network Optimization Functions for TGah</a:t>
            </a:r>
            <a:endParaRPr lang="zh-CN" altLang="en-US" sz="2800" baseline="30000" smtClean="0">
              <a:ea typeface="宋体" charset="-122"/>
            </a:endParaRPr>
          </a:p>
        </p:txBody>
      </p:sp>
      <p:sp>
        <p:nvSpPr>
          <p:cNvPr id="76" name="내용 개체 틀 2"/>
          <p:cNvSpPr>
            <a:spLocks/>
          </p:cNvSpPr>
          <p:nvPr/>
        </p:nvSpPr>
        <p:spPr bwMode="auto">
          <a:xfrm>
            <a:off x="755650" y="1223963"/>
            <a:ext cx="7920038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b="1" dirty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N</a:t>
            </a:r>
            <a:r>
              <a:rPr lang="en-US" altLang="zh-CN" sz="1800" b="1" dirty="0" smtClean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etwork </a:t>
            </a:r>
            <a:r>
              <a:rPr lang="en-US" altLang="zh-CN" sz="1800" b="1" dirty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diagnostic and troubleshooting/Inventory/network “Health” Monitoring  </a:t>
            </a:r>
          </a:p>
          <a:p>
            <a:pPr marL="360000" fontAlgn="ctr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   Network diagnostic and troubleshooting and network inventory functions are useful for administrator to quickly respond to the poor  network performance, by using event/diagnostic Reports (11v) and statistics (11k) features.</a:t>
            </a:r>
          </a:p>
          <a:p>
            <a:pPr marL="360000" fontAlgn="ctr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   Network “Health” monitoring function can further help administrator knows network load and utilization at any time, but more features need to be supported.</a:t>
            </a:r>
            <a:endParaRPr lang="zh-CN" altLang="en-US" sz="18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  <a:p>
            <a:pPr marL="342900" indent="-342900" defTabSz="914400" eaLnBrk="0" hangingPunct="0">
              <a:lnSpc>
                <a:spcPts val="24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b="1" dirty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L</a:t>
            </a:r>
            <a:r>
              <a:rPr lang="en-US" altLang="zh-CN" sz="1800" b="1" dirty="0" smtClean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oad </a:t>
            </a:r>
            <a:r>
              <a:rPr lang="en-US" altLang="zh-CN" sz="1800" b="1" dirty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balancing/ efficient channel utilization/ power and channel management </a:t>
            </a:r>
          </a:p>
          <a:p>
            <a:pPr marL="360000" fontAlgn="ctr">
              <a:lnSpc>
                <a:spcPts val="24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   These functions are very useful in large-scale and densely located networks ( e.g. Smart Grid, building, Use Case3 ) to improve radio channel utilization and reduce interference.</a:t>
            </a:r>
          </a:p>
          <a:p>
            <a:pPr marL="342900" indent="-342900" defTabSz="914400" eaLnBrk="0" hangingPunct="0">
              <a:lnSpc>
                <a:spcPts val="24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1800" b="1" dirty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 </a:t>
            </a:r>
            <a:r>
              <a:rPr lang="en-US" altLang="zh-CN" sz="1800" b="1" dirty="0" smtClean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Location </a:t>
            </a:r>
            <a:r>
              <a:rPr lang="en-US" altLang="zh-CN" sz="1800" b="1" dirty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services              </a:t>
            </a:r>
          </a:p>
          <a:p>
            <a:pPr marL="360000" fontAlgn="ctr">
              <a:lnSpc>
                <a:spcPts val="24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altLang="zh-CN" sz="1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  These functions might be used for physical locate the broken/stolen/alarm sensors (especially in uninhabited area) for sensors/property recovery, location based troubleshooting and emergency services.           </a:t>
            </a:r>
          </a:p>
          <a:p>
            <a:pPr fontAlgn="ctr">
              <a:lnSpc>
                <a:spcPts val="24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altLang="zh-CN" sz="18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  <a:p>
            <a:pPr marL="342900" indent="-342900" defTabSz="914400" eaLnBrk="0" hangingPunct="0">
              <a:spcBef>
                <a:spcPct val="20000"/>
              </a:spcBef>
              <a:buFontTx/>
              <a:buChar char="•"/>
              <a:defRPr/>
            </a:pPr>
            <a:endParaRPr lang="en-US" altLang="ko-KR" sz="1800" b="1" dirty="0">
              <a:solidFill>
                <a:schemeClr val="tx1"/>
              </a:solidFill>
              <a:latin typeface="Times New Roman" pitchFamily="16" charset="0"/>
              <a:ea typeface="굴림" pitchFamily="34" charset="-127"/>
            </a:endParaRPr>
          </a:p>
          <a:p>
            <a:pPr marL="342900" indent="-342900" defTabSz="914400" eaLnBrk="0" hangingPunct="0">
              <a:spcBef>
                <a:spcPct val="20000"/>
              </a:spcBef>
              <a:buFontTx/>
              <a:buChar char="•"/>
              <a:defRPr/>
            </a:pPr>
            <a:endParaRPr lang="ko-KR" altLang="en-US" sz="1800" b="1" dirty="0">
              <a:solidFill>
                <a:srgbClr val="000000"/>
              </a:solidFill>
              <a:latin typeface="Times New Roman" pitchFamily="16" charset="0"/>
              <a:ea typeface="굴림" pitchFamily="34" charset="-127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smtClean="0"/>
              <a:t>Slide </a:t>
            </a:r>
            <a:fld id="{AECF54B2-F948-4AE5-A3E9-3F73101EECEE}" type="slidenum">
              <a:rPr lang="en-GB" altLang="zh-CN" smtClean="0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n-GB" altLang="zh-CN" smtClean="0"/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303462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mtClean="0"/>
              <a:t>July 2011 </a:t>
            </a:r>
            <a:endParaRPr lang="en-GB" altLang="zh-CN" smtClean="0"/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Lin Wang, ZTE Corporation</a:t>
            </a:r>
          </a:p>
        </p:txBody>
      </p:sp>
      <p:sp>
        <p:nvSpPr>
          <p:cNvPr id="11269" name="标题 1"/>
          <p:cNvSpPr>
            <a:spLocks noGrp="1"/>
          </p:cNvSpPr>
          <p:nvPr>
            <p:ph type="title"/>
          </p:nvPr>
        </p:nvSpPr>
        <p:spPr>
          <a:xfrm>
            <a:off x="214313" y="720714"/>
            <a:ext cx="8770937" cy="1065212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Rank of 11v Power Saving Functions in </a:t>
            </a:r>
            <a:r>
              <a:rPr lang="en-US" altLang="zh-CN" dirty="0" err="1" smtClean="0"/>
              <a:t>TGah</a:t>
            </a:r>
            <a:r>
              <a:rPr lang="en-US" altLang="zh-CN" dirty="0" smtClean="0"/>
              <a:t> Use Cases</a:t>
            </a:r>
            <a:endParaRPr lang="zh-CN" altLang="en-US" dirty="0" smtClean="0"/>
          </a:p>
        </p:txBody>
      </p:sp>
      <p:graphicFrame>
        <p:nvGraphicFramePr>
          <p:cNvPr id="7" name="内容占位符 3"/>
          <p:cNvGraphicFramePr>
            <a:graphicFrameLocks noGrp="1"/>
          </p:cNvGraphicFramePr>
          <p:nvPr>
            <p:ph idx="1"/>
          </p:nvPr>
        </p:nvGraphicFramePr>
        <p:xfrm>
          <a:off x="428596" y="1888543"/>
          <a:ext cx="8286778" cy="418366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56192"/>
                <a:gridCol w="1697185"/>
                <a:gridCol w="661878"/>
                <a:gridCol w="673878"/>
                <a:gridCol w="712385"/>
                <a:gridCol w="712385"/>
                <a:gridCol w="829346"/>
                <a:gridCol w="595423"/>
                <a:gridCol w="712385"/>
                <a:gridCol w="712385"/>
                <a:gridCol w="623336"/>
              </a:tblGrid>
              <a:tr h="543126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4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11v </a:t>
                      </a:r>
                      <a:r>
                        <a:rPr lang="en-US" sz="1600" dirty="0"/>
                        <a:t>Features</a:t>
                      </a:r>
                      <a:endParaRPr lang="zh-CN" sz="1600" b="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dirty="0" smtClean="0"/>
                        <a:t>Use</a:t>
                      </a:r>
                      <a:r>
                        <a:rPr lang="en-US" altLang="zh-CN" sz="1600" baseline="0" dirty="0" smtClean="0"/>
                        <a:t> Case 1-Sensors and Meters </a:t>
                      </a:r>
                      <a:endParaRPr lang="zh-CN" sz="16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600" dirty="0"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600" dirty="0">
                        <a:latin typeface="+mn-lt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600" dirty="0">
                        <a:latin typeface="+mn-lt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600" dirty="0">
                        <a:latin typeface="+mn-lt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Use</a:t>
                      </a:r>
                      <a:r>
                        <a:rPr lang="en-US" altLang="zh-CN" sz="1600" baseline="0" dirty="0" smtClean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aseline="0" dirty="0" smtClean="0"/>
                        <a:t>Case 2-Backhaul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600" dirty="0">
                        <a:latin typeface="+mn-lt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Use</a:t>
                      </a:r>
                      <a:r>
                        <a:rPr lang="en-US" altLang="zh-CN" sz="1600" baseline="0" dirty="0" smtClean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aseline="0" dirty="0" smtClean="0"/>
                        <a:t>Case 3-Extended Range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600" dirty="0">
                        <a:latin typeface="+mn-lt"/>
                        <a:ea typeface="MS Mincho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48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1a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Smart Grid</a:t>
                      </a:r>
                      <a:endParaRPr lang="zh-CN" sz="1200" b="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1c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dirty="0" err="1" smtClean="0"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env</a:t>
                      </a:r>
                      <a:r>
                        <a:rPr lang="en-US" altLang="zh-CN" sz="1200" b="0" dirty="0" smtClean="0"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dirty="0" err="1" smtClean="0"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agr</a:t>
                      </a:r>
                      <a:r>
                        <a:rPr lang="en-US" altLang="zh-CN" sz="1200" b="0" dirty="0" smtClean="0"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.</a:t>
                      </a:r>
                      <a:endParaRPr lang="zh-CN" sz="1200" b="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dirty="0" smtClean="0"/>
                        <a:t>1d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Industrial</a:t>
                      </a:r>
                      <a:endParaRPr lang="zh-CN" sz="1200" b="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dirty="0" smtClean="0"/>
                        <a:t>1e/1f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b="0" dirty="0" smtClean="0"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Health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b="0" dirty="0" smtClean="0"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care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dirty="0" smtClean="0"/>
                        <a:t>1g/1h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Home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dirty="0" smtClean="0"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building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dirty="0" smtClean="0"/>
                        <a:t>2a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15.4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/4g</a:t>
                      </a:r>
                      <a:endParaRPr lang="zh-CN" sz="1200" b="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dirty="0" smtClean="0"/>
                        <a:t>2b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Industrial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dirty="0" smtClean="0"/>
                        <a:t>3a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Hot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spot</a:t>
                      </a:r>
                      <a:endParaRPr lang="zh-CN" sz="1200" b="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400" dirty="0" smtClean="0"/>
                        <a:t>3b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Off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0" dirty="0" smtClean="0">
                          <a:latin typeface="Arial Unicode MS" pitchFamily="34" charset="-122"/>
                          <a:ea typeface="Arial Unicode MS" pitchFamily="34" charset="-122"/>
                          <a:cs typeface="Arial Unicode MS" pitchFamily="34" charset="-122"/>
                        </a:rPr>
                        <a:t>load</a:t>
                      </a:r>
                      <a:endParaRPr lang="zh-CN" sz="1200" b="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4222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/>
                        <a:t>1</a:t>
                      </a:r>
                      <a:endParaRPr lang="zh-CN" sz="14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/>
                        <a:t>Proxy ARP</a:t>
                      </a:r>
                      <a:r>
                        <a:rPr lang="en-US" sz="1500" dirty="0" smtClean="0"/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smtClean="0"/>
                        <a:t>BSS </a:t>
                      </a:r>
                      <a:r>
                        <a:rPr lang="en-US" sz="1500" dirty="0"/>
                        <a:t>Max Idle </a:t>
                      </a:r>
                      <a:r>
                        <a:rPr lang="en-US" sz="1500" dirty="0" smtClean="0"/>
                        <a:t>Period</a:t>
                      </a:r>
                      <a:endParaRPr lang="zh-CN" sz="15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H1 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/>
                        <a:t>H </a:t>
                      </a:r>
                      <a:r>
                        <a:rPr lang="en-US" sz="1800" dirty="0" smtClean="0"/>
                        <a:t>1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/>
                        <a:t>H </a:t>
                      </a:r>
                      <a:r>
                        <a:rPr lang="en-US" sz="1800" dirty="0" smtClean="0"/>
                        <a:t>1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H1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H1 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H1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H1</a:t>
                      </a:r>
                      <a:endParaRPr lang="zh-CN" alt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H1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H1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CCECFF"/>
                    </a:solidFill>
                  </a:tcPr>
                </a:tc>
              </a:tr>
              <a:tr h="4574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/>
                        <a:t>2</a:t>
                      </a:r>
                      <a:endParaRPr lang="zh-CN" sz="14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/>
                        <a:t>Traffic Filtering Service, WNM Sleep </a:t>
                      </a:r>
                      <a:r>
                        <a:rPr lang="en-US" sz="1500" dirty="0" smtClean="0"/>
                        <a:t>Mode</a:t>
                      </a:r>
                      <a:endParaRPr lang="zh-CN" sz="15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H2 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H2 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H2 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H2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/>
                        <a:t>H </a:t>
                      </a:r>
                      <a:r>
                        <a:rPr lang="en-US" sz="1800" dirty="0" smtClean="0"/>
                        <a:t>2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H2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H2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H2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H2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rgbClr val="FFCCFF"/>
                    </a:solidFill>
                  </a:tcPr>
                </a:tc>
              </a:tr>
              <a:tr h="5717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/>
                        <a:t>3</a:t>
                      </a:r>
                      <a:endParaRPr lang="zh-CN" sz="140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/>
                        <a:t>BSS Termination</a:t>
                      </a:r>
                      <a:endParaRPr lang="zh-CN" sz="15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L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L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L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L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M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M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M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M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</a:tr>
              <a:tr h="4574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/>
                        <a:t>4</a:t>
                      </a:r>
                      <a:endParaRPr lang="zh-CN" sz="14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/>
                        <a:t>DMS, FMS, TIM Broadcast, Proxy ARP</a:t>
                      </a:r>
                      <a:endParaRPr lang="zh-CN" sz="15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/>
                        <a:t>M 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/>
                        <a:t>M 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M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H3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/>
                        <a:t>M 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H3</a:t>
                      </a:r>
                      <a:endParaRPr lang="zh-CN" alt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M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M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dirty="0" smtClean="0"/>
                        <a:t>M</a:t>
                      </a:r>
                      <a:endParaRPr lang="zh-CN" sz="1800" dirty="0">
                        <a:latin typeface="Arial Unicode MS" pitchFamily="34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smtClean="0"/>
              <a:t>Slide </a:t>
            </a:r>
            <a:fld id="{A1A4836B-B6EE-4C7C-8327-9C886CA201A3}" type="slidenum">
              <a:rPr lang="en-GB" altLang="zh-CN" smtClean="0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GB" altLang="zh-CN" smtClean="0"/>
          </a:p>
        </p:txBody>
      </p:sp>
      <p:sp>
        <p:nvSpPr>
          <p:cNvPr id="1229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303462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mtClean="0"/>
              <a:t>July 2011 </a:t>
            </a:r>
            <a:endParaRPr lang="en-GB" altLang="zh-CN" smtClean="0"/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Lin Wang, ZTE Corporation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642938"/>
            <a:ext cx="9144000" cy="785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altLang="zh-CN" kern="0" dirty="0">
                <a:solidFill>
                  <a:schemeClr val="tx1"/>
                </a:solidFill>
                <a:latin typeface="+mj-lt"/>
                <a:cs typeface="+mj-cs"/>
              </a:rPr>
              <a:t>Conclusion: compatibility with 11v/k due to </a:t>
            </a:r>
            <a:r>
              <a:rPr lang="en-US" altLang="zh-CN" kern="0" dirty="0" err="1">
                <a:solidFill>
                  <a:schemeClr val="tx1"/>
                </a:solidFill>
                <a:latin typeface="+mj-lt"/>
                <a:cs typeface="+mj-cs"/>
              </a:rPr>
              <a:t>TGah</a:t>
            </a:r>
            <a:r>
              <a:rPr lang="en-US" altLang="zh-CN" kern="0" dirty="0">
                <a:solidFill>
                  <a:schemeClr val="tx1"/>
                </a:solidFill>
                <a:latin typeface="+mj-lt"/>
                <a:cs typeface="+mj-cs"/>
              </a:rPr>
              <a:t> Use Cases </a:t>
            </a:r>
            <a:endParaRPr lang="zh-CN" altLang="en-US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내용 개체 틀 2"/>
          <p:cNvSpPr>
            <a:spLocks/>
          </p:cNvSpPr>
          <p:nvPr/>
        </p:nvSpPr>
        <p:spPr bwMode="auto">
          <a:xfrm>
            <a:off x="571500" y="1372959"/>
            <a:ext cx="8072438" cy="523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 eaLnBrk="0" hangingPunct="0">
              <a:spcBef>
                <a:spcPts val="300"/>
              </a:spcBef>
              <a:buFontTx/>
              <a:buChar char="•"/>
              <a:defRPr/>
            </a:pPr>
            <a:r>
              <a:rPr lang="en-US" altLang="ko-KR" sz="1800" b="1" dirty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Use Case 1 : Sensors and meters</a:t>
            </a:r>
          </a:p>
          <a:p>
            <a:pPr marL="1009650" lvl="1" indent="-609600" defTabSz="914400" eaLnBrk="0" hangingPunct="0">
              <a:spcBef>
                <a:spcPts val="300"/>
              </a:spcBef>
              <a:buFontTx/>
              <a:buChar char="–"/>
              <a:defRPr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For large mount </a:t>
            </a:r>
            <a:r>
              <a:rPr lang="en-US" altLang="ko-KR" sz="1600" dirty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of battery operated sensors /meters are supported, the user and manufacturer want to extend the battery life of  end device</a:t>
            </a: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s </a:t>
            </a:r>
            <a:r>
              <a:rPr lang="en-US" altLang="ko-KR" sz="1600" dirty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as long as possible, only perform essential functions.</a:t>
            </a:r>
          </a:p>
          <a:p>
            <a:pPr marL="1009650" lvl="1" indent="-609600" defTabSz="914400" eaLnBrk="0" hangingPunct="0">
              <a:spcBef>
                <a:spcPts val="300"/>
              </a:spcBef>
              <a:buFontTx/>
              <a:buChar char="–"/>
              <a:defRPr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If 11ah station function is implemented in each wireless sensor controller, then  </a:t>
            </a:r>
            <a:r>
              <a:rPr lang="en-US" altLang="zh-CN" sz="1600" dirty="0">
                <a:solidFill>
                  <a:schemeClr val="accent6"/>
                </a:solidFill>
                <a:latin typeface="Times New Roman" pitchFamily="16" charset="0"/>
                <a:ea typeface="굴림" pitchFamily="34" charset="-127"/>
              </a:rPr>
              <a:t>most of IEEE 802.11v/k  features may not probably be implemented due to higher cost or other reasons, but s</a:t>
            </a:r>
            <a:r>
              <a:rPr lang="en-US" altLang="ko-KR" sz="1600" dirty="0">
                <a:solidFill>
                  <a:schemeClr val="accent6"/>
                </a:solidFill>
                <a:latin typeface="Times New Roman" pitchFamily="16" charset="0"/>
                <a:ea typeface="굴림" pitchFamily="34" charset="-127"/>
              </a:rPr>
              <a:t>ome of power saving features in 11v may need to be implemented.</a:t>
            </a:r>
          </a:p>
          <a:p>
            <a:pPr marL="342900" indent="-342900" defTabSz="914400" eaLnBrk="0" hangingPunct="0">
              <a:spcBef>
                <a:spcPts val="300"/>
              </a:spcBef>
              <a:buFontTx/>
              <a:buChar char="•"/>
              <a:defRPr/>
            </a:pPr>
            <a:r>
              <a:rPr lang="en-US" altLang="ko-KR" sz="1800" b="1" dirty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Use Case 2 : Backhaul Sensor and meter data</a:t>
            </a:r>
          </a:p>
          <a:p>
            <a:pPr marL="1009650" lvl="1" indent="-609600" defTabSz="914400" eaLnBrk="0" hangingPunct="0">
              <a:spcBef>
                <a:spcPts val="300"/>
              </a:spcBef>
              <a:buFontTx/>
              <a:buChar char="–"/>
              <a:defRPr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For 11ah STA  is an aggregator of leaf sensors, the information of sensors need to be collected by 11ah STA such as battery power status, location and traffic status , and then 11ah STA  reports the information to 11ah AP  for network management (e.g. load balance and troubleshooting).</a:t>
            </a:r>
          </a:p>
          <a:p>
            <a:pPr marL="1009650" lvl="1" indent="-609600" defTabSz="914400" eaLnBrk="0" hangingPunct="0">
              <a:spcBef>
                <a:spcPts val="300"/>
              </a:spcBef>
              <a:buFontTx/>
              <a:buChar char="–"/>
              <a:defRPr/>
            </a:pPr>
            <a:r>
              <a:rPr lang="en-US" altLang="zh-CN" sz="1600" dirty="0">
                <a:solidFill>
                  <a:schemeClr val="accent6"/>
                </a:solidFill>
                <a:latin typeface="Times New Roman" pitchFamily="16" charset="0"/>
                <a:ea typeface="굴림" pitchFamily="34" charset="-127"/>
              </a:rPr>
              <a:t>Some of IEEE 802.11v/k features may be supported by 11ah</a:t>
            </a: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. </a:t>
            </a:r>
            <a:endParaRPr lang="en-US" altLang="ko-KR" sz="1600" dirty="0">
              <a:solidFill>
                <a:schemeClr val="tx1"/>
              </a:solidFill>
              <a:latin typeface="Times New Roman" pitchFamily="16" charset="0"/>
              <a:ea typeface="굴림" pitchFamily="34" charset="-127"/>
            </a:endParaRPr>
          </a:p>
          <a:p>
            <a:pPr marL="342900" indent="-342900" defTabSz="914400" eaLnBrk="0" hangingPunct="0">
              <a:spcBef>
                <a:spcPts val="300"/>
              </a:spcBef>
              <a:buFontTx/>
              <a:buChar char="•"/>
              <a:defRPr/>
            </a:pPr>
            <a:r>
              <a:rPr lang="en-US" altLang="ko-KR" sz="1800" b="1" dirty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Use Case 3 : Extended range Wi-Fi</a:t>
            </a:r>
            <a:endParaRPr lang="en-US" altLang="ko-KR" sz="1600" dirty="0">
              <a:solidFill>
                <a:schemeClr val="tx1"/>
              </a:solidFill>
              <a:latin typeface="Times New Roman" pitchFamily="16" charset="0"/>
              <a:ea typeface="굴림" pitchFamily="34" charset="-127"/>
            </a:endParaRPr>
          </a:p>
          <a:p>
            <a:pPr marL="1009650" lvl="1" indent="-609600" defTabSz="914400" eaLnBrk="0" hangingPunct="0">
              <a:spcBef>
                <a:spcPts val="300"/>
              </a:spcBef>
              <a:buFontTx/>
              <a:buChar char="–"/>
              <a:defRPr/>
            </a:pP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It is an extension of traditional Wi-Fi. Operator need to operate&amp; manage not only 11ahAP, but also 11ah stations by the proxy of 11ah AP , especially for 3b(</a:t>
            </a:r>
            <a:r>
              <a:rPr lang="en-US" altLang="ko-KR" sz="1600" dirty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cellular traffic offloading).</a:t>
            </a:r>
            <a:endParaRPr lang="en-US" altLang="zh-CN" sz="1600" dirty="0">
              <a:solidFill>
                <a:schemeClr val="tx1"/>
              </a:solidFill>
              <a:latin typeface="Times New Roman" pitchFamily="16" charset="0"/>
              <a:ea typeface="굴림" pitchFamily="34" charset="-127"/>
            </a:endParaRPr>
          </a:p>
          <a:p>
            <a:pPr marL="1009650" lvl="1" indent="-609600" defTabSz="914400" eaLnBrk="0" hangingPunct="0">
              <a:spcBef>
                <a:spcPts val="300"/>
              </a:spcBef>
              <a:buFontTx/>
              <a:buChar char="–"/>
              <a:defRPr/>
            </a:pPr>
            <a:r>
              <a:rPr lang="en-US" altLang="zh-CN" sz="1600" dirty="0">
                <a:solidFill>
                  <a:schemeClr val="accent6"/>
                </a:solidFill>
                <a:latin typeface="Times New Roman" pitchFamily="16" charset="0"/>
                <a:ea typeface="굴림" pitchFamily="34" charset="-127"/>
              </a:rPr>
              <a:t>Some of IEEE 802.11v/k features may be supported by 11ah</a:t>
            </a:r>
            <a:r>
              <a:rPr lang="en-US" altLang="zh-CN" sz="1600" dirty="0">
                <a:solidFill>
                  <a:schemeClr val="tx1"/>
                </a:solidFill>
                <a:latin typeface="Times New Roman" pitchFamily="16" charset="0"/>
                <a:ea typeface="굴림" pitchFamily="34" charset="-127"/>
              </a:rPr>
              <a:t>.</a:t>
            </a:r>
          </a:p>
          <a:p>
            <a:pPr marL="342900" indent="-342900" defTabSz="914400" eaLnBrk="0" hangingPunct="0">
              <a:spcBef>
                <a:spcPct val="20000"/>
              </a:spcBef>
              <a:defRPr/>
            </a:pPr>
            <a:endParaRPr lang="en-US" altLang="ko-KR" sz="1800" b="1" dirty="0">
              <a:solidFill>
                <a:schemeClr val="tx1"/>
              </a:solidFill>
              <a:latin typeface="Times New Roman" pitchFamily="16" charset="0"/>
              <a:ea typeface="굴림" pitchFamily="34" charset="-127"/>
            </a:endParaRPr>
          </a:p>
          <a:p>
            <a:pPr marL="342900" indent="-342900" defTabSz="914400" eaLnBrk="0" hangingPunct="0">
              <a:spcBef>
                <a:spcPct val="20000"/>
              </a:spcBef>
              <a:buFontTx/>
              <a:buChar char="•"/>
              <a:defRPr/>
            </a:pPr>
            <a:endParaRPr lang="ko-KR" altLang="en-US" sz="1800" b="1" dirty="0">
              <a:solidFill>
                <a:srgbClr val="000000"/>
              </a:solidFill>
              <a:latin typeface="Times New Roman" pitchFamily="16" charset="0"/>
              <a:ea typeface="굴림" pitchFamily="34" charset="-127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smtClean="0"/>
              <a:t>Slide </a:t>
            </a:r>
            <a:fld id="{3F7D65AA-9EF1-4E2B-8E61-89D18E351ACB}" type="slidenum">
              <a:rPr lang="en-GB" altLang="zh-CN" smtClean="0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altLang="zh-CN" smtClean="0"/>
          </a:p>
        </p:txBody>
      </p:sp>
      <p:sp>
        <p:nvSpPr>
          <p:cNvPr id="1331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2303462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mtClean="0"/>
              <a:t>July 2011 </a:t>
            </a:r>
            <a:endParaRPr lang="en-GB" altLang="zh-CN" smtClean="0"/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Lin Wang, ZTE Corporation</a:t>
            </a: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709613"/>
            <a:ext cx="8459787" cy="576262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Next Step Consideration  </a:t>
            </a:r>
            <a:endParaRPr lang="zh-CN" altLang="en-US" sz="2800" smtClean="0"/>
          </a:p>
        </p:txBody>
      </p:sp>
      <p:sp>
        <p:nvSpPr>
          <p:cNvPr id="7" name="내용 개체 틀 2"/>
          <p:cNvSpPr>
            <a:spLocks/>
          </p:cNvSpPr>
          <p:nvPr/>
        </p:nvSpPr>
        <p:spPr bwMode="auto">
          <a:xfrm>
            <a:off x="357188" y="1071563"/>
            <a:ext cx="8215312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 eaLnBrk="0" hangingPunct="0">
              <a:spcBef>
                <a:spcPct val="20000"/>
              </a:spcBef>
              <a:buFontTx/>
              <a:buChar char="•"/>
              <a:defRPr/>
            </a:pPr>
            <a:endParaRPr lang="en-US" altLang="zh-CN" sz="2000" b="1" dirty="0">
              <a:solidFill>
                <a:schemeClr val="tx1"/>
              </a:solidFill>
              <a:latin typeface="Times New Roman" pitchFamily="16" charset="0"/>
              <a:ea typeface="굴림" pitchFamily="34" charset="-127"/>
            </a:endParaRPr>
          </a:p>
          <a:p>
            <a:pPr marL="342900" indent="-342900" defTabSz="914400" eaLnBrk="0" hangingPunct="0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altLang="zh-CN" b="1" dirty="0">
                <a:solidFill>
                  <a:schemeClr val="tx1"/>
                </a:solidFill>
                <a:latin typeface="+mn-lt"/>
                <a:ea typeface="굴림" pitchFamily="34" charset="-127"/>
              </a:rPr>
              <a:t>FR-R5 Maintaining user experience - 11v/k </a:t>
            </a:r>
          </a:p>
          <a:p>
            <a:pPr marL="742950" lvl="2" indent="-342900" defTabSz="914400" eaLnBrk="0" hangingPunct="0">
              <a:lnSpc>
                <a:spcPts val="2400"/>
              </a:lnSpc>
              <a:spcBef>
                <a:spcPts val="600"/>
              </a:spcBef>
              <a:buFontTx/>
              <a:buChar char="•"/>
              <a:defRPr/>
            </a:pPr>
            <a:r>
              <a:rPr lang="en-US" altLang="zh-CN" dirty="0">
                <a:solidFill>
                  <a:schemeClr val="tx1"/>
                </a:solidFill>
                <a:latin typeface="+mn-lt"/>
                <a:ea typeface="굴림" pitchFamily="34" charset="-127"/>
              </a:rPr>
              <a:t>Network operation &amp; management can be considered into two categories:</a:t>
            </a:r>
          </a:p>
          <a:p>
            <a:pPr marL="1085850" lvl="1" indent="-342900" defTabSz="914400" eaLnBrk="0" hangingPunct="0">
              <a:lnSpc>
                <a:spcPts val="2400"/>
              </a:lnSpc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en-US" altLang="zh-CN" b="1" dirty="0">
                <a:solidFill>
                  <a:schemeClr val="tx1"/>
                </a:solidFill>
                <a:latin typeface="+mn-lt"/>
                <a:ea typeface="굴림" pitchFamily="34" charset="-127"/>
              </a:rPr>
              <a:t>Network Optimization</a:t>
            </a:r>
            <a:endParaRPr lang="en-US" dirty="0">
              <a:solidFill>
                <a:schemeClr val="tx1"/>
              </a:solidFill>
              <a:latin typeface="+mn-lt"/>
              <a:ea typeface="MS Gothic" charset="-128"/>
            </a:endParaRPr>
          </a:p>
          <a:p>
            <a:pPr fontAlgn="ctr">
              <a:lnSpc>
                <a:spcPts val="24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MS Gothic" charset="-128"/>
              </a:rPr>
              <a:t>                  -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MS Gothic" charset="-128"/>
              </a:rPr>
              <a:t>network </a:t>
            </a:r>
            <a:r>
              <a:rPr lang="en-US" dirty="0">
                <a:solidFill>
                  <a:schemeClr val="tx1"/>
                </a:solidFill>
                <a:latin typeface="+mn-lt"/>
                <a:ea typeface="MS Gothic" charset="-128"/>
              </a:rPr>
              <a:t>diagnostic and troubleshooting/I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MS Gothic" charset="-128"/>
              </a:rPr>
              <a:t>nventory</a:t>
            </a:r>
            <a:r>
              <a:rPr lang="en-US" dirty="0">
                <a:solidFill>
                  <a:schemeClr val="tx1"/>
                </a:solidFill>
                <a:latin typeface="+mn-lt"/>
                <a:ea typeface="MS Gothic" charset="-128"/>
              </a:rPr>
              <a:t>      </a:t>
            </a:r>
          </a:p>
          <a:p>
            <a:pPr fontAlgn="ctr">
              <a:lnSpc>
                <a:spcPts val="24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MS Gothic" charset="-128"/>
              </a:rPr>
              <a:t>                  - load balancing </a:t>
            </a:r>
          </a:p>
          <a:p>
            <a:pPr fontAlgn="ctr">
              <a:lnSpc>
                <a:spcPts val="24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MS Gothic" charset="-128"/>
              </a:rPr>
              <a:t>                  - efficient channel utilization   </a:t>
            </a:r>
          </a:p>
          <a:p>
            <a:pPr fontAlgn="ctr">
              <a:lnSpc>
                <a:spcPts val="24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MS Gothic" charset="-128"/>
              </a:rPr>
              <a:t>                  - </a:t>
            </a:r>
            <a:r>
              <a:rPr lang="en-US" altLang="zh-CN" dirty="0">
                <a:solidFill>
                  <a:schemeClr val="tx1"/>
                </a:solidFill>
                <a:latin typeface="+mn-lt"/>
                <a:ea typeface="MS Gothic" charset="-128"/>
              </a:rPr>
              <a:t>efficient power and channel management </a:t>
            </a:r>
            <a:endParaRPr lang="en-US" dirty="0">
              <a:solidFill>
                <a:schemeClr val="tx1"/>
              </a:solidFill>
              <a:latin typeface="+mn-lt"/>
              <a:ea typeface="MS Gothic" charset="-128"/>
            </a:endParaRPr>
          </a:p>
          <a:p>
            <a:pPr fontAlgn="ctr">
              <a:lnSpc>
                <a:spcPts val="24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MS Gothic" charset="-128"/>
              </a:rPr>
              <a:t>                  -</a:t>
            </a:r>
            <a:r>
              <a:rPr lang="en-US" altLang="zh-CN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 location services</a:t>
            </a:r>
            <a:endParaRPr lang="en-US" dirty="0">
              <a:solidFill>
                <a:schemeClr val="tx1"/>
              </a:solidFill>
              <a:latin typeface="+mn-lt"/>
              <a:ea typeface="MS Gothic" charset="-128"/>
            </a:endParaRPr>
          </a:p>
          <a:p>
            <a:pPr fontAlgn="ctr">
              <a:lnSpc>
                <a:spcPts val="24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MS Gothic" charset="-128"/>
              </a:rPr>
              <a:t>                  - …</a:t>
            </a:r>
            <a:endParaRPr lang="en-US" altLang="zh-CN" b="1" dirty="0">
              <a:solidFill>
                <a:schemeClr val="tx1"/>
              </a:solidFill>
              <a:latin typeface="+mn-lt"/>
              <a:ea typeface="굴림" pitchFamily="34" charset="-127"/>
            </a:endParaRPr>
          </a:p>
          <a:p>
            <a:pPr marL="1085850" lvl="1" indent="-342900" defTabSz="914400" eaLnBrk="0" hangingPunct="0">
              <a:lnSpc>
                <a:spcPts val="2400"/>
              </a:lnSpc>
              <a:spcBef>
                <a:spcPts val="600"/>
              </a:spcBef>
              <a:buFont typeface="Wingdings" pitchFamily="2" charset="2"/>
              <a:buChar char="ü"/>
              <a:defRPr/>
            </a:pPr>
            <a:r>
              <a:rPr lang="en-US" altLang="zh-CN" b="1" dirty="0">
                <a:solidFill>
                  <a:schemeClr val="tx1"/>
                </a:solidFill>
                <a:latin typeface="+mn-lt"/>
                <a:ea typeface="굴림" pitchFamily="34" charset="-127"/>
              </a:rPr>
              <a:t>Power Saving</a:t>
            </a:r>
          </a:p>
          <a:p>
            <a:pPr marL="342900" indent="-342900" defTabSz="914400" eaLnBrk="0" hangingPunct="0">
              <a:spcBef>
                <a:spcPct val="20000"/>
              </a:spcBef>
              <a:buFontTx/>
              <a:buChar char="•"/>
              <a:defRPr/>
            </a:pPr>
            <a:endParaRPr lang="ko-KR" altLang="en-US" sz="1600" b="1" dirty="0">
              <a:solidFill>
                <a:srgbClr val="000000"/>
              </a:solidFill>
              <a:latin typeface="Times New Roman" pitchFamily="16" charset="0"/>
              <a:ea typeface="굴림" pitchFamily="34" charset="-127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ppt 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802-11-Submission-ppt template</Template>
  <TotalTime>986</TotalTime>
  <Words>1134</Words>
  <Application>Microsoft Office PowerPoint</Application>
  <PresentationFormat>全屏显示(4:3)</PresentationFormat>
  <Paragraphs>233</Paragraphs>
  <Slides>11</Slides>
  <Notes>10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14" baseType="lpstr">
      <vt:lpstr>802-11-Submission-ppt template</vt:lpstr>
      <vt:lpstr>Document</vt:lpstr>
      <vt:lpstr>Visio</vt:lpstr>
      <vt:lpstr>Considerations of Compatibility with  802.11v and 11k</vt:lpstr>
      <vt:lpstr>Abstract</vt:lpstr>
      <vt:lpstr>11ah network operation&amp; management</vt:lpstr>
      <vt:lpstr>Current Use Cases [3]</vt:lpstr>
      <vt:lpstr>11v and 11k Features for TGah</vt:lpstr>
      <vt:lpstr>Network Optimization Functions for TGah</vt:lpstr>
      <vt:lpstr>Rank of 11v Power Saving Functions in TGah Use Cases</vt:lpstr>
      <vt:lpstr>幻灯片 8</vt:lpstr>
      <vt:lpstr>Next Step Consideration  </vt:lpstr>
      <vt:lpstr>Next Step Consideration (cont’d)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lenovo</dc:creator>
  <cp:lastModifiedBy>DEZHI ZHANG</cp:lastModifiedBy>
  <cp:revision>33</cp:revision>
  <cp:lastPrinted>1601-01-01T00:00:00Z</cp:lastPrinted>
  <dcterms:created xsi:type="dcterms:W3CDTF">2011-07-12T09:06:19Z</dcterms:created>
  <dcterms:modified xsi:type="dcterms:W3CDTF">2011-07-19T23:16:48Z</dcterms:modified>
</cp:coreProperties>
</file>