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71" r:id="rId4"/>
    <p:sldId id="265" r:id="rId5"/>
    <p:sldId id="266" r:id="rId6"/>
    <p:sldId id="272"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 y="-168"/>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802.11-11-0964r0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2011</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Dan Harkins, Aruba Networks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595633D7-96E6-41B6-8042-A7D579529A01}"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2639923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802.11-11-0964r0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2011</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Dan Harkins, Aruba Networks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C99C8E2-2F9C-4284-9B1B-4A1B07B1EC5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640373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802.11-11-0964r0</a:t>
            </a:r>
            <a:endParaRPr lang="en-US" dirty="0"/>
          </a:p>
        </p:txBody>
      </p:sp>
      <p:sp>
        <p:nvSpPr>
          <p:cNvPr id="5" name="Rectangle 3"/>
          <p:cNvSpPr>
            <a:spLocks noGrp="1" noChangeArrowheads="1"/>
          </p:cNvSpPr>
          <p:nvPr>
            <p:ph type="dt" idx="1"/>
          </p:nvPr>
        </p:nvSpPr>
        <p:spPr>
          <a:ln/>
        </p:spPr>
        <p:txBody>
          <a:bodyPr/>
          <a:lstStyle/>
          <a:p>
            <a:r>
              <a:rPr lang="en-US" smtClean="0"/>
              <a:t>July 2011</a:t>
            </a:r>
            <a:endParaRPr lang="en-US" dirty="0"/>
          </a:p>
        </p:txBody>
      </p:sp>
      <p:sp>
        <p:nvSpPr>
          <p:cNvPr id="6" name="Rectangle 6"/>
          <p:cNvSpPr>
            <a:spLocks noGrp="1" noChangeArrowheads="1"/>
          </p:cNvSpPr>
          <p:nvPr>
            <p:ph type="ftr" sz="quarter" idx="4"/>
          </p:nvPr>
        </p:nvSpPr>
        <p:spPr>
          <a:ln/>
        </p:spPr>
        <p:txBody>
          <a:bodyPr/>
          <a:lstStyle/>
          <a:p>
            <a:pPr lvl="4"/>
            <a:r>
              <a:rPr lang="en-US" smtClean="0"/>
              <a:t>Dan Harkins, Aruba Networks</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70AA9907-8CE9-4EB6-BFB2-0AA984FF56FD}"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802.11-11-0964r0</a:t>
            </a:r>
            <a:endParaRPr lang="en-US" dirty="0"/>
          </a:p>
        </p:txBody>
      </p:sp>
      <p:sp>
        <p:nvSpPr>
          <p:cNvPr id="5" name="Rectangle 3"/>
          <p:cNvSpPr>
            <a:spLocks noGrp="1" noChangeArrowheads="1"/>
          </p:cNvSpPr>
          <p:nvPr>
            <p:ph type="dt" idx="1"/>
          </p:nvPr>
        </p:nvSpPr>
        <p:spPr>
          <a:ln/>
        </p:spPr>
        <p:txBody>
          <a:bodyPr/>
          <a:lstStyle/>
          <a:p>
            <a:r>
              <a:rPr lang="en-US" smtClean="0"/>
              <a:t>July 2011</a:t>
            </a:r>
            <a:endParaRPr lang="en-US" dirty="0"/>
          </a:p>
        </p:txBody>
      </p:sp>
      <p:sp>
        <p:nvSpPr>
          <p:cNvPr id="6" name="Rectangle 6"/>
          <p:cNvSpPr>
            <a:spLocks noGrp="1" noChangeArrowheads="1"/>
          </p:cNvSpPr>
          <p:nvPr>
            <p:ph type="ftr" sz="quarter" idx="4"/>
          </p:nvPr>
        </p:nvSpPr>
        <p:spPr>
          <a:ln/>
        </p:spPr>
        <p:txBody>
          <a:bodyPr/>
          <a:lstStyle/>
          <a:p>
            <a:pPr lvl="4"/>
            <a:r>
              <a:rPr lang="en-US" smtClean="0"/>
              <a:t>Dan Harkins, Aruba Networks</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AA21DC5D-596E-4922-B5F7-897F0C503217}"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Dan Harkins, Aruba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501EA81-E5C5-416E-8CE4-EE6577880259}" type="slidenum">
              <a:rPr lang="en-US"/>
              <a:pPr/>
              <a:t>‹#›</a:t>
            </a:fld>
            <a:endParaRPr lang="en-US"/>
          </a:p>
        </p:txBody>
      </p:sp>
    </p:spTree>
    <p:extLst>
      <p:ext uri="{BB962C8B-B14F-4D97-AF65-F5344CB8AC3E}">
        <p14:creationId xmlns:p14="http://schemas.microsoft.com/office/powerpoint/2010/main" val="100586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Dan Harkins, Aruba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D5FEC5B-05CF-4165-B4CA-CEF66A63B743}" type="slidenum">
              <a:rPr lang="en-US"/>
              <a:pPr/>
              <a:t>‹#›</a:t>
            </a:fld>
            <a:endParaRPr lang="en-US"/>
          </a:p>
        </p:txBody>
      </p:sp>
    </p:spTree>
    <p:extLst>
      <p:ext uri="{BB962C8B-B14F-4D97-AF65-F5344CB8AC3E}">
        <p14:creationId xmlns:p14="http://schemas.microsoft.com/office/powerpoint/2010/main" val="717601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Dan Harkins, Aruba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B39C6-5A9F-4A47-B6F2-FD6AB519BE11}" type="slidenum">
              <a:rPr lang="en-US"/>
              <a:pPr/>
              <a:t>‹#›</a:t>
            </a:fld>
            <a:endParaRPr lang="en-US"/>
          </a:p>
        </p:txBody>
      </p:sp>
    </p:spTree>
    <p:extLst>
      <p:ext uri="{BB962C8B-B14F-4D97-AF65-F5344CB8AC3E}">
        <p14:creationId xmlns:p14="http://schemas.microsoft.com/office/powerpoint/2010/main" val="3096902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Dan Harkins, Aruba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93F0F23-EFD3-4543-982D-9D464E236B1C}" type="slidenum">
              <a:rPr lang="en-US"/>
              <a:pPr/>
              <a:t>‹#›</a:t>
            </a:fld>
            <a:endParaRPr lang="en-US"/>
          </a:p>
        </p:txBody>
      </p:sp>
    </p:spTree>
    <p:extLst>
      <p:ext uri="{BB962C8B-B14F-4D97-AF65-F5344CB8AC3E}">
        <p14:creationId xmlns:p14="http://schemas.microsoft.com/office/powerpoint/2010/main" val="39283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Dan Harkins, Aruba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8EA16AA-1DEB-476F-BDF5-5948ABE9F647}" type="slidenum">
              <a:rPr lang="en-US"/>
              <a:pPr/>
              <a:t>‹#›</a:t>
            </a:fld>
            <a:endParaRPr lang="en-US"/>
          </a:p>
        </p:txBody>
      </p:sp>
    </p:spTree>
    <p:extLst>
      <p:ext uri="{BB962C8B-B14F-4D97-AF65-F5344CB8AC3E}">
        <p14:creationId xmlns:p14="http://schemas.microsoft.com/office/powerpoint/2010/main" val="114256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Dan Harkins, Aruba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45F990-742D-474A-812A-FA6947EEE025}" type="slidenum">
              <a:rPr lang="en-US"/>
              <a:pPr/>
              <a:t>‹#›</a:t>
            </a:fld>
            <a:endParaRPr lang="en-US"/>
          </a:p>
        </p:txBody>
      </p:sp>
    </p:spTree>
    <p:extLst>
      <p:ext uri="{BB962C8B-B14F-4D97-AF65-F5344CB8AC3E}">
        <p14:creationId xmlns:p14="http://schemas.microsoft.com/office/powerpoint/2010/main" val="196433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2011</a:t>
            </a:r>
            <a:endParaRPr lang="en-US"/>
          </a:p>
        </p:txBody>
      </p:sp>
      <p:sp>
        <p:nvSpPr>
          <p:cNvPr id="8" name="Footer Placeholder 7"/>
          <p:cNvSpPr>
            <a:spLocks noGrp="1"/>
          </p:cNvSpPr>
          <p:nvPr>
            <p:ph type="ftr" sz="quarter" idx="11"/>
          </p:nvPr>
        </p:nvSpPr>
        <p:spPr/>
        <p:txBody>
          <a:bodyPr/>
          <a:lstStyle>
            <a:lvl1pPr>
              <a:defRPr/>
            </a:lvl1pPr>
          </a:lstStyle>
          <a:p>
            <a:r>
              <a:rPr lang="en-US" smtClean="0"/>
              <a:t>Dan Harkins, Aruba Networks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BEAF9890-C9C2-4C4D-95C6-203ADB7363A3}" type="slidenum">
              <a:rPr lang="en-US"/>
              <a:pPr/>
              <a:t>‹#›</a:t>
            </a:fld>
            <a:endParaRPr lang="en-US"/>
          </a:p>
        </p:txBody>
      </p:sp>
    </p:spTree>
    <p:extLst>
      <p:ext uri="{BB962C8B-B14F-4D97-AF65-F5344CB8AC3E}">
        <p14:creationId xmlns:p14="http://schemas.microsoft.com/office/powerpoint/2010/main" val="162691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2011</a:t>
            </a:r>
            <a:endParaRPr lang="en-US"/>
          </a:p>
        </p:txBody>
      </p:sp>
      <p:sp>
        <p:nvSpPr>
          <p:cNvPr id="4" name="Footer Placeholder 3"/>
          <p:cNvSpPr>
            <a:spLocks noGrp="1"/>
          </p:cNvSpPr>
          <p:nvPr>
            <p:ph type="ftr" sz="quarter" idx="11"/>
          </p:nvPr>
        </p:nvSpPr>
        <p:spPr/>
        <p:txBody>
          <a:bodyPr/>
          <a:lstStyle>
            <a:lvl1pPr>
              <a:defRPr/>
            </a:lvl1pPr>
          </a:lstStyle>
          <a:p>
            <a:r>
              <a:rPr lang="en-US" smtClean="0"/>
              <a:t>Dan Harkins, Aruba Networks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9A9BE379-7D75-43FB-9FF8-A6D29A4177CE}" type="slidenum">
              <a:rPr lang="en-US"/>
              <a:pPr/>
              <a:t>‹#›</a:t>
            </a:fld>
            <a:endParaRPr lang="en-US"/>
          </a:p>
        </p:txBody>
      </p:sp>
    </p:spTree>
    <p:extLst>
      <p:ext uri="{BB962C8B-B14F-4D97-AF65-F5344CB8AC3E}">
        <p14:creationId xmlns:p14="http://schemas.microsoft.com/office/powerpoint/2010/main" val="2154579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2011</a:t>
            </a:r>
            <a:endParaRPr lang="en-US"/>
          </a:p>
        </p:txBody>
      </p:sp>
      <p:sp>
        <p:nvSpPr>
          <p:cNvPr id="3" name="Footer Placeholder 2"/>
          <p:cNvSpPr>
            <a:spLocks noGrp="1"/>
          </p:cNvSpPr>
          <p:nvPr>
            <p:ph type="ftr" sz="quarter" idx="11"/>
          </p:nvPr>
        </p:nvSpPr>
        <p:spPr/>
        <p:txBody>
          <a:bodyPr/>
          <a:lstStyle>
            <a:lvl1pPr>
              <a:defRPr/>
            </a:lvl1pPr>
          </a:lstStyle>
          <a:p>
            <a:r>
              <a:rPr lang="en-US" smtClean="0"/>
              <a:t>Dan Harkins, Aruba Networks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2C7316B-42DA-457E-9396-953871366888}" type="slidenum">
              <a:rPr lang="en-US"/>
              <a:pPr/>
              <a:t>‹#›</a:t>
            </a:fld>
            <a:endParaRPr lang="en-US"/>
          </a:p>
        </p:txBody>
      </p:sp>
    </p:spTree>
    <p:extLst>
      <p:ext uri="{BB962C8B-B14F-4D97-AF65-F5344CB8AC3E}">
        <p14:creationId xmlns:p14="http://schemas.microsoft.com/office/powerpoint/2010/main" val="345079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Dan Harkins, Aruba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6DC8BEF-361F-487E-B5BD-E811E14D89F9}" type="slidenum">
              <a:rPr lang="en-US"/>
              <a:pPr/>
              <a:t>‹#›</a:t>
            </a:fld>
            <a:endParaRPr lang="en-US"/>
          </a:p>
        </p:txBody>
      </p:sp>
    </p:spTree>
    <p:extLst>
      <p:ext uri="{BB962C8B-B14F-4D97-AF65-F5344CB8AC3E}">
        <p14:creationId xmlns:p14="http://schemas.microsoft.com/office/powerpoint/2010/main" val="184851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Dan Harkins, Aruba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2A9CD3F-FE51-4686-BE97-9FAF611A48E8}" type="slidenum">
              <a:rPr lang="en-US"/>
              <a:pPr/>
              <a:t>‹#›</a:t>
            </a:fld>
            <a:endParaRPr lang="en-US"/>
          </a:p>
        </p:txBody>
      </p:sp>
    </p:spTree>
    <p:extLst>
      <p:ext uri="{BB962C8B-B14F-4D97-AF65-F5344CB8AC3E}">
        <p14:creationId xmlns:p14="http://schemas.microsoft.com/office/powerpoint/2010/main" val="362071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29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Dan Harkins,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07733951-27B7-4DEE-9E0E-13A1BC86281A}" type="slidenum">
              <a:rPr lang="en-US"/>
              <a:pPr/>
              <a:t>‹#›</a:t>
            </a:fld>
            <a:endParaRPr lang="en-US"/>
          </a:p>
        </p:txBody>
      </p:sp>
      <p:sp>
        <p:nvSpPr>
          <p:cNvPr id="1031" name="Rectangle 7"/>
          <p:cNvSpPr>
            <a:spLocks noChangeArrowheads="1"/>
          </p:cNvSpPr>
          <p:nvPr/>
        </p:nvSpPr>
        <p:spPr bwMode="auto">
          <a:xfrm>
            <a:off x="5162422" y="332601"/>
            <a:ext cx="32830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802.11-11-0964r0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tf.org/proceedings/69/slides/saag-1/sld1.htm" TargetMode="External"/><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July 2011</a:t>
            </a:r>
            <a:endParaRPr lang="en-US" dirty="0"/>
          </a:p>
        </p:txBody>
      </p:sp>
      <p:sp>
        <p:nvSpPr>
          <p:cNvPr id="7" name="Footer Placeholder 4"/>
          <p:cNvSpPr>
            <a:spLocks noGrp="1"/>
          </p:cNvSpPr>
          <p:nvPr>
            <p:ph type="ftr" sz="quarter" idx="11"/>
          </p:nvPr>
        </p:nvSpPr>
        <p:spPr/>
        <p:txBody>
          <a:bodyPr/>
          <a:lstStyle/>
          <a:p>
            <a:r>
              <a:rPr lang="en-US" smtClean="0"/>
              <a:t>Dan Harkins, Aruba Networks</a:t>
            </a:r>
            <a:endParaRPr lang="en-US" dirty="0"/>
          </a:p>
        </p:txBody>
      </p:sp>
      <p:sp>
        <p:nvSpPr>
          <p:cNvPr id="8" name="Slide Number Placeholder 5"/>
          <p:cNvSpPr>
            <a:spLocks noGrp="1"/>
          </p:cNvSpPr>
          <p:nvPr>
            <p:ph type="sldNum" sz="quarter" idx="12"/>
          </p:nvPr>
        </p:nvSpPr>
        <p:spPr/>
        <p:txBody>
          <a:bodyPr/>
          <a:lstStyle/>
          <a:p>
            <a:r>
              <a:rPr lang="en-US" dirty="0"/>
              <a:t>Slide </a:t>
            </a:r>
            <a:fld id="{0E6016FE-CAD2-4DD6-9BBE-889B5A5B6F18}" type="slidenum">
              <a:rPr lang="en-US"/>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Prohibiting Technology</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2011-07-15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403707223"/>
              </p:ext>
            </p:extLst>
          </p:nvPr>
        </p:nvGraphicFramePr>
        <p:xfrm>
          <a:off x="519113" y="2279650"/>
          <a:ext cx="8105775" cy="2484438"/>
        </p:xfrm>
        <a:graphic>
          <a:graphicData uri="http://schemas.openxmlformats.org/presentationml/2006/ole">
            <mc:AlternateContent xmlns:mc="http://schemas.openxmlformats.org/markup-compatibility/2006">
              <mc:Choice xmlns:v="urn:schemas-microsoft-com:vml" Requires="v">
                <p:oleObj spid="_x0000_s30746" name="Document" r:id="rId5" imgW="8244799" imgH="2534496" progId="Word.Document.8">
                  <p:embed/>
                </p:oleObj>
              </mc:Choice>
              <mc:Fallback>
                <p:oleObj name="Document" r:id="rId5" imgW="8244799" imgH="2534496" progId="Word.Document.8">
                  <p:embed/>
                  <p:pic>
                    <p:nvPicPr>
                      <p:cNvPr id="0" name="Object 11"/>
                      <p:cNvPicPr>
                        <a:picLocks noChangeAspect="1" noChangeArrowheads="1"/>
                      </p:cNvPicPr>
                      <p:nvPr/>
                    </p:nvPicPr>
                    <p:blipFill>
                      <a:blip r:embed="rId6"/>
                      <a:srcRect/>
                      <a:stretch>
                        <a:fillRect/>
                      </a:stretch>
                    </p:blipFill>
                    <p:spPr bwMode="auto">
                      <a:xfrm>
                        <a:off x="519113" y="2279650"/>
                        <a:ext cx="8105775" cy="2484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Dan Harkins, Aruba Networks</a:t>
            </a:r>
            <a:endParaRPr lang="en-US" dirty="0"/>
          </a:p>
        </p:txBody>
      </p:sp>
      <p:sp>
        <p:nvSpPr>
          <p:cNvPr id="6" name="Slide Number Placeholder 5"/>
          <p:cNvSpPr>
            <a:spLocks noGrp="1"/>
          </p:cNvSpPr>
          <p:nvPr>
            <p:ph type="sldNum" sz="quarter" idx="12"/>
          </p:nvPr>
        </p:nvSpPr>
        <p:spPr/>
        <p:txBody>
          <a:bodyPr/>
          <a:lstStyle/>
          <a:p>
            <a:r>
              <a:rPr lang="en-US" dirty="0"/>
              <a:t>Slide </a:t>
            </a:r>
            <a:fld id="{72D936CB-D52E-4F81-9F17-72FC606ED528}" type="slidenum">
              <a:rPr lang="en-US"/>
              <a:pPr/>
              <a:t>2</a:t>
            </a:fld>
            <a:endParaRPr lang="en-US" dirty="0"/>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Draft P802.11ac_1.0 forbids the use of TKIP and GCMP. This is problematic.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Anti-Trust Policies</a:t>
            </a:r>
            <a:endParaRPr lang="en-US" dirty="0"/>
          </a:p>
        </p:txBody>
      </p:sp>
      <p:sp>
        <p:nvSpPr>
          <p:cNvPr id="3" name="Content Placeholder 2"/>
          <p:cNvSpPr>
            <a:spLocks noGrp="1"/>
          </p:cNvSpPr>
          <p:nvPr>
            <p:ph idx="1"/>
          </p:nvPr>
        </p:nvSpPr>
        <p:spPr>
          <a:xfrm>
            <a:off x="685800" y="1981200"/>
            <a:ext cx="7848600" cy="4114800"/>
          </a:xfrm>
        </p:spPr>
        <p:txBody>
          <a:bodyPr/>
          <a:lstStyle/>
          <a:p>
            <a:r>
              <a:rPr lang="en-GB" i="1" dirty="0" smtClean="0"/>
              <a:t>“Other kinds of violations can also arise in the standards process. For example, selecting one technology for inclusion in a standard is lawful, but </a:t>
            </a:r>
            <a:r>
              <a:rPr lang="en-GB" i="1" u="sng" dirty="0" smtClean="0"/>
              <a:t>an agreement to prohibit standards participants (or implementers) from implementing a</a:t>
            </a:r>
            <a:r>
              <a:rPr lang="en-GB" i="1" dirty="0" smtClean="0"/>
              <a:t> competing standard or </a:t>
            </a:r>
            <a:r>
              <a:rPr lang="en-GB" i="1" u="sng" dirty="0" smtClean="0"/>
              <a:t>rival technology would be unlawful </a:t>
            </a:r>
            <a:r>
              <a:rPr lang="en-GB" i="1" dirty="0" smtClean="0"/>
              <a:t>– although as a practical matter, a successful standard may lawfully achieve this result through the workings of the market.” (emphasis mine)</a:t>
            </a:r>
          </a:p>
          <a:p>
            <a:r>
              <a:rPr lang="en-US" dirty="0" smtClean="0"/>
              <a:t>Draft P802.11ac_D1.0 prohibits both TKIP and GCMP.</a:t>
            </a:r>
          </a:p>
          <a:p>
            <a:pPr lvl="1"/>
            <a:r>
              <a:rPr lang="en-US" dirty="0" smtClean="0"/>
              <a:t>A protest was made over the exclusion of GCMP based on the policies of IEEE regarding unlawful anti-trust activity.</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Dan Harkins, Aruba Networks</a:t>
            </a:r>
            <a:endParaRPr lang="en-US" dirty="0"/>
          </a:p>
        </p:txBody>
      </p:sp>
      <p:sp>
        <p:nvSpPr>
          <p:cNvPr id="6" name="Slide Number Placeholder 5"/>
          <p:cNvSpPr>
            <a:spLocks noGrp="1"/>
          </p:cNvSpPr>
          <p:nvPr>
            <p:ph type="sldNum" sz="quarter" idx="12"/>
          </p:nvPr>
        </p:nvSpPr>
        <p:spPr/>
        <p:txBody>
          <a:bodyPr/>
          <a:lstStyle/>
          <a:p>
            <a:r>
              <a:rPr lang="en-US" dirty="0" smtClean="0"/>
              <a:t>Slide </a:t>
            </a:r>
            <a:fld id="{493F0F23-EFD3-4543-982D-9D464E236B1C}" type="slidenum">
              <a:rPr lang="en-US" smtClean="0"/>
              <a:pPr/>
              <a:t>3</a:t>
            </a:fld>
            <a:endParaRPr lang="en-US" dirty="0"/>
          </a:p>
        </p:txBody>
      </p:sp>
    </p:spTree>
    <p:extLst>
      <p:ext uri="{BB962C8B-B14F-4D97-AF65-F5344CB8AC3E}">
        <p14:creationId xmlns:p14="http://schemas.microsoft.com/office/powerpoint/2010/main" val="3256293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Dan Harkins, Aruba Networks</a:t>
            </a:r>
            <a:endParaRPr lang="en-US" dirty="0"/>
          </a:p>
        </p:txBody>
      </p:sp>
      <p:sp>
        <p:nvSpPr>
          <p:cNvPr id="6" name="Slide Number Placeholder 5"/>
          <p:cNvSpPr>
            <a:spLocks noGrp="1"/>
          </p:cNvSpPr>
          <p:nvPr>
            <p:ph type="sldNum" sz="quarter" idx="12"/>
          </p:nvPr>
        </p:nvSpPr>
        <p:spPr/>
        <p:txBody>
          <a:bodyPr/>
          <a:lstStyle/>
          <a:p>
            <a:r>
              <a:rPr lang="en-US" dirty="0"/>
              <a:t>Slide </a:t>
            </a:r>
            <a:fld id="{4A24B4D7-E1D8-4510-BB87-407244F79C21}" type="slidenum">
              <a:rPr lang="en-US"/>
              <a:pPr/>
              <a:t>4</a:t>
            </a:fld>
            <a:endParaRPr lang="en-US" dirty="0"/>
          </a:p>
        </p:txBody>
      </p:sp>
      <p:sp>
        <p:nvSpPr>
          <p:cNvPr id="20482" name="Rectangle 2"/>
          <p:cNvSpPr>
            <a:spLocks noGrp="1" noChangeArrowheads="1"/>
          </p:cNvSpPr>
          <p:nvPr>
            <p:ph type="title"/>
          </p:nvPr>
        </p:nvSpPr>
        <p:spPr/>
        <p:txBody>
          <a:bodyPr/>
          <a:lstStyle/>
          <a:p>
            <a:r>
              <a:rPr lang="en-US" dirty="0" smtClean="0"/>
              <a:t>Document 11-11/0896r0– status of protest</a:t>
            </a:r>
            <a:endParaRPr lang="en-US" dirty="0"/>
          </a:p>
        </p:txBody>
      </p:sp>
      <p:sp>
        <p:nvSpPr>
          <p:cNvPr id="20483" name="Rectangle 3"/>
          <p:cNvSpPr>
            <a:spLocks noGrp="1" noChangeArrowheads="1"/>
          </p:cNvSpPr>
          <p:nvPr>
            <p:ph type="body" idx="1"/>
          </p:nvPr>
        </p:nvSpPr>
        <p:spPr>
          <a:xfrm>
            <a:off x="685800" y="1981200"/>
            <a:ext cx="7772400" cy="4114800"/>
          </a:xfrm>
        </p:spPr>
        <p:txBody>
          <a:bodyPr/>
          <a:lstStyle/>
          <a:p>
            <a:r>
              <a:rPr lang="en-GB" dirty="0" smtClean="0"/>
              <a:t>The opinion of IEEE legal counsel (emphasis mine):</a:t>
            </a:r>
          </a:p>
          <a:p>
            <a:pPr lvl="1"/>
            <a:r>
              <a:rPr lang="en-GB" dirty="0" smtClean="0"/>
              <a:t>A</a:t>
            </a:r>
            <a:r>
              <a:rPr lang="en-GB" dirty="0"/>
              <a:t> standard can certainly prescribe a minimum functionality or feature set.  </a:t>
            </a:r>
            <a:r>
              <a:rPr lang="en-GB" u="sng" dirty="0"/>
              <a:t>A standard can also prohibit features that significantly interfere with the functionality or security of a prescribed feature</a:t>
            </a:r>
            <a:r>
              <a:rPr lang="en-GB" dirty="0" smtClean="0"/>
              <a:t>.</a:t>
            </a:r>
          </a:p>
          <a:p>
            <a:pPr lvl="1"/>
            <a:r>
              <a:rPr lang="en-GB" dirty="0"/>
              <a:t>But </a:t>
            </a:r>
            <a:r>
              <a:rPr lang="en-GB" u="sng" dirty="0"/>
              <a:t>if an additional function or feature does not significantly interfere with the performance of the minimum feature, then it is difficult to justify a standard's excluding that functionality</a:t>
            </a:r>
            <a:r>
              <a:rPr lang="en-GB" dirty="0" smtClean="0"/>
              <a:t>.</a:t>
            </a:r>
          </a:p>
          <a:p>
            <a:pPr lvl="1"/>
            <a:r>
              <a:rPr lang="en-GB" dirty="0" smtClean="0"/>
              <a:t>If </a:t>
            </a:r>
            <a:r>
              <a:rPr lang="en-GB" dirty="0"/>
              <a:t>there is a technical basis for the contemplated exclusion, then a discussion of that claimed basis should take place within the working group.  If there was no intention to exclude a technology (but simply make clear that the standard does not require that technology), then the phrasing as written does not clearly accomplish the goal, and it should be rewritten</a:t>
            </a:r>
            <a:r>
              <a:rPr lang="en-GB" sz="1800" dirty="0"/>
              <a:t>.</a:t>
            </a:r>
            <a:endParaRPr lang="en-GB" sz="1800"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Dan Harkins, Aruba Networks</a:t>
            </a:r>
            <a:endParaRPr lang="en-US" dirty="0"/>
          </a:p>
        </p:txBody>
      </p:sp>
      <p:sp>
        <p:nvSpPr>
          <p:cNvPr id="6" name="Slide Number Placeholder 5"/>
          <p:cNvSpPr>
            <a:spLocks noGrp="1"/>
          </p:cNvSpPr>
          <p:nvPr>
            <p:ph type="sldNum" sz="quarter" idx="12"/>
          </p:nvPr>
        </p:nvSpPr>
        <p:spPr/>
        <p:txBody>
          <a:bodyPr/>
          <a:lstStyle/>
          <a:p>
            <a:r>
              <a:rPr lang="en-US" dirty="0"/>
              <a:t>Slide </a:t>
            </a:r>
            <a:fld id="{91D90A74-6490-4F82-B4A9-3898B2B68DBC}" type="slidenum">
              <a:rPr lang="en-US"/>
              <a:pPr/>
              <a:t>5</a:t>
            </a:fld>
            <a:endParaRPr lang="en-US" dirty="0"/>
          </a:p>
        </p:txBody>
      </p:sp>
      <p:sp>
        <p:nvSpPr>
          <p:cNvPr id="21506" name="Rectangle 2"/>
          <p:cNvSpPr>
            <a:spLocks noGrp="1" noChangeArrowheads="1"/>
          </p:cNvSpPr>
          <p:nvPr>
            <p:ph type="title"/>
          </p:nvPr>
        </p:nvSpPr>
        <p:spPr/>
        <p:txBody>
          <a:bodyPr/>
          <a:lstStyle/>
          <a:p>
            <a:r>
              <a:rPr lang="en-GB" dirty="0" smtClean="0"/>
              <a:t>Do They Significantly </a:t>
            </a:r>
            <a:r>
              <a:rPr lang="en-GB" dirty="0"/>
              <a:t>interfere with </a:t>
            </a:r>
            <a:r>
              <a:rPr lang="en-GB" dirty="0" smtClean="0"/>
              <a:t>the Functionality </a:t>
            </a:r>
            <a:r>
              <a:rPr lang="en-GB" dirty="0"/>
              <a:t>or S</a:t>
            </a:r>
            <a:r>
              <a:rPr lang="en-GB" dirty="0" smtClean="0"/>
              <a:t>ecurity of 11ac?</a:t>
            </a:r>
            <a:endParaRPr lang="en-GB" dirty="0"/>
          </a:p>
        </p:txBody>
      </p:sp>
      <p:sp>
        <p:nvSpPr>
          <p:cNvPr id="21507" name="Rectangle 3"/>
          <p:cNvSpPr>
            <a:spLocks noGrp="1" noChangeArrowheads="1"/>
          </p:cNvSpPr>
          <p:nvPr>
            <p:ph type="body" idx="1"/>
          </p:nvPr>
        </p:nvSpPr>
        <p:spPr>
          <a:xfrm>
            <a:off x="609600" y="1981200"/>
            <a:ext cx="7772400" cy="4114800"/>
          </a:xfrm>
        </p:spPr>
        <p:txBody>
          <a:bodyPr/>
          <a:lstStyle/>
          <a:p>
            <a:r>
              <a:rPr lang="en-US" sz="2000" dirty="0" smtClean="0"/>
              <a:t>TKIP – yes, it interferes with security</a:t>
            </a:r>
          </a:p>
          <a:p>
            <a:pPr lvl="1"/>
            <a:r>
              <a:rPr lang="en-US" sz="1800" dirty="0" smtClean="0"/>
              <a:t>The security assurance of its authentication component (Michael) is too weak for VHT– 2</a:t>
            </a:r>
            <a:r>
              <a:rPr lang="en-US" sz="1800" baseline="30000" dirty="0" smtClean="0"/>
              <a:t>-20</a:t>
            </a:r>
            <a:r>
              <a:rPr lang="en-US" sz="1800" dirty="0" smtClean="0"/>
              <a:t> vs. 2</a:t>
            </a:r>
            <a:r>
              <a:rPr lang="en-US" sz="1800" baseline="30000" dirty="0" smtClean="0"/>
              <a:t>-32</a:t>
            </a:r>
            <a:r>
              <a:rPr lang="en-US" sz="1800" dirty="0" smtClean="0"/>
              <a:t> for CCMP.</a:t>
            </a:r>
          </a:p>
          <a:p>
            <a:pPr lvl="1"/>
            <a:r>
              <a:rPr lang="en-US" sz="1800" dirty="0" smtClean="0"/>
              <a:t>RC4 (cipher used in TKIP) has known vulnerabilities. TKIP attempts to address them but no security proof exists. CCMP has a security proof.</a:t>
            </a:r>
          </a:p>
          <a:p>
            <a:r>
              <a:rPr lang="en-US" sz="2000" dirty="0" smtClean="0"/>
              <a:t>GCMP– no, its functionality and security is superior to CCMP</a:t>
            </a:r>
          </a:p>
          <a:p>
            <a:pPr lvl="1"/>
            <a:r>
              <a:rPr lang="en-US" sz="1800" dirty="0" smtClean="0"/>
              <a:t>The security assurance of its authentication component (GHASH) is better than 802.11’s instantiation of CCMP– GCMP has a 128-bit tag, CCMP has a truncated 64-bit tag. </a:t>
            </a:r>
            <a:endParaRPr lang="en-US" sz="1800" dirty="0" smtClean="0"/>
          </a:p>
          <a:p>
            <a:pPr lvl="1"/>
            <a:r>
              <a:rPr lang="en-US" sz="1800" dirty="0" smtClean="0"/>
              <a:t>GCMP </a:t>
            </a:r>
            <a:r>
              <a:rPr lang="en-US" sz="1800" dirty="0" smtClean="0"/>
              <a:t>performs authenticated encryption in one pass, CCMP uses two.</a:t>
            </a:r>
          </a:p>
          <a:p>
            <a:pPr lvl="1"/>
            <a:r>
              <a:rPr lang="en-US" sz="1800" dirty="0" smtClean="0"/>
              <a:t>Implementations of GCMP can be faster than CCMP in both hardware (no stalls in AES pipeline) and in software </a:t>
            </a:r>
            <a:r>
              <a:rPr lang="en-US" sz="1800" dirty="0" smtClean="0"/>
              <a:t>(especially </a:t>
            </a:r>
            <a:r>
              <a:rPr lang="en-US" sz="1800" dirty="0" smtClean="0"/>
              <a:t>with the single “</a:t>
            </a:r>
            <a:r>
              <a:rPr lang="en-US" sz="1800" dirty="0" err="1"/>
              <a:t>c</a:t>
            </a:r>
            <a:r>
              <a:rPr lang="en-US" sz="1800" dirty="0" err="1" smtClean="0"/>
              <a:t>arryless</a:t>
            </a:r>
            <a:r>
              <a:rPr lang="en-US" sz="1800" dirty="0" smtClean="0"/>
              <a:t> multiplication” instruction). </a:t>
            </a:r>
          </a:p>
          <a:p>
            <a:pPr lvl="1"/>
            <a:r>
              <a:rPr lang="en-US" sz="1800" dirty="0" smtClean="0"/>
              <a:t>GCMP has a security proof.</a:t>
            </a: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There is a valid technical reason to exclude TKIP. Whether it needs to be expressly spelled out in the draft is an open question– TKIP is already deprecated in 802.11, does its exclusion need to be mentioned again?</a:t>
            </a:r>
          </a:p>
          <a:p>
            <a:r>
              <a:rPr lang="en-US" dirty="0" smtClean="0"/>
              <a:t>There is no valid technical reason to exclude GCMP.</a:t>
            </a:r>
          </a:p>
          <a:p>
            <a:pPr lvl="1"/>
            <a:r>
              <a:rPr lang="en-US" dirty="0" smtClean="0"/>
              <a:t>GCMP does not interfere with the functionality or security of VHT</a:t>
            </a:r>
          </a:p>
          <a:p>
            <a:pPr lvl="1"/>
            <a:r>
              <a:rPr lang="en-US" dirty="0" smtClean="0"/>
              <a:t>GCMP is actually a superior cipher to CCMP.</a:t>
            </a:r>
          </a:p>
          <a:p>
            <a:r>
              <a:rPr lang="en-US" dirty="0" smtClean="0"/>
              <a:t>Based upon some VHT data rates, and considering that some implementations may be in software, a strong case can be made to expressly include GCMP as a valid cipher in 11ac.</a:t>
            </a:r>
            <a:endParaRPr lang="en-US" dirty="0"/>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Dan Harkins, Aruba Networks</a:t>
            </a:r>
            <a:endParaRPr lang="en-US"/>
          </a:p>
        </p:txBody>
      </p:sp>
      <p:sp>
        <p:nvSpPr>
          <p:cNvPr id="6" name="Slide Number Placeholder 5"/>
          <p:cNvSpPr>
            <a:spLocks noGrp="1"/>
          </p:cNvSpPr>
          <p:nvPr>
            <p:ph type="sldNum" sz="quarter" idx="12"/>
          </p:nvPr>
        </p:nvSpPr>
        <p:spPr/>
        <p:txBody>
          <a:bodyPr/>
          <a:lstStyle/>
          <a:p>
            <a:r>
              <a:rPr lang="en-US" smtClean="0"/>
              <a:t>Slide </a:t>
            </a:r>
            <a:fld id="{493F0F23-EFD3-4543-982D-9D464E236B1C}" type="slidenum">
              <a:rPr lang="en-US" smtClean="0"/>
              <a:pPr/>
              <a:t>6</a:t>
            </a:fld>
            <a:endParaRPr lang="en-US"/>
          </a:p>
        </p:txBody>
      </p:sp>
    </p:spTree>
    <p:extLst>
      <p:ext uri="{BB962C8B-B14F-4D97-AF65-F5344CB8AC3E}">
        <p14:creationId xmlns:p14="http://schemas.microsoft.com/office/powerpoint/2010/main" val="410322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Dan Harkins, Aruba Networks</a:t>
            </a:r>
            <a:endParaRPr lang="en-US"/>
          </a:p>
        </p:txBody>
      </p:sp>
      <p:sp>
        <p:nvSpPr>
          <p:cNvPr id="6" name="Slide Number Placeholder 5"/>
          <p:cNvSpPr>
            <a:spLocks noGrp="1"/>
          </p:cNvSpPr>
          <p:nvPr>
            <p:ph type="sldNum" sz="quarter" idx="12"/>
          </p:nvPr>
        </p:nvSpPr>
        <p:spPr/>
        <p:txBody>
          <a:bodyPr/>
          <a:lstStyle/>
          <a:p>
            <a:r>
              <a:rPr lang="en-US"/>
              <a:t>Slide </a:t>
            </a:r>
            <a:fld id="{36D69B41-EE69-4DC4-B361-1E2E1EF9D353}" type="slidenum">
              <a:rPr lang="en-US"/>
              <a:pPr/>
              <a:t>7</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u="sng" dirty="0" smtClean="0">
                <a:hlinkClick r:id="rId2"/>
              </a:rPr>
              <a:t>http</a:t>
            </a:r>
            <a:r>
              <a:rPr lang="en-US" u="sng" dirty="0">
                <a:hlinkClick r:id="rId2"/>
              </a:rPr>
              <a:t>://standards.ieee.org/develop/policies/antitrust.pdf</a:t>
            </a:r>
            <a:r>
              <a:rPr lang="en-US" dirty="0"/>
              <a:t> </a:t>
            </a:r>
            <a:endParaRPr lang="en-US" dirty="0" smtClean="0"/>
          </a:p>
          <a:p>
            <a:r>
              <a:rPr lang="en-US" dirty="0" smtClean="0"/>
              <a:t>11-11-0896-00-0000-p802-11ac-draft-language-protest</a:t>
            </a:r>
          </a:p>
          <a:p>
            <a:r>
              <a:rPr lang="en-US" dirty="0" smtClean="0"/>
              <a:t>D. McGrew and J. </a:t>
            </a:r>
            <a:r>
              <a:rPr lang="en-US" dirty="0" err="1" smtClean="0"/>
              <a:t>Viega</a:t>
            </a:r>
            <a:r>
              <a:rPr lang="en-US" dirty="0" smtClean="0"/>
              <a:t>-- The Security and Performance of the Galois/Counter Mode (GCM) of Operation. INDOCRYPT 2004, LNCS </a:t>
            </a:r>
            <a:r>
              <a:rPr lang="en-US" dirty="0" err="1" smtClean="0"/>
              <a:t>vol</a:t>
            </a:r>
            <a:r>
              <a:rPr lang="en-US" dirty="0" smtClean="0"/>
              <a:t> 3348, Springer, pp. 343-355, 2004.</a:t>
            </a:r>
          </a:p>
          <a:p>
            <a:r>
              <a:rPr lang="en-US" dirty="0" smtClean="0"/>
              <a:t>Presentation by Morris </a:t>
            </a:r>
            <a:r>
              <a:rPr lang="en-US" dirty="0" err="1" smtClean="0"/>
              <a:t>Dworkin</a:t>
            </a:r>
            <a:r>
              <a:rPr lang="en-US" dirty="0" smtClean="0"/>
              <a:t> (NIST</a:t>
            </a:r>
            <a:r>
              <a:rPr lang="en-US" dirty="0"/>
              <a:t>)</a:t>
            </a:r>
            <a:r>
              <a:rPr lang="en-US" dirty="0" smtClean="0"/>
              <a:t> to SAAG at 69</a:t>
            </a:r>
            <a:r>
              <a:rPr lang="en-US" baseline="30000" dirty="0" smtClean="0"/>
              <a:t>th</a:t>
            </a:r>
            <a:r>
              <a:rPr lang="en-US" dirty="0" smtClean="0"/>
              <a:t> IETF meeting, July 26</a:t>
            </a:r>
            <a:r>
              <a:rPr lang="en-US" baseline="30000" dirty="0" smtClean="0"/>
              <a:t>th</a:t>
            </a:r>
            <a:r>
              <a:rPr lang="en-US" dirty="0" smtClean="0"/>
              <a:t>, 2007</a:t>
            </a:r>
          </a:p>
          <a:p>
            <a:pPr marL="0" indent="0">
              <a:buNone/>
            </a:pPr>
            <a:r>
              <a:rPr lang="en-US" sz="2000" dirty="0" smtClean="0"/>
              <a:t>	</a:t>
            </a:r>
            <a:r>
              <a:rPr lang="en-US" sz="2000" dirty="0" smtClean="0">
                <a:hlinkClick r:id="rId3"/>
              </a:rPr>
              <a:t>http</a:t>
            </a:r>
            <a:r>
              <a:rPr lang="en-US" sz="2000" dirty="0">
                <a:hlinkClick r:id="rId3"/>
              </a:rPr>
              <a:t>://</a:t>
            </a:r>
            <a:r>
              <a:rPr lang="en-US" sz="2000" dirty="0" smtClean="0">
                <a:hlinkClick r:id="rId3"/>
              </a:rPr>
              <a:t>www.ietf.org/proceedings/69/slides/saag-1/sld1.htm</a:t>
            </a:r>
            <a:endParaRPr lang="en-US" sz="2000" dirty="0" smtClean="0"/>
          </a:p>
          <a:p>
            <a:pPr marL="0" indent="0">
              <a:buNone/>
            </a:pP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TotalTime>
  <Words>565</Words>
  <Application>Microsoft Office PowerPoint</Application>
  <PresentationFormat>On-screen Show (4:3)</PresentationFormat>
  <Paragraphs>64</Paragraphs>
  <Slides>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Prohibiting Technology</vt:lpstr>
      <vt:lpstr>Abstract</vt:lpstr>
      <vt:lpstr>IEEE Anti-Trust Policies</vt:lpstr>
      <vt:lpstr>Document 11-11/0896r0– status of protest</vt:lpstr>
      <vt:lpstr>Do They Significantly interfere with the Functionality or Security of 11ac?</vt:lpstr>
      <vt:lpstr>Conclusion</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and Why We Prohibit Technology</dc:title>
  <dc:creator>Dan Harkins</dc:creator>
  <cp:lastModifiedBy>Dan Harkins</cp:lastModifiedBy>
  <cp:revision>18</cp:revision>
  <cp:lastPrinted>1998-02-10T13:28:06Z</cp:lastPrinted>
  <dcterms:created xsi:type="dcterms:W3CDTF">2011-07-11T19:50:59Z</dcterms:created>
  <dcterms:modified xsi:type="dcterms:W3CDTF">2011-07-15T20:41:07Z</dcterms:modified>
</cp:coreProperties>
</file>