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95" r:id="rId4"/>
    <p:sldId id="296" r:id="rId5"/>
    <p:sldId id="297" r:id="rId6"/>
    <p:sldId id="300" r:id="rId7"/>
    <p:sldId id="302" r:id="rId8"/>
    <p:sldId id="306" r:id="rId9"/>
    <p:sldId id="307" r:id="rId10"/>
    <p:sldId id="301" r:id="rId11"/>
    <p:sldId id="287" r:id="rId12"/>
    <p:sldId id="28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endong Luo" initials="ZL" lastIdx="9" clrIdx="0"/>
  <p:cmAuthor id="1" name="gongdaning" initials="GD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154" autoAdjust="0"/>
  </p:normalViewPr>
  <p:slideViewPr>
    <p:cSldViewPr>
      <p:cViewPr varScale="1">
        <p:scale>
          <a:sx n="59" d="100"/>
          <a:sy n="59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9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937EC18-CA5E-4BA8-A861-DB50FC929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5E7054B-E40D-407C-9746-AEFD243F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66E3737-2E98-42C2-B8D8-7616907EB4C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EB44488-787B-49F5-9759-052B523AD62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5413"/>
            <a:ext cx="134229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 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B9AA0C-FC25-4F85-8BEA-A934F4E1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5B5268-9E2F-4EFF-ADB1-54760C851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AFCCC7-6F08-4C82-AB23-903ED6B37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3"/>
            <a:ext cx="130381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D4F73-94CE-4C19-8B1E-A90A8F142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5" y="6475413"/>
            <a:ext cx="130381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A847E-1BFC-40A6-90E1-F5E5D267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5413"/>
            <a:ext cx="134229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 , CATR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895A12-CAA0-44EC-9590-CC188C114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93E8D8-17FA-4506-BC9B-753ECDB55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A7AC42-E833-482B-8741-B5AD38F05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CBFF3D-121D-4E19-B516-BA14F3A4E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FA0384-6097-4F53-8921-C0FFE4525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DFB6B7-8DA2-4430-BE42-0C5761F03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A67438-74FD-435F-936C-293CB7E7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3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802.11-11/0957r2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rccn.org/srrc-approval-new2.htm" TargetMode="External"/><Relationship Id="rId2" Type="http://schemas.openxmlformats.org/officeDocument/2006/relationships/hyperlink" Target="http://www.miit.gov.cn/n11293472/n11295310/n11297428/11637344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1" y="6475413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S1G Spectrum Regulations in China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2011-07-18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58825" y="2474913"/>
          <a:ext cx="8167688" cy="4230687"/>
        </p:xfrm>
        <a:graphic>
          <a:graphicData uri="http://schemas.openxmlformats.org/presentationml/2006/ole">
            <p:oleObj spid="_x0000_s1026" name="Document" r:id="rId4" imgW="9461112" imgH="4821734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smtClean="0"/>
              <a:t>Major Frequency Band and Use Case Discussion</a:t>
            </a:r>
            <a:endParaRPr lang="zh-CN" altLang="en-US" sz="280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077201" cy="3031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447800"/>
                <a:gridCol w="1143000"/>
                <a:gridCol w="2590801"/>
              </a:tblGrid>
              <a:tr h="745876">
                <a:tc>
                  <a:txBody>
                    <a:bodyPr/>
                    <a:lstStyle/>
                    <a:p>
                      <a:pPr algn="l"/>
                      <a:r>
                        <a:rPr lang="en-US" altLang="zh-CN" smtClean="0"/>
                        <a:t>Frequency Band (MHz)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Max Tx</a:t>
                      </a:r>
                      <a:r>
                        <a:rPr lang="en-US" altLang="zh-CN" baseline="0" smtClean="0"/>
                        <a:t> Power (mW)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Channel</a:t>
                      </a:r>
                      <a:r>
                        <a:rPr lang="en-US" altLang="zh-CN" baseline="0" smtClean="0"/>
                        <a:t> BW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Possible</a:t>
                      </a:r>
                      <a:r>
                        <a:rPr lang="en-US" altLang="zh-CN" baseline="0" smtClean="0"/>
                        <a:t> </a:t>
                      </a:r>
                      <a:r>
                        <a:rPr lang="en-US" altLang="zh-CN" smtClean="0"/>
                        <a:t>802.11ah use</a:t>
                      </a:r>
                      <a:r>
                        <a:rPr lang="en-US" altLang="zh-CN" baseline="0" smtClean="0"/>
                        <a:t> Case </a:t>
                      </a:r>
                      <a:r>
                        <a:rPr lang="en-US" sz="1800" smtClean="0"/>
                        <a:t>Categories </a:t>
                      </a:r>
                      <a:r>
                        <a:rPr lang="en-US" sz="1800" baseline="0" smtClean="0"/>
                        <a:t>S</a:t>
                      </a:r>
                      <a:r>
                        <a:rPr lang="en-US" altLang="zh-CN" baseline="0" smtClean="0"/>
                        <a:t>uited</a:t>
                      </a:r>
                      <a:endParaRPr lang="zh-CN" altLang="en-US"/>
                    </a:p>
                  </a:txBody>
                  <a:tcPr/>
                </a:tc>
              </a:tr>
              <a:tr h="522113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200 kHz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baseline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</a:tr>
              <a:tr h="522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800" b="1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baseline="0" smtClean="0">
                          <a:solidFill>
                            <a:schemeClr val="tx1"/>
                          </a:solidFill>
                        </a:rPr>
                        <a:t>1, 3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2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470-566 ,614-787</a:t>
                      </a:r>
                      <a:endParaRPr lang="zh-CN" altLang="en-US" sz="1800" b="1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1MHz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baseline="0" smtClean="0">
                          <a:solidFill>
                            <a:schemeClr val="tx1"/>
                          </a:solidFill>
                        </a:rPr>
                        <a:t>1, 2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4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1, 2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609600" y="4876800"/>
            <a:ext cx="5715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400" smtClean="0"/>
              <a:t>802.11ah use case categories in [3] : </a:t>
            </a:r>
          </a:p>
          <a:p>
            <a:pPr lvl="1" fontAlgn="t">
              <a:buFont typeface="Arial" pitchFamily="34" charset="0"/>
              <a:buChar char="•"/>
            </a:pPr>
            <a:r>
              <a:rPr lang="en-US" sz="2400" smtClean="0"/>
              <a:t> use case 1: Sensors and meters</a:t>
            </a:r>
            <a:endParaRPr lang="zh-CN" altLang="en-US" sz="2400" smtClean="0"/>
          </a:p>
          <a:p>
            <a:pPr lvl="1" fontAlgn="t">
              <a:buFont typeface="Arial" pitchFamily="34" charset="0"/>
              <a:buChar char="•"/>
            </a:pPr>
            <a:r>
              <a:rPr lang="en-US" sz="2400" smtClean="0"/>
              <a:t> use case 2: Backhaul sensor and use</a:t>
            </a:r>
            <a:endParaRPr lang="zh-CN" altLang="en-US" sz="2400" smtClean="0"/>
          </a:p>
          <a:p>
            <a:pPr lvl="1" fontAlgn="t">
              <a:buFont typeface="Arial" pitchFamily="34" charset="0"/>
              <a:buChar char="•"/>
            </a:pPr>
            <a:r>
              <a:rPr lang="en-US" sz="2400" smtClean="0"/>
              <a:t> use case 3: Extended range Wi-Fi </a:t>
            </a:r>
            <a:endParaRPr lang="zh-CN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648200"/>
          </a:xfrm>
        </p:spPr>
        <p:txBody>
          <a:bodyPr>
            <a:normAutofit/>
          </a:bodyPr>
          <a:lstStyle/>
          <a:p>
            <a:r>
              <a:rPr lang="en-US" b="0" smtClean="0"/>
              <a:t>Each  frequency band is suitable for 1-2 typical use case of 802.11ah.  </a:t>
            </a:r>
          </a:p>
          <a:p>
            <a:r>
              <a:rPr lang="en-US" b="0" smtClean="0"/>
              <a:t>Lots of spectrum resource is available in </a:t>
            </a:r>
            <a:r>
              <a:rPr lang="en-US" altLang="zh-CN" b="0" smtClean="0"/>
              <a:t>470-566 MHz</a:t>
            </a:r>
            <a:r>
              <a:rPr lang="en-US" b="0" smtClean="0"/>
              <a:t> and 614-787 MHz in which regulations require no interefence to wireless broast and TV services.  Usage of  wireless broast and TV in this band in China need to be verified.  </a:t>
            </a:r>
          </a:p>
          <a:p>
            <a:r>
              <a:rPr lang="en-US" b="0" smtClean="0"/>
              <a:t>Max Tx power is about tens of mW for short distance usage,  coverage of 802.11ah should be considered in system design.</a:t>
            </a:r>
            <a:endParaRPr lang="en-US" b="0" dirty="0" smtClean="0"/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7240129" y="6475413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9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smtClean="0"/>
              <a:t>References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876800"/>
          </a:xfrm>
        </p:spPr>
        <p:txBody>
          <a:bodyPr/>
          <a:lstStyle/>
          <a:p>
            <a:pPr>
              <a:buNone/>
            </a:pPr>
            <a:r>
              <a:rPr lang="en-US" b="0" smtClean="0"/>
              <a:t>[1]</a:t>
            </a:r>
            <a:r>
              <a:rPr lang="en-US" b="0" smtClean="0">
                <a:hlinkClick r:id="rId2"/>
              </a:rPr>
              <a:t>http://www.miit.gov.cn/n11293472/n11295310/n11297428/11637344.html</a:t>
            </a:r>
            <a:endParaRPr lang="en-US" b="0" smtClean="0"/>
          </a:p>
          <a:p>
            <a:pPr>
              <a:buNone/>
            </a:pPr>
            <a:r>
              <a:rPr lang="en-US" b="0" smtClean="0"/>
              <a:t>[</a:t>
            </a:r>
            <a:r>
              <a:rPr lang="en-US" b="0" dirty="0" smtClean="0"/>
              <a:t>2] </a:t>
            </a:r>
            <a:r>
              <a:rPr lang="en-US" b="0" dirty="0" smtClean="0">
                <a:hlinkClick r:id="rId3"/>
              </a:rPr>
              <a:t>http</a:t>
            </a:r>
            <a:r>
              <a:rPr lang="en-US" b="0" smtClean="0">
                <a:hlinkClick r:id="rId3"/>
              </a:rPr>
              <a:t>://www.srrccn.org/srrc-approval-new2.htm</a:t>
            </a:r>
            <a:endParaRPr lang="en-US" b="0" smtClean="0"/>
          </a:p>
          <a:p>
            <a:pPr>
              <a:buNone/>
            </a:pPr>
            <a:r>
              <a:rPr lang="en-US" b="0" smtClean="0"/>
              <a:t>[3] 11-11-0457-00-00ah-potential-compromise-of-802-11ah-use-case-document.pptx</a:t>
            </a:r>
            <a:endParaRPr lang="en-US" b="0" dirty="0" smtClean="0"/>
          </a:p>
          <a:p>
            <a:pPr>
              <a:buNone/>
            </a:pPr>
            <a:endParaRPr lang="en-US" b="0" dirty="0" smtClean="0"/>
          </a:p>
          <a:p>
            <a:pPr>
              <a:buFontTx/>
              <a:buNone/>
              <a:defRPr/>
            </a:pPr>
            <a:endParaRPr lang="en-US" b="0" dirty="0" smtClean="0"/>
          </a:p>
          <a:p>
            <a:pPr>
              <a:buFontTx/>
              <a:buNone/>
              <a:defRPr/>
            </a:pPr>
            <a:endParaRPr lang="en-US" b="0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400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GB" sz="2400" dirty="0" smtClean="0"/>
          </a:p>
          <a:p>
            <a:pPr marL="225425" lvl="4" indent="-225425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400" dirty="0" smtClean="0"/>
          </a:p>
          <a:p>
            <a:pPr marL="225425" indent="-225425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0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sz="3200" dirty="0" smtClean="0"/>
          </a:p>
          <a:p>
            <a:pPr>
              <a:defRPr/>
            </a:pPr>
            <a:endParaRPr lang="en-US" sz="3200" dirty="0" smtClean="0"/>
          </a:p>
          <a:p>
            <a:pPr lvl="1">
              <a:buFontTx/>
              <a:buNone/>
              <a:defRPr/>
            </a:pPr>
            <a:endParaRPr lang="en-US" sz="2400" dirty="0" smtClean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1200" dirty="0" smtClean="0"/>
          </a:p>
          <a:p>
            <a:pPr lvl="2">
              <a:defRPr/>
            </a:pPr>
            <a:endParaRPr lang="en-US" sz="2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0124" y="6475413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14645" y="6477000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10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3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 smtClean="0"/>
          </a:p>
          <a:p>
            <a:r>
              <a:rPr lang="en-US" smtClean="0"/>
              <a:t>Several S1G spectrum are available in China with different equipment regulation requirements.</a:t>
            </a:r>
          </a:p>
          <a:p>
            <a:endParaRPr lang="en-US" dirty="0" smtClean="0"/>
          </a:p>
          <a:p>
            <a:r>
              <a:rPr lang="en-US" smtClean="0"/>
              <a:t>Information of available </a:t>
            </a:r>
            <a:r>
              <a:rPr lang="en-US" dirty="0" smtClean="0"/>
              <a:t>spectrum </a:t>
            </a:r>
            <a:r>
              <a:rPr lang="en-US" smtClean="0"/>
              <a:t>and regulations in China are provided for 802.11ah discussion.</a:t>
            </a:r>
            <a:endParaRPr lang="en-US" sz="20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Regulation in China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The mandate of  “</a:t>
            </a:r>
            <a:r>
              <a:rPr lang="en-US" smtClean="0"/>
              <a:t>Micro-power (short range)  technical requirements for wireless equipment </a:t>
            </a:r>
            <a:r>
              <a:rPr lang="en-US" altLang="zh-CN" smtClean="0"/>
              <a:t>” is issued in Sept. 5, 2005 by Radio Administration Bureau of Ministry of Information Industry of China,  and carried out in Oct. 1, 2005. [1] [2]</a:t>
            </a:r>
          </a:p>
          <a:p>
            <a:endParaRPr lang="en-US" altLang="zh-CN" smtClean="0"/>
          </a:p>
          <a:p>
            <a:r>
              <a:rPr lang="en-US" altLang="zh-CN" smtClean="0"/>
              <a:t>14 types of equipments and corresponding regulations are defined in the mandate, in which 12 types of equipments work on S1G spectrum.</a:t>
            </a:r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Device Categories and Regulations (1)</a:t>
            </a:r>
            <a:endParaRPr lang="zh-CN" altLang="en-US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8458202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23"/>
                <a:gridCol w="3601016"/>
                <a:gridCol w="4438463"/>
              </a:tblGrid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Device Category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Spectrum /</a:t>
                      </a:r>
                      <a:r>
                        <a:rPr lang="en-US" altLang="zh-CN" baseline="0" smtClean="0"/>
                        <a:t> Max Tx Power/ Channel BW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general micro-power (short range) radio transmission device (A-E)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1-40MHz</a:t>
                      </a:r>
                      <a:r>
                        <a:rPr lang="en-US" altLang="zh-CN" baseline="0" smtClean="0"/>
                        <a:t> / 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5mW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2.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general wireless remote control device </a:t>
                      </a:r>
                      <a:r>
                        <a:rPr lang="en-US" altLang="zh-CN" b="1" smtClean="0">
                          <a:solidFill>
                            <a:srgbClr val="FF0000"/>
                          </a:solidFill>
                        </a:rPr>
                        <a:t>(no interferece to broadcast</a:t>
                      </a:r>
                      <a:r>
                        <a:rPr lang="en-US" altLang="zh-CN" b="1" baseline="0" smtClean="0">
                          <a:solidFill>
                            <a:srgbClr val="FF0000"/>
                          </a:solidFill>
                        </a:rPr>
                        <a:t> and TV)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470-566MHz ,614-787MHz / 5mW / 1MHz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3.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wireless microphone,</a:t>
                      </a:r>
                      <a:r>
                        <a:rPr lang="en-US" altLang="zh-CN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wirless civilian measureing equipment </a:t>
                      </a:r>
                      <a:r>
                        <a:rPr lang="en-US" altLang="zh-CN" b="1" smtClean="0">
                          <a:solidFill>
                            <a:srgbClr val="FF0000"/>
                          </a:solidFill>
                        </a:rPr>
                        <a:t>(no interferece to broadcast</a:t>
                      </a:r>
                      <a:r>
                        <a:rPr lang="en-US" altLang="zh-CN" b="1" baseline="0" smtClean="0">
                          <a:solidFill>
                            <a:srgbClr val="FF0000"/>
                          </a:solidFill>
                        </a:rPr>
                        <a:t> and TV)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(1)87-108 MHz / 3mW</a:t>
                      </a:r>
                    </a:p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(2) 75.4-76 .0 MHz ,84-87MHz / 10 mW</a:t>
                      </a:r>
                    </a:p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(3) 189.9-223 MHz / 10mW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(4) 470-510MHz</a:t>
                      </a:r>
                      <a:r>
                        <a:rPr lang="en-US" altLang="zh-CN" baseline="0" smtClean="0">
                          <a:solidFill>
                            <a:srgbClr val="FF0000"/>
                          </a:solidFill>
                        </a:rPr>
                        <a:t> (active Tx time &lt; 5s) , </a:t>
                      </a:r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630-787MHz /50</a:t>
                      </a:r>
                      <a:r>
                        <a:rPr lang="en-US" altLang="zh-CN" baseline="0" smtClean="0">
                          <a:solidFill>
                            <a:srgbClr val="FF0000"/>
                          </a:solidFill>
                        </a:rPr>
                        <a:t> mW / 200kHz</a:t>
                      </a:r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4.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biomedical telemetry devices (only in</a:t>
                      </a:r>
                      <a:r>
                        <a:rPr lang="en-US" altLang="zh-CN" baseline="0" smtClean="0"/>
                        <a:t> hospital and medical research organization)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174-216MHz ,407-425MHz ,608-630MHz  / 10mW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5.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analog cordless telephone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45-48.75MHz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6.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wireless remote control devices</a:t>
                      </a:r>
                      <a:r>
                        <a:rPr lang="en-US" altLang="zh-CN" baseline="0" smtClean="0"/>
                        <a:t> dedecated to </a:t>
                      </a:r>
                      <a:r>
                        <a:rPr lang="en-US" altLang="zh-CN" smtClean="0"/>
                        <a:t>cranes or </a:t>
                      </a:r>
                      <a:r>
                        <a:rPr lang="en-US" smtClean="0"/>
                        <a:t>conveying </a:t>
                      </a:r>
                      <a:r>
                        <a:rPr lang="en-US" altLang="zh-CN" smtClean="0"/>
                        <a:t>machinery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smtClean="0"/>
                        <a:t> </a:t>
                      </a:r>
                      <a:r>
                        <a:rPr lang="en-US" altLang="zh-CN" smtClean="0"/>
                        <a:t>12 channel</a:t>
                      </a:r>
                      <a:r>
                        <a:rPr lang="en-US" altLang="zh-CN" baseline="0" smtClean="0"/>
                        <a:t>s around </a:t>
                      </a:r>
                      <a:r>
                        <a:rPr lang="en-US" altLang="zh-CN" smtClean="0"/>
                        <a:t>230 MHz </a:t>
                      </a:r>
                      <a:r>
                        <a:rPr lang="en-US" altLang="zh-CN" baseline="0" smtClean="0"/>
                        <a:t>/ 20mW /16kHz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Device Categories and Regulations (2)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8" name="内容占位符 5"/>
          <p:cNvGraphicFramePr>
            <a:graphicFrameLocks/>
          </p:cNvGraphicFramePr>
          <p:nvPr/>
        </p:nvGraphicFramePr>
        <p:xfrm>
          <a:off x="304800" y="1676400"/>
          <a:ext cx="8458202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23"/>
                <a:gridCol w="3601016"/>
                <a:gridCol w="4438463"/>
              </a:tblGrid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Device Category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Spectrum /</a:t>
                      </a:r>
                      <a:r>
                        <a:rPr lang="en-US" altLang="zh-CN" baseline="0" smtClean="0"/>
                        <a:t> Max Tx Power/ Channel BW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7.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industrial wireless remote control device (only in factory buildings)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smtClean="0"/>
                        <a:t>13 channels around 419</a:t>
                      </a:r>
                      <a:r>
                        <a:rPr lang="en-US" altLang="zh-CN" smtClean="0"/>
                        <a:t> MHz </a:t>
                      </a:r>
                      <a:r>
                        <a:rPr lang="en-US" altLang="zh-CN" baseline="0" smtClean="0"/>
                        <a:t>/ 20mW /16kHz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chemeClr val="tx1"/>
                          </a:solidFill>
                        </a:rPr>
                        <a:t>wireless data transmission device </a:t>
                      </a:r>
                      <a:r>
                        <a:rPr lang="en-US" altLang="zh-CN" baseline="0" smtClean="0">
                          <a:solidFill>
                            <a:schemeClr val="tx1"/>
                          </a:solidFill>
                        </a:rPr>
                        <a:t>(only in buildings)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smtClean="0"/>
                        <a:t>14 channels around 228</a:t>
                      </a:r>
                      <a:r>
                        <a:rPr lang="en-US" altLang="zh-CN" smtClean="0"/>
                        <a:t> MHz </a:t>
                      </a:r>
                      <a:r>
                        <a:rPr lang="en-US" altLang="zh-CN" baseline="0" smtClean="0"/>
                        <a:t> / 10mW /16kHz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9.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chemeClr val="tx1"/>
                          </a:solidFill>
                        </a:rPr>
                        <a:t>wireless data transmission device dedicated to </a:t>
                      </a:r>
                      <a:r>
                        <a:rPr lang="en-US" altLang="zh-CN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 hanging balance</a:t>
                      </a:r>
                      <a:endParaRPr lang="zh-CN" altLang="en-US" sz="180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en-US" altLang="zh-CN" baseline="0" smtClean="0"/>
                        <a:t>5channels around 223</a:t>
                      </a:r>
                      <a:r>
                        <a:rPr lang="en-US" altLang="zh-CN" smtClean="0"/>
                        <a:t> MHz </a:t>
                      </a:r>
                      <a:r>
                        <a:rPr lang="en-US" altLang="zh-CN" baseline="0" smtClean="0"/>
                        <a:t> / 50mW /50kHz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en-US" altLang="zh-CN" baseline="0" smtClean="0"/>
                        <a:t>5channels around 450 </a:t>
                      </a:r>
                      <a:r>
                        <a:rPr lang="en-US" altLang="zh-CN" smtClean="0"/>
                        <a:t>MHz </a:t>
                      </a:r>
                      <a:r>
                        <a:rPr lang="en-US" altLang="zh-CN" baseline="0" smtClean="0"/>
                        <a:t> / 50mW /20kHz</a:t>
                      </a:r>
                      <a:endParaRPr lang="zh-CN" altLang="en-US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10.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smtClean="0">
                          <a:solidFill>
                            <a:srgbClr val="FF0000"/>
                          </a:solidFill>
                        </a:rPr>
                        <a:t>wireless  remote control in civilian equipment</a:t>
                      </a:r>
                      <a:r>
                        <a:rPr lang="en-US" altLang="zh-CN" b="0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b="0" smtClean="0">
                          <a:solidFill>
                            <a:srgbClr val="FF0000"/>
                          </a:solidFill>
                        </a:rPr>
                        <a:t>(excluding toys</a:t>
                      </a:r>
                      <a:r>
                        <a:rPr lang="en-US" altLang="zh-CN" b="0" baseline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CN" altLang="en-US" b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314-316MHz</a:t>
                      </a:r>
                      <a:r>
                        <a:rPr lang="zh-CN" alt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430-432MHz</a:t>
                      </a:r>
                      <a:r>
                        <a:rPr lang="zh-CN" alt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433.00-434.79MHz/ 10mW/ 200kHz</a:t>
                      </a:r>
                    </a:p>
                    <a:p>
                      <a:pPr marL="342900" indent="-342900">
                        <a:buAutoNum type="arabicParenBoth"/>
                      </a:pPr>
                      <a:r>
                        <a:rPr lang="en-US" altLang="zh-CN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779-787MHz /10 mw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11.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wireless romete control for model and  toys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smtClean="0"/>
                        <a:t>around 26, 40, 72MHz  / 750mW / 8 or 20kHz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12.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walkie-talkie </a:t>
                      </a:r>
                      <a:endParaRPr lang="zh-CN" alt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20channels around 409MHz/</a:t>
                      </a:r>
                      <a:r>
                        <a:rPr lang="en-US" altLang="zh-CN" baseline="0" smtClean="0"/>
                        <a:t> 500mW / 12.5kHz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 General Spurious Radiation Limitations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mtClean="0"/>
              <a:t>Tx max power state</a:t>
            </a:r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r>
              <a:rPr lang="en-US" altLang="zh-CN" smtClean="0"/>
              <a:t>Tx idle state</a:t>
            </a:r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62000" y="2514600"/>
          <a:ext cx="7315201" cy="991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7861"/>
                <a:gridCol w="2680480"/>
                <a:gridCol w="1616860"/>
              </a:tblGrid>
              <a:tr h="625714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 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Limitation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488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30MHz～1GHz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100kHz(3dB)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-36dBm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4267200"/>
          <a:ext cx="7315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7861"/>
                <a:gridCol w="2680479"/>
                <a:gridCol w="161686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 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Limitation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30MHz～1GHz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100kHz(3dB)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-47dBm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TV &amp; Broadcast Band in China (1)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520934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909936" y="1610543"/>
          <a:ext cx="3204864" cy="4333057"/>
        </p:xfrm>
        <a:graphic>
          <a:graphicData uri="http://schemas.openxmlformats.org/drawingml/2006/table">
            <a:tbl>
              <a:tblPr/>
              <a:tblGrid>
                <a:gridCol w="609600"/>
                <a:gridCol w="762000"/>
                <a:gridCol w="1032048"/>
                <a:gridCol w="801216"/>
              </a:tblGrid>
              <a:tr h="4750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Band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smtClean="0">
                          <a:latin typeface="Calibri"/>
                          <a:ea typeface="宋体"/>
                          <a:cs typeface="Times New Roman"/>
                        </a:rPr>
                        <a:t>CH</a:t>
                      </a:r>
                      <a:r>
                        <a:rPr lang="en-US" sz="1100" kern="100" baseline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100" kern="100" smtClean="0">
                          <a:latin typeface="Calibri"/>
                          <a:ea typeface="宋体"/>
                          <a:cs typeface="Times New Roman"/>
                        </a:rPr>
                        <a:t>No.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Center Frequecy (MHz)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latin typeface="Calibri"/>
                          <a:ea typeface="宋体"/>
                          <a:cs typeface="宋体"/>
                        </a:rPr>
                        <a:t>Ⅰ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48.5-56.5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52.5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56.5-64.5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60.5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64.5-72.5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68.5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76-84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80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84-92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88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100" kern="100" smtClean="0">
                          <a:latin typeface="Calibri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100" kern="100" smtClean="0">
                          <a:latin typeface="Calibri"/>
                          <a:ea typeface="宋体"/>
                          <a:cs typeface="Times New Roman"/>
                        </a:rPr>
                        <a:t>Ⅱ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8135" marR="8135" marT="8135" marB="8135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(87-108) for FM broadcast 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38395"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A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111.0-119.0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115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119.0-127.0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123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127.0-135.0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131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135.0-143.0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139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143.0-151.0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147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z6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151.0-159.0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155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159.0-167.0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164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724400" y="1346558"/>
          <a:ext cx="3581400" cy="5054242"/>
        </p:xfrm>
        <a:graphic>
          <a:graphicData uri="http://schemas.openxmlformats.org/drawingml/2006/table">
            <a:tbl>
              <a:tblPr/>
              <a:tblGrid>
                <a:gridCol w="611459"/>
                <a:gridCol w="786161"/>
                <a:gridCol w="1288430"/>
                <a:gridCol w="895350"/>
              </a:tblGrid>
              <a:tr h="4778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Band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74" marR="6874" marT="6874" marB="6874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smtClean="0">
                          <a:latin typeface="Calibri"/>
                          <a:ea typeface="宋体"/>
                          <a:cs typeface="Times New Roman"/>
                        </a:rPr>
                        <a:t>CH No.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Frequency </a:t>
                      </a:r>
                      <a:r>
                        <a:rPr lang="en-US" sz="1100" kern="100" smtClean="0">
                          <a:latin typeface="Calibri"/>
                          <a:ea typeface="宋体"/>
                          <a:cs typeface="Times New Roman"/>
                        </a:rPr>
                        <a:t>Range (MHz)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Center Frequecy (MHz)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latin typeface="Calibri"/>
                          <a:ea typeface="宋体"/>
                          <a:cs typeface="宋体"/>
                        </a:rPr>
                        <a:t>Ⅲ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167-175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171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175-183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179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8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183-191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187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191-199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195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199-207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203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207-215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221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215-223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219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rowSpan="9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B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z8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223.0-231.0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227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231.0-239.0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235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239.0-247.0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243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247.0-255.0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251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255.0-263.0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259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263-271.0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267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271.1-279.0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275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279.0-287.0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283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z16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287.0-295.0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291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TV &amp; Broadcast Band in China (2)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057401" y="1905000"/>
          <a:ext cx="4800600" cy="4191000"/>
        </p:xfrm>
        <a:graphic>
          <a:graphicData uri="http://schemas.openxmlformats.org/drawingml/2006/table">
            <a:tbl>
              <a:tblPr/>
              <a:tblGrid>
                <a:gridCol w="939578"/>
                <a:gridCol w="1247101"/>
                <a:gridCol w="1630824"/>
                <a:gridCol w="983097"/>
              </a:tblGrid>
              <a:tr h="2381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Band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smtClean="0">
                          <a:latin typeface="Calibri"/>
                          <a:ea typeface="宋体"/>
                          <a:cs typeface="Times New Roman"/>
                        </a:rPr>
                        <a:t>CH</a:t>
                      </a:r>
                      <a:r>
                        <a:rPr lang="en-US" sz="1400" kern="100" baseline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kern="100" smtClean="0">
                          <a:latin typeface="Calibri"/>
                          <a:ea typeface="宋体"/>
                          <a:cs typeface="Times New Roman"/>
                        </a:rPr>
                        <a:t>No.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Center Frequecy (MHz)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rowSpan="1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Calibri"/>
                          <a:ea typeface="宋体"/>
                          <a:cs typeface="宋体"/>
                        </a:rPr>
                        <a:t>Ⅳ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13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470-478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474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478-486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482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15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486-494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491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492-5.2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498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17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502-510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506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510-518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514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19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518-526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522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20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526-534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530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21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534-542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538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542-550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546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23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550-558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554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558-566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562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TV &amp; Broadcast Band in China (3)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33400" y="1522095"/>
          <a:ext cx="7772402" cy="4693920"/>
        </p:xfrm>
        <a:graphic>
          <a:graphicData uri="http://schemas.openxmlformats.org/drawingml/2006/table">
            <a:tbl>
              <a:tblPr/>
              <a:tblGrid>
                <a:gridCol w="489601"/>
                <a:gridCol w="653399"/>
                <a:gridCol w="990600"/>
                <a:gridCol w="865202"/>
                <a:gridCol w="582598"/>
                <a:gridCol w="1008602"/>
                <a:gridCol w="795600"/>
                <a:gridCol w="634198"/>
                <a:gridCol w="957002"/>
                <a:gridCol w="795600"/>
              </a:tblGrid>
              <a:tr h="2381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Band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CH No.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Center </a:t>
                      </a: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Frequecy (MHz</a:t>
                      </a: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CH No.</a:t>
                      </a:r>
                      <a:endParaRPr lang="zh-CN" altLang="en-US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Center </a:t>
                      </a: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Frequecy (MHz</a:t>
                      </a: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CH No.</a:t>
                      </a:r>
                      <a:endParaRPr lang="zh-CN" altLang="en-US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Center </a:t>
                      </a: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Frequecy (MHz</a:t>
                      </a: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85">
                <a:tc rowSpan="1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050" kern="100">
                          <a:latin typeface="Calibri"/>
                          <a:ea typeface="宋体"/>
                          <a:cs typeface="宋体"/>
                        </a:rPr>
                        <a:t>Ⅴ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Calibri"/>
                          <a:ea typeface="宋体"/>
                          <a:cs typeface="Times New Roman"/>
                        </a:rPr>
                        <a:t>`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25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606-614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610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726-734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730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55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846-854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850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26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614-622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618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41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734-742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738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854-862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27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622-630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626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742-750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57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862-870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866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28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630-638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634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43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750-758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754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870-878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874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29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638-646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758-766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762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878-886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882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30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646-654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45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766-774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770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61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886-894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890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31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654-662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774-782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778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894-902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898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662-670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666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782-790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786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63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902-910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906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33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670-678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674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790-798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794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910-918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914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34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678-686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682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49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798-806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802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65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918-926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922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35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686-694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690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806-814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810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926-934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930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36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694-702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698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51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814-822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818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67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934-942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938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37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702-710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706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822-830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826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950-958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38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710-718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714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53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830-838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834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39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718-726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722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838-846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24714</TotalTime>
  <Words>1161</Words>
  <Application>Microsoft Office PowerPoint</Application>
  <PresentationFormat>全屏显示(4:3)</PresentationFormat>
  <Paragraphs>456</Paragraphs>
  <Slides>12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S1G Spectrum Regulations in China</vt:lpstr>
      <vt:lpstr>Outline</vt:lpstr>
      <vt:lpstr>Regulation in China </vt:lpstr>
      <vt:lpstr>Device Categories and Regulations (1)</vt:lpstr>
      <vt:lpstr>Device Categories and Regulations (2)</vt:lpstr>
      <vt:lpstr> General Spurious Radiation Limitations</vt:lpstr>
      <vt:lpstr>TV &amp; Broadcast Band in China (1)</vt:lpstr>
      <vt:lpstr>TV &amp; Broadcast Band in China (2)</vt:lpstr>
      <vt:lpstr>TV &amp; Broadcast Band in China (3)</vt:lpstr>
      <vt:lpstr>Major Frequency Band and Use Case Discussion</vt:lpstr>
      <vt:lpstr>Conclusions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gongdaning</cp:lastModifiedBy>
  <cp:revision>593</cp:revision>
  <cp:lastPrinted>1998-02-10T13:28:06Z</cp:lastPrinted>
  <dcterms:created xsi:type="dcterms:W3CDTF">2007-05-21T21:00:37Z</dcterms:created>
  <dcterms:modified xsi:type="dcterms:W3CDTF">2011-07-19T23:04:55Z</dcterms:modified>
</cp:coreProperties>
</file>