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70" r:id="rId3"/>
    <p:sldId id="278" r:id="rId4"/>
    <p:sldId id="257" r:id="rId5"/>
    <p:sldId id="277" r:id="rId6"/>
    <p:sldId id="258" r:id="rId7"/>
    <p:sldId id="259" r:id="rId8"/>
    <p:sldId id="275" r:id="rId9"/>
    <p:sldId id="276" r:id="rId10"/>
    <p:sldId id="283" r:id="rId11"/>
    <p:sldId id="284" r:id="rId12"/>
    <p:sldId id="285" r:id="rId13"/>
    <p:sldId id="286" r:id="rId14"/>
    <p:sldId id="287" r:id="rId15"/>
    <p:sldId id="288" r:id="rId16"/>
    <p:sldId id="289" r:id="rId17"/>
    <p:sldId id="2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5" autoAdjust="0"/>
    <p:restoredTop sz="96229" autoAdjust="0"/>
  </p:normalViewPr>
  <p:slideViewPr>
    <p:cSldViewPr>
      <p:cViewPr varScale="1">
        <p:scale>
          <a:sx n="98" d="100"/>
          <a:sy n="98" d="100"/>
        </p:scale>
        <p:origin x="-16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1974"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E631BB95-30F2-4C25-9E3A-F1194980D247}"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4556490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Year</a:t>
            </a:r>
          </a:p>
        </p:txBody>
      </p:sp>
      <p:sp>
        <p:nvSpPr>
          <p:cNvPr id="819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Page </a:t>
            </a:r>
            <a:fld id="{B2088AE4-128F-4ED2-9681-A3F3CB0AA482}"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372909760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noFill/>
          <a:ln>
            <a:solidFill>
              <a:schemeClr val="bg1"/>
            </a:solidFill>
          </a:ln>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5" name="Slide Number Placeholder 14"/>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a:t>
            </a:fld>
            <a:endParaRPr lang="en-US" dirty="0"/>
          </a:p>
        </p:txBody>
      </p:sp>
      <p:sp>
        <p:nvSpPr>
          <p:cNvPr id="16" name="Footer Placeholder 15"/>
          <p:cNvSpPr>
            <a:spLocks noGrp="1"/>
          </p:cNvSpPr>
          <p:nvPr>
            <p:ph type="ftr" sz="quarter" idx="11"/>
          </p:nvPr>
        </p:nvSpPr>
        <p:spPr>
          <a:xfrm>
            <a:off x="6817940" y="6475413"/>
            <a:ext cx="1725985" cy="184666"/>
          </a:xfrm>
        </p:spPr>
        <p:txBody>
          <a:bodyPr/>
          <a:lstStyle/>
          <a:p>
            <a:pPr>
              <a:defRPr/>
            </a:pPr>
            <a:r>
              <a:rPr lang="en-US" dirty="0" smtClean="0"/>
              <a:t>S. Abraham, Qualcomm Inc</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a:t>
            </a:fld>
            <a:endParaRPr lang="en-US" dirty="0"/>
          </a:p>
        </p:txBody>
      </p:sp>
      <p:sp>
        <p:nvSpPr>
          <p:cNvPr id="6" name="Footer Placeholder 5"/>
          <p:cNvSpPr>
            <a:spLocks noGrp="1" noChangeArrowheads="1"/>
          </p:cNvSpPr>
          <p:nvPr>
            <p:ph type="ftr" sz="quarter" idx="3"/>
          </p:nvPr>
        </p:nvSpPr>
        <p:spPr bwMode="auto">
          <a:xfrm>
            <a:off x="6226431" y="6475413"/>
            <a:ext cx="23174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S. Abraham, Qualcomm Incorporated</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a:t>
            </a:fld>
            <a:endParaRPr lang="en-US" dirty="0"/>
          </a:p>
        </p:txBody>
      </p:sp>
      <p:sp>
        <p:nvSpPr>
          <p:cNvPr id="7" name="Footer Placeholder 6"/>
          <p:cNvSpPr>
            <a:spLocks noGrp="1" noChangeArrowheads="1"/>
          </p:cNvSpPr>
          <p:nvPr>
            <p:ph type="ftr" sz="quarter" idx="3"/>
          </p:nvPr>
        </p:nvSpPr>
        <p:spPr bwMode="auto">
          <a:xfrm>
            <a:off x="6226431" y="6475413"/>
            <a:ext cx="23174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S. Abraham, Qualcomm Incorporated</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Slide Number Placeholder 6"/>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a:t>
            </a:fld>
            <a:endParaRPr lang="en-US" dirty="0"/>
          </a:p>
        </p:txBody>
      </p:sp>
      <p:sp>
        <p:nvSpPr>
          <p:cNvPr id="5" name="Footer Placeholder 4"/>
          <p:cNvSpPr>
            <a:spLocks noGrp="1" noChangeArrowheads="1"/>
          </p:cNvSpPr>
          <p:nvPr>
            <p:ph type="ftr" sz="quarter" idx="3"/>
          </p:nvPr>
        </p:nvSpPr>
        <p:spPr bwMode="auto">
          <a:xfrm>
            <a:off x="6226431" y="6475413"/>
            <a:ext cx="23174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S. Abraham, Qualcomm Incorporated</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a:t>
            </a:fld>
            <a:endParaRPr lang="en-US" dirty="0"/>
          </a:p>
        </p:txBody>
      </p:sp>
      <p:sp>
        <p:nvSpPr>
          <p:cNvPr id="4" name="Footer Placeholder 3"/>
          <p:cNvSpPr>
            <a:spLocks noGrp="1" noChangeArrowheads="1"/>
          </p:cNvSpPr>
          <p:nvPr>
            <p:ph type="ftr" sz="quarter" idx="3"/>
          </p:nvPr>
        </p:nvSpPr>
        <p:spPr bwMode="auto">
          <a:xfrm>
            <a:off x="6226431" y="6475413"/>
            <a:ext cx="23174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S. Abraham, Qualcomm Incorporated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533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9" name="Rectangle 5"/>
          <p:cNvSpPr>
            <a:spLocks noGrp="1" noChangeArrowheads="1"/>
          </p:cNvSpPr>
          <p:nvPr>
            <p:ph type="ftr" sz="quarter" idx="3"/>
          </p:nvPr>
        </p:nvSpPr>
        <p:spPr bwMode="auto">
          <a:xfrm>
            <a:off x="6226431" y="6475413"/>
            <a:ext cx="23174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S. Abraham, Qualcomm Incorporated</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3BCC9D43-93F7-41AE-95F3-940CC9707E4A}" type="slidenum">
              <a:rPr lang="en-US"/>
              <a:pPr>
                <a:defRPr/>
              </a:pPr>
              <a:t>‹#›</a:t>
            </a:fld>
            <a:endParaRPr lang="en-US" dirty="0"/>
          </a:p>
        </p:txBody>
      </p:sp>
      <p:sp>
        <p:nvSpPr>
          <p:cNvPr id="1031" name="Rectangle 7"/>
          <p:cNvSpPr>
            <a:spLocks noChangeArrowheads="1"/>
          </p:cNvSpPr>
          <p:nvPr/>
        </p:nvSpPr>
        <p:spPr bwMode="auto">
          <a:xfrm>
            <a:off x="1981201" y="256401"/>
            <a:ext cx="6464300" cy="276999"/>
          </a:xfrm>
          <a:prstGeom prst="rect">
            <a:avLst/>
          </a:prstGeom>
          <a:noFill/>
          <a:ln w="9525">
            <a:noFill/>
            <a:miter lim="800000"/>
            <a:headEnd/>
            <a:tailEnd/>
          </a:ln>
          <a:effectLst/>
        </p:spPr>
        <p:txBody>
          <a:bodyPr wrap="squar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smtClean="0">
                <a:solidFill>
                  <a:schemeClr val="tx1"/>
                </a:solidFill>
              </a:rPr>
              <a:t>doc.:IEEE 802.11-11/0908r3</a:t>
            </a:r>
            <a:endParaRPr lang="en-US" sz="1800" b="1" dirty="0">
              <a:solidFill>
                <a:srgbClr val="FF0000"/>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1" name="Rectangle 4"/>
          <p:cNvSpPr txBox="1">
            <a:spLocks noChangeArrowheads="1"/>
          </p:cNvSpPr>
          <p:nvPr userDrawn="1"/>
        </p:nvSpPr>
        <p:spPr bwMode="auto">
          <a:xfrm>
            <a:off x="533400" y="304800"/>
            <a:ext cx="2895600" cy="276999"/>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chemeClr val="tx1"/>
                </a:solidFill>
                <a:effectLst/>
                <a:uLnTx/>
                <a:uFillTx/>
                <a:latin typeface="Times New Roman" pitchFamily="18" charset="0"/>
                <a:ea typeface="+mn-ea"/>
                <a:cs typeface="+mn-cs"/>
              </a:rPr>
              <a:t>November 2011</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apps.fcc.gov/oetcf/kdb/forms/FTSSearchResultPage.cfm?id=39498&amp;switc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dirty="0" smtClean="0"/>
              <a:t>Secure Enablement and CVS without Persistent Association</a:t>
            </a:r>
            <a:endParaRPr lang="en-US" dirty="0"/>
          </a:p>
        </p:txBody>
      </p:sp>
      <p:sp>
        <p:nvSpPr>
          <p:cNvPr id="3" name="Subtitle 2"/>
          <p:cNvSpPr>
            <a:spLocks noGrp="1"/>
          </p:cNvSpPr>
          <p:nvPr>
            <p:ph type="subTitle" idx="1"/>
          </p:nvPr>
        </p:nvSpPr>
        <p:spPr>
          <a:xfrm>
            <a:off x="1371600" y="3200400"/>
            <a:ext cx="6400800" cy="1752600"/>
          </a:xfrm>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1</a:t>
            </a:fld>
            <a:endParaRPr lang="en-US" dirty="0"/>
          </a:p>
        </p:txBody>
      </p:sp>
      <p:sp>
        <p:nvSpPr>
          <p:cNvPr id="5" name="Footer Placeholder 4"/>
          <p:cNvSpPr>
            <a:spLocks noGrp="1"/>
          </p:cNvSpPr>
          <p:nvPr>
            <p:ph type="ftr" sz="quarter" idx="11"/>
          </p:nvPr>
        </p:nvSpPr>
        <p:spPr>
          <a:xfrm>
            <a:off x="6256439" y="6475413"/>
            <a:ext cx="2287486" cy="184666"/>
          </a:xfrm>
        </p:spPr>
        <p:txBody>
          <a:bodyPr/>
          <a:lstStyle/>
          <a:p>
            <a:pPr>
              <a:defRPr/>
            </a:pPr>
            <a:r>
              <a:rPr lang="en-US" dirty="0" smtClean="0"/>
              <a:t>S.Abraham  Qualcomm Incorporated</a:t>
            </a:r>
            <a:endParaRPr lang="en-US" dirty="0"/>
          </a:p>
        </p:txBody>
      </p:sp>
      <p:sp>
        <p:nvSpPr>
          <p:cNvPr id="6" name="Rectangle 12"/>
          <p:cNvSpPr>
            <a:spLocks noChangeArrowheads="1"/>
          </p:cNvSpPr>
          <p:nvPr/>
        </p:nvSpPr>
        <p:spPr bwMode="auto">
          <a:xfrm>
            <a:off x="914400" y="24384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
        <p:nvSpPr>
          <p:cNvPr id="8" name="TextBox 7"/>
          <p:cNvSpPr txBox="1"/>
          <p:nvPr/>
        </p:nvSpPr>
        <p:spPr>
          <a:xfrm>
            <a:off x="4114800" y="2133600"/>
            <a:ext cx="1900905" cy="369332"/>
          </a:xfrm>
          <a:prstGeom prst="rect">
            <a:avLst/>
          </a:prstGeom>
          <a:noFill/>
        </p:spPr>
        <p:txBody>
          <a:bodyPr wrap="none" rtlCol="0">
            <a:spAutoFit/>
          </a:bodyPr>
          <a:lstStyle/>
          <a:p>
            <a:r>
              <a:rPr lang="en-US" sz="1800" dirty="0" smtClean="0"/>
              <a:t>November 7, 2011</a:t>
            </a:r>
            <a:endParaRPr lang="en-US" sz="1800" dirty="0"/>
          </a:p>
        </p:txBody>
      </p:sp>
      <p:graphicFrame>
        <p:nvGraphicFramePr>
          <p:cNvPr id="10" name="表 9"/>
          <p:cNvGraphicFramePr>
            <a:graphicFrameLocks noGrp="1"/>
          </p:cNvGraphicFramePr>
          <p:nvPr>
            <p:extLst>
              <p:ext uri="{D42A27DB-BD31-4B8C-83A1-F6EECF244321}">
                <p14:modId xmlns:p14="http://schemas.microsoft.com/office/powerpoint/2010/main" val="843430356"/>
              </p:ext>
            </p:extLst>
          </p:nvPr>
        </p:nvGraphicFramePr>
        <p:xfrm>
          <a:off x="685800" y="2819400"/>
          <a:ext cx="7924800" cy="351472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spcBef>
                          <a:spcPts val="0"/>
                        </a:spcBef>
                        <a:spcAft>
                          <a:spcPts val="0"/>
                        </a:spcAft>
                      </a:pPr>
                      <a:r>
                        <a:rPr kumimoji="0" lang="en-US" altLang="ko-KR" sz="11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Santosh Abraham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Qualcomm,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5775 Morehouse Dr., San Diego, CA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+1-858 651 6107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sabraham@qualcomm.com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spcBef>
                          <a:spcPts val="0"/>
                        </a:spcBef>
                        <a:spcAft>
                          <a:spcPts val="0"/>
                        </a:spcAft>
                      </a:pPr>
                      <a:r>
                        <a:rPr kumimoji="0" lang="en-US" altLang="ko-KR" sz="11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Steve Shellhammer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Qualcomm,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5775 Morehouse Dr., San Diego, CA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+1-858-658-1874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sshellha@qualcomm.com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spcBef>
                          <a:spcPts val="0"/>
                        </a:spcBef>
                        <a:spcAft>
                          <a:spcPts val="0"/>
                        </a:spcAft>
                      </a:pPr>
                      <a:r>
                        <a:rPr kumimoji="0" lang="en-US" altLang="ko-KR" sz="11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Philip Hawkes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Qualcomm,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77 King Street</a:t>
                      </a:r>
                      <a:b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b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Sydney, New South Wales 2000 (Australia)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61-2-9384-0203</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phawkes @qualcomm.com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spcBef>
                          <a:spcPts val="0"/>
                        </a:spcBef>
                        <a:spcAft>
                          <a:spcPts val="0"/>
                        </a:spcAft>
                      </a:pPr>
                      <a:r>
                        <a:rPr kumimoji="0" lang="en-US" altLang="ko-KR" sz="11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Cameron McDonald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Qualcomm,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77 King Street</a:t>
                      </a:r>
                      <a:b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b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Sydney, New South Wales 2000 (Australia)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61-2-9384-0204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GB"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cameronm@qualcomm.com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chemeClr val="tx1"/>
                          </a:solidFill>
                          <a:effectLst/>
                          <a:latin typeface="+mn-lt"/>
                          <a:ea typeface="맑은 고딕" pitchFamily="34" charset="-127"/>
                          <a:cs typeface="Times New Roman" pitchFamily="18" charset="0"/>
                        </a:rPr>
                        <a:t>Jouni Malinen</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Qualcomm, Inc</a:t>
                      </a:r>
                      <a:endParaRPr kumimoji="1" lang="zh-CN" altLang="zh-CN" sz="1000" b="0" i="0" u="none" strike="noStrike" cap="none" normalizeH="0" baseline="0" dirty="0" smtClean="0">
                        <a:ln>
                          <a:noFill/>
                        </a:ln>
                        <a:solidFill>
                          <a:schemeClr val="tx1"/>
                        </a:solidFill>
                        <a:effectLst/>
                        <a:latin typeface="+mn-lt"/>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Hermiankatu 6-8 D</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Tampere, Finland</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CN" altLang="zh-CN"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50000"/>
                        </a:lnSpc>
                        <a:spcBef>
                          <a:spcPct val="0"/>
                        </a:spcBef>
                        <a:spcAft>
                          <a:spcPct val="0"/>
                        </a:spcAft>
                        <a:buClrTx/>
                        <a:buSzTx/>
                        <a:buFontTx/>
                        <a:buNone/>
                        <a:tabLst/>
                      </a:pPr>
                      <a:r>
                        <a:rPr kumimoji="1" lang="en-US" altLang="zh-CN" sz="1000" b="0" i="0" u="none" strike="noStrike" cap="none" normalizeH="0" baseline="0" dirty="0" smtClean="0">
                          <a:ln>
                            <a:noFill/>
                          </a:ln>
                          <a:solidFill>
                            <a:schemeClr val="tx1"/>
                          </a:solidFill>
                          <a:effectLst/>
                          <a:latin typeface="+mn-lt"/>
                          <a:ea typeface="PMingLiU" pitchFamily="18" charset="-120"/>
                          <a:cs typeface="Times New Roman" pitchFamily="18" charset="0"/>
                        </a:rPr>
                        <a:t>jouni@qca.qualcomm.com</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lgn="l">
                        <a:spcBef>
                          <a:spcPts val="0"/>
                        </a:spcBef>
                        <a:spcAft>
                          <a:spcPts val="0"/>
                        </a:spcAft>
                      </a:pPr>
                      <a:r>
                        <a:rPr kumimoji="0" lang="en-US" sz="1100" b="0" i="0" u="none" strike="noStrike" kern="1200" cap="none" normalizeH="0" baseline="0" dirty="0">
                          <a:ln>
                            <a:noFill/>
                          </a:ln>
                          <a:solidFill>
                            <a:schemeClr val="tx1"/>
                          </a:solidFill>
                          <a:effectLst/>
                          <a:latin typeface="+mn-lt"/>
                          <a:ea typeface="맑은 고딕" pitchFamily="34" charset="-127"/>
                          <a:cs typeface="Times New Roman" pitchFamily="18" charset="0"/>
                        </a:rPr>
                        <a:t>Menzo Wentink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Qualcomm, </a:t>
                      </a:r>
                      <a:r>
                        <a:rPr kumimoji="0" lang="en-US" sz="1000" b="0" i="0" u="none" strike="noStrike" kern="1200" cap="none" normalizeH="0" baseline="0" dirty="0">
                          <a:ln>
                            <a:noFill/>
                          </a:ln>
                          <a:solidFill>
                            <a:schemeClr val="tx1"/>
                          </a:solidFill>
                          <a:effectLst/>
                          <a:latin typeface="+mn-lt"/>
                          <a:ea typeface="맑은 고딕" pitchFamily="34" charset="-127"/>
                          <a:cs typeface="Times New Roman" pitchFamily="18" charset="0"/>
                        </a:rPr>
                        <a:t>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a:spcBef>
                          <a:spcPts val="0"/>
                        </a:spcBef>
                        <a:spcAft>
                          <a:spcPts val="0"/>
                        </a:spcAft>
                      </a:pPr>
                      <a:r>
                        <a:rPr kumimoji="0" lang="en-US" sz="1000" b="0" i="0" u="none" strike="noStrike" kern="1200" cap="none" normalizeH="0" baseline="0" dirty="0">
                          <a:ln>
                            <a:noFill/>
                          </a:ln>
                          <a:solidFill>
                            <a:schemeClr val="tx1"/>
                          </a:solidFill>
                          <a:effectLst/>
                          <a:latin typeface="+mn-lt"/>
                          <a:ea typeface="맑은 고딕" pitchFamily="34" charset="-127"/>
                          <a:cs typeface="Times New Roman" pitchFamily="18" charset="0"/>
                        </a:rPr>
                        <a:t>Straatweg 66-S, Breukelen, (Netherlands)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sz="1000" b="0" i="0" u="none" strike="noStrike" kern="1200" cap="none" normalizeH="0" baseline="0" dirty="0">
                          <a:ln>
                            <a:noFill/>
                          </a:ln>
                          <a:solidFill>
                            <a:schemeClr val="tx1"/>
                          </a:solidFill>
                          <a:effectLst/>
                          <a:latin typeface="+mn-lt"/>
                          <a:ea typeface="맑은 고딕" pitchFamily="34" charset="-127"/>
                          <a:cs typeface="Times New Roman" pitchFamily="18" charset="0"/>
                        </a:rPr>
                        <a:t>+31-346-259-656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kumimoji="0" lang="en-US"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mwentink@qualcomm.com</a:t>
                      </a:r>
                      <a:endParaRPr kumimoji="0" lang="en-US" sz="1000" b="0" i="0" u="none" strike="noStrike" kern="1200" cap="none" normalizeH="0" baseline="0" dirty="0">
                        <a:ln>
                          <a:noFill/>
                        </a:ln>
                        <a:solidFill>
                          <a:schemeClr val="tx1"/>
                        </a:solidFill>
                        <a:effectLst/>
                        <a:latin typeface="+mn-lt"/>
                        <a:ea typeface="맑은 고딕" pitchFamily="34" charset="-127"/>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chemeClr val="tx1"/>
                          </a:solidFill>
                          <a:effectLst/>
                          <a:latin typeface="+mn-lt"/>
                          <a:ea typeface="맑은 고딕" pitchFamily="34" charset="-127"/>
                          <a:cs typeface="Times New Roman" pitchFamily="18" charset="0"/>
                        </a:rPr>
                        <a:t>Dean Brenner</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000" b="0" i="0" u="none" strike="noStrike" cap="none" normalizeH="0" baseline="0" dirty="0" smtClean="0">
                          <a:ln>
                            <a:noFill/>
                          </a:ln>
                          <a:solidFill>
                            <a:schemeClr val="tx1"/>
                          </a:solidFill>
                          <a:effectLst/>
                          <a:latin typeface="+mn-lt"/>
                          <a:ea typeface="宋体" pitchFamily="2" charset="-122"/>
                          <a:cs typeface="Times New Roman" pitchFamily="18" charset="0"/>
                        </a:rPr>
                        <a:t>Qualcomm, Inc.</a:t>
                      </a:r>
                      <a:endParaRPr kumimoji="1" lang="zh-CN" altLang="zh-CN" sz="1000" b="0" i="0" u="none" strike="noStrike" cap="none" normalizeH="0" baseline="0" dirty="0" smtClean="0">
                        <a:ln>
                          <a:noFill/>
                        </a:ln>
                        <a:solidFill>
                          <a:schemeClr val="tx1"/>
                        </a:solidFill>
                        <a:effectLst/>
                        <a:latin typeface="+mn-lt"/>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1730 Pennsylvania Ave N.W.</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Washington DC</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CN" altLang="zh-CN"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50000"/>
                        </a:lnSpc>
                        <a:spcBef>
                          <a:spcPts val="600"/>
                        </a:spcBef>
                        <a:spcAft>
                          <a:spcPct val="0"/>
                        </a:spcAft>
                        <a:buClrTx/>
                        <a:buSzTx/>
                        <a:buFontTx/>
                        <a:buNone/>
                        <a:tabLst/>
                      </a:pPr>
                      <a:r>
                        <a:rPr kumimoji="1" lang="en-US" altLang="zh-CN" sz="1000" b="0" i="0" u="none" strike="noStrike" cap="none" normalizeH="0" baseline="0" dirty="0" smtClean="0">
                          <a:ln>
                            <a:noFill/>
                          </a:ln>
                          <a:solidFill>
                            <a:schemeClr val="tx1"/>
                          </a:solidFill>
                          <a:effectLst/>
                          <a:latin typeface="+mn-lt"/>
                          <a:ea typeface="PMingLiU" pitchFamily="18" charset="-120"/>
                          <a:cs typeface="Times New Roman" pitchFamily="18" charset="0"/>
                        </a:rPr>
                        <a:t>dbrenner@qualcomm.com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chemeClr val="tx1"/>
                          </a:solidFill>
                          <a:effectLst/>
                          <a:latin typeface="+mn-lt"/>
                          <a:ea typeface="맑은 고딕" pitchFamily="34" charset="-127"/>
                          <a:cs typeface="Times New Roman" pitchFamily="18" charset="0"/>
                        </a:rPr>
                        <a:t>John Kuzin</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000" b="0" i="0" u="none" strike="noStrike" cap="none" normalizeH="0" baseline="0" dirty="0" smtClean="0">
                          <a:ln>
                            <a:noFill/>
                          </a:ln>
                          <a:solidFill>
                            <a:schemeClr val="tx1"/>
                          </a:solidFill>
                          <a:effectLst/>
                          <a:latin typeface="+mn-lt"/>
                          <a:ea typeface="宋体" pitchFamily="2" charset="-122"/>
                          <a:cs typeface="Times New Roman" pitchFamily="18" charset="0"/>
                        </a:rPr>
                        <a:t>Qualcomm, Inc.</a:t>
                      </a:r>
                      <a:endParaRPr kumimoji="1" lang="zh-CN" altLang="zh-CN" sz="1000" b="0" i="0" u="none" strike="noStrike" cap="none" normalizeH="0" baseline="0" dirty="0" smtClean="0">
                        <a:ln>
                          <a:noFill/>
                        </a:ln>
                        <a:solidFill>
                          <a:schemeClr val="tx1"/>
                        </a:solidFill>
                        <a:effectLst/>
                        <a:latin typeface="+mn-lt"/>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1730 Pennsylvania Ave N.W.</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Washington DC</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CN" altLang="zh-CN"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50000"/>
                        </a:lnSpc>
                        <a:spcBef>
                          <a:spcPct val="0"/>
                        </a:spcBef>
                        <a:spcAft>
                          <a:spcPct val="0"/>
                        </a:spcAft>
                        <a:buClrTx/>
                        <a:buSzTx/>
                        <a:buFontTx/>
                        <a:buNone/>
                        <a:tabLst/>
                      </a:pPr>
                      <a:r>
                        <a:rPr kumimoji="1" lang="en-US" altLang="zh-CN" sz="1000" b="0" i="0" u="none" strike="noStrike" cap="none" normalizeH="0" baseline="0" dirty="0" smtClean="0">
                          <a:ln>
                            <a:noFill/>
                          </a:ln>
                          <a:solidFill>
                            <a:schemeClr val="tx1"/>
                          </a:solidFill>
                          <a:effectLst/>
                          <a:latin typeface="+mn-lt"/>
                          <a:ea typeface="PMingLiU" pitchFamily="18" charset="-120"/>
                          <a:cs typeface="Times New Roman" pitchFamily="18" charset="0"/>
                        </a:rPr>
                        <a:t>jkuzin@qualcomm.com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Appendix</a:t>
            </a:r>
            <a:endParaRPr lang="en-US" dirty="0"/>
          </a:p>
        </p:txBody>
      </p:sp>
      <p:sp>
        <p:nvSpPr>
          <p:cNvPr id="7" name="Subtitle 6"/>
          <p:cNvSpPr>
            <a:spLocks noGrp="1"/>
          </p:cNvSpPr>
          <p:nvPr>
            <p:ph type="subTitle" idx="1"/>
          </p:nvPr>
        </p:nvSpPr>
        <p:spPr/>
        <p:txBody>
          <a:bodyPr/>
          <a:lstStyle/>
          <a:p>
            <a:r>
              <a:rPr lang="en-US" dirty="0" smtClean="0"/>
              <a:t>FCC Rules, Decisions, and Relevant TVBD Definitions and Terminology</a:t>
            </a:r>
            <a:endParaRPr lang="en-US" dirty="0"/>
          </a:p>
        </p:txBody>
      </p:sp>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10</a:t>
            </a:fld>
            <a:endParaRPr lang="en-US" dirty="0"/>
          </a:p>
        </p:txBody>
      </p:sp>
      <p:sp>
        <p:nvSpPr>
          <p:cNvPr id="5" name="Footer Placeholder 4"/>
          <p:cNvSpPr>
            <a:spLocks noGrp="1"/>
          </p:cNvSpPr>
          <p:nvPr>
            <p:ph type="ftr" sz="quarter" idx="11"/>
          </p:nvPr>
        </p:nvSpPr>
        <p:spPr>
          <a:xfrm>
            <a:off x="6779468" y="6475413"/>
            <a:ext cx="1764457" cy="184666"/>
          </a:xfrm>
        </p:spPr>
        <p:txBody>
          <a:bodyPr/>
          <a:lstStyle/>
          <a:p>
            <a:pPr>
              <a:defRPr/>
            </a:pPr>
            <a:r>
              <a:rPr lang="en-US" dirty="0" smtClean="0"/>
              <a:t>S. Abraham, Qualcomm </a:t>
            </a:r>
            <a:r>
              <a:rPr lang="en-US" dirty="0" smtClean="0"/>
              <a:t>Inc.</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 Mode I AP Is Permissible Under FCC TVWS Rules</a:t>
            </a:r>
            <a:endParaRPr lang="en-US" sz="2400" dirty="0"/>
          </a:p>
        </p:txBody>
      </p:sp>
      <p:sp>
        <p:nvSpPr>
          <p:cNvPr id="3" name="Content Placeholder 2"/>
          <p:cNvSpPr>
            <a:spLocks noGrp="1"/>
          </p:cNvSpPr>
          <p:nvPr>
            <p:ph idx="1"/>
          </p:nvPr>
        </p:nvSpPr>
        <p:spPr>
          <a:xfrm>
            <a:off x="457200" y="1219200"/>
            <a:ext cx="8229600" cy="5257800"/>
          </a:xfrm>
        </p:spPr>
        <p:txBody>
          <a:bodyPr/>
          <a:lstStyle/>
          <a:p>
            <a:r>
              <a:rPr lang="en-US" sz="1400" dirty="0" smtClean="0"/>
              <a:t>The FCC’s main goal in the TVWS proceeding is to provide as much flexibility as possible for unlicensed uses while fully protecting the reception of broadcast TV signals.  </a:t>
            </a:r>
            <a:r>
              <a:rPr lang="en-US" sz="1400" b="0" i="1" dirty="0" smtClean="0"/>
              <a:t>See</a:t>
            </a:r>
            <a:r>
              <a:rPr lang="en-US" sz="1400" b="0" dirty="0" smtClean="0"/>
              <a:t> 2008 TVWS Order at para. 54 (“we are providing for operation of personal/portable devices under two different modes: 1) controlled by a fixed device or a Mode II personal/portable device and 2) independent. In each of these cases, </a:t>
            </a:r>
            <a:r>
              <a:rPr lang="en-US" sz="1400" b="0" u="sng" dirty="0" smtClean="0"/>
              <a:t>our goal is to make the technical requirements as simple and as reliable as </a:t>
            </a:r>
            <a:r>
              <a:rPr lang="en-US" sz="1400" b="0" dirty="0" smtClean="0"/>
              <a:t>possible [and] to permit a wide range of unlicensed broadband uses and applications and while ensuring that the most appropriate and effective mechanisms are in place to protect TV and other licensed services. “)</a:t>
            </a:r>
          </a:p>
          <a:p>
            <a:r>
              <a:rPr lang="en-US" sz="1400" dirty="0" smtClean="0"/>
              <a:t>So long as a network has a single device acting in master mode – and thus protecting licensed users – it can enable any number of other devices acting as masters and clients.  </a:t>
            </a:r>
          </a:p>
          <a:p>
            <a:pPr lvl="1"/>
            <a:r>
              <a:rPr lang="en-US" sz="1200" b="0" i="1" dirty="0" smtClean="0"/>
              <a:t>See</a:t>
            </a:r>
            <a:r>
              <a:rPr lang="en-US" sz="1200" b="0" dirty="0" smtClean="0"/>
              <a:t> 2008 TVWS Order at para. 111 (“</a:t>
            </a:r>
            <a:r>
              <a:rPr lang="en-US" sz="1200" b="0" u="sng" dirty="0" smtClean="0"/>
              <a:t>A network always has at least one device operating in master mode and also some devices that may be capable of operating only in client mode and some devices that may be capable of operating in either mode</a:t>
            </a:r>
            <a:r>
              <a:rPr lang="en-US" sz="1200" b="0" dirty="0" smtClean="0"/>
              <a:t>.  All fixed TVBDs will be allowed to operate in master mode. Those personal/portable devices communicating on a master/client basis with a fixed device will be required to use channels/frequencies as directed by the fixed device. Thus, a personal/portable device operating under this arrangement will pose no more risk of interference to a licensed service than the fixed device, and because it will use less power will generally pose less risk of causing such interference.”)</a:t>
            </a:r>
          </a:p>
          <a:p>
            <a:pPr lvl="1"/>
            <a:r>
              <a:rPr lang="en-US" sz="1200" dirty="0" smtClean="0"/>
              <a:t>See 2008 TVWS Order at para. 133 (“We envision that both the Mode I and Mode II approaches will often be incorporated into the same personal/portable device. That is, a personal/portable device could function as a master device when it is able to use geo-location/sensing and database access to identify unused TV channels in its area. If it cannot rely on these techniques but is near a fixed device or another personal/portable device that can act as a master, it could operate in client mode if it makes contact with a master station.”)</a:t>
            </a:r>
            <a:br>
              <a:rPr lang="en-US" sz="1200" dirty="0" smtClean="0"/>
            </a:br>
            <a:endParaRPr lang="en-US" sz="1800" b="0" dirty="0" smtClean="0"/>
          </a:p>
          <a:p>
            <a:r>
              <a:rPr lang="en-US" sz="1400" dirty="0" smtClean="0"/>
              <a:t>A Mode I AP is fully consistent with the FCC’s definition of a Mode I personal/portable device as well as the other definitions on the following page.</a:t>
            </a:r>
            <a:endParaRPr lang="en-US" sz="1800" b="0" dirty="0"/>
          </a:p>
        </p:txBody>
      </p:sp>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11</a:t>
            </a:fld>
            <a:endParaRPr lang="en-US" dirty="0"/>
          </a:p>
        </p:txBody>
      </p:sp>
      <p:sp>
        <p:nvSpPr>
          <p:cNvPr id="5" name="Footer Placeholder 4"/>
          <p:cNvSpPr>
            <a:spLocks noGrp="1"/>
          </p:cNvSpPr>
          <p:nvPr>
            <p:ph type="ftr" sz="quarter" idx="3"/>
          </p:nvPr>
        </p:nvSpPr>
        <p:spPr>
          <a:xfrm>
            <a:off x="6779468" y="6475413"/>
            <a:ext cx="1764457" cy="184666"/>
          </a:xfrm>
        </p:spPr>
        <p:txBody>
          <a:bodyPr/>
          <a:lstStyle/>
          <a:p>
            <a:pPr>
              <a:defRPr/>
            </a:pPr>
            <a:r>
              <a:rPr lang="en-US" dirty="0" smtClean="0"/>
              <a:t>S. Abraham, Qualcomm </a:t>
            </a:r>
            <a:r>
              <a:rPr lang="en-US" dirty="0" smtClean="0"/>
              <a:t>Inc.</a:t>
            </a:r>
            <a:endParaRPr lang="en-US" dirty="0"/>
          </a:p>
        </p:txBody>
      </p:sp>
      <p:sp>
        <p:nvSpPr>
          <p:cNvPr id="6" name="Content Placeholder 2"/>
          <p:cNvSpPr txBox="1">
            <a:spLocks/>
          </p:cNvSpPr>
          <p:nvPr/>
        </p:nvSpPr>
        <p:spPr bwMode="auto">
          <a:xfrm>
            <a:off x="457200" y="1905000"/>
            <a:ext cx="8382000" cy="2895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lgn="just" eaLnBrk="1" hangingPunct="1">
              <a:spcBef>
                <a:spcPct val="20000"/>
              </a:spcBef>
            </a:pPr>
            <a:endParaRPr lang="en-US" sz="1600" i="1" kern="0" dirty="0" smtClean="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TVBD Definitions Support This Interpretation </a:t>
            </a:r>
            <a:endParaRPr lang="en-US" sz="2800" dirty="0"/>
          </a:p>
        </p:txBody>
      </p:sp>
      <p:graphicFrame>
        <p:nvGraphicFramePr>
          <p:cNvPr id="6" name="Content Placeholder 5"/>
          <p:cNvGraphicFramePr>
            <a:graphicFrameLocks noGrp="1"/>
          </p:cNvGraphicFramePr>
          <p:nvPr>
            <p:ph idx="1"/>
          </p:nvPr>
        </p:nvGraphicFramePr>
        <p:xfrm>
          <a:off x="304800" y="1290320"/>
          <a:ext cx="8458200" cy="4790440"/>
        </p:xfrm>
        <a:graphic>
          <a:graphicData uri="http://schemas.openxmlformats.org/drawingml/2006/table">
            <a:tbl>
              <a:tblPr firstRow="1" bandRow="1">
                <a:tableStyleId>{5C22544A-7EE6-4342-B048-85BDC9FD1C3A}</a:tableStyleId>
              </a:tblPr>
              <a:tblGrid>
                <a:gridCol w="1447800"/>
                <a:gridCol w="7010400"/>
              </a:tblGrid>
              <a:tr h="370840">
                <a:tc>
                  <a:txBody>
                    <a:bodyPr/>
                    <a:lstStyle/>
                    <a:p>
                      <a:r>
                        <a:rPr lang="en-US" sz="1600" dirty="0" smtClean="0"/>
                        <a:t>Term</a:t>
                      </a:r>
                      <a:endParaRPr lang="en-US" sz="1600" dirty="0"/>
                    </a:p>
                  </a:txBody>
                  <a:tcPr/>
                </a:tc>
                <a:tc>
                  <a:txBody>
                    <a:bodyPr/>
                    <a:lstStyle/>
                    <a:p>
                      <a:r>
                        <a:rPr lang="en-US" sz="1600" dirty="0" smtClean="0"/>
                        <a:t>Definition</a:t>
                      </a:r>
                      <a:endParaRPr lang="en-US" sz="1600" dirty="0"/>
                    </a:p>
                  </a:txBody>
                  <a:tcPr/>
                </a:tc>
              </a:tr>
              <a:tr h="370840">
                <a:tc>
                  <a:txBody>
                    <a:bodyPr/>
                    <a:lstStyle/>
                    <a:p>
                      <a:r>
                        <a:rPr lang="en-US" sz="1400" dirty="0" smtClean="0"/>
                        <a:t>Fixed device</a:t>
                      </a:r>
                      <a:endParaRPr lang="en-US" sz="1400" dirty="0"/>
                    </a:p>
                  </a:txBody>
                  <a:tcPr/>
                </a:tc>
                <a:tc>
                  <a:txBody>
                    <a:bodyPr/>
                    <a:lstStyle/>
                    <a:p>
                      <a:r>
                        <a:rPr lang="en-US" sz="1400" b="0" dirty="0" smtClean="0"/>
                        <a:t>A fixed TVBD may … initiate and operate a network by sending enabling signals to one or more fixed TVBDs and/or personal/portable TVBDs.  Fixed devices may provide to a Mode I personal/portable device a list of available channels on which the Mode I device may operate under</a:t>
                      </a:r>
                      <a:r>
                        <a:rPr lang="en-US" sz="1400" b="0" baseline="0" dirty="0" smtClean="0"/>
                        <a:t> the rules.</a:t>
                      </a:r>
                      <a:endParaRPr lang="en-US" sz="1400" dirty="0"/>
                    </a:p>
                  </a:txBody>
                  <a:tcPr/>
                </a:tc>
              </a:tr>
              <a:tr h="370840">
                <a:tc>
                  <a:txBody>
                    <a:bodyPr/>
                    <a:lstStyle/>
                    <a:p>
                      <a:r>
                        <a:rPr lang="en-US" sz="1400" u="sng" dirty="0" smtClean="0"/>
                        <a:t>Mode I personal/</a:t>
                      </a:r>
                    </a:p>
                    <a:p>
                      <a:r>
                        <a:rPr lang="en-US" sz="1400" u="sng" dirty="0" smtClean="0"/>
                        <a:t>portable device</a:t>
                      </a:r>
                      <a:endParaRPr lang="en-US" sz="1400" u="sng" dirty="0"/>
                    </a:p>
                  </a:txBody>
                  <a:tcPr/>
                </a:tc>
                <a:tc>
                  <a:txBody>
                    <a:bodyPr/>
                    <a:lstStyle/>
                    <a:p>
                      <a:r>
                        <a:rPr lang="en-US" sz="1400" dirty="0" smtClean="0"/>
                        <a:t>A personal/portable TVBD that does not use an internal geolocation capability and access to a TV bands database to obtain a list of available channels. A Mode I device must obtain a list of available channels on which it may operate from either a fixed TVBD or Mode II personal/portable TVBD. </a:t>
                      </a:r>
                      <a:r>
                        <a:rPr lang="en-US" sz="1400" b="0" u="sng" dirty="0" smtClean="0"/>
                        <a:t>A Mode I device may not initiate a network of fixed and/or personal/portable TVBDs nor may it provide a list of available channels to another Mode I device for operation by such device</a:t>
                      </a:r>
                      <a:r>
                        <a:rPr lang="en-US" sz="1400" dirty="0" smtClean="0"/>
                        <a:t>.</a:t>
                      </a:r>
                      <a:endParaRPr lang="en-US" sz="1400" dirty="0"/>
                    </a:p>
                  </a:txBody>
                  <a:tcPr/>
                </a:tc>
              </a:tr>
              <a:tr h="370840">
                <a:tc>
                  <a:txBody>
                    <a:bodyPr/>
                    <a:lstStyle/>
                    <a:p>
                      <a:r>
                        <a:rPr lang="en-US" sz="1400" dirty="0" smtClean="0"/>
                        <a:t>Mode II personal/</a:t>
                      </a:r>
                    </a:p>
                    <a:p>
                      <a:r>
                        <a:rPr lang="en-US" sz="1400" dirty="0" smtClean="0"/>
                        <a:t>portable device</a:t>
                      </a:r>
                      <a:endParaRPr lang="en-US" sz="1400" dirty="0"/>
                    </a:p>
                  </a:txBody>
                  <a:tcPr/>
                </a:tc>
                <a:tc>
                  <a:txBody>
                    <a:bodyPr/>
                    <a:lstStyle/>
                    <a:p>
                      <a:r>
                        <a:rPr lang="en-US" sz="1400" dirty="0" smtClean="0"/>
                        <a:t>A personal/portable TVBD that uses an internal geo-location capability and access to a TV bands database, either through a direct connection to the Internet or through an indirect connection to the Internet by way of fixed TVBD or another Mode II TVBD, to obtain a list of available channels. A Mode II device may select a channel itself and initiate and operate as part of a network of TVBDs,</a:t>
                      </a:r>
                      <a:r>
                        <a:rPr lang="en-US" sz="1400" baseline="0" dirty="0" smtClean="0"/>
                        <a:t> </a:t>
                      </a:r>
                      <a:r>
                        <a:rPr lang="en-US" sz="1400" dirty="0" smtClean="0"/>
                        <a:t>transmitting to and receiving from one or more fixed TVBDs or personal/portable TVBDs. A Mode II personal/portable device may provide its list of available channels to a Mode I personal/portable device for operation on by the Mode I device</a:t>
                      </a:r>
                      <a:endParaRPr lang="en-US" sz="1400" dirty="0"/>
                    </a:p>
                  </a:txBody>
                  <a:tcPr/>
                </a:tc>
              </a:tr>
              <a:tr h="370840">
                <a:tc>
                  <a:txBody>
                    <a:bodyPr/>
                    <a:lstStyle/>
                    <a:p>
                      <a:r>
                        <a:rPr lang="en-US" sz="1400" dirty="0" smtClean="0"/>
                        <a:t>Network initiation</a:t>
                      </a:r>
                      <a:endParaRPr lang="en-US" sz="1400" dirty="0"/>
                    </a:p>
                  </a:txBody>
                  <a:tcPr/>
                </a:tc>
                <a:tc>
                  <a:txBody>
                    <a:bodyPr/>
                    <a:lstStyle/>
                    <a:p>
                      <a:r>
                        <a:rPr lang="en-US" sz="1400" dirty="0" smtClean="0"/>
                        <a:t>The process by which a fixed or Mode II TVBD sends control signals to one or more fixed TVBDs or personal/portable TVBDs and allows them to begin communications.</a:t>
                      </a:r>
                      <a:endParaRPr lang="en-US" sz="1400" dirty="0"/>
                    </a:p>
                  </a:txBody>
                  <a:tcPr/>
                </a:tc>
              </a:tr>
            </a:tbl>
          </a:graphicData>
        </a:graphic>
      </p:graphicFrame>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12</a:t>
            </a:fld>
            <a:endParaRPr lang="en-US" dirty="0"/>
          </a:p>
        </p:txBody>
      </p:sp>
      <p:sp>
        <p:nvSpPr>
          <p:cNvPr id="5" name="Footer Placeholder 4"/>
          <p:cNvSpPr>
            <a:spLocks noGrp="1"/>
          </p:cNvSpPr>
          <p:nvPr>
            <p:ph type="ftr" sz="quarter" idx="3"/>
          </p:nvPr>
        </p:nvSpPr>
        <p:spPr>
          <a:xfrm>
            <a:off x="6779468" y="6475413"/>
            <a:ext cx="1764457" cy="184666"/>
          </a:xfrm>
        </p:spPr>
        <p:txBody>
          <a:bodyPr/>
          <a:lstStyle/>
          <a:p>
            <a:pPr>
              <a:defRPr/>
            </a:pPr>
            <a:r>
              <a:rPr lang="en-US" dirty="0" smtClean="0"/>
              <a:t>S. Abraham, Qualcomm </a:t>
            </a:r>
            <a:r>
              <a:rPr lang="en-US" dirty="0" smtClean="0"/>
              <a:t>Inc.</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a:t>
            </a:r>
            <a:endParaRPr lang="en-US" dirty="0"/>
          </a:p>
        </p:txBody>
      </p:sp>
      <p:graphicFrame>
        <p:nvGraphicFramePr>
          <p:cNvPr id="6" name="Content Placeholder 5"/>
          <p:cNvGraphicFramePr>
            <a:graphicFrameLocks noGrp="1"/>
          </p:cNvGraphicFramePr>
          <p:nvPr>
            <p:ph idx="1"/>
          </p:nvPr>
        </p:nvGraphicFramePr>
        <p:xfrm>
          <a:off x="228599" y="1447800"/>
          <a:ext cx="8763002" cy="4668520"/>
        </p:xfrm>
        <a:graphic>
          <a:graphicData uri="http://schemas.openxmlformats.org/drawingml/2006/table">
            <a:tbl>
              <a:tblPr firstRow="1" bandRow="1">
                <a:tableStyleId>{5C22544A-7EE6-4342-B048-85BDC9FD1C3A}</a:tableStyleId>
              </a:tblPr>
              <a:tblGrid>
                <a:gridCol w="1676401"/>
                <a:gridCol w="5712012"/>
                <a:gridCol w="1374589"/>
              </a:tblGrid>
              <a:tr h="370840">
                <a:tc>
                  <a:txBody>
                    <a:bodyPr/>
                    <a:lstStyle/>
                    <a:p>
                      <a:r>
                        <a:rPr lang="en-US" dirty="0" smtClean="0"/>
                        <a:t>Term</a:t>
                      </a:r>
                      <a:endParaRPr lang="en-US" dirty="0"/>
                    </a:p>
                  </a:txBody>
                  <a:tcPr/>
                </a:tc>
                <a:tc>
                  <a:txBody>
                    <a:bodyPr/>
                    <a:lstStyle/>
                    <a:p>
                      <a:r>
                        <a:rPr lang="en-US" dirty="0" smtClean="0"/>
                        <a:t>Definition</a:t>
                      </a:r>
                      <a:endParaRPr lang="en-US" dirty="0"/>
                    </a:p>
                  </a:txBody>
                  <a:tcPr/>
                </a:tc>
                <a:tc>
                  <a:txBody>
                    <a:bodyPr/>
                    <a:lstStyle/>
                    <a:p>
                      <a:endParaRPr lang="en-US" dirty="0"/>
                    </a:p>
                  </a:txBody>
                  <a:tcPr/>
                </a:tc>
              </a:tr>
              <a:tr h="370840">
                <a:tc>
                  <a:txBody>
                    <a:bodyPr/>
                    <a:lstStyle/>
                    <a:p>
                      <a:r>
                        <a:rPr lang="en-US" dirty="0" smtClean="0"/>
                        <a:t>AP</a:t>
                      </a:r>
                      <a:endParaRPr lang="en-US" dirty="0"/>
                    </a:p>
                  </a:txBody>
                  <a:tcPr/>
                </a:tc>
                <a:tc>
                  <a:txBody>
                    <a:bodyPr/>
                    <a:lstStyle/>
                    <a:p>
                      <a:r>
                        <a:rPr lang="en-US" dirty="0" smtClean="0"/>
                        <a:t>An entity that contains one station (STA) and provides access to the distribution services, via the wireless medium (WM) for associated STAs.</a:t>
                      </a:r>
                      <a:endParaRPr lang="en-US" dirty="0"/>
                    </a:p>
                  </a:txBody>
                  <a:tcPr/>
                </a:tc>
                <a:tc>
                  <a:txBody>
                    <a:bodyPr/>
                    <a:lstStyle/>
                    <a:p>
                      <a:r>
                        <a:rPr lang="en-US" dirty="0" smtClean="0"/>
                        <a:t>From 802.11 Draft Rev</a:t>
                      </a:r>
                      <a:r>
                        <a:rPr lang="en-US" baseline="0" dirty="0" smtClean="0"/>
                        <a:t>mb</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Serving AP</a:t>
                      </a:r>
                    </a:p>
                    <a:p>
                      <a:r>
                        <a:rPr lang="en-US" dirty="0" smtClean="0"/>
                        <a:t>(S-AP)</a:t>
                      </a:r>
                      <a:endParaRPr lang="en-US" dirty="0"/>
                    </a:p>
                  </a:txBody>
                  <a:tcPr/>
                </a:tc>
                <a:tc>
                  <a:txBody>
                    <a:bodyPr/>
                    <a:lstStyle/>
                    <a:p>
                      <a:r>
                        <a:rPr lang="en-US" dirty="0" smtClean="0"/>
                        <a:t>AP</a:t>
                      </a:r>
                      <a:r>
                        <a:rPr lang="en-US" baseline="0" dirty="0" smtClean="0"/>
                        <a:t> that is associated with the STA providing connectivity to external networks. Serving AP may contain a GDC Enabling STA or a GDC Dependent STA</a:t>
                      </a:r>
                      <a:endParaRPr lang="en-US" dirty="0"/>
                    </a:p>
                  </a:txBody>
                  <a:tcPr/>
                </a:tc>
                <a:tc>
                  <a:txBody>
                    <a:bodyPr/>
                    <a:lstStyle/>
                    <a:p>
                      <a:r>
                        <a:rPr lang="en-US" dirty="0" smtClean="0"/>
                        <a:t>New</a:t>
                      </a:r>
                      <a:endParaRPr lang="en-US" dirty="0"/>
                    </a:p>
                  </a:txBody>
                  <a:tcPr/>
                </a:tc>
              </a:tr>
              <a:tr h="370840">
                <a:tc>
                  <a:txBody>
                    <a:bodyPr/>
                    <a:lstStyle/>
                    <a:p>
                      <a:r>
                        <a:rPr lang="en-US" sz="1800" kern="1200" baseline="0" dirty="0" smtClean="0">
                          <a:solidFill>
                            <a:schemeClr val="dk1"/>
                          </a:solidFill>
                          <a:latin typeface="+mn-lt"/>
                          <a:ea typeface="+mn-ea"/>
                          <a:cs typeface="+mn-cs"/>
                        </a:rPr>
                        <a:t>GDC Enabling STA</a:t>
                      </a:r>
                      <a:endParaRPr lang="en-US" sz="1800" kern="1200" baseline="0" dirty="0">
                        <a:solidFill>
                          <a:schemeClr val="dk1"/>
                        </a:solidFill>
                        <a:latin typeface="+mn-lt"/>
                        <a:ea typeface="+mn-ea"/>
                        <a:cs typeface="+mn-cs"/>
                      </a:endParaRPr>
                    </a:p>
                  </a:txBody>
                  <a:tcPr/>
                </a:tc>
                <a:tc>
                  <a:txBody>
                    <a:bodyPr/>
                    <a:lstStyle/>
                    <a:p>
                      <a:r>
                        <a:rPr lang="en-US" sz="1800" kern="1200" baseline="0" dirty="0" smtClean="0">
                          <a:solidFill>
                            <a:schemeClr val="dk1"/>
                          </a:solidFill>
                          <a:latin typeface="+mn-lt"/>
                          <a:ea typeface="+mn-ea"/>
                          <a:cs typeface="+mn-cs"/>
                        </a:rPr>
                        <a:t> A STA that has the authority to control the operation of GDC dependent STAs after obtaining available spectrum for use at its own location.</a:t>
                      </a:r>
                      <a:endParaRPr lang="en-US" sz="18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From 11af</a:t>
                      </a:r>
                      <a:r>
                        <a:rPr lang="en-US" baseline="0" dirty="0" smtClean="0"/>
                        <a:t> Draft 1.02</a:t>
                      </a:r>
                      <a:endParaRPr lang="en-US" sz="1800" kern="1200" baseline="0" dirty="0">
                        <a:solidFill>
                          <a:schemeClr val="dk1"/>
                        </a:solidFill>
                        <a:latin typeface="+mn-lt"/>
                        <a:ea typeface="+mn-ea"/>
                        <a:cs typeface="+mn-cs"/>
                      </a:endParaRPr>
                    </a:p>
                  </a:txBody>
                  <a:tcPr/>
                </a:tc>
              </a:tr>
              <a:tr h="370840">
                <a:tc>
                  <a:txBody>
                    <a:bodyPr/>
                    <a:lstStyle/>
                    <a:p>
                      <a:r>
                        <a:rPr lang="en-US" dirty="0" smtClean="0"/>
                        <a:t>Enabling AP</a:t>
                      </a:r>
                    </a:p>
                    <a:p>
                      <a:r>
                        <a:rPr lang="en-US" dirty="0" smtClean="0"/>
                        <a:t>(E-AP)</a:t>
                      </a:r>
                      <a:endParaRPr lang="en-US" dirty="0"/>
                    </a:p>
                  </a:txBody>
                  <a:tcPr/>
                </a:tc>
                <a:tc>
                  <a:txBody>
                    <a:bodyPr/>
                    <a:lstStyle/>
                    <a:p>
                      <a:r>
                        <a:rPr lang="en-US" dirty="0" smtClean="0"/>
                        <a:t>GDC enabling STA that is an AP</a:t>
                      </a:r>
                      <a:endParaRPr lang="en-US" dirty="0"/>
                    </a:p>
                  </a:txBody>
                  <a:tcPr/>
                </a:tc>
                <a:tc>
                  <a:txBody>
                    <a:bodyPr/>
                    <a:lstStyle/>
                    <a:p>
                      <a:r>
                        <a:rPr lang="en-US" dirty="0" smtClean="0"/>
                        <a:t>New</a:t>
                      </a:r>
                      <a:endParaRPr lang="en-US" dirty="0"/>
                    </a:p>
                  </a:txBody>
                  <a:tcPr/>
                </a:tc>
              </a:tr>
              <a:tr h="370840">
                <a:tc>
                  <a:txBody>
                    <a:bodyPr/>
                    <a:lstStyle/>
                    <a:p>
                      <a:r>
                        <a:rPr lang="en-US" dirty="0" smtClean="0"/>
                        <a:t>GDC</a:t>
                      </a:r>
                      <a:r>
                        <a:rPr lang="en-US" baseline="0" dirty="0" smtClean="0"/>
                        <a:t> D</a:t>
                      </a:r>
                      <a:r>
                        <a:rPr lang="en-US" dirty="0" smtClean="0"/>
                        <a:t>ependent STA</a:t>
                      </a:r>
                    </a:p>
                    <a:p>
                      <a:r>
                        <a:rPr lang="en-US" dirty="0" smtClean="0"/>
                        <a:t>(D-STA)</a:t>
                      </a:r>
                      <a:endParaRPr lang="en-US" dirty="0"/>
                    </a:p>
                  </a:txBody>
                  <a:tcPr/>
                </a:tc>
                <a:tc>
                  <a:txBody>
                    <a:bodyPr/>
                    <a:lstStyle/>
                    <a:p>
                      <a:r>
                        <a:rPr lang="en-US" sz="1800" kern="1200" baseline="0" dirty="0" smtClean="0">
                          <a:solidFill>
                            <a:schemeClr val="dk1"/>
                          </a:solidFill>
                          <a:latin typeface="+mn-lt"/>
                          <a:ea typeface="+mn-ea"/>
                          <a:cs typeface="+mn-cs"/>
                        </a:rPr>
                        <a:t>A STA that is under the control of Geo-location Database Controlled enabling STA </a:t>
                      </a:r>
                      <a:endParaRPr lang="en-US" dirty="0"/>
                    </a:p>
                  </a:txBody>
                  <a:tcPr/>
                </a:tc>
                <a:tc>
                  <a:txBody>
                    <a:bodyPr/>
                    <a:lstStyle/>
                    <a:p>
                      <a:r>
                        <a:rPr lang="en-US" dirty="0" smtClean="0"/>
                        <a:t>From 11af</a:t>
                      </a:r>
                      <a:r>
                        <a:rPr lang="en-US" baseline="0" dirty="0" smtClean="0"/>
                        <a:t> Draft 1.02</a:t>
                      </a:r>
                      <a:endParaRPr lang="en-US" dirty="0"/>
                    </a:p>
                  </a:txBody>
                  <a:tcPr/>
                </a:tc>
              </a:tr>
            </a:tbl>
          </a:graphicData>
        </a:graphic>
      </p:graphicFrame>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13</a:t>
            </a:fld>
            <a:endParaRPr lang="en-US" dirty="0"/>
          </a:p>
        </p:txBody>
      </p:sp>
      <p:sp>
        <p:nvSpPr>
          <p:cNvPr id="5" name="Footer Placeholder 4"/>
          <p:cNvSpPr>
            <a:spLocks noGrp="1"/>
          </p:cNvSpPr>
          <p:nvPr>
            <p:ph type="ftr" sz="quarter" idx="3"/>
          </p:nvPr>
        </p:nvSpPr>
        <p:spPr>
          <a:xfrm>
            <a:off x="6779468" y="6475413"/>
            <a:ext cx="1764457" cy="184666"/>
          </a:xfrm>
        </p:spPr>
        <p:txBody>
          <a:bodyPr/>
          <a:lstStyle/>
          <a:p>
            <a:pPr>
              <a:defRPr/>
            </a:pPr>
            <a:r>
              <a:rPr lang="en-US" dirty="0" smtClean="0"/>
              <a:t>S. Abraham, Qualcomm </a:t>
            </a:r>
            <a:r>
              <a:rPr lang="en-US" dirty="0" smtClean="0"/>
              <a:t>Inc.</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dirty="0" smtClean="0"/>
              <a:t>Part 15.202 - Certified operating frequency range</a:t>
            </a:r>
            <a:endParaRPr lang="en-US" sz="2800" dirty="0"/>
          </a:p>
        </p:txBody>
      </p:sp>
      <p:sp>
        <p:nvSpPr>
          <p:cNvPr id="3" name="Content Placeholder 2"/>
          <p:cNvSpPr>
            <a:spLocks noGrp="1"/>
          </p:cNvSpPr>
          <p:nvPr>
            <p:ph idx="1"/>
          </p:nvPr>
        </p:nvSpPr>
        <p:spPr>
          <a:xfrm>
            <a:off x="685800" y="1219200"/>
            <a:ext cx="7772400" cy="685800"/>
          </a:xfrm>
        </p:spPr>
        <p:txBody>
          <a:bodyPr/>
          <a:lstStyle/>
          <a:p>
            <a:r>
              <a:rPr lang="en-US" sz="1800" dirty="0" smtClean="0"/>
              <a:t>On one of the conference calls it was brought up that we need to review FCC Part 15.202, which is copied below:</a:t>
            </a:r>
            <a:endParaRPr lang="en-US" sz="1800" dirty="0"/>
          </a:p>
        </p:txBody>
      </p:sp>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14</a:t>
            </a:fld>
            <a:endParaRPr lang="en-US" dirty="0"/>
          </a:p>
        </p:txBody>
      </p:sp>
      <p:sp>
        <p:nvSpPr>
          <p:cNvPr id="5" name="Footer Placeholder 4"/>
          <p:cNvSpPr>
            <a:spLocks noGrp="1"/>
          </p:cNvSpPr>
          <p:nvPr>
            <p:ph type="ftr" sz="quarter" idx="3"/>
          </p:nvPr>
        </p:nvSpPr>
        <p:spPr>
          <a:xfrm>
            <a:off x="6779468" y="6475413"/>
            <a:ext cx="1764457" cy="184666"/>
          </a:xfrm>
        </p:spPr>
        <p:txBody>
          <a:bodyPr/>
          <a:lstStyle/>
          <a:p>
            <a:pPr>
              <a:defRPr/>
            </a:pPr>
            <a:r>
              <a:rPr lang="en-US" dirty="0" smtClean="0"/>
              <a:t>S. Abraham, Qualcomm </a:t>
            </a:r>
            <a:r>
              <a:rPr lang="en-US" dirty="0" smtClean="0"/>
              <a:t>Inc.</a:t>
            </a:r>
            <a:endParaRPr lang="en-US" dirty="0"/>
          </a:p>
        </p:txBody>
      </p:sp>
      <p:sp>
        <p:nvSpPr>
          <p:cNvPr id="6" name="Content Placeholder 2"/>
          <p:cNvSpPr txBox="1">
            <a:spLocks/>
          </p:cNvSpPr>
          <p:nvPr/>
        </p:nvSpPr>
        <p:spPr bwMode="auto">
          <a:xfrm>
            <a:off x="457200" y="1828800"/>
            <a:ext cx="8382000" cy="2895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lgn="just" eaLnBrk="1" hangingPunct="1">
              <a:spcBef>
                <a:spcPct val="20000"/>
              </a:spcBef>
            </a:pPr>
            <a:r>
              <a:rPr lang="en-US" sz="1600" i="1" kern="0" dirty="0" smtClean="0">
                <a:latin typeface="+mn-lt"/>
              </a:rPr>
              <a:t>Client devices that operate in a master/client network may be certified if they have the capability of operating outside permissible Part 15 frequency bands, provided they operate on only permissible Part 15 frequencies under the control of the master device with which they communicate. Master devices marketed within the United States must be limited to operation on permissible Part 15 frequencies. Client devices that can also act as master devices must meet the requirements of a master device. For the purposes of this section, a master device is defined as a device operating in a mode in which it has the capability to transmit without receiving an enabling signal. In this mode it is able to select a channel and initiate a network by sending enabling signals to other devices. A network always has at least one device operating in master mode. A client device is defined as a device operating in a mode in which the transmissions of the device are under control of the master. A device in client mode is not able to initiate a network</a:t>
            </a:r>
          </a:p>
        </p:txBody>
      </p:sp>
      <p:sp>
        <p:nvSpPr>
          <p:cNvPr id="7" name="Content Placeholder 2"/>
          <p:cNvSpPr txBox="1">
            <a:spLocks/>
          </p:cNvSpPr>
          <p:nvPr/>
        </p:nvSpPr>
        <p:spPr bwMode="auto">
          <a:xfrm>
            <a:off x="381000" y="4648200"/>
            <a:ext cx="8534400" cy="1828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kumimoji="0" lang="en-US" sz="1600" b="1" i="0" u="none" strike="noStrike" kern="0" cap="none" spc="0" normalizeH="0" baseline="0" noProof="0" dirty="0" smtClean="0">
                <a:ln>
                  <a:noFill/>
                </a:ln>
                <a:solidFill>
                  <a:schemeClr val="tx1"/>
                </a:solidFill>
                <a:effectLst/>
                <a:uLnTx/>
                <a:uFillTx/>
                <a:latin typeface="+mn-lt"/>
                <a:ea typeface="+mn-ea"/>
                <a:cs typeface="+mn-cs"/>
              </a:rPr>
              <a:t>Observations</a:t>
            </a:r>
          </a:p>
          <a:p>
            <a:pPr marL="347663" lvl="1" indent="-342900" eaLnBrk="1" hangingPunct="1">
              <a:spcBef>
                <a:spcPct val="20000"/>
              </a:spcBef>
              <a:buFontTx/>
              <a:buChar char="•"/>
            </a:pPr>
            <a:r>
              <a:rPr lang="en-US" sz="1600" b="1" kern="0" dirty="0" smtClean="0">
                <a:latin typeface="+mn-lt"/>
              </a:rPr>
              <a:t>Master devices send enabling signals.</a:t>
            </a:r>
          </a:p>
          <a:p>
            <a:pPr marL="347663" lvl="1" indent="-342900" eaLnBrk="1" hangingPunct="1">
              <a:spcBef>
                <a:spcPct val="20000"/>
              </a:spcBef>
              <a:buFontTx/>
              <a:buChar char="•"/>
            </a:pPr>
            <a:r>
              <a:rPr lang="en-US" sz="1600" b="1" kern="0" dirty="0" smtClean="0">
                <a:latin typeface="+mn-lt"/>
              </a:rPr>
              <a:t>Client devices are under the control of a master and cannot initiate a network.</a:t>
            </a:r>
          </a:p>
          <a:p>
            <a:pPr marL="347663" lvl="1" indent="-342900" eaLnBrk="1" hangingPunct="1">
              <a:spcBef>
                <a:spcPct val="20000"/>
              </a:spcBef>
              <a:buFontTx/>
              <a:buChar char="•"/>
            </a:pPr>
            <a:r>
              <a:rPr lang="en-US" sz="1600" b="1" kern="0" dirty="0" smtClean="0">
                <a:latin typeface="+mn-lt"/>
              </a:rPr>
              <a:t>A single device can operate as a master or a client depending on its mode of operation.</a:t>
            </a:r>
          </a:p>
          <a:p>
            <a:pPr marL="347663" lvl="1" indent="-342900" eaLnBrk="1" hangingPunct="1">
              <a:spcBef>
                <a:spcPct val="20000"/>
              </a:spcBef>
              <a:buFontTx/>
              <a:buChar char="•"/>
            </a:pPr>
            <a:r>
              <a:rPr lang="en-US" sz="1600" b="1" kern="0" dirty="0" smtClean="0">
                <a:latin typeface="+mn-lt"/>
              </a:rPr>
              <a:t>A TV band device is an unlicensed (</a:t>
            </a:r>
            <a:r>
              <a:rPr lang="en-US" sz="1600" b="1" i="1" kern="0" dirty="0" smtClean="0">
                <a:latin typeface="+mn-lt"/>
              </a:rPr>
              <a:t>i.e</a:t>
            </a:r>
            <a:r>
              <a:rPr lang="en-US" sz="1600" b="1" kern="0" dirty="0" smtClean="0">
                <a:latin typeface="+mn-lt"/>
              </a:rPr>
              <a:t>., Part 15) RF device that operates on open broadcast TV channels.  </a:t>
            </a:r>
            <a:r>
              <a:rPr lang="en-US" sz="1600" b="1" i="1" kern="0" dirty="0" smtClean="0">
                <a:latin typeface="+mn-lt"/>
              </a:rPr>
              <a:t>See</a:t>
            </a:r>
            <a:r>
              <a:rPr lang="en-US" sz="1600" b="1" kern="0" dirty="0" smtClean="0">
                <a:latin typeface="+mn-lt"/>
              </a:rPr>
              <a:t> § 15.703(m).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KDB 594280 Restrictions on Software Configuration for devices not approved as Software Defined Radios</a:t>
            </a:r>
            <a:endParaRPr lang="en-US" sz="2000" dirty="0"/>
          </a:p>
        </p:txBody>
      </p:sp>
      <p:sp>
        <p:nvSpPr>
          <p:cNvPr id="4" name="Slide Number Placeholder 3"/>
          <p:cNvSpPr>
            <a:spLocks noGrp="1"/>
          </p:cNvSpPr>
          <p:nvPr>
            <p:ph type="sldNum" sz="quarter" idx="10"/>
          </p:nvPr>
        </p:nvSpPr>
        <p:spPr>
          <a:xfrm>
            <a:off x="4344988" y="6523038"/>
            <a:ext cx="530225" cy="182562"/>
          </a:xfrm>
        </p:spPr>
        <p:txBody>
          <a:bodyPr/>
          <a:lstStyle/>
          <a:p>
            <a:pPr>
              <a:defRPr/>
            </a:pPr>
            <a:r>
              <a:rPr lang="en-US" dirty="0" smtClean="0"/>
              <a:t>Slide </a:t>
            </a:r>
            <a:fld id="{3BCC9D43-93F7-41AE-95F3-940CC9707E4A}" type="slidenum">
              <a:rPr lang="en-US" smtClean="0"/>
              <a:pPr>
                <a:defRPr/>
              </a:pPr>
              <a:t>15</a:t>
            </a:fld>
            <a:endParaRPr lang="en-US" dirty="0"/>
          </a:p>
        </p:txBody>
      </p:sp>
      <p:sp>
        <p:nvSpPr>
          <p:cNvPr id="5" name="Footer Placeholder 4"/>
          <p:cNvSpPr>
            <a:spLocks noGrp="1"/>
          </p:cNvSpPr>
          <p:nvPr>
            <p:ph type="ftr" sz="quarter" idx="3"/>
          </p:nvPr>
        </p:nvSpPr>
        <p:spPr>
          <a:xfrm>
            <a:off x="6779468" y="6520934"/>
            <a:ext cx="1764457" cy="184666"/>
          </a:xfrm>
        </p:spPr>
        <p:txBody>
          <a:bodyPr/>
          <a:lstStyle/>
          <a:p>
            <a:pPr>
              <a:defRPr/>
            </a:pPr>
            <a:r>
              <a:rPr lang="en-US" dirty="0" smtClean="0"/>
              <a:t>S. Abraham, Qualcomm </a:t>
            </a:r>
            <a:r>
              <a:rPr lang="en-US" dirty="0" smtClean="0"/>
              <a:t>Inc.</a:t>
            </a:r>
            <a:endParaRPr lang="en-US" dirty="0"/>
          </a:p>
        </p:txBody>
      </p:sp>
      <p:sp>
        <p:nvSpPr>
          <p:cNvPr id="6" name="Content Placeholder 2"/>
          <p:cNvSpPr>
            <a:spLocks noGrp="1"/>
          </p:cNvSpPr>
          <p:nvPr>
            <p:ph idx="1"/>
          </p:nvPr>
        </p:nvSpPr>
        <p:spPr>
          <a:xfrm>
            <a:off x="1066800" y="1295400"/>
            <a:ext cx="7010400" cy="685800"/>
          </a:xfrm>
        </p:spPr>
        <p:txBody>
          <a:bodyPr/>
          <a:lstStyle/>
          <a:p>
            <a:pPr marL="0" indent="0">
              <a:spcBef>
                <a:spcPts val="0"/>
              </a:spcBef>
              <a:buNone/>
            </a:pPr>
            <a:r>
              <a:rPr lang="en-US" sz="1800" dirty="0" smtClean="0"/>
              <a:t>On one of the conference calls we were asked to review KDB 594280.  A relevant excerpt from that KDB is provided below:</a:t>
            </a:r>
            <a:endParaRPr lang="en-US" sz="1800" dirty="0"/>
          </a:p>
        </p:txBody>
      </p:sp>
      <p:sp>
        <p:nvSpPr>
          <p:cNvPr id="7" name="Content Placeholder 2"/>
          <p:cNvSpPr txBox="1">
            <a:spLocks/>
          </p:cNvSpPr>
          <p:nvPr/>
        </p:nvSpPr>
        <p:spPr bwMode="auto">
          <a:xfrm>
            <a:off x="609600" y="1981200"/>
            <a:ext cx="8153400" cy="1676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lgn="just" eaLnBrk="1" hangingPunct="1">
              <a:spcBef>
                <a:spcPct val="20000"/>
              </a:spcBef>
            </a:pPr>
            <a:r>
              <a:rPr lang="en-US" sz="1400" i="1" kern="0" dirty="0" smtClean="0">
                <a:latin typeface="+mn-lt"/>
              </a:rPr>
              <a:t>Many devices referred to by the Wi-Fi industry as "client devices" may not meet the definition of a Section 15.202 client, and must be approved as master devices on U.S. authorized frequencies, and must operate in accordance with the grant conditions. To qualify as a Section 15.202 client, a device cannot initiate, or be configured to initiate, any transmission including probes, beacons, or ad-hoc mode transmissions. If a device supports such network initiating functions, it shall be approved as a master device for that particular band. This includes devices that support Wi-Fi Direct modes in the bands where the device is capable of becoming a Group Owner must be approved as master devices under Section 15.202.</a:t>
            </a:r>
          </a:p>
        </p:txBody>
      </p:sp>
      <p:sp>
        <p:nvSpPr>
          <p:cNvPr id="8" name="Content Placeholder 2"/>
          <p:cNvSpPr txBox="1">
            <a:spLocks/>
          </p:cNvSpPr>
          <p:nvPr/>
        </p:nvSpPr>
        <p:spPr bwMode="auto">
          <a:xfrm>
            <a:off x="152400" y="3581400"/>
            <a:ext cx="8763000" cy="2819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7663" marR="0" lvl="0" indent="-342900" algn="l" defTabSz="914400" rtl="0" eaLnBrk="1" fontAlgn="base" latinLnBrk="0" hangingPunct="1">
              <a:lnSpc>
                <a:spcPct val="100000"/>
              </a:lnSpc>
              <a:spcBef>
                <a:spcPct val="20000"/>
              </a:spcBef>
              <a:spcAft>
                <a:spcPct val="0"/>
              </a:spcAft>
              <a:buClrTx/>
              <a:buSzTx/>
              <a:tabLst/>
              <a:defRPr/>
            </a:pPr>
            <a:r>
              <a:rPr kumimoji="0" lang="en-US" sz="1600" b="1" i="0" u="none" strike="noStrike" kern="0" cap="none" spc="0" normalizeH="0" baseline="0" noProof="0" dirty="0" smtClean="0">
                <a:ln>
                  <a:noFill/>
                </a:ln>
                <a:solidFill>
                  <a:schemeClr val="tx1"/>
                </a:solidFill>
                <a:effectLst/>
                <a:uLnTx/>
                <a:uFillTx/>
                <a:latin typeface="+mn-lt"/>
                <a:ea typeface="+mn-ea"/>
                <a:cs typeface="+mn-cs"/>
              </a:rPr>
              <a:t>Observations</a:t>
            </a:r>
          </a:p>
          <a:p>
            <a:pPr marL="347663" lvl="1" indent="-342900" eaLnBrk="1" hangingPunct="1">
              <a:spcBef>
                <a:spcPct val="20000"/>
              </a:spcBef>
              <a:buFontTx/>
              <a:buChar char="•"/>
            </a:pPr>
            <a:r>
              <a:rPr lang="en-US" sz="1600" b="1" kern="0" dirty="0" smtClean="0">
                <a:latin typeface="+mn-lt"/>
              </a:rPr>
              <a:t>While it is clear that a Mode 1 AP cannot initiate the transmission of a probe or a beacon, in 802.11, no AP “initiates” the transmission of probes.  The transmission of a probe is an autonomous decision at a client device (e.g., a laptop).   802.11af  has very clear rules stating that any transmission (including a probe) can only be done after seeing a beacon from a Fixed or Mode 2 device.  Hence we comply with the KDB.</a:t>
            </a:r>
          </a:p>
          <a:p>
            <a:pPr marL="347663" lvl="1" indent="-342900" eaLnBrk="1" hangingPunct="1">
              <a:spcBef>
                <a:spcPct val="20000"/>
              </a:spcBef>
              <a:buFontTx/>
              <a:buChar char="•"/>
            </a:pPr>
            <a:r>
              <a:rPr lang="en-US" sz="1600" b="1" kern="0" dirty="0" smtClean="0">
                <a:latin typeface="+mn-lt"/>
              </a:rPr>
              <a:t>Mode 1 APs do not initiate the transmission of a beacon autonomously.  They transmit a frame (including the 802.11 beacon) only after being given permission by a Fixed or Mode 2 AP. </a:t>
            </a:r>
          </a:p>
          <a:p>
            <a:pPr marL="347663" lvl="1" indent="-342900" eaLnBrk="1" hangingPunct="1">
              <a:spcBef>
                <a:spcPct val="20000"/>
              </a:spcBef>
              <a:buFontTx/>
              <a:buChar char="•"/>
            </a:pPr>
            <a:r>
              <a:rPr lang="en-US" sz="1600" b="1" kern="0" dirty="0" smtClean="0">
                <a:latin typeface="+mn-lt"/>
              </a:rPr>
              <a:t>Also, the beacons from a Mode 1 AP do not by themselves provide permission for any other STAs to transmit.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1 APs are Permitted</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An IEEE 802.11 AP provides access to the distribution system for associated STAs.</a:t>
            </a:r>
          </a:p>
          <a:p>
            <a:r>
              <a:rPr lang="en-US" dirty="0" smtClean="0"/>
              <a:t>This device may be an FCC Mode I device.</a:t>
            </a:r>
          </a:p>
          <a:p>
            <a:r>
              <a:rPr lang="en-US" dirty="0" smtClean="0"/>
              <a:t>This FCC Mode I device may not enable other STAs by sending control signals to them to allow them to begin transmitting in the TVWS.  That must be done by a device acting as a Mode II Enabling AP.</a:t>
            </a:r>
          </a:p>
          <a:p>
            <a:endParaRPr lang="en-US" dirty="0"/>
          </a:p>
        </p:txBody>
      </p:sp>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16</a:t>
            </a:fld>
            <a:endParaRPr lang="en-US" dirty="0"/>
          </a:p>
        </p:txBody>
      </p:sp>
      <p:sp>
        <p:nvSpPr>
          <p:cNvPr id="5" name="Footer Placeholder 4"/>
          <p:cNvSpPr>
            <a:spLocks noGrp="1"/>
          </p:cNvSpPr>
          <p:nvPr>
            <p:ph type="ftr" sz="quarter" idx="3"/>
          </p:nvPr>
        </p:nvSpPr>
        <p:spPr>
          <a:xfrm>
            <a:off x="6779468" y="6475413"/>
            <a:ext cx="1764457" cy="184666"/>
          </a:xfrm>
        </p:spPr>
        <p:txBody>
          <a:bodyPr/>
          <a:lstStyle/>
          <a:p>
            <a:pPr>
              <a:defRPr/>
            </a:pPr>
            <a:r>
              <a:rPr lang="en-US" dirty="0" smtClean="0"/>
              <a:t>S. Abraham, Qualcomm </a:t>
            </a:r>
            <a:r>
              <a:rPr lang="en-US" dirty="0" smtClean="0"/>
              <a:t>Inc.</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685800" y="1981200"/>
            <a:ext cx="8153400" cy="4114800"/>
          </a:xfrm>
        </p:spPr>
        <p:txBody>
          <a:bodyPr/>
          <a:lstStyle/>
          <a:p>
            <a:r>
              <a:rPr lang="en-US" sz="2000" dirty="0" smtClean="0"/>
              <a:t>Link to KDB 594280</a:t>
            </a:r>
          </a:p>
          <a:p>
            <a:pPr lvl="1"/>
            <a:r>
              <a:rPr lang="en-US" sz="1600" dirty="0" smtClean="0">
                <a:hlinkClick r:id="rId2"/>
              </a:rPr>
              <a:t>http://apps.fcc.gov/oetcf/kdb/forms/FTSSearchResultPage.cfm?id=39498&amp;switch=P</a:t>
            </a:r>
            <a:endParaRPr lang="en-US" sz="1600" dirty="0" smtClean="0"/>
          </a:p>
          <a:p>
            <a:endParaRPr lang="en-US" sz="2000" dirty="0"/>
          </a:p>
        </p:txBody>
      </p:sp>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17</a:t>
            </a:fld>
            <a:endParaRPr lang="en-US" dirty="0"/>
          </a:p>
        </p:txBody>
      </p:sp>
      <p:sp>
        <p:nvSpPr>
          <p:cNvPr id="5" name="Footer Placeholder 4"/>
          <p:cNvSpPr>
            <a:spLocks noGrp="1"/>
          </p:cNvSpPr>
          <p:nvPr>
            <p:ph type="ftr" sz="quarter" idx="3"/>
          </p:nvPr>
        </p:nvSpPr>
        <p:spPr>
          <a:xfrm>
            <a:off x="6779468" y="6475413"/>
            <a:ext cx="1764457" cy="184666"/>
          </a:xfrm>
        </p:spPr>
        <p:txBody>
          <a:bodyPr/>
          <a:lstStyle/>
          <a:p>
            <a:pPr>
              <a:defRPr/>
            </a:pPr>
            <a:r>
              <a:rPr lang="en-US" dirty="0" smtClean="0"/>
              <a:t>S. Abraham, Qualcomm </a:t>
            </a:r>
            <a:r>
              <a:rPr lang="en-US" dirty="0" smtClean="0"/>
              <a:t>Inc.</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title"/>
          </p:nvPr>
        </p:nvSpPr>
        <p:spPr/>
        <p:txBody>
          <a:bodyPr/>
          <a:lstStyle/>
          <a:p>
            <a:r>
              <a:rPr lang="en-US" altLang="ko-KR" dirty="0" smtClean="0"/>
              <a:t>Abstract</a:t>
            </a:r>
            <a:endParaRPr lang="ko-KR" altLang="en-US" dirty="0"/>
          </a:p>
        </p:txBody>
      </p:sp>
      <p:sp>
        <p:nvSpPr>
          <p:cNvPr id="8" name="내용 개체 틀 7"/>
          <p:cNvSpPr>
            <a:spLocks noGrp="1"/>
          </p:cNvSpPr>
          <p:nvPr>
            <p:ph idx="1"/>
          </p:nvPr>
        </p:nvSpPr>
        <p:spPr>
          <a:xfrm>
            <a:off x="685800" y="1371600"/>
            <a:ext cx="7772400" cy="1752600"/>
          </a:xfrm>
        </p:spPr>
        <p:txBody>
          <a:bodyPr/>
          <a:lstStyle/>
          <a:p>
            <a:pPr marL="0" indent="0">
              <a:buNone/>
            </a:pPr>
            <a:r>
              <a:rPr lang="en-GB" sz="1400" b="0" dirty="0"/>
              <a:t>The submission provides </a:t>
            </a:r>
            <a:r>
              <a:rPr lang="en-GB" sz="1400" b="0" dirty="0" smtClean="0"/>
              <a:t>techniques that </a:t>
            </a:r>
            <a:r>
              <a:rPr lang="en-GB" sz="1400" b="0" dirty="0"/>
              <a:t>allow </a:t>
            </a:r>
            <a:r>
              <a:rPr lang="en-GB" sz="1400" b="0" dirty="0" smtClean="0"/>
              <a:t>a GDC </a:t>
            </a:r>
            <a:r>
              <a:rPr lang="en-GB" sz="1400" b="0" dirty="0"/>
              <a:t>dependent STA to remain enabled even if it disassociates from its GDC enabling STA.  The amendment resolves an issue raised by CID 951 which highlights the need for Mode 1 APs.  Due to the necessity of a secure association between a GDC dependent STA and its GDC enabling STA to obtain enablement and the requirement that an STA can have only one association, a GDC dependent STA cannot associate with a Mode 1 AP.  This amendment proposes a method for a GDC Dependent STA to maintain a secure link with a GDC enabling STA while associated with another AP such as a Mode 1 AP.</a:t>
            </a:r>
            <a:endParaRPr lang="en-US" sz="1400" b="0" dirty="0"/>
          </a:p>
        </p:txBody>
      </p:sp>
      <p:sp>
        <p:nvSpPr>
          <p:cNvPr id="9" name="Slide Number Placeholder 2"/>
          <p:cNvSpPr>
            <a:spLocks noGrp="1"/>
          </p:cNvSpPr>
          <p:nvPr>
            <p:ph type="sldNum" sz="quarter" idx="10"/>
          </p:nvPr>
        </p:nvSpPr>
        <p:spPr>
          <a:xfrm>
            <a:off x="4344988" y="6475413"/>
            <a:ext cx="530225" cy="182562"/>
          </a:xfrm>
        </p:spPr>
        <p:txBody>
          <a:bodyPr/>
          <a:lstStyle/>
          <a:p>
            <a:pPr>
              <a:defRPr/>
            </a:pPr>
            <a:r>
              <a:rPr lang="en-US" dirty="0" smtClean="0"/>
              <a:t>Slide </a:t>
            </a:r>
            <a:fld id="{3BCC9D43-93F7-41AE-95F3-940CC9707E4A}" type="slidenum">
              <a:rPr lang="en-US" smtClean="0"/>
              <a:pPr>
                <a:defRPr/>
              </a:pPr>
              <a:t>2</a:t>
            </a:fld>
            <a:endParaRPr lang="en-US" dirty="0"/>
          </a:p>
        </p:txBody>
      </p:sp>
      <p:sp>
        <p:nvSpPr>
          <p:cNvPr id="11" name="Footer Placeholder 3"/>
          <p:cNvSpPr>
            <a:spLocks noGrp="1"/>
          </p:cNvSpPr>
          <p:nvPr>
            <p:ph type="ftr" sz="quarter" idx="3"/>
          </p:nvPr>
        </p:nvSpPr>
        <p:spPr>
          <a:xfrm>
            <a:off x="6779468" y="6475413"/>
            <a:ext cx="1764457" cy="184666"/>
          </a:xfrm>
        </p:spPr>
        <p:txBody>
          <a:bodyPr/>
          <a:lstStyle/>
          <a:p>
            <a:pPr>
              <a:defRPr/>
            </a:pPr>
            <a:r>
              <a:rPr lang="en-US" dirty="0" smtClean="0"/>
              <a:t>S. Abraham, Qualcomm Inc.</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577108571"/>
              </p:ext>
            </p:extLst>
          </p:nvPr>
        </p:nvGraphicFramePr>
        <p:xfrm>
          <a:off x="1447800" y="3124200"/>
          <a:ext cx="6085840" cy="3200400"/>
        </p:xfrm>
        <a:graphic>
          <a:graphicData uri="http://schemas.openxmlformats.org/drawingml/2006/table">
            <a:tbl>
              <a:tblPr firstRow="1" firstCol="1" bandRow="1">
                <a:tableStyleId>{5C22544A-7EE6-4342-B048-85BDC9FD1C3A}</a:tableStyleId>
              </a:tblPr>
              <a:tblGrid>
                <a:gridCol w="1216660"/>
                <a:gridCol w="909320"/>
                <a:gridCol w="1828800"/>
                <a:gridCol w="913765"/>
                <a:gridCol w="1217295"/>
              </a:tblGrid>
              <a:tr h="0">
                <a:tc>
                  <a:txBody>
                    <a:bodyPr/>
                    <a:lstStyle/>
                    <a:p>
                      <a:pPr marL="0" marR="0" algn="r">
                        <a:spcBef>
                          <a:spcPts val="0"/>
                        </a:spcBef>
                        <a:spcAft>
                          <a:spcPts val="0"/>
                        </a:spcAft>
                      </a:pPr>
                      <a:r>
                        <a:rPr lang="en-US" sz="1000" dirty="0">
                          <a:effectLst/>
                        </a:rPr>
                        <a:t> </a:t>
                      </a:r>
                      <a:endParaRPr lang="en-US" sz="1100" dirty="0">
                        <a:effectLst/>
                        <a:latin typeface="Times New Roman"/>
                        <a:ea typeface="Batang"/>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r">
                        <a:spcBef>
                          <a:spcPts val="0"/>
                        </a:spcBef>
                        <a:spcAft>
                          <a:spcPts val="0"/>
                        </a:spcAft>
                      </a:pPr>
                      <a:r>
                        <a:rPr lang="en-US" sz="1000" dirty="0">
                          <a:effectLst/>
                        </a:rPr>
                        <a:t> </a:t>
                      </a:r>
                      <a:endParaRPr lang="en-US" sz="1100" dirty="0">
                        <a:effectLst/>
                        <a:latin typeface="Times New Roman"/>
                        <a:ea typeface="Batang"/>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r">
                        <a:spcBef>
                          <a:spcPts val="0"/>
                        </a:spcBef>
                        <a:spcAft>
                          <a:spcPts val="0"/>
                        </a:spcAft>
                      </a:pPr>
                      <a:r>
                        <a:rPr lang="en-US" sz="1000" dirty="0">
                          <a:effectLst/>
                        </a:rPr>
                        <a:t> </a:t>
                      </a:r>
                      <a:endParaRPr lang="en-US" sz="1100" dirty="0">
                        <a:effectLst/>
                        <a:latin typeface="Times New Roman"/>
                        <a:ea typeface="Batang"/>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r">
                        <a:spcBef>
                          <a:spcPts val="0"/>
                        </a:spcBef>
                        <a:spcAft>
                          <a:spcPts val="0"/>
                        </a:spcAft>
                      </a:pPr>
                      <a:r>
                        <a:rPr lang="en-US" sz="1000" dirty="0">
                          <a:effectLst/>
                        </a:rPr>
                        <a:t> </a:t>
                      </a:r>
                      <a:endParaRPr lang="en-US" sz="1100" dirty="0">
                        <a:effectLst/>
                        <a:latin typeface="Times New Roman"/>
                        <a:ea typeface="Batang"/>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r">
                        <a:spcBef>
                          <a:spcPts val="0"/>
                        </a:spcBef>
                        <a:spcAft>
                          <a:spcPts val="0"/>
                        </a:spcAft>
                      </a:pPr>
                      <a:r>
                        <a:rPr lang="en-US" sz="1000" dirty="0">
                          <a:effectLst/>
                        </a:rPr>
                        <a:t> </a:t>
                      </a:r>
                      <a:endParaRPr lang="en-US" sz="1100" dirty="0">
                        <a:effectLst/>
                        <a:latin typeface="Times New Roman"/>
                        <a:ea typeface="Batang"/>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450850">
                <a:tc>
                  <a:txBody>
                    <a:bodyPr/>
                    <a:lstStyle/>
                    <a:p>
                      <a:pPr marL="0" marR="0" algn="r">
                        <a:spcBef>
                          <a:spcPts val="0"/>
                        </a:spcBef>
                        <a:spcAft>
                          <a:spcPts val="0"/>
                        </a:spcAft>
                      </a:pPr>
                      <a:r>
                        <a:rPr lang="en-GB" sz="1000" kern="1200" dirty="0">
                          <a:solidFill>
                            <a:schemeClr val="dk1"/>
                          </a:solidFill>
                          <a:effectLst/>
                          <a:latin typeface="+mn-lt"/>
                          <a:ea typeface="+mn-ea"/>
                          <a:cs typeface="+mn-cs"/>
                        </a:rPr>
                        <a:t>951</a:t>
                      </a:r>
                      <a:endParaRPr lang="en-US" sz="1000"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r">
                        <a:spcBef>
                          <a:spcPts val="0"/>
                        </a:spcBef>
                        <a:spcAft>
                          <a:spcPts val="0"/>
                        </a:spcAft>
                      </a:pPr>
                      <a:r>
                        <a:rPr lang="en-GB" sz="1000" kern="1200" dirty="0">
                          <a:solidFill>
                            <a:schemeClr val="dk1"/>
                          </a:solidFill>
                          <a:effectLst/>
                          <a:latin typeface="+mn-lt"/>
                          <a:ea typeface="+mn-ea"/>
                          <a:cs typeface="+mn-cs"/>
                        </a:rPr>
                        <a:t>4</a:t>
                      </a:r>
                      <a:endParaRPr lang="en-US" sz="1000"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r">
                        <a:spcBef>
                          <a:spcPts val="0"/>
                        </a:spcBef>
                        <a:spcAft>
                          <a:spcPts val="0"/>
                        </a:spcAft>
                      </a:pPr>
                      <a:r>
                        <a:rPr lang="en-GB" sz="1000" dirty="0">
                          <a:effectLst/>
                        </a:rPr>
                        <a:t>The FCC requirement for embedded geo-location limits the placement of Mode II APs indoors, restricting placement to be near a window or another location where GPS lock can be obtained.  This </a:t>
                      </a:r>
                      <a:r>
                        <a:rPr lang="en-GB" sz="1000" dirty="0" smtClean="0">
                          <a:effectLst/>
                        </a:rPr>
                        <a:t>severely </a:t>
                      </a:r>
                      <a:r>
                        <a:rPr lang="en-GB" sz="1000" dirty="0">
                          <a:effectLst/>
                        </a:rPr>
                        <a:t>limits the placement of APs indoors. The standard needs support for a low-rate enabler which can be placed near a window where it can obtain GPS lock and can provide </a:t>
                      </a:r>
                      <a:r>
                        <a:rPr lang="en-GB" sz="1000" dirty="0" smtClean="0">
                          <a:effectLst/>
                        </a:rPr>
                        <a:t>enablement </a:t>
                      </a:r>
                      <a:r>
                        <a:rPr lang="en-GB" sz="1000" dirty="0">
                          <a:effectLst/>
                        </a:rPr>
                        <a:t>to all the Mode I AP and STAs throughout the building.  In addition, this makes it possible for Mode I APs to be used, which reduces the complexity of these APs since they no longer require embedded GPS.</a:t>
                      </a:r>
                      <a:endParaRPr lang="en-US" sz="1100" dirty="0">
                        <a:effectLst/>
                        <a:latin typeface="Times New Roman"/>
                        <a:ea typeface="Batang"/>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r">
                        <a:spcBef>
                          <a:spcPts val="0"/>
                        </a:spcBef>
                        <a:spcAft>
                          <a:spcPts val="0"/>
                        </a:spcAft>
                      </a:pPr>
                      <a:r>
                        <a:rPr lang="en-GB" sz="1000" dirty="0">
                          <a:effectLst/>
                        </a:rPr>
                        <a:t>Add text from document IEEE 802.11-11/257.</a:t>
                      </a:r>
                      <a:endParaRPr lang="en-US" sz="1100" dirty="0">
                        <a:effectLst/>
                        <a:latin typeface="Times New Roman"/>
                        <a:ea typeface="Batang"/>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algn="r">
                        <a:spcBef>
                          <a:spcPts val="0"/>
                        </a:spcBef>
                        <a:spcAft>
                          <a:spcPts val="0"/>
                        </a:spcAft>
                      </a:pPr>
                      <a:r>
                        <a:rPr lang="en-GB" sz="1000" dirty="0">
                          <a:effectLst/>
                        </a:rPr>
                        <a:t>951</a:t>
                      </a:r>
                      <a:endParaRPr lang="en-US" sz="1100" dirty="0">
                        <a:effectLst/>
                        <a:latin typeface="Times New Roman"/>
                        <a:ea typeface="Batang"/>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a:t>
            </a:r>
            <a:endParaRPr lang="en-US" dirty="0"/>
          </a:p>
        </p:txBody>
      </p:sp>
      <p:sp>
        <p:nvSpPr>
          <p:cNvPr id="3" name="Content Placeholder 2"/>
          <p:cNvSpPr>
            <a:spLocks noGrp="1"/>
          </p:cNvSpPr>
          <p:nvPr>
            <p:ph idx="1"/>
          </p:nvPr>
        </p:nvSpPr>
        <p:spPr/>
        <p:txBody>
          <a:bodyPr/>
          <a:lstStyle/>
          <a:p>
            <a:r>
              <a:rPr lang="en-US" dirty="0" smtClean="0"/>
              <a:t>This revision provides additional support (in the appendix) for the permissibility of Mode I APs.</a:t>
            </a:r>
            <a:endParaRPr lang="en-US" dirty="0"/>
          </a:p>
        </p:txBody>
      </p:sp>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3</a:t>
            </a:fld>
            <a:endParaRPr lang="en-US" dirty="0"/>
          </a:p>
        </p:txBody>
      </p:sp>
      <p:sp>
        <p:nvSpPr>
          <p:cNvPr id="5" name="Footer Placeholder 4"/>
          <p:cNvSpPr>
            <a:spLocks noGrp="1"/>
          </p:cNvSpPr>
          <p:nvPr>
            <p:ph type="ftr" sz="quarter" idx="3"/>
          </p:nvPr>
        </p:nvSpPr>
        <p:spPr>
          <a:xfrm>
            <a:off x="6779468" y="6475413"/>
            <a:ext cx="1764457" cy="184666"/>
          </a:xfrm>
        </p:spPr>
        <p:txBody>
          <a:bodyPr/>
          <a:lstStyle/>
          <a:p>
            <a:pPr>
              <a:defRPr/>
            </a:pPr>
            <a:r>
              <a:rPr lang="en-US" dirty="0" smtClean="0"/>
              <a:t>S. Abraham, Qualcomm </a:t>
            </a:r>
            <a:r>
              <a:rPr lang="en-US" dirty="0" smtClean="0"/>
              <a:t>Inc.</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457200" y="1371600"/>
            <a:ext cx="8229600" cy="5029200"/>
          </a:xfrm>
        </p:spPr>
        <p:txBody>
          <a:bodyPr>
            <a:noAutofit/>
          </a:bodyPr>
          <a:lstStyle/>
          <a:p>
            <a:pPr>
              <a:lnSpc>
                <a:spcPts val="1900"/>
              </a:lnSpc>
            </a:pPr>
            <a:r>
              <a:rPr lang="en-US" sz="2000" dirty="0" smtClean="0"/>
              <a:t>FCC rules require secure transmission of </a:t>
            </a:r>
          </a:p>
          <a:p>
            <a:pPr lvl="1">
              <a:lnSpc>
                <a:spcPts val="1900"/>
              </a:lnSpc>
            </a:pPr>
            <a:r>
              <a:rPr lang="en-US" sz="1800" dirty="0" smtClean="0"/>
              <a:t>White space map (WSM)</a:t>
            </a:r>
          </a:p>
          <a:p>
            <a:pPr lvl="1">
              <a:lnSpc>
                <a:spcPts val="1900"/>
              </a:lnSpc>
            </a:pPr>
            <a:r>
              <a:rPr lang="en-US" sz="1800" dirty="0" smtClean="0"/>
              <a:t>Contact Verification Signal (CVS)</a:t>
            </a:r>
          </a:p>
          <a:p>
            <a:pPr lvl="1">
              <a:lnSpc>
                <a:spcPts val="1900"/>
              </a:lnSpc>
            </a:pPr>
            <a:r>
              <a:rPr lang="en-US" sz="1800" dirty="0" smtClean="0"/>
              <a:t>Encrypted transmission of  WSM and CVS</a:t>
            </a:r>
          </a:p>
          <a:p>
            <a:pPr>
              <a:lnSpc>
                <a:spcPts val="1900"/>
              </a:lnSpc>
            </a:pPr>
            <a:r>
              <a:rPr lang="en-US" sz="2000" dirty="0" smtClean="0"/>
              <a:t>To comply with the above, for the current 802.11af draft a GDC dependent STA requires a continuous “secure association” to an GDC enabling AP.</a:t>
            </a:r>
          </a:p>
          <a:p>
            <a:pPr>
              <a:lnSpc>
                <a:spcPts val="1900"/>
              </a:lnSpc>
            </a:pPr>
            <a:endParaRPr lang="en-US" sz="2000" dirty="0" smtClean="0"/>
          </a:p>
          <a:p>
            <a:pPr>
              <a:lnSpc>
                <a:spcPts val="1900"/>
              </a:lnSpc>
            </a:pPr>
            <a:r>
              <a:rPr lang="en-US" sz="2000" dirty="0" smtClean="0"/>
              <a:t>802.11 Revmb does not permit more than one association, the enabling AP will have to also provide data services</a:t>
            </a:r>
          </a:p>
          <a:p>
            <a:pPr>
              <a:lnSpc>
                <a:spcPts val="1900"/>
              </a:lnSpc>
            </a:pPr>
            <a:r>
              <a:rPr lang="en-US" sz="2000" dirty="0" smtClean="0"/>
              <a:t>Therefore:</a:t>
            </a:r>
          </a:p>
          <a:p>
            <a:pPr lvl="1">
              <a:lnSpc>
                <a:spcPts val="1900"/>
              </a:lnSpc>
            </a:pPr>
            <a:r>
              <a:rPr lang="en-US" sz="1800" dirty="0" smtClean="0"/>
              <a:t>All APs will need to be enablers to associate dependent STAs</a:t>
            </a:r>
          </a:p>
          <a:p>
            <a:pPr lvl="3">
              <a:lnSpc>
                <a:spcPts val="1900"/>
              </a:lnSpc>
            </a:pPr>
            <a:r>
              <a:rPr lang="en-US" dirty="0" smtClean="0"/>
              <a:t>APs would have to be Mode II and accurate geo location capability</a:t>
            </a:r>
            <a:br>
              <a:rPr lang="en-US" dirty="0" smtClean="0"/>
            </a:br>
            <a:endParaRPr lang="en-US" dirty="0" smtClean="0"/>
          </a:p>
          <a:p>
            <a:pPr>
              <a:lnSpc>
                <a:spcPts val="1900"/>
              </a:lnSpc>
            </a:pPr>
            <a:r>
              <a:rPr lang="en-US" sz="2000" dirty="0" smtClean="0"/>
              <a:t>We present an augmentation to the current GDC enablement protocol  that keeps the (GDC) Enabling AP(E-AP)  function separate from the data serving AP (S-AP)</a:t>
            </a:r>
          </a:p>
          <a:p>
            <a:pPr lvl="2">
              <a:lnSpc>
                <a:spcPts val="1900"/>
              </a:lnSpc>
            </a:pPr>
            <a:endParaRPr lang="en-US" sz="1600" dirty="0"/>
          </a:p>
        </p:txBody>
      </p:sp>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4</a:t>
            </a:fld>
            <a:endParaRPr lang="en-US" dirty="0"/>
          </a:p>
        </p:txBody>
      </p:sp>
      <p:sp>
        <p:nvSpPr>
          <p:cNvPr id="5" name="Footer Placeholder 4"/>
          <p:cNvSpPr>
            <a:spLocks noGrp="1"/>
          </p:cNvSpPr>
          <p:nvPr>
            <p:ph type="ftr" sz="quarter" idx="3"/>
          </p:nvPr>
        </p:nvSpPr>
        <p:spPr>
          <a:xfrm>
            <a:off x="6809476" y="6475413"/>
            <a:ext cx="1734449" cy="184666"/>
          </a:xfrm>
        </p:spPr>
        <p:txBody>
          <a:bodyPr/>
          <a:lstStyle/>
          <a:p>
            <a:pPr>
              <a:defRPr/>
            </a:pPr>
            <a:r>
              <a:rPr lang="en-US" dirty="0" smtClean="0"/>
              <a:t>S.Abraham  Qualcomm </a:t>
            </a:r>
            <a:r>
              <a:rPr lang="en-US" dirty="0" smtClean="0"/>
              <a:t>Inc.</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Network Operation with Separate Enabler</a:t>
            </a:r>
            <a:endParaRPr lang="en-US" dirty="0"/>
          </a:p>
        </p:txBody>
      </p:sp>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5</a:t>
            </a:fld>
            <a:endParaRPr lang="en-US" dirty="0"/>
          </a:p>
        </p:txBody>
      </p:sp>
      <p:sp>
        <p:nvSpPr>
          <p:cNvPr id="5" name="Footer Placeholder 4"/>
          <p:cNvSpPr>
            <a:spLocks noGrp="1"/>
          </p:cNvSpPr>
          <p:nvPr>
            <p:ph type="ftr" sz="quarter" idx="3"/>
          </p:nvPr>
        </p:nvSpPr>
        <p:spPr>
          <a:xfrm>
            <a:off x="6779468" y="6475413"/>
            <a:ext cx="1764457" cy="184666"/>
          </a:xfrm>
        </p:spPr>
        <p:txBody>
          <a:bodyPr/>
          <a:lstStyle/>
          <a:p>
            <a:pPr>
              <a:defRPr/>
            </a:pPr>
            <a:r>
              <a:rPr lang="en-US" dirty="0" smtClean="0"/>
              <a:t>S. Abraham, Qualcomm </a:t>
            </a:r>
            <a:r>
              <a:rPr lang="en-US" dirty="0" smtClean="0"/>
              <a:t>Inc.</a:t>
            </a:r>
            <a:endParaRPr lang="en-US" dirty="0"/>
          </a:p>
        </p:txBody>
      </p:sp>
      <p:graphicFrame>
        <p:nvGraphicFramePr>
          <p:cNvPr id="12290" name="Object 2"/>
          <p:cNvGraphicFramePr>
            <a:graphicFrameLocks noChangeAspect="1"/>
          </p:cNvGraphicFramePr>
          <p:nvPr/>
        </p:nvGraphicFramePr>
        <p:xfrm>
          <a:off x="1538288" y="2178050"/>
          <a:ext cx="6067425" cy="2501900"/>
        </p:xfrm>
        <a:graphic>
          <a:graphicData uri="http://schemas.openxmlformats.org/presentationml/2006/ole">
            <mc:AlternateContent xmlns:mc="http://schemas.openxmlformats.org/markup-compatibility/2006">
              <mc:Choice xmlns:v="urn:schemas-microsoft-com:vml" Requires="v">
                <p:oleObj spid="_x0000_s12313" name="Visio" r:id="rId3" imgW="6069674" imgH="2671784" progId="Visio.Drawing.11">
                  <p:embed/>
                </p:oleObj>
              </mc:Choice>
              <mc:Fallback>
                <p:oleObj name="Visio" r:id="rId3" imgW="6069674" imgH="2671784" progId="Visio.Drawing.11">
                  <p:embed/>
                  <p:pic>
                    <p:nvPicPr>
                      <p:cNvPr id="0"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8288" y="2178050"/>
                        <a:ext cx="6067425" cy="250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Proposed “Augmented” Enablement Flowchart</a:t>
            </a:r>
            <a:endParaRPr lang="en-US" sz="2800" dirty="0"/>
          </a:p>
        </p:txBody>
      </p:sp>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6</a:t>
            </a:fld>
            <a:endParaRPr lang="en-US" dirty="0"/>
          </a:p>
        </p:txBody>
      </p:sp>
      <p:sp>
        <p:nvSpPr>
          <p:cNvPr id="8" name="Footer Placeholder 3"/>
          <p:cNvSpPr txBox="1">
            <a:spLocks/>
          </p:cNvSpPr>
          <p:nvPr/>
        </p:nvSpPr>
        <p:spPr bwMode="auto">
          <a:xfrm>
            <a:off x="6934200" y="6477000"/>
            <a:ext cx="17644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 Abraham, Qualcomm Inc.</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1035" name="Object 11"/>
          <p:cNvGraphicFramePr>
            <a:graphicFrameLocks noChangeAspect="1"/>
          </p:cNvGraphicFramePr>
          <p:nvPr/>
        </p:nvGraphicFramePr>
        <p:xfrm>
          <a:off x="2819400" y="1295400"/>
          <a:ext cx="3297237" cy="4945915"/>
        </p:xfrm>
        <a:graphic>
          <a:graphicData uri="http://schemas.openxmlformats.org/presentationml/2006/ole">
            <mc:AlternateContent xmlns:mc="http://schemas.openxmlformats.org/markup-compatibility/2006">
              <mc:Choice xmlns:v="urn:schemas-microsoft-com:vml" Requires="v">
                <p:oleObj spid="_x0000_s1058" name="Visio" r:id="rId3" imgW="2936240" imgH="4639462" progId="Visio.Drawing.11">
                  <p:embed/>
                </p:oleObj>
              </mc:Choice>
              <mc:Fallback>
                <p:oleObj name="Visio" r:id="rId3" imgW="2936240" imgH="4639462" progId="Visio.Drawing.11">
                  <p:embed/>
                  <p:pic>
                    <p:nvPicPr>
                      <p:cNvPr id="0"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1295400"/>
                        <a:ext cx="3297237" cy="4945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Operation of Enablement Procedure</a:t>
            </a:r>
            <a:endParaRPr lang="en-US" dirty="0"/>
          </a:p>
        </p:txBody>
      </p:sp>
      <p:sp>
        <p:nvSpPr>
          <p:cNvPr id="6" name="Content Placeholder 5"/>
          <p:cNvSpPr>
            <a:spLocks noGrp="1"/>
          </p:cNvSpPr>
          <p:nvPr>
            <p:ph idx="1"/>
          </p:nvPr>
        </p:nvSpPr>
        <p:spPr>
          <a:xfrm>
            <a:off x="685800" y="1676400"/>
            <a:ext cx="7772400" cy="4419600"/>
          </a:xfrm>
        </p:spPr>
        <p:txBody>
          <a:bodyPr>
            <a:normAutofit lnSpcReduction="10000"/>
          </a:bodyPr>
          <a:lstStyle/>
          <a:p>
            <a:r>
              <a:rPr lang="en-US" dirty="0" smtClean="0"/>
              <a:t>D-STA </a:t>
            </a:r>
            <a:r>
              <a:rPr lang="en-US" u="sng" dirty="0" smtClean="0"/>
              <a:t>associates with </a:t>
            </a:r>
            <a:r>
              <a:rPr lang="en-US" dirty="0" smtClean="0"/>
              <a:t>E-AP using a secure association procedure as required by the E-AP</a:t>
            </a:r>
          </a:p>
          <a:p>
            <a:r>
              <a:rPr lang="en-US" dirty="0" smtClean="0"/>
              <a:t>During the secure association the E-AP and D-STA generate an Enablement Key (EK) along with the PTK</a:t>
            </a:r>
          </a:p>
          <a:p>
            <a:r>
              <a:rPr lang="en-US" dirty="0" smtClean="0"/>
              <a:t>D-STA requests enablement from the E-AP using the enablement procedure.</a:t>
            </a:r>
          </a:p>
          <a:p>
            <a:r>
              <a:rPr lang="en-US" dirty="0" smtClean="0"/>
              <a:t>D-STA then </a:t>
            </a:r>
            <a:r>
              <a:rPr lang="en-US" u="sng" dirty="0" smtClean="0"/>
              <a:t>disassociates from</a:t>
            </a:r>
            <a:r>
              <a:rPr lang="en-US" dirty="0" smtClean="0"/>
              <a:t> E-AP</a:t>
            </a:r>
          </a:p>
          <a:p>
            <a:r>
              <a:rPr lang="en-US" dirty="0" smtClean="0"/>
              <a:t>D-STA may then associate with any other AP, even other dependent APs (this AP is called the serving AP)</a:t>
            </a:r>
          </a:p>
          <a:p>
            <a:r>
              <a:rPr lang="en-US" dirty="0" smtClean="0"/>
              <a:t>All other communication from D-STA to E-AP use a “pull method” as described later</a:t>
            </a:r>
            <a:endParaRPr lang="en-US" dirty="0"/>
          </a:p>
        </p:txBody>
      </p:sp>
      <p:sp>
        <p:nvSpPr>
          <p:cNvPr id="3" name="Slide Number Placeholder 2"/>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7</a:t>
            </a:fld>
            <a:endParaRPr lang="en-US" dirty="0"/>
          </a:p>
        </p:txBody>
      </p:sp>
      <p:sp>
        <p:nvSpPr>
          <p:cNvPr id="4" name="Footer Placeholder 3"/>
          <p:cNvSpPr>
            <a:spLocks noGrp="1"/>
          </p:cNvSpPr>
          <p:nvPr>
            <p:ph type="ftr" sz="quarter" idx="3"/>
          </p:nvPr>
        </p:nvSpPr>
        <p:spPr>
          <a:xfrm>
            <a:off x="6779468" y="6475413"/>
            <a:ext cx="1764457" cy="184666"/>
          </a:xfrm>
        </p:spPr>
        <p:txBody>
          <a:bodyPr/>
          <a:lstStyle/>
          <a:p>
            <a:pPr lvl="0">
              <a:defRPr/>
            </a:pPr>
            <a:r>
              <a:rPr lang="en-US" dirty="0" smtClean="0"/>
              <a:t>S. Abraham, Qualcomm Inc.</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Obtaining a CVS from E-AP</a:t>
            </a:r>
            <a:endParaRPr lang="en-US" dirty="0"/>
          </a:p>
        </p:txBody>
      </p:sp>
      <p:sp>
        <p:nvSpPr>
          <p:cNvPr id="3" name="Content Placeholder 2"/>
          <p:cNvSpPr>
            <a:spLocks noGrp="1"/>
          </p:cNvSpPr>
          <p:nvPr>
            <p:ph idx="1"/>
          </p:nvPr>
        </p:nvSpPr>
        <p:spPr>
          <a:xfrm>
            <a:off x="685800" y="1676400"/>
            <a:ext cx="7772400" cy="4419600"/>
          </a:xfrm>
        </p:spPr>
        <p:txBody>
          <a:bodyPr>
            <a:normAutofit fontScale="92500" lnSpcReduction="20000"/>
          </a:bodyPr>
          <a:lstStyle/>
          <a:p>
            <a:r>
              <a:rPr lang="en-US" dirty="0" smtClean="0"/>
              <a:t>All messages between the E-AP and D-STA (after disassociation) use </a:t>
            </a:r>
            <a:r>
              <a:rPr lang="en-US" u="sng" dirty="0" smtClean="0"/>
              <a:t>self protected action frames </a:t>
            </a:r>
            <a:r>
              <a:rPr lang="en-US" dirty="0" smtClean="0"/>
              <a:t>that are encrypted using the EK generated during the association</a:t>
            </a:r>
            <a:br>
              <a:rPr lang="en-US" dirty="0" smtClean="0"/>
            </a:br>
            <a:r>
              <a:rPr lang="en-US" dirty="0" smtClean="0"/>
              <a:t> </a:t>
            </a:r>
          </a:p>
          <a:p>
            <a:r>
              <a:rPr lang="en-US" dirty="0" smtClean="0"/>
              <a:t>D-STA obtains a CVS by requesting one from E-AP</a:t>
            </a:r>
          </a:p>
          <a:p>
            <a:pPr lvl="1"/>
            <a:r>
              <a:rPr lang="en-US" dirty="0" smtClean="0"/>
              <a:t>CVS Request approach frees the E-AP from tracking the sleep state of the D-STA when sending the CVS</a:t>
            </a:r>
            <a:br>
              <a:rPr lang="en-US" dirty="0" smtClean="0"/>
            </a:br>
            <a:endParaRPr lang="en-US" dirty="0" smtClean="0"/>
          </a:p>
          <a:p>
            <a:r>
              <a:rPr lang="en-US" dirty="0" smtClean="0"/>
              <a:t>When E-AP receives a CVS request, it responds with a CVS containing the CVSIE if it is able to de-crypt the self protected action frame using the EK.</a:t>
            </a:r>
          </a:p>
          <a:p>
            <a:r>
              <a:rPr lang="en-US" dirty="0" smtClean="0"/>
              <a:t>Operation when CVS indicates new WSM-ID </a:t>
            </a:r>
          </a:p>
          <a:p>
            <a:pPr lvl="1"/>
            <a:r>
              <a:rPr lang="en-US" dirty="0" smtClean="0"/>
              <a:t>D-STA sends self protected  Channel Availability Query( CAQ) with reason result set to WSM</a:t>
            </a:r>
          </a:p>
          <a:p>
            <a:pPr lvl="1"/>
            <a:r>
              <a:rPr lang="en-US" dirty="0" smtClean="0"/>
              <a:t>D-STA uses self protected CAQ response frame to send the WSM</a:t>
            </a:r>
          </a:p>
          <a:p>
            <a:endParaRPr lang="en-US" dirty="0"/>
          </a:p>
        </p:txBody>
      </p:sp>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8</a:t>
            </a:fld>
            <a:endParaRPr lang="en-US" dirty="0"/>
          </a:p>
        </p:txBody>
      </p:sp>
      <p:sp>
        <p:nvSpPr>
          <p:cNvPr id="5" name="Footer Placeholder 4"/>
          <p:cNvSpPr>
            <a:spLocks noGrp="1"/>
          </p:cNvSpPr>
          <p:nvPr>
            <p:ph type="ftr" sz="quarter" idx="3"/>
          </p:nvPr>
        </p:nvSpPr>
        <p:spPr>
          <a:xfrm>
            <a:off x="6779468" y="6475413"/>
            <a:ext cx="1764457" cy="184666"/>
          </a:xfrm>
        </p:spPr>
        <p:txBody>
          <a:bodyPr/>
          <a:lstStyle/>
          <a:p>
            <a:pPr>
              <a:defRPr/>
            </a:pPr>
            <a:r>
              <a:rPr lang="en-US" dirty="0" smtClean="0"/>
              <a:t>S. Abraham, Qualcomm </a:t>
            </a:r>
            <a:r>
              <a:rPr lang="en-US" dirty="0" smtClean="0"/>
              <a:t>Inc.</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Formats</a:t>
            </a:r>
            <a:endParaRPr lang="en-US" dirty="0"/>
          </a:p>
        </p:txBody>
      </p:sp>
      <p:sp>
        <p:nvSpPr>
          <p:cNvPr id="3" name="Content Placeholder 2"/>
          <p:cNvSpPr>
            <a:spLocks noGrp="1"/>
          </p:cNvSpPr>
          <p:nvPr>
            <p:ph idx="1"/>
          </p:nvPr>
        </p:nvSpPr>
        <p:spPr>
          <a:xfrm>
            <a:off x="609600" y="1371600"/>
            <a:ext cx="7772400" cy="609600"/>
          </a:xfrm>
        </p:spPr>
        <p:txBody>
          <a:bodyPr/>
          <a:lstStyle/>
          <a:p>
            <a:r>
              <a:rPr lang="en-US" dirty="0" smtClean="0"/>
              <a:t>CVS Request: </a:t>
            </a:r>
          </a:p>
          <a:p>
            <a:pPr lvl="1"/>
            <a:r>
              <a:rPr lang="en-US" dirty="0" smtClean="0"/>
              <a:t>Only contains Category and Action field</a:t>
            </a:r>
            <a:endParaRPr lang="en-US" dirty="0"/>
          </a:p>
        </p:txBody>
      </p:sp>
      <p:sp>
        <p:nvSpPr>
          <p:cNvPr id="4" name="Slide Number Placeholder 3"/>
          <p:cNvSpPr>
            <a:spLocks noGrp="1"/>
          </p:cNvSpPr>
          <p:nvPr>
            <p:ph type="sldNum" sz="quarter" idx="10"/>
          </p:nvPr>
        </p:nvSpPr>
        <p:spPr/>
        <p:txBody>
          <a:bodyPr/>
          <a:lstStyle/>
          <a:p>
            <a:pPr>
              <a:defRPr/>
            </a:pPr>
            <a:r>
              <a:rPr lang="en-US" dirty="0" smtClean="0"/>
              <a:t>Slide </a:t>
            </a:r>
            <a:fld id="{3BCC9D43-93F7-41AE-95F3-940CC9707E4A}" type="slidenum">
              <a:rPr lang="en-US" smtClean="0"/>
              <a:pPr>
                <a:defRPr/>
              </a:pPr>
              <a:t>9</a:t>
            </a:fld>
            <a:endParaRPr lang="en-US" dirty="0"/>
          </a:p>
        </p:txBody>
      </p:sp>
      <p:sp>
        <p:nvSpPr>
          <p:cNvPr id="5" name="Footer Placeholder 4"/>
          <p:cNvSpPr>
            <a:spLocks noGrp="1"/>
          </p:cNvSpPr>
          <p:nvPr>
            <p:ph type="ftr" sz="quarter" idx="3"/>
          </p:nvPr>
        </p:nvSpPr>
        <p:spPr>
          <a:xfrm>
            <a:off x="6779468" y="6475413"/>
            <a:ext cx="1764457" cy="184666"/>
          </a:xfrm>
        </p:spPr>
        <p:txBody>
          <a:bodyPr/>
          <a:lstStyle/>
          <a:p>
            <a:pPr>
              <a:defRPr/>
            </a:pPr>
            <a:r>
              <a:rPr lang="en-US" dirty="0" smtClean="0"/>
              <a:t>S. Abraham, Qualcomm </a:t>
            </a:r>
            <a:r>
              <a:rPr lang="en-US" dirty="0" smtClean="0"/>
              <a:t>Inc.</a:t>
            </a:r>
            <a:endParaRPr lang="en-US" dirty="0"/>
          </a:p>
        </p:txBody>
      </p:sp>
      <p:sp>
        <p:nvSpPr>
          <p:cNvPr id="6" name="Content Placeholder 2"/>
          <p:cNvSpPr txBox="1">
            <a:spLocks/>
          </p:cNvSpPr>
          <p:nvPr/>
        </p:nvSpPr>
        <p:spPr bwMode="auto">
          <a:xfrm>
            <a:off x="762000" y="3124200"/>
            <a:ext cx="79248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n-ea"/>
                <a:cs typeface="+mn-cs"/>
              </a:rPr>
              <a:t>Self protected CVS: </a:t>
            </a:r>
          </a:p>
          <a:p>
            <a:pPr marL="800100" lvl="1" indent="-342900" eaLnBrk="1" hangingPunct="1">
              <a:spcBef>
                <a:spcPct val="20000"/>
              </a:spcBef>
              <a:buFontTx/>
              <a:buChar char="•"/>
            </a:pPr>
            <a:r>
              <a:rPr lang="en-US" sz="2000" dirty="0" smtClean="0">
                <a:latin typeface="+mn-lt"/>
              </a:rPr>
              <a:t>Similar to the CVS public action frame,  with category field indicating self protected</a:t>
            </a:r>
          </a:p>
          <a:p>
            <a:pPr marL="342900" lvl="0" indent="-342900" eaLnBrk="1" hangingPunct="1">
              <a:spcBef>
                <a:spcPct val="20000"/>
              </a:spcBef>
              <a:buFontTx/>
              <a:buChar char="•"/>
              <a:defRPr/>
            </a:pPr>
            <a:r>
              <a:rPr lang="en-US" sz="2400" b="1" kern="0" dirty="0"/>
              <a:t>Self protected </a:t>
            </a:r>
            <a:r>
              <a:rPr kumimoji="0" lang="en-US" sz="2400" b="1" i="0" u="none" strike="noStrike" kern="0" cap="none" spc="0" normalizeH="0" baseline="0" noProof="0" dirty="0" smtClean="0">
                <a:ln>
                  <a:noFill/>
                </a:ln>
                <a:solidFill>
                  <a:schemeClr val="tx1"/>
                </a:solidFill>
                <a:effectLst/>
                <a:uLnTx/>
                <a:uFillTx/>
                <a:latin typeface="+mn-lt"/>
                <a:ea typeface="+mn-ea"/>
                <a:cs typeface="+mn-cs"/>
              </a:rPr>
              <a:t>CAQ:</a:t>
            </a:r>
            <a:r>
              <a:rPr kumimoji="0" lang="en-US" sz="2400" b="1" i="0" u="none" strike="noStrike" kern="0" cap="none" spc="0" normalizeH="0" noProof="0" dirty="0" smtClean="0">
                <a:ln>
                  <a:noFill/>
                </a:ln>
                <a:solidFill>
                  <a:schemeClr val="tx1"/>
                </a:solidFill>
                <a:effectLst/>
                <a:uLnTx/>
                <a:uFillTx/>
                <a:latin typeface="+mn-lt"/>
                <a:ea typeface="+mn-ea"/>
                <a:cs typeface="+mn-cs"/>
              </a:rPr>
              <a:t> For WSM</a:t>
            </a:r>
          </a:p>
          <a:p>
            <a:pPr marL="800100" lvl="1" indent="-342900" eaLnBrk="1" hangingPunct="1">
              <a:spcBef>
                <a:spcPct val="20000"/>
              </a:spcBef>
              <a:buFontTx/>
              <a:buChar char="•"/>
            </a:pPr>
            <a:r>
              <a:rPr lang="en-US" sz="2000" dirty="0" smtClean="0">
                <a:latin typeface="+mn-lt"/>
              </a:rPr>
              <a:t>Similar to CAQ public action frame with category field indicating self protected.</a:t>
            </a:r>
            <a:endParaRPr lang="en-US" sz="2000" dirty="0">
              <a:latin typeface="+mn-lt"/>
            </a:endParaRPr>
          </a:p>
        </p:txBody>
      </p:sp>
      <p:graphicFrame>
        <p:nvGraphicFramePr>
          <p:cNvPr id="13314" name="Object 2"/>
          <p:cNvGraphicFramePr>
            <a:graphicFrameLocks noChangeAspect="1"/>
          </p:cNvGraphicFramePr>
          <p:nvPr/>
        </p:nvGraphicFramePr>
        <p:xfrm>
          <a:off x="3581400" y="2286000"/>
          <a:ext cx="2009775" cy="542925"/>
        </p:xfrm>
        <a:graphic>
          <a:graphicData uri="http://schemas.openxmlformats.org/presentationml/2006/ole">
            <mc:AlternateContent xmlns:mc="http://schemas.openxmlformats.org/markup-compatibility/2006">
              <mc:Choice xmlns:v="urn:schemas-microsoft-com:vml" Requires="v">
                <p:oleObj spid="_x0000_s13337" name="Visio" r:id="rId3" imgW="2009938" imgH="543067" progId="Visio.Drawing.11">
                  <p:embed/>
                </p:oleObj>
              </mc:Choice>
              <mc:Fallback>
                <p:oleObj name="Visio" r:id="rId3" imgW="2009938" imgH="543067" progId="Visio.Drawing.11">
                  <p:embed/>
                  <p:pic>
                    <p:nvPicPr>
                      <p:cNvPr id="0"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2286000"/>
                        <a:ext cx="200977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theme/theme1.xml><?xml version="1.0" encoding="utf-8"?>
<a:theme xmlns:a="http://schemas.openxmlformats.org/drawingml/2006/main" name="QcomPropConfidential">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QcomPropConfidential</Template>
  <TotalTime>5072</TotalTime>
  <Words>2343</Words>
  <Application>Microsoft Office PowerPoint</Application>
  <PresentationFormat>On-screen Show (4:3)</PresentationFormat>
  <Paragraphs>197</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QcomPropConfidential</vt:lpstr>
      <vt:lpstr>Visio</vt:lpstr>
      <vt:lpstr>Secure Enablement and CVS without Persistent Association</vt:lpstr>
      <vt:lpstr>Abstract</vt:lpstr>
      <vt:lpstr>Update</vt:lpstr>
      <vt:lpstr>Motivation</vt:lpstr>
      <vt:lpstr>Network Operation with Separate Enabler</vt:lpstr>
      <vt:lpstr>Proposed “Augmented” Enablement Flowchart</vt:lpstr>
      <vt:lpstr>Operation of Enablement Procedure</vt:lpstr>
      <vt:lpstr>Obtaining a CVS from E-AP</vt:lpstr>
      <vt:lpstr>Frame Formats</vt:lpstr>
      <vt:lpstr>Appendix</vt:lpstr>
      <vt:lpstr>A Mode I AP Is Permissible Under FCC TVWS Rules</vt:lpstr>
      <vt:lpstr>TVBD Definitions Support This Interpretation </vt:lpstr>
      <vt:lpstr>IEEE</vt:lpstr>
      <vt:lpstr>Part 15.202 - Certified operating frequency range</vt:lpstr>
      <vt:lpstr>KDB 594280 Restrictions on Software Configuration for devices not approved as Software Defined Radios</vt:lpstr>
      <vt:lpstr>Mode 1 APs are Permitted</vt:lpstr>
      <vt:lpstr>References</vt:lpstr>
    </vt:vector>
  </TitlesOfParts>
  <Company>Qualcomm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Secure Enablement and CVS without Association</dc:title>
  <dc:creator>Santosh Abraham</dc:creator>
  <cp:lastModifiedBy>Santosh Abraham</cp:lastModifiedBy>
  <cp:revision>173</cp:revision>
  <cp:lastPrinted>1998-02-10T13:28:06Z</cp:lastPrinted>
  <dcterms:created xsi:type="dcterms:W3CDTF">2011-05-17T21:44:04Z</dcterms:created>
  <dcterms:modified xsi:type="dcterms:W3CDTF">2011-11-07T18:41:37Z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-893719620</vt:i4>
  </property>
  <property fmtid="{D5CDD505-2E9C-101B-9397-08002B2CF9AE}" pid="3" name="_NewReviewCycle">
    <vt:lpwstr/>
  </property>
  <property fmtid="{D5CDD505-2E9C-101B-9397-08002B2CF9AE}" pid="4" name="_EmailSubject">
    <vt:lpwstr>Updated Presentation on 11af secure enablement without persistent association</vt:lpwstr>
  </property>
  <property fmtid="{D5CDD505-2E9C-101B-9397-08002B2CF9AE}" pid="5" name="_AuthorEmail">
    <vt:lpwstr>sshellha@qualcomm.com</vt:lpwstr>
  </property>
  <property fmtid="{D5CDD505-2E9C-101B-9397-08002B2CF9AE}" pid="6" name="_AuthorEmailDisplayName">
    <vt:lpwstr>Shellhammer, Steve</vt:lpwstr>
  </property>
  <property fmtid="{D5CDD505-2E9C-101B-9397-08002B2CF9AE}" pid="7" name="_PreviousAdHocReviewCycleID">
    <vt:i4>-893719620</vt:i4>
  </property>
</Properties>
</file>