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1" r:id="rId4"/>
    <p:sldId id="272" r:id="rId5"/>
    <p:sldId id="273" r:id="rId6"/>
    <p:sldId id="274" r:id="rId7"/>
    <p:sldId id="275" r:id="rId8"/>
    <p:sldId id="27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C7B0AEE7-112B-453E-8E62-6D4F0DB6BD6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957A4E61-CC32-44D8-B91F-B0425BDFACF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802.11-yy/xxxxr0</a:t>
            </a:r>
          </a:p>
        </p:txBody>
      </p:sp>
      <p:sp>
        <p:nvSpPr>
          <p:cNvPr id="12291" name="Rectangle 3"/>
          <p:cNvSpPr>
            <a:spLocks noGrp="1" noChangeArrowheads="1"/>
          </p:cNvSpPr>
          <p:nvPr>
            <p:ph type="dt" sz="quarter" idx="1"/>
          </p:nvPr>
        </p:nvSpPr>
        <p:spPr>
          <a:noFill/>
        </p:spPr>
        <p:txBody>
          <a:bodyPr/>
          <a:lstStyle/>
          <a:p>
            <a:r>
              <a:rPr lang="en-US"/>
              <a:t>Month Year</a:t>
            </a:r>
          </a:p>
        </p:txBody>
      </p:sp>
      <p:sp>
        <p:nvSpPr>
          <p:cNvPr id="12292" name="Rectangle 6"/>
          <p:cNvSpPr>
            <a:spLocks noGrp="1" noChangeArrowheads="1"/>
          </p:cNvSpPr>
          <p:nvPr>
            <p:ph type="ftr" sz="quarter" idx="4"/>
          </p:nvPr>
        </p:nvSpPr>
        <p:spPr>
          <a:noFill/>
        </p:spPr>
        <p:txBody>
          <a:bodyPr/>
          <a:lstStyle/>
          <a:p>
            <a:pPr lvl="4"/>
            <a:r>
              <a:rPr lang="en-US"/>
              <a:t>John Doe, Some Company</a:t>
            </a:r>
          </a:p>
        </p:txBody>
      </p:sp>
      <p:sp>
        <p:nvSpPr>
          <p:cNvPr id="12293" name="Rectangle 7"/>
          <p:cNvSpPr>
            <a:spLocks noGrp="1" noChangeArrowheads="1"/>
          </p:cNvSpPr>
          <p:nvPr>
            <p:ph type="sldNum" sz="quarter" idx="5"/>
          </p:nvPr>
        </p:nvSpPr>
        <p:spPr>
          <a:noFill/>
        </p:spPr>
        <p:txBody>
          <a:bodyPr/>
          <a:lstStyle/>
          <a:p>
            <a:r>
              <a:rPr lang="en-US"/>
              <a:t>Page </a:t>
            </a:r>
            <a:fld id="{9FF7F20E-252A-4B0E-8E18-D8673890D743}" type="slidenum">
              <a:rPr lang="en-US"/>
              <a:pPr/>
              <a:t>1</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802.11-yy/xxxxr0</a:t>
            </a:r>
          </a:p>
        </p:txBody>
      </p:sp>
      <p:sp>
        <p:nvSpPr>
          <p:cNvPr id="13315" name="Rectangle 3"/>
          <p:cNvSpPr>
            <a:spLocks noGrp="1" noChangeArrowheads="1"/>
          </p:cNvSpPr>
          <p:nvPr>
            <p:ph type="dt" sz="quarter" idx="1"/>
          </p:nvPr>
        </p:nvSpPr>
        <p:spPr>
          <a:noFill/>
        </p:spPr>
        <p:txBody>
          <a:bodyPr/>
          <a:lstStyle/>
          <a:p>
            <a:r>
              <a:rPr lang="en-US"/>
              <a:t>Month Year</a:t>
            </a:r>
          </a:p>
        </p:txBody>
      </p:sp>
      <p:sp>
        <p:nvSpPr>
          <p:cNvPr id="13316" name="Rectangle 6"/>
          <p:cNvSpPr>
            <a:spLocks noGrp="1" noChangeArrowheads="1"/>
          </p:cNvSpPr>
          <p:nvPr>
            <p:ph type="ftr" sz="quarter" idx="4"/>
          </p:nvPr>
        </p:nvSpPr>
        <p:spPr>
          <a:noFill/>
        </p:spPr>
        <p:txBody>
          <a:bodyPr/>
          <a:lstStyle/>
          <a:p>
            <a:pPr lvl="4"/>
            <a:r>
              <a:rPr lang="en-US"/>
              <a:t>John Doe, Some Company</a:t>
            </a:r>
          </a:p>
        </p:txBody>
      </p:sp>
      <p:sp>
        <p:nvSpPr>
          <p:cNvPr id="13317" name="Rectangle 7"/>
          <p:cNvSpPr>
            <a:spLocks noGrp="1" noChangeArrowheads="1"/>
          </p:cNvSpPr>
          <p:nvPr>
            <p:ph type="sldNum" sz="quarter" idx="5"/>
          </p:nvPr>
        </p:nvSpPr>
        <p:spPr>
          <a:noFill/>
        </p:spPr>
        <p:txBody>
          <a:bodyPr/>
          <a:lstStyle/>
          <a:p>
            <a:r>
              <a:rPr lang="en-US"/>
              <a:t>Page </a:t>
            </a:r>
            <a:fld id="{C4777011-25CE-4A08-92AE-0D3D8B359EF3}" type="slidenum">
              <a:rPr lang="en-US"/>
              <a:pPr/>
              <a:t>2</a:t>
            </a:fld>
            <a:endParaRPr 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6DD28B1-92E4-498E-9602-A1AE12D7A6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B7A1978-CC17-4C58-BF52-90D62311A2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6856ED7-7AAA-4459-AF82-33E0841510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a:xfrm>
            <a:off x="7583488" y="6475413"/>
            <a:ext cx="960437" cy="184150"/>
          </a:xfrm>
        </p:spPr>
        <p:txBody>
          <a:bodyPr/>
          <a:lstStyle>
            <a:lvl1pPr>
              <a:defRPr dirty="0" smtClean="0"/>
            </a:lvl1pPr>
          </a:lstStyle>
          <a:p>
            <a:pPr>
              <a:defRPr/>
            </a:pPr>
            <a:r>
              <a:rPr lang="en-US"/>
              <a:t>Tom Siep, CSR</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D892DD35-8B90-4B5E-B29F-5F4057AC69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E68F835-25D2-40C3-9C1F-A52B0F406CA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010163E-46DA-4D40-9B82-441DEC49D51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AE9FED1-D444-4DC3-BA1E-93E8F713DD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4BC9D98-A9AF-401F-BD7D-B6669F0D5E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59AE0D8-418F-42CB-8161-8FD118FBD0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C09417A-22A8-48CF-B25A-F6AA09543A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93A23E9-8D9C-4AB7-A097-3CC1BDAA03E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t>Month Year</a:t>
            </a:r>
          </a:p>
        </p:txBody>
      </p:sp>
      <p:sp>
        <p:nvSpPr>
          <p:cNvPr id="1029" name="Rectangle 5"/>
          <p:cNvSpPr>
            <a:spLocks noGrp="1" noChangeArrowheads="1"/>
          </p:cNvSpPr>
          <p:nvPr>
            <p:ph type="ftr" sz="quarter" idx="3"/>
          </p:nvPr>
        </p:nvSpPr>
        <p:spPr bwMode="auto">
          <a:xfrm>
            <a:off x="7583277" y="6475413"/>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05AB3E0A-86A1-499C-A325-1F1D5F1BEA43}"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802.11-11/xxxxr0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1/11-11-0238-15-00ai-use-case-reference-list-for-tgai.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smtClean="0"/>
              <a:t>Use Case Document Definitions</a:t>
            </a:r>
          </a:p>
        </p:txBody>
      </p:sp>
      <p:sp>
        <p:nvSpPr>
          <p:cNvPr id="1031" name="Rectangle 6"/>
          <p:cNvSpPr>
            <a:spLocks noGrp="1" noChangeArrowheads="1"/>
          </p:cNvSpPr>
          <p:nvPr>
            <p:ph type="body" idx="1"/>
          </p:nvPr>
        </p:nvSpPr>
        <p:spPr>
          <a:xfrm>
            <a:off x="609600" y="1676400"/>
            <a:ext cx="7772400" cy="4114800"/>
          </a:xfrm>
        </p:spPr>
        <p:txBody>
          <a:bodyPr/>
          <a:lstStyle/>
          <a:p>
            <a:pPr algn="ctr">
              <a:buNone/>
            </a:pPr>
            <a:r>
              <a:rPr lang="en-US" sz="2000" dirty="0" smtClean="0"/>
              <a:t>Date: 2011-05-10</a:t>
            </a:r>
          </a:p>
        </p:txBody>
      </p:sp>
      <p:sp>
        <p:nvSpPr>
          <p:cNvPr id="1027" name="Date Placeholder 3"/>
          <p:cNvSpPr>
            <a:spLocks noGrp="1"/>
          </p:cNvSpPr>
          <p:nvPr>
            <p:ph type="dt" sz="quarter" idx="10"/>
          </p:nvPr>
        </p:nvSpPr>
        <p:spPr>
          <a:xfrm>
            <a:off x="696913" y="332601"/>
            <a:ext cx="955454" cy="276999"/>
          </a:xfrm>
        </p:spPr>
        <p:txBody>
          <a:bodyPr/>
          <a:lstStyle/>
          <a:p>
            <a:r>
              <a:rPr lang="en-US" dirty="0" smtClean="0"/>
              <a:t>May 2011</a:t>
            </a:r>
            <a:endParaRPr lang="en-US" dirty="0"/>
          </a:p>
        </p:txBody>
      </p:sp>
      <p:sp>
        <p:nvSpPr>
          <p:cNvPr id="1028" name="Footer Placeholder 4"/>
          <p:cNvSpPr>
            <a:spLocks noGrp="1"/>
          </p:cNvSpPr>
          <p:nvPr>
            <p:ph type="ftr" sz="quarter" idx="11"/>
          </p:nvPr>
        </p:nvSpPr>
        <p:spPr/>
        <p:txBody>
          <a:bodyPr/>
          <a:lstStyle/>
          <a:p>
            <a:r>
              <a:rPr lang="en-US" smtClean="0"/>
              <a:t>Tom Siep, CSR</a:t>
            </a:r>
            <a:endParaRPr lang="en-US"/>
          </a:p>
        </p:txBody>
      </p:sp>
      <p:sp>
        <p:nvSpPr>
          <p:cNvPr id="1029" name="Slide Number Placeholder 5"/>
          <p:cNvSpPr>
            <a:spLocks noGrp="1"/>
          </p:cNvSpPr>
          <p:nvPr>
            <p:ph type="sldNum" sz="quarter" idx="12"/>
          </p:nvPr>
        </p:nvSpPr>
        <p:spPr/>
        <p:txBody>
          <a:bodyPr/>
          <a:lstStyle/>
          <a:p>
            <a:r>
              <a:rPr lang="en-US" smtClean="0"/>
              <a:t>Slide </a:t>
            </a:r>
            <a:fld id="{B661FC88-5F10-4FAB-9071-33B084C16BF7}" type="slidenum">
              <a:rPr lang="en-US" smtClean="0"/>
              <a:pPr/>
              <a:t>1</a:t>
            </a:fld>
            <a:endParaRPr lang="en-US"/>
          </a:p>
        </p:txBody>
      </p:sp>
      <p:graphicFrame>
        <p:nvGraphicFramePr>
          <p:cNvPr id="1026" name="Object 11"/>
          <p:cNvGraphicFramePr>
            <a:graphicFrameLocks noChangeAspect="1"/>
          </p:cNvGraphicFramePr>
          <p:nvPr/>
        </p:nvGraphicFramePr>
        <p:xfrm>
          <a:off x="511175" y="2279650"/>
          <a:ext cx="8121650" cy="2933700"/>
        </p:xfrm>
        <a:graphic>
          <a:graphicData uri="http://schemas.openxmlformats.org/presentationml/2006/ole">
            <p:oleObj spid="_x0000_s1026" name="Document" r:id="rId4" imgW="8263656" imgH="298277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t>Month Year</a:t>
            </a:r>
          </a:p>
        </p:txBody>
      </p:sp>
      <p:sp>
        <p:nvSpPr>
          <p:cNvPr id="4099" name="Footer Placeholder 4"/>
          <p:cNvSpPr>
            <a:spLocks noGrp="1"/>
          </p:cNvSpPr>
          <p:nvPr>
            <p:ph type="ftr" sz="quarter" idx="11"/>
          </p:nvPr>
        </p:nvSpPr>
        <p:spPr>
          <a:noFill/>
        </p:spPr>
        <p:txBody>
          <a:bodyPr/>
          <a:lstStyle/>
          <a:p>
            <a:r>
              <a:rPr lang="en-US"/>
              <a:t>Tom Siep, CSR</a:t>
            </a:r>
          </a:p>
        </p:txBody>
      </p:sp>
      <p:sp>
        <p:nvSpPr>
          <p:cNvPr id="4100" name="Slide Number Placeholder 5"/>
          <p:cNvSpPr>
            <a:spLocks noGrp="1"/>
          </p:cNvSpPr>
          <p:nvPr>
            <p:ph type="sldNum" sz="quarter" idx="12"/>
          </p:nvPr>
        </p:nvSpPr>
        <p:spPr>
          <a:noFill/>
        </p:spPr>
        <p:txBody>
          <a:bodyPr/>
          <a:lstStyle/>
          <a:p>
            <a:r>
              <a:rPr lang="en-US"/>
              <a:t>Slide </a:t>
            </a:r>
            <a:fld id="{718F6F0A-C816-4ACC-A3D5-F09974E6754C}" type="slidenum">
              <a:rPr lang="en-US"/>
              <a:pPr/>
              <a:t>2</a:t>
            </a:fld>
            <a:endParaRPr lang="en-US"/>
          </a:p>
        </p:txBody>
      </p:sp>
      <p:sp>
        <p:nvSpPr>
          <p:cNvPr id="4101" name="Rectangle 2"/>
          <p:cNvSpPr>
            <a:spLocks noGrp="1" noChangeArrowheads="1"/>
          </p:cNvSpPr>
          <p:nvPr>
            <p:ph type="title"/>
          </p:nvPr>
        </p:nvSpPr>
        <p:spPr>
          <a:noFill/>
        </p:spPr>
        <p:txBody>
          <a:bodyPr/>
          <a:lstStyle/>
          <a:p>
            <a:r>
              <a:rPr lang="en-US" smtClean="0"/>
              <a:t>Abstract</a:t>
            </a:r>
          </a:p>
        </p:txBody>
      </p:sp>
      <p:sp>
        <p:nvSpPr>
          <p:cNvPr id="4102" name="Rectangle 3"/>
          <p:cNvSpPr>
            <a:spLocks noGrp="1" noChangeArrowheads="1"/>
          </p:cNvSpPr>
          <p:nvPr>
            <p:ph type="body" idx="1"/>
          </p:nvPr>
        </p:nvSpPr>
        <p:spPr>
          <a:noFill/>
        </p:spPr>
        <p:txBody>
          <a:bodyPr/>
          <a:lstStyle/>
          <a:p>
            <a:pPr>
              <a:buNone/>
            </a:pPr>
            <a:r>
              <a:rPr lang="en-US" dirty="0" smtClean="0"/>
              <a:t>Discussions of the Use Case Reference List r15 have uncovered the need to make sure the definitions used to describe use cases are precise.  This presentation is to be used as a vehicle to make sure we have consensus.</a:t>
            </a:r>
          </a:p>
          <a:p>
            <a:pPr>
              <a:buNone/>
            </a:pPr>
            <a:r>
              <a:rPr lang="en-US" dirty="0" smtClean="0"/>
              <a:t>Reference:</a:t>
            </a:r>
          </a:p>
          <a:p>
            <a:pPr>
              <a:buFontTx/>
              <a:buNone/>
            </a:pPr>
            <a:r>
              <a:rPr lang="en-US" dirty="0" smtClean="0">
                <a:hlinkClick r:id="rId3"/>
              </a:rPr>
              <a:t>https://mentor.ieee.org/802.11/dcn/11/11-11-0238-15-00ai-use-case-reference-list-for-tgai.docx</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Missing Use Case</a:t>
            </a:r>
          </a:p>
        </p:txBody>
      </p:sp>
      <p:sp>
        <p:nvSpPr>
          <p:cNvPr id="5123" name="Content Placeholder 2"/>
          <p:cNvSpPr>
            <a:spLocks noGrp="1"/>
          </p:cNvSpPr>
          <p:nvPr>
            <p:ph idx="1"/>
          </p:nvPr>
        </p:nvSpPr>
        <p:spPr>
          <a:xfrm>
            <a:off x="685800" y="1524000"/>
            <a:ext cx="7772400" cy="3352800"/>
          </a:xfrm>
        </p:spPr>
        <p:txBody>
          <a:bodyPr/>
          <a:lstStyle/>
          <a:p>
            <a:pPr lvl="0">
              <a:buNone/>
            </a:pPr>
            <a:r>
              <a:rPr lang="en-GB" sz="2000" i="1" u="sng" dirty="0" smtClean="0"/>
              <a:t>Enhanced MDSS Communications</a:t>
            </a:r>
            <a:endParaRPr lang="en-US" sz="2000" u="sng" dirty="0" smtClean="0"/>
          </a:p>
          <a:p>
            <a:pPr indent="0">
              <a:buNone/>
            </a:pPr>
            <a:r>
              <a:rPr lang="en-GB" sz="2000" b="0" dirty="0" smtClean="0"/>
              <a:t>In existing Maintenance Decision Support Systems (MDSS), there is a reliance on commercial wireless networks to communicate with </a:t>
            </a:r>
            <a:r>
              <a:rPr lang="en-GB" sz="2000" b="0" dirty="0" err="1" smtClean="0"/>
              <a:t>snowplows</a:t>
            </a:r>
            <a:r>
              <a:rPr lang="en-GB" sz="2000" b="0" dirty="0" smtClean="0"/>
              <a:t> or other maintenance vehicles.  In many rural areas, access to commercial networks is limited and/or expensive.  Using IEEE 802.11ai APs installed either specifically for this application or using an AP that offers multiple applications could be a better alternative. MDSS equipped maintenance vehicles would use the strategically placed APs to download treatment recommendations and upload recent maintenance activities.</a:t>
            </a:r>
            <a:endParaRPr lang="en-US" sz="2000" b="0" dirty="0" smtClean="0"/>
          </a:p>
          <a:p>
            <a:r>
              <a:rPr lang="en-GB" sz="2000" b="0" dirty="0" smtClean="0"/>
              <a:t> </a:t>
            </a:r>
            <a:endParaRPr lang="en-US" sz="2000" dirty="0" smtClean="0"/>
          </a:p>
        </p:txBody>
      </p:sp>
      <p:sp>
        <p:nvSpPr>
          <p:cNvPr id="5124" name="Date Placeholder 3"/>
          <p:cNvSpPr>
            <a:spLocks noGrp="1"/>
          </p:cNvSpPr>
          <p:nvPr>
            <p:ph type="dt" sz="quarter" idx="10"/>
          </p:nvPr>
        </p:nvSpPr>
        <p:spPr>
          <a:noFill/>
        </p:spPr>
        <p:txBody>
          <a:bodyPr/>
          <a:lstStyle/>
          <a:p>
            <a:r>
              <a:rPr lang="en-US"/>
              <a:t>Month Year</a:t>
            </a:r>
          </a:p>
        </p:txBody>
      </p:sp>
      <p:sp>
        <p:nvSpPr>
          <p:cNvPr id="5125" name="Footer Placeholder 4"/>
          <p:cNvSpPr>
            <a:spLocks noGrp="1"/>
          </p:cNvSpPr>
          <p:nvPr>
            <p:ph type="ftr" sz="quarter" idx="11"/>
          </p:nvPr>
        </p:nvSpPr>
        <p:spPr>
          <a:noFill/>
        </p:spPr>
        <p:txBody>
          <a:bodyPr/>
          <a:lstStyle/>
          <a:p>
            <a:r>
              <a:rPr lang="en-US"/>
              <a:t>Tom Siep, CSR</a:t>
            </a:r>
          </a:p>
        </p:txBody>
      </p:sp>
      <p:sp>
        <p:nvSpPr>
          <p:cNvPr id="5126" name="Slide Number Placeholder 5"/>
          <p:cNvSpPr>
            <a:spLocks noGrp="1"/>
          </p:cNvSpPr>
          <p:nvPr>
            <p:ph type="sldNum" sz="quarter" idx="12"/>
          </p:nvPr>
        </p:nvSpPr>
        <p:spPr>
          <a:noFill/>
        </p:spPr>
        <p:txBody>
          <a:bodyPr/>
          <a:lstStyle/>
          <a:p>
            <a:r>
              <a:rPr lang="en-US"/>
              <a:t>Slide </a:t>
            </a:r>
            <a:fld id="{C54D6962-47E1-421D-BF6F-8E3DB2DF5903}" type="slidenum">
              <a:rPr lang="en-US"/>
              <a:pPr/>
              <a:t>3</a:t>
            </a:fld>
            <a:endParaRPr lang="en-US"/>
          </a:p>
        </p:txBody>
      </p:sp>
      <p:sp>
        <p:nvSpPr>
          <p:cNvPr id="7" name="TextBox 6"/>
          <p:cNvSpPr txBox="1"/>
          <p:nvPr/>
        </p:nvSpPr>
        <p:spPr>
          <a:xfrm>
            <a:off x="990600" y="4800600"/>
            <a:ext cx="7391400" cy="1815882"/>
          </a:xfrm>
          <a:prstGeom prst="rect">
            <a:avLst/>
          </a:prstGeom>
          <a:noFill/>
        </p:spPr>
        <p:txBody>
          <a:bodyPr wrap="square" rtlCol="0">
            <a:spAutoFit/>
          </a:bodyPr>
          <a:lstStyle/>
          <a:p>
            <a:r>
              <a:rPr lang="en-GB" sz="1600" b="1" dirty="0"/>
              <a:t>11-11-0281-00-00ai-proposed-dynamic-mobility-use-cases-for-tgai.docx]</a:t>
            </a:r>
            <a:endParaRPr lang="en-US" sz="1600" dirty="0"/>
          </a:p>
          <a:p>
            <a:r>
              <a:rPr lang="en-US" sz="1600" b="1" baseline="0" dirty="0" smtClean="0">
                <a:latin typeface="Times New Roman"/>
              </a:rPr>
              <a:t>	Expected Value	Difficulty designation	</a:t>
            </a:r>
          </a:p>
          <a:p>
            <a:r>
              <a:rPr lang="en-US" sz="1600" baseline="0" dirty="0" smtClean="0">
                <a:latin typeface="Times New Roman"/>
              </a:rPr>
              <a:t>Link-Attempt Rate	x	</a:t>
            </a:r>
            <a:r>
              <a:rPr lang="en-US" sz="1600" baseline="0" dirty="0" err="1" smtClean="0">
                <a:latin typeface="Times New Roman"/>
              </a:rPr>
              <a:t>x</a:t>
            </a:r>
            <a:r>
              <a:rPr lang="en-US" sz="1600" baseline="0" dirty="0" smtClean="0">
                <a:latin typeface="Times New Roman"/>
              </a:rPr>
              <a:t>	</a:t>
            </a:r>
          </a:p>
          <a:p>
            <a:r>
              <a:rPr lang="en-US" sz="1600" baseline="0" dirty="0" smtClean="0">
                <a:latin typeface="Times New Roman"/>
              </a:rPr>
              <a:t>Media Load	x	</a:t>
            </a:r>
            <a:r>
              <a:rPr lang="en-US" sz="1600" baseline="0" dirty="0" err="1" smtClean="0">
                <a:latin typeface="Times New Roman"/>
              </a:rPr>
              <a:t>x</a:t>
            </a:r>
            <a:r>
              <a:rPr lang="en-US" sz="1600" baseline="0" dirty="0" smtClean="0">
                <a:latin typeface="Times New Roman"/>
              </a:rPr>
              <a:t>	</a:t>
            </a:r>
          </a:p>
          <a:p>
            <a:r>
              <a:rPr lang="en-US" sz="1600" baseline="0" dirty="0" smtClean="0">
                <a:latin typeface="Times New Roman"/>
              </a:rPr>
              <a:t>Coverage Interval	x	</a:t>
            </a:r>
            <a:r>
              <a:rPr lang="en-US" sz="1600" baseline="0" dirty="0" err="1" smtClean="0">
                <a:latin typeface="Times New Roman"/>
              </a:rPr>
              <a:t>x</a:t>
            </a:r>
            <a:r>
              <a:rPr lang="en-US" sz="1600" baseline="0" dirty="0" smtClean="0">
                <a:latin typeface="Times New Roman"/>
              </a:rPr>
              <a:t>	</a:t>
            </a:r>
          </a:p>
          <a:p>
            <a:r>
              <a:rPr lang="en-US" sz="1600" baseline="0" dirty="0" smtClean="0">
                <a:latin typeface="Times New Roman"/>
              </a:rPr>
              <a:t>Link Setup Time	x	</a:t>
            </a:r>
            <a:r>
              <a:rPr lang="en-US" sz="1600" baseline="0" dirty="0" err="1" smtClean="0">
                <a:latin typeface="Times New Roman"/>
              </a:rPr>
              <a:t>x</a:t>
            </a:r>
            <a:endParaRPr lang="en-US" sz="1600" baseline="0" dirty="0" smtClean="0">
              <a:latin typeface="Times New Roman"/>
            </a:endParaRPr>
          </a:p>
          <a:p>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of 2.1</a:t>
            </a:r>
            <a:endParaRPr lang="en-US" dirty="0"/>
          </a:p>
        </p:txBody>
      </p:sp>
      <p:sp>
        <p:nvSpPr>
          <p:cNvPr id="3" name="Content Placeholder 2"/>
          <p:cNvSpPr>
            <a:spLocks noGrp="1"/>
          </p:cNvSpPr>
          <p:nvPr>
            <p:ph idx="1"/>
          </p:nvPr>
        </p:nvSpPr>
        <p:spPr/>
        <p:txBody>
          <a:bodyPr/>
          <a:lstStyle/>
          <a:p>
            <a:r>
              <a:rPr lang="en-GB" sz="2000" b="0" dirty="0" smtClean="0"/>
              <a:t>Each of the use cases also have (or will have) the determination of the level of difficulty to achieve with the now-current 802.11 technology.  The traits which differentiate the use cases are summarized in a table at the end of each use case description.  The traits, defined below, are “Link-Attempt Rate”, “Media Load”, “Coverage Interval”, and “Link Setup Time”.  An expected value or each of these traits is listed as well as a general indication of difficulty in terms of high, medium, low.</a:t>
            </a:r>
            <a:endParaRPr lang="en-US" sz="2000" b="0" dirty="0" smtClean="0"/>
          </a:p>
          <a:p>
            <a:pPr lvl="0"/>
            <a:r>
              <a:rPr lang="en-GB" sz="2000" b="0" dirty="0" smtClean="0"/>
              <a:t>High	 	= very difficult to achieve</a:t>
            </a:r>
            <a:endParaRPr lang="en-US" sz="2000" b="0" dirty="0" smtClean="0"/>
          </a:p>
          <a:p>
            <a:pPr lvl="0"/>
            <a:r>
              <a:rPr lang="en-GB" sz="2000" b="0" dirty="0" smtClean="0"/>
              <a:t>Medium 	= difficult </a:t>
            </a:r>
            <a:endParaRPr lang="en-US" sz="2000" b="0" dirty="0" smtClean="0"/>
          </a:p>
          <a:p>
            <a:pPr lvl="0"/>
            <a:r>
              <a:rPr lang="en-GB" sz="2000" b="0" dirty="0" smtClean="0"/>
              <a:t>Low 		= nominal behaviour, expected to be achieved with current technology </a:t>
            </a:r>
            <a:endParaRPr lang="en-US" sz="2000" b="0" dirty="0" smtClean="0"/>
          </a:p>
          <a:p>
            <a:endParaRPr lang="en-US" sz="2000" b="0" dirty="0"/>
          </a:p>
        </p:txBody>
      </p:sp>
      <p:sp>
        <p:nvSpPr>
          <p:cNvPr id="4" name="Date Placeholder 3"/>
          <p:cNvSpPr>
            <a:spLocks noGrp="1"/>
          </p:cNvSpPr>
          <p:nvPr>
            <p:ph type="dt" sz="half" idx="10"/>
          </p:nvPr>
        </p:nvSpPr>
        <p:spPr/>
        <p:txBody>
          <a:bodyPr/>
          <a:lstStyle/>
          <a:p>
            <a:pPr>
              <a:defRPr/>
            </a:pPr>
            <a:r>
              <a:rPr lang="en-US" smtClean="0"/>
              <a:t>Month Year</a:t>
            </a:r>
            <a:endParaRPr lang="en-US"/>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Link-Attempt Rate </a:t>
            </a:r>
          </a:p>
        </p:txBody>
      </p:sp>
      <p:sp>
        <p:nvSpPr>
          <p:cNvPr id="3" name="Content Placeholder 2"/>
          <p:cNvSpPr>
            <a:spLocks noGrp="1"/>
          </p:cNvSpPr>
          <p:nvPr>
            <p:ph idx="1"/>
          </p:nvPr>
        </p:nvSpPr>
        <p:spPr/>
        <p:txBody>
          <a:bodyPr/>
          <a:lstStyle/>
          <a:p>
            <a:pPr marL="57150" indent="0">
              <a:buNone/>
            </a:pPr>
            <a:r>
              <a:rPr lang="en-US" dirty="0" smtClean="0"/>
              <a:t>Link-Attempt </a:t>
            </a:r>
            <a:r>
              <a:rPr lang="en-US" dirty="0" smtClean="0"/>
              <a:t>Rate is the number of STAs attempting to establish a link for the first time to an AP within an ESS as measured over a one second time interval.</a:t>
            </a:r>
          </a:p>
          <a:p>
            <a:pPr lvl="1"/>
            <a:r>
              <a:rPr lang="en-GB" dirty="0" smtClean="0"/>
              <a:t>High: 	more than 50 </a:t>
            </a:r>
            <a:endParaRPr lang="en-US" dirty="0" smtClean="0"/>
          </a:p>
          <a:p>
            <a:pPr lvl="1"/>
            <a:r>
              <a:rPr lang="en-GB" dirty="0" smtClean="0"/>
              <a:t>Medium: 	10 to 50</a:t>
            </a:r>
            <a:endParaRPr lang="en-US" dirty="0" smtClean="0"/>
          </a:p>
          <a:p>
            <a:pPr lvl="1"/>
            <a:r>
              <a:rPr lang="en-GB" dirty="0" smtClean="0"/>
              <a:t>Low: 	less than 10</a:t>
            </a:r>
            <a:endParaRPr lang="en-US" dirty="0" smtClean="0"/>
          </a:p>
        </p:txBody>
      </p:sp>
      <p:sp>
        <p:nvSpPr>
          <p:cNvPr id="4" name="Date Placeholder 3"/>
          <p:cNvSpPr>
            <a:spLocks noGrp="1"/>
          </p:cNvSpPr>
          <p:nvPr>
            <p:ph type="dt" sz="half" idx="10"/>
          </p:nvPr>
        </p:nvSpPr>
        <p:spPr/>
        <p:txBody>
          <a:bodyPr/>
          <a:lstStyle/>
          <a:p>
            <a:pPr>
              <a:defRPr/>
            </a:pPr>
            <a:r>
              <a:rPr lang="en-US" smtClean="0"/>
              <a:t>Month Year</a:t>
            </a:r>
            <a:endParaRPr lang="en-US"/>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Load </a:t>
            </a:r>
            <a:endParaRPr lang="en-US" dirty="0"/>
          </a:p>
        </p:txBody>
      </p:sp>
      <p:sp>
        <p:nvSpPr>
          <p:cNvPr id="3" name="Content Placeholder 2"/>
          <p:cNvSpPr>
            <a:spLocks noGrp="1"/>
          </p:cNvSpPr>
          <p:nvPr>
            <p:ph idx="1"/>
          </p:nvPr>
        </p:nvSpPr>
        <p:spPr/>
        <p:txBody>
          <a:bodyPr/>
          <a:lstStyle/>
          <a:p>
            <a:r>
              <a:rPr lang="en-US" dirty="0" smtClean="0"/>
              <a:t>Media </a:t>
            </a:r>
            <a:r>
              <a:rPr lang="en-US" dirty="0" smtClean="0"/>
              <a:t>Load is the “busyness” of the wireless medium of the ESS.  It is measured as the percentage of time the medium is in use.</a:t>
            </a:r>
          </a:p>
          <a:p>
            <a:pPr lvl="1"/>
            <a:r>
              <a:rPr lang="en-GB" dirty="0" smtClean="0"/>
              <a:t>High: 	More than 50%</a:t>
            </a:r>
            <a:endParaRPr lang="en-US" dirty="0" smtClean="0"/>
          </a:p>
          <a:p>
            <a:pPr lvl="1"/>
            <a:r>
              <a:rPr lang="en-GB" dirty="0" smtClean="0"/>
              <a:t>Medium: 	10 to 50%</a:t>
            </a:r>
            <a:endParaRPr lang="en-US" dirty="0" smtClean="0"/>
          </a:p>
          <a:p>
            <a:pPr lvl="1"/>
            <a:r>
              <a:rPr lang="en-GB" dirty="0" smtClean="0"/>
              <a:t>Low: 	Less than 10% </a:t>
            </a:r>
            <a:endParaRPr lang="en-US" dirty="0" smtClean="0"/>
          </a:p>
        </p:txBody>
      </p:sp>
      <p:sp>
        <p:nvSpPr>
          <p:cNvPr id="4" name="Date Placeholder 3"/>
          <p:cNvSpPr>
            <a:spLocks noGrp="1"/>
          </p:cNvSpPr>
          <p:nvPr>
            <p:ph type="dt" sz="half" idx="10"/>
          </p:nvPr>
        </p:nvSpPr>
        <p:spPr/>
        <p:txBody>
          <a:bodyPr/>
          <a:lstStyle/>
          <a:p>
            <a:pPr>
              <a:defRPr/>
            </a:pPr>
            <a:r>
              <a:rPr lang="en-US" smtClean="0"/>
              <a:t>Month Year</a:t>
            </a:r>
            <a:endParaRPr lang="en-US"/>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Interval </a:t>
            </a:r>
            <a:endParaRPr lang="en-US" dirty="0"/>
          </a:p>
        </p:txBody>
      </p:sp>
      <p:sp>
        <p:nvSpPr>
          <p:cNvPr id="3" name="Content Placeholder 2"/>
          <p:cNvSpPr>
            <a:spLocks noGrp="1"/>
          </p:cNvSpPr>
          <p:nvPr>
            <p:ph idx="1"/>
          </p:nvPr>
        </p:nvSpPr>
        <p:spPr/>
        <p:txBody>
          <a:bodyPr/>
          <a:lstStyle/>
          <a:p>
            <a:r>
              <a:rPr lang="en-US" dirty="0" smtClean="0"/>
              <a:t>Coverage </a:t>
            </a:r>
            <a:r>
              <a:rPr lang="en-US" dirty="0" smtClean="0"/>
              <a:t>Interval is the time the STA is within the range of an AP within an ESS. This time is the maximum available time for establishing a link and exchanging data.  Coverage Interval does not include hand-off time within an ESS.</a:t>
            </a:r>
          </a:p>
          <a:p>
            <a:pPr lvl="1"/>
            <a:r>
              <a:rPr lang="en-GB" dirty="0" smtClean="0"/>
              <a:t>High: 	less than 1 second</a:t>
            </a:r>
            <a:endParaRPr lang="en-US" dirty="0" smtClean="0"/>
          </a:p>
          <a:p>
            <a:pPr lvl="1"/>
            <a:r>
              <a:rPr lang="en-GB" dirty="0" smtClean="0"/>
              <a:t>Medium:	between 1 and 10 seconds  </a:t>
            </a:r>
            <a:endParaRPr lang="en-US" dirty="0" smtClean="0"/>
          </a:p>
          <a:p>
            <a:pPr lvl="1"/>
            <a:r>
              <a:rPr lang="en-GB" dirty="0" smtClean="0"/>
              <a:t>Low:	more than 10 </a:t>
            </a:r>
            <a:r>
              <a:rPr lang="en-GB" dirty="0" smtClean="0"/>
              <a:t>seconds</a:t>
            </a:r>
            <a:endParaRPr lang="en-US" dirty="0" smtClean="0"/>
          </a:p>
        </p:txBody>
      </p:sp>
      <p:sp>
        <p:nvSpPr>
          <p:cNvPr id="4" name="Date Placeholder 3"/>
          <p:cNvSpPr>
            <a:spLocks noGrp="1"/>
          </p:cNvSpPr>
          <p:nvPr>
            <p:ph type="dt" sz="half" idx="10"/>
          </p:nvPr>
        </p:nvSpPr>
        <p:spPr/>
        <p:txBody>
          <a:bodyPr/>
          <a:lstStyle/>
          <a:p>
            <a:pPr>
              <a:defRPr/>
            </a:pPr>
            <a:r>
              <a:rPr lang="en-US" smtClean="0"/>
              <a:t>Month Year</a:t>
            </a:r>
            <a:endParaRPr lang="en-US"/>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Setup Time </a:t>
            </a:r>
            <a:endParaRPr lang="en-US" dirty="0"/>
          </a:p>
        </p:txBody>
      </p:sp>
      <p:sp>
        <p:nvSpPr>
          <p:cNvPr id="3" name="Content Placeholder 2"/>
          <p:cNvSpPr>
            <a:spLocks noGrp="1"/>
          </p:cNvSpPr>
          <p:nvPr>
            <p:ph idx="1"/>
          </p:nvPr>
        </p:nvSpPr>
        <p:spPr/>
        <p:txBody>
          <a:bodyPr/>
          <a:lstStyle/>
          <a:p>
            <a:pPr marL="0" indent="0">
              <a:buNone/>
            </a:pPr>
            <a:r>
              <a:rPr lang="en-US" b="0" dirty="0" smtClean="0"/>
              <a:t>Link </a:t>
            </a:r>
            <a:r>
              <a:rPr lang="en-US" b="0" dirty="0" smtClean="0"/>
              <a:t>Setup is defined as the process of entering a coverage area and gaining the ability to send IP traffic with a valid IP address through the AP  [issue of multiple APs]  This includes AP/Network discovery and (secure) Association and Authentication.  Link Setup Time is the amount time required in the use case to establish  link setup.</a:t>
            </a:r>
            <a:r>
              <a:rPr lang="en-US" dirty="0" smtClean="0"/>
              <a:t>                                        </a:t>
            </a:r>
          </a:p>
          <a:p>
            <a:pPr lvl="1"/>
            <a:r>
              <a:rPr lang="en-GB" dirty="0" smtClean="0"/>
              <a:t>High:	less than 100 ms</a:t>
            </a:r>
            <a:endParaRPr lang="en-US" dirty="0" smtClean="0"/>
          </a:p>
          <a:p>
            <a:pPr lvl="1"/>
            <a:r>
              <a:rPr lang="en-GB" dirty="0" smtClean="0"/>
              <a:t>Medium:	between 100 ms and 2 seconds</a:t>
            </a:r>
            <a:endParaRPr lang="en-US" dirty="0" smtClean="0"/>
          </a:p>
          <a:p>
            <a:pPr lvl="1"/>
            <a:r>
              <a:rPr lang="en-GB" dirty="0" smtClean="0"/>
              <a:t>Low:	more than 2 seconds</a:t>
            </a:r>
            <a:endParaRPr lang="en-US" dirty="0" smtClean="0"/>
          </a:p>
          <a:p>
            <a:r>
              <a:rPr lang="en-GB" dirty="0" smtClean="0"/>
              <a:t>NOTE: “link”, “association”, “authentication” are as defined per 802.11</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Month Year</a:t>
            </a:r>
            <a:endParaRPr lang="en-US"/>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8</a:t>
            </a:fld>
            <a:endParaRPr lang="en-US"/>
          </a:p>
        </p:txBody>
      </p:sp>
    </p:spTree>
  </p:cSld>
  <p:clrMapOvr>
    <a:masterClrMapping/>
  </p:clrMapOvr>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605</TotalTime>
  <Words>468</Words>
  <Application>Microsoft Office PowerPoint</Application>
  <PresentationFormat>On-screen Show (4:3)</PresentationFormat>
  <Paragraphs>75</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802-11-Submission-tms</vt:lpstr>
      <vt:lpstr>Document</vt:lpstr>
      <vt:lpstr>Use Case Document Definitions</vt:lpstr>
      <vt:lpstr>Abstract</vt:lpstr>
      <vt:lpstr>Missing Use Case</vt:lpstr>
      <vt:lpstr>Text of 2.1</vt:lpstr>
      <vt:lpstr>Link-Attempt Rate </vt:lpstr>
      <vt:lpstr>Media Load </vt:lpstr>
      <vt:lpstr>Coverage Interval </vt:lpstr>
      <vt:lpstr>Link Setup Time </vt:lpstr>
    </vt:vector>
  </TitlesOfParts>
  <Company>CSR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Document Definitions</dc:title>
  <dc:creator>Tom Siep</dc:creator>
  <cp:lastModifiedBy>Tom Siep</cp:lastModifiedBy>
  <cp:revision>4</cp:revision>
  <cp:lastPrinted>1998-02-10T13:28:06Z</cp:lastPrinted>
  <dcterms:created xsi:type="dcterms:W3CDTF">2011-05-10T04:19:41Z</dcterms:created>
  <dcterms:modified xsi:type="dcterms:W3CDTF">2011-05-10T15:08:32Z</dcterms:modified>
</cp:coreProperties>
</file>