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9" r:id="rId2"/>
    <p:sldId id="257" r:id="rId3"/>
    <p:sldId id="271" r:id="rId4"/>
    <p:sldId id="258" r:id="rId5"/>
    <p:sldId id="284" r:id="rId6"/>
    <p:sldId id="283" r:id="rId7"/>
    <p:sldId id="286" r:id="rId8"/>
    <p:sldId id="288" r:id="rId9"/>
    <p:sldId id="287" r:id="rId10"/>
    <p:sldId id="289" r:id="rId11"/>
    <p:sldId id="282" r:id="rId12"/>
    <p:sldId id="281" r:id="rId13"/>
    <p:sldId id="280" r:id="rId14"/>
    <p:sldId id="279" r:id="rId15"/>
    <p:sldId id="278" r:id="rId16"/>
    <p:sldId id="277" r:id="rId17"/>
    <p:sldId id="276" r:id="rId18"/>
    <p:sldId id="275" r:id="rId19"/>
    <p:sldId id="274" r:id="rId20"/>
    <p:sldId id="285" r:id="rId21"/>
    <p:sldId id="290" r:id="rId2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676" autoAdjust="0"/>
  </p:normalViewPr>
  <p:slideViewPr>
    <p:cSldViewPr>
      <p:cViewPr varScale="1">
        <p:scale>
          <a:sx n="70" d="100"/>
          <a:sy n="70" d="100"/>
        </p:scale>
        <p:origin x="-8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1F25181C-3BEA-493A-AE91-4D71596CD7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D575748A-DB4F-40E0-92D4-9AA3FC6C0C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468C211-FB33-467C-B7C7-72992599C127}" type="slidenum">
              <a:rPr lang="en-US"/>
              <a:pPr/>
              <a:t>1</a:t>
            </a:fld>
            <a:endParaRPr 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C19E1BEC-3FD8-431E-8701-BB2D171783F3}" type="slidenum">
              <a:rPr lang="en-US"/>
              <a:pPr/>
              <a:t>2</a:t>
            </a:fld>
            <a:endParaRPr lang="en-US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6E4843-F374-42B2-862F-A2C3E97DCA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9DC89F0-2C5F-4A2A-AE89-05E1AEBBE6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2AF2C7-406E-4CD9-9C57-39224C446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454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May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83488" y="6475413"/>
            <a:ext cx="960437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Tom Siep,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516894E4-33C1-483B-8B7D-605EDE476E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121BAA8-7DD2-4216-958C-06D1B7D2B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C7832AA-09A7-4F72-927D-6604781EDE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B70B2B8-7A44-4B7A-A847-460969A373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BE153A-7CDC-43D1-B0EC-FA4825BE47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D71D3F2-5F3E-4D67-837C-E22F1DA08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7B0C1F4-1210-4825-9A87-1EE55085BC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B869120-632A-4827-853D-0ABB154A20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4E341E85-E9C8-4A65-AFE7-7700124C58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830" y="332601"/>
            <a:ext cx="33856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802.11-11/0748r2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griffin.events.ieee.org/docs/802.11/11/11-11-0198-00-00ah-call-for-technical-contributions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hiroshi@manosan.or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ocument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public-file/07/11-07-0360-04-0000-802-11-policies-and-procedures.doc" TargetMode="External"/><Relationship Id="rId3" Type="http://schemas.openxmlformats.org/officeDocument/2006/relationships/hyperlink" Target="http://standards.ieee.org/board/pat/faq.pdf" TargetMode="External"/><Relationship Id="rId7" Type="http://schemas.openxmlformats.org/officeDocument/2006/relationships/hyperlink" Target="http://www.ieee.org/portal/cms_docs/about/CoE_poster.pdf" TargetMode="External"/><Relationship Id="rId2" Type="http://schemas.openxmlformats.org/officeDocument/2006/relationships/hyperlink" Target="http://standards.ieee.org/board/pat/pat-slideset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resources/antitrust-guidelines.pdf" TargetMode="External"/><Relationship Id="rId5" Type="http://schemas.openxmlformats.org/officeDocument/2006/relationships/hyperlink" Target="http://standards.ieee.org/faqs/affiliationFAQ.html" TargetMode="External"/><Relationship Id="rId4" Type="http://schemas.openxmlformats.org/officeDocument/2006/relationships/hyperlink" Target="http://standards.ieee.org/board/pat/loa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5454" cy="276999"/>
          </a:xfrm>
          <a:noFill/>
        </p:spPr>
        <p:txBody>
          <a:bodyPr/>
          <a:lstStyle/>
          <a:p>
            <a:r>
              <a:rPr lang="en-US" dirty="0"/>
              <a:t>May 2011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5885D547-E70B-417C-91C5-28AC1931FB32}" type="slidenum">
              <a:rPr lang="en-US"/>
              <a:pPr/>
              <a:t>1</a:t>
            </a:fld>
            <a:endParaRPr 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Process for Creating TGai Draft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2011-09-10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11175" y="2279650"/>
          <a:ext cx="8121650" cy="2933700"/>
        </p:xfrm>
        <a:graphic>
          <a:graphicData uri="http://schemas.openxmlformats.org/presentationml/2006/ole">
            <p:oleObj spid="_x0000_s1026" name="Document" r:id="rId4" imgW="8263656" imgH="2982773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 Evaluation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 smtClean="0"/>
          </a:p>
          <a:p>
            <a:pPr lvl="1"/>
            <a:r>
              <a:rPr lang="en-US" dirty="0" smtClean="0"/>
              <a:t>Separate document </a:t>
            </a:r>
          </a:p>
          <a:p>
            <a:pPr lvl="1"/>
            <a:r>
              <a:rPr lang="en-US" dirty="0" smtClean="0"/>
              <a:t>11-11-0811-xx-00ai-TGai-Evaluation-Methodology.docx</a:t>
            </a:r>
          </a:p>
          <a:p>
            <a:r>
              <a:rPr lang="en-US" dirty="0" smtClean="0"/>
              <a:t>Estimated availability: earliest is end of July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/>
            <a:r>
              <a:rPr lang="en-US" dirty="0" smtClean="0"/>
              <a:t>4.  Review submissions for adherence to CFTC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chair, vice chair, and technical editor of TGai should review submissions to determine if they are in scope for the </a:t>
            </a:r>
          </a:p>
          <a:p>
            <a:r>
              <a:rPr lang="en-US" smtClean="0"/>
              <a:t>See 0139r1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/>
            <a:r>
              <a:rPr lang="en-US" dirty="0" smtClean="0"/>
              <a:t>5</a:t>
            </a:r>
            <a:r>
              <a:rPr lang="en-US" dirty="0" smtClean="0"/>
              <a:t>.  Conforms to Requirements?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Contributors will be </a:t>
            </a:r>
            <a:r>
              <a:rPr lang="en-US" dirty="0" smtClean="0"/>
              <a:t>notified by the chair </a:t>
            </a:r>
            <a:r>
              <a:rPr lang="en-US" dirty="0" smtClean="0"/>
              <a:t>if their submissions fall outside the scope of TGai and will be encouraged to modify them</a:t>
            </a:r>
          </a:p>
          <a:p>
            <a:r>
              <a:rPr lang="en-US" dirty="0" smtClean="0"/>
              <a:t>Submitters who choose to present submissions which have been determined to be out of scope may ask for a vote of the TG membership to have their submission </a:t>
            </a:r>
            <a:r>
              <a:rPr lang="en-US" dirty="0" smtClean="0"/>
              <a:t>considered. </a:t>
            </a:r>
          </a:p>
          <a:p>
            <a:r>
              <a:rPr lang="en-US" dirty="0" smtClean="0"/>
              <a:t>50% majority of attendees are required to approve.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/>
            <a:r>
              <a:rPr lang="en-US" dirty="0" smtClean="0"/>
              <a:t>6</a:t>
            </a:r>
            <a:r>
              <a:rPr lang="en-US" dirty="0" smtClean="0"/>
              <a:t>.  Submitter(s) revision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Submissions which have had deficits identified during the TGai process will have the opportunity to modify their submissions and resubmit in a timely manner.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/>
            <a:r>
              <a:rPr lang="en-US" dirty="0" smtClean="0"/>
              <a:t>7</a:t>
            </a:r>
            <a:r>
              <a:rPr lang="en-US" dirty="0" smtClean="0"/>
              <a:t>.  Solution overlap?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possible that more than one submission will be found to be acceptable to the WG</a:t>
            </a:r>
          </a:p>
          <a:p>
            <a:r>
              <a:rPr lang="en-US" dirty="0" smtClean="0"/>
              <a:t>There must be a determination by the WG whether </a:t>
            </a:r>
            <a:r>
              <a:rPr lang="en-US" dirty="0" smtClean="0"/>
              <a:t>o</a:t>
            </a:r>
            <a:r>
              <a:rPr lang="en-US" dirty="0" smtClean="0"/>
              <a:t>r  not an overlap in functionality exists</a:t>
            </a:r>
          </a:p>
          <a:p>
            <a:r>
              <a:rPr lang="en-US" dirty="0" smtClean="0"/>
              <a:t>The WG may express an preference for resolution of the duplication, but it is up to the submitters to resolve and merge the solutions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/>
            <a:r>
              <a:rPr lang="en-US" dirty="0" smtClean="0"/>
              <a:t>8</a:t>
            </a:r>
            <a:r>
              <a:rPr lang="en-US" dirty="0" smtClean="0"/>
              <a:t>.  Merge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Solution merging is generally an offline activity between submitters</a:t>
            </a:r>
          </a:p>
          <a:p>
            <a:r>
              <a:rPr lang="en-US" dirty="0" smtClean="0"/>
              <a:t>Others may be included by mutual consent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/>
            <a:r>
              <a:rPr lang="en-US" dirty="0" smtClean="0"/>
              <a:t>9</a:t>
            </a:r>
            <a:r>
              <a:rPr lang="en-US" dirty="0" smtClean="0"/>
              <a:t>.  75% Approval? (Submissions)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Technical proposals are required to pass a TG vote by a 75% margin</a:t>
            </a:r>
          </a:p>
          <a:p>
            <a:r>
              <a:rPr lang="en-US" dirty="0" smtClean="0"/>
              <a:t>In the submissions phase of the standards process, it is not necessary to be orthogonal with all other solutions</a:t>
            </a:r>
          </a:p>
          <a:p>
            <a:pPr lvl="1"/>
            <a:r>
              <a:rPr lang="en-US" dirty="0" smtClean="0"/>
              <a:t>Overlaps may exist</a:t>
            </a:r>
          </a:p>
          <a:p>
            <a:pPr lvl="1"/>
            <a:r>
              <a:rPr lang="en-US" dirty="0" smtClean="0"/>
              <a:t>Some or all features in an approved submission may be removed as a result of the merging process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/>
            <a:r>
              <a:rPr lang="en-US" dirty="0" smtClean="0"/>
              <a:t>10.  Prepare  Draft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technical editor is responsible for accurately translating the material in approved submissions into a Draft Amendment</a:t>
            </a:r>
          </a:p>
          <a:p>
            <a:r>
              <a:rPr lang="en-US" dirty="0" smtClean="0"/>
              <a:t>Members of TGai may be invited to assist</a:t>
            </a:r>
          </a:p>
          <a:p>
            <a:r>
              <a:rPr lang="en-US" dirty="0" smtClean="0"/>
              <a:t>The work will be done in consultation with the WG technical editor and the editors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/>
            <a:r>
              <a:rPr lang="en-US" dirty="0" smtClean="0"/>
              <a:t>11.  75% Approval? (Drafts)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TGai Draft is </a:t>
            </a:r>
            <a:r>
              <a:rPr lang="en-US" dirty="0" smtClean="0"/>
              <a:t>required to pass a TG vote by a 75% margin</a:t>
            </a:r>
          </a:p>
          <a:p>
            <a:r>
              <a:rPr lang="en-US" dirty="0" smtClean="0"/>
              <a:t>This will not be a formal letter ballot process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/>
            <a:r>
              <a:rPr lang="en-US" dirty="0" smtClean="0"/>
              <a:t>12.  Comment Resolution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Comment resolution may be done by the group as a whole or by a subset of TGai.</a:t>
            </a:r>
          </a:p>
          <a:p>
            <a:r>
              <a:rPr lang="en-US" dirty="0" smtClean="0"/>
              <a:t>This activity may be performed during Interim, Plenary or Ad Hoc meetings</a:t>
            </a:r>
          </a:p>
          <a:p>
            <a:pPr lvl="1"/>
            <a:r>
              <a:rPr lang="en-US" dirty="0" smtClean="0"/>
              <a:t>Ad Hoc meetings will be called in accordance with 802.11 rules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5454" cy="276999"/>
          </a:xfrm>
          <a:noFill/>
        </p:spPr>
        <p:txBody>
          <a:bodyPr/>
          <a:lstStyle/>
          <a:p>
            <a:r>
              <a:rPr lang="en-US" dirty="0" smtClean="0"/>
              <a:t>May 2011</a:t>
            </a:r>
            <a:endParaRPr lang="en-US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F71A561-9B8F-42CC-BD35-25B34E52049D}" type="slidenum">
              <a:rPr lang="en-US"/>
              <a:pPr/>
              <a:t>2</a:t>
            </a:fld>
            <a:endParaRPr lang="en-US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57150" indent="0">
              <a:buFontTx/>
              <a:buNone/>
            </a:pPr>
            <a:r>
              <a:rPr lang="en-US" dirty="0" smtClean="0"/>
              <a:t>Documentation of the process to be used to evaluate submissions and </a:t>
            </a:r>
            <a:r>
              <a:rPr lang="en-US" dirty="0" smtClean="0"/>
              <a:t>create </a:t>
            </a:r>
            <a:r>
              <a:rPr lang="en-US" dirty="0" smtClean="0"/>
              <a:t>a draft for </a:t>
            </a:r>
            <a:r>
              <a:rPr lang="en-US" dirty="0" smtClean="0"/>
              <a:t>802.11ai to submit </a:t>
            </a:r>
            <a:r>
              <a:rPr lang="en-US" dirty="0" smtClean="0"/>
              <a:t>to </a:t>
            </a:r>
            <a:r>
              <a:rPr lang="en-US" dirty="0" smtClean="0"/>
              <a:t>802.11 Working Group for </a:t>
            </a:r>
            <a:r>
              <a:rPr lang="en-US" dirty="0" smtClean="0"/>
              <a:t>WG letter </a:t>
            </a:r>
            <a:r>
              <a:rPr lang="en-US" dirty="0" smtClean="0"/>
              <a:t>ballot</a:t>
            </a:r>
            <a:endParaRPr 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13.  Technically Complete?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part of the preparation for WG Letter Ballot, the Draft will have a final review for completeness and correctness</a:t>
            </a:r>
          </a:p>
          <a:p>
            <a:pPr lvl="1"/>
            <a:r>
              <a:rPr lang="en-US" dirty="0" smtClean="0"/>
              <a:t>Technically complete</a:t>
            </a:r>
          </a:p>
          <a:p>
            <a:pPr lvl="1"/>
            <a:r>
              <a:rPr lang="en-US" dirty="0" smtClean="0"/>
              <a:t>Able to pass 802.11 MEC or mechanisms defined for passing 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14.  Ready for WG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Submit to WG ballot process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dirty="0" smtClean="0"/>
              <a:t>Process Flow</a:t>
            </a:r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5454" cy="276999"/>
          </a:xfrm>
          <a:noFill/>
        </p:spPr>
        <p:txBody>
          <a:bodyPr/>
          <a:lstStyle/>
          <a:p>
            <a:r>
              <a:rPr lang="en-US" dirty="0"/>
              <a:t>May 2011</a:t>
            </a:r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BC1033FB-7037-45C9-A62C-BB99C338AA5F}" type="slidenum">
              <a:rPr lang="en-US"/>
              <a:pPr/>
              <a:t>3</a:t>
            </a:fld>
            <a:endParaRPr lang="en-US"/>
          </a:p>
        </p:txBody>
      </p:sp>
      <p:pic>
        <p:nvPicPr>
          <p:cNvPr id="15366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295400"/>
            <a:ext cx="8686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Description of steps</a:t>
            </a:r>
            <a:endParaRPr lang="en-US" dirty="0" smtClean="0"/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1148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Define process and requirements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Call for Proposals (CFP)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Evaluation Methodology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Review submissions for adherence to CFP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Conforms to CFP?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Submitter(s) revision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Solution overlap?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Merge solutions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75% Approval? (Submissions)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Prepare  Draft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75% Approval? (Drafts)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Comment Resolution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Technically Complete?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Ready for WG Ballot</a:t>
            </a:r>
          </a:p>
          <a:p>
            <a:pPr marL="457200" indent="-457200">
              <a:buFont typeface="+mj-lt"/>
              <a:buAutoNum type="arabicPeriod"/>
            </a:pPr>
            <a:endParaRPr lang="en-US" sz="2100" dirty="0" smtClean="0"/>
          </a:p>
          <a:p>
            <a:pPr marL="457200" indent="-457200">
              <a:buFont typeface="+mj-lt"/>
              <a:buAutoNum type="arabicPeriod"/>
            </a:pPr>
            <a:endParaRPr lang="en-US" sz="2100" dirty="0" smtClean="0"/>
          </a:p>
        </p:txBody>
      </p:sp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May 2011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A4D6D3D-E21D-4157-B321-341E9485DC9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Define process and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</a:p>
          <a:p>
            <a:pPr lvl="1"/>
            <a:r>
              <a:rPr lang="en-US" dirty="0" smtClean="0"/>
              <a:t>This document, when approved, describes the process TGai will use in processing potential solutions for </a:t>
            </a:r>
            <a:r>
              <a:rPr lang="en-US" dirty="0" smtClean="0"/>
              <a:t>the Amendment to 802.11 standard</a:t>
            </a:r>
            <a:endParaRPr lang="en-US" dirty="0" smtClean="0"/>
          </a:p>
          <a:p>
            <a:pPr lvl="1"/>
            <a:r>
              <a:rPr lang="en-US" dirty="0" smtClean="0"/>
              <a:t>Process may be amended by &gt;50% vote of TGai </a:t>
            </a:r>
            <a:endParaRPr lang="en-US" dirty="0" smtClean="0"/>
          </a:p>
          <a:p>
            <a:r>
              <a:rPr lang="en-US" dirty="0" smtClean="0"/>
              <a:t>Requirements</a:t>
            </a:r>
          </a:p>
          <a:p>
            <a:pPr lvl="1"/>
            <a:r>
              <a:rPr lang="en-US" dirty="0" smtClean="0"/>
              <a:t>Separate document </a:t>
            </a:r>
          </a:p>
          <a:p>
            <a:pPr lvl="1"/>
            <a:r>
              <a:rPr lang="en-US" dirty="0" smtClean="0"/>
              <a:t>11-11-0745-05-00ai-TGai-functional-requirements.docx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/>
            <a:r>
              <a:rPr lang="en-US" dirty="0" smtClean="0"/>
              <a:t>2. Call for Technical Contributions (CFTC)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Requesting technical inputs for consideration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>
                <a:hlinkClick r:id="rId2"/>
              </a:rPr>
              <a:t>11-11-0198-00-00ah-call-for-technical-contributions.docx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for submissions (1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GB" sz="2200" dirty="0" smtClean="0"/>
              <a:t>Any individual intending to present a proposal must notify the IEEE </a:t>
            </a:r>
            <a:r>
              <a:rPr lang="en-GB" sz="2200" dirty="0" smtClean="0"/>
              <a:t>802.11ai </a:t>
            </a:r>
            <a:r>
              <a:rPr lang="en-GB" sz="2200" dirty="0" smtClean="0"/>
              <a:t>Task Group chair, Hiroshi </a:t>
            </a:r>
            <a:r>
              <a:rPr lang="en-GB" sz="2200" dirty="0" smtClean="0"/>
              <a:t>Mano, </a:t>
            </a:r>
            <a:r>
              <a:rPr lang="en-GB" sz="2200" dirty="0" smtClean="0"/>
              <a:t>via email at </a:t>
            </a:r>
            <a:r>
              <a:rPr lang="en-GB" sz="2200" dirty="0" smtClean="0">
                <a:hlinkClick r:id="rId2"/>
              </a:rPr>
              <a:t>hiroshi@manosan.org</a:t>
            </a:r>
            <a:r>
              <a:rPr lang="en-GB" sz="2200" dirty="0" smtClean="0"/>
              <a:t> by July 1</a:t>
            </a:r>
            <a:r>
              <a:rPr lang="en-GB" sz="2200" baseline="30000" dirty="0" smtClean="0"/>
              <a:t>th</a:t>
            </a:r>
            <a:r>
              <a:rPr lang="en-GB" sz="2200" dirty="0" smtClean="0"/>
              <a:t>, 2011. Presentations of introductory proposal submissions material shall be submitted to the IEEE 802.11 document server prior to </a:t>
            </a:r>
            <a:r>
              <a:rPr lang="en-GB" sz="2200" dirty="0" smtClean="0"/>
              <a:t>July18</a:t>
            </a:r>
            <a:r>
              <a:rPr lang="en-GB" sz="2200" baseline="30000" dirty="0" smtClean="0"/>
              <a:t>th</a:t>
            </a:r>
            <a:r>
              <a:rPr lang="en-GB" sz="2200" dirty="0" smtClean="0"/>
              <a:t>, 2011 for presentation and discussion during the </a:t>
            </a:r>
            <a:r>
              <a:rPr lang="en-GB" sz="2200" dirty="0" smtClean="0"/>
              <a:t>July IEEE </a:t>
            </a:r>
            <a:r>
              <a:rPr lang="en-GB" sz="2200" dirty="0" smtClean="0"/>
              <a:t>802 Wireless </a:t>
            </a:r>
            <a:r>
              <a:rPr lang="en-GB" sz="2200" dirty="0" smtClean="0"/>
              <a:t>Plenary session</a:t>
            </a:r>
            <a:r>
              <a:rPr lang="en-GB" sz="2200" dirty="0" smtClean="0"/>
              <a:t>.</a:t>
            </a:r>
            <a:endParaRPr lang="en-US" sz="2200" dirty="0" smtClean="0"/>
          </a:p>
          <a:p>
            <a:r>
              <a:rPr lang="en-GB" sz="2200" dirty="0" smtClean="0"/>
              <a:t>Final proposals and related documents shall be submitted to the IEEE 802.11 document server prior to </a:t>
            </a:r>
            <a:r>
              <a:rPr lang="en-GB" sz="2200" dirty="0" smtClean="0"/>
              <a:t>September 9</a:t>
            </a:r>
            <a:r>
              <a:rPr lang="en-GB" sz="2200" baseline="30000" dirty="0" smtClean="0"/>
              <a:t>th</a:t>
            </a:r>
            <a:r>
              <a:rPr lang="en-GB" sz="2200" dirty="0" smtClean="0"/>
              <a:t>, 2011 for presentation and discussion during the </a:t>
            </a:r>
            <a:r>
              <a:rPr lang="en-GB" sz="2200" dirty="0" smtClean="0"/>
              <a:t>September plenary </a:t>
            </a:r>
            <a:r>
              <a:rPr lang="en-GB" sz="2200" dirty="0" smtClean="0"/>
              <a:t>session.</a:t>
            </a:r>
            <a:endParaRPr lang="en-US" sz="2200" dirty="0" smtClean="0"/>
          </a:p>
          <a:p>
            <a:r>
              <a:rPr lang="en-GB" sz="2200" dirty="0" smtClean="0"/>
              <a:t>Time permitting, proposals arising at or during meeting time and after the stated due dates may be allowed by the chair</a:t>
            </a:r>
            <a:r>
              <a:rPr lang="en-GB" sz="2200" dirty="0" smtClean="0"/>
              <a:t>.</a:t>
            </a:r>
            <a:endParaRPr lang="en-US" sz="2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for submissions (2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 information is available in the following documents in </a:t>
            </a:r>
            <a:r>
              <a:rPr lang="en-GB" dirty="0" smtClean="0"/>
              <a:t>document </a:t>
            </a:r>
            <a:r>
              <a:rPr lang="en-GB" dirty="0" smtClean="0"/>
              <a:t>server is available at the following location, </a:t>
            </a:r>
            <a:r>
              <a:rPr lang="en-GB" u="sng" dirty="0" smtClean="0">
                <a:hlinkClick r:id="rId2"/>
              </a:rPr>
              <a:t>https://mentor.ieee.org/802.11/documents</a:t>
            </a:r>
            <a:endParaRPr lang="en-US" dirty="0" smtClean="0"/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11-10/1152r01</a:t>
            </a:r>
            <a:r>
              <a:rPr lang="en-US" dirty="0" smtClean="0"/>
              <a:t>:  Fast Initial Link Set-UP Project </a:t>
            </a:r>
            <a:r>
              <a:rPr lang="en-US" dirty="0" err="1" smtClean="0"/>
              <a:t>Authorizaiton</a:t>
            </a:r>
            <a:r>
              <a:rPr lang="en-US" dirty="0" smtClean="0"/>
              <a:t> Request</a:t>
            </a:r>
          </a:p>
          <a:p>
            <a:r>
              <a:rPr lang="en-US" dirty="0" smtClean="0"/>
              <a:t>11-10/1152r01</a:t>
            </a:r>
            <a:r>
              <a:rPr lang="en-US" dirty="0" smtClean="0"/>
              <a:t>:  Fast Initial Link Set-Up PAR</a:t>
            </a:r>
          </a:p>
          <a:p>
            <a:r>
              <a:rPr lang="en-US" dirty="0" smtClean="0"/>
              <a:t> </a:t>
            </a:r>
            <a:r>
              <a:rPr lang="en-US" dirty="0" smtClean="0"/>
              <a:t>11-10/0238</a:t>
            </a:r>
            <a:r>
              <a:rPr lang="en-US" dirty="0" smtClean="0"/>
              <a:t>:  TGai Use Cases</a:t>
            </a:r>
          </a:p>
          <a:p>
            <a:r>
              <a:rPr lang="en-US" dirty="0" smtClean="0"/>
              <a:t> </a:t>
            </a:r>
            <a:r>
              <a:rPr lang="en-US" dirty="0" smtClean="0"/>
              <a:t>11-11-0811</a:t>
            </a:r>
            <a:r>
              <a:rPr lang="en-US" dirty="0" smtClean="0"/>
              <a:t>:  TGai Evaluation Methodology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dirty="0" smtClean="0"/>
              <a:t>Call for submissions (3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114800"/>
          </a:xfrm>
        </p:spPr>
        <p:txBody>
          <a:bodyPr/>
          <a:lstStyle/>
          <a:p>
            <a:r>
              <a:rPr lang="en-GB" sz="2000" dirty="0" smtClean="0"/>
              <a:t>All </a:t>
            </a:r>
            <a:r>
              <a:rPr lang="en-GB" sz="2000" dirty="0" smtClean="0"/>
              <a:t>presenters should be familiar with the following documents regarding IEEE policies and procedures:</a:t>
            </a:r>
            <a:endParaRPr lang="en-US" sz="2000" dirty="0" smtClean="0"/>
          </a:p>
          <a:p>
            <a:r>
              <a:rPr lang="en-GB" sz="2000" dirty="0" smtClean="0"/>
              <a:t>-  IEEE Patent Policy - </a:t>
            </a:r>
            <a:r>
              <a:rPr lang="en-GB" sz="2000" u="sng" dirty="0" smtClean="0">
                <a:hlinkClick r:id="rId2"/>
              </a:rPr>
              <a:t>http://standards.ieee.org/board/pat/pat-slideset.ppt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-  Patent FAQ - </a:t>
            </a:r>
            <a:r>
              <a:rPr lang="en-GB" sz="2000" u="sng" dirty="0" smtClean="0">
                <a:hlinkClick r:id="rId3"/>
              </a:rPr>
              <a:t>http://standards.ieee.org/board/pat/faq.pdf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-  </a:t>
            </a:r>
            <a:r>
              <a:rPr lang="en-GB" sz="2000" dirty="0" err="1" smtClean="0"/>
              <a:t>LoA</a:t>
            </a:r>
            <a:r>
              <a:rPr lang="en-GB" sz="2000" dirty="0" smtClean="0"/>
              <a:t> Form - </a:t>
            </a:r>
            <a:r>
              <a:rPr lang="en-GB" sz="2000" u="sng" dirty="0" smtClean="0">
                <a:hlinkClick r:id="rId4"/>
              </a:rPr>
              <a:t>http://standards.ieee.org/board/pat/loa.pdf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-  Affiliation FAQ - </a:t>
            </a:r>
            <a:r>
              <a:rPr lang="en-GB" sz="2000" u="sng" dirty="0" smtClean="0">
                <a:hlinkClick r:id="rId5"/>
              </a:rPr>
              <a:t>http://standards.ieee.org/faqs/affiliationFAQ.html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-  Anti-Trust FAQ - </a:t>
            </a:r>
            <a:r>
              <a:rPr lang="en-GB" sz="2000" u="sng" dirty="0" smtClean="0">
                <a:hlinkClick r:id="rId6"/>
              </a:rPr>
              <a:t>http://standards.ieee.org/resources/antitrust-guidelines.pdf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-  Ethics - </a:t>
            </a:r>
            <a:r>
              <a:rPr lang="en-GB" sz="2000" u="sng" dirty="0" smtClean="0">
                <a:hlinkClick r:id="rId7"/>
              </a:rPr>
              <a:t>http://www.ieee.org/portal/cms_docs/about/CoE_poster.pdf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-  IEEE 802.11 Working Group Policies and Procedures -</a:t>
            </a:r>
            <a:br>
              <a:rPr lang="en-GB" sz="2000" dirty="0" smtClean="0"/>
            </a:br>
            <a:r>
              <a:rPr lang="en-GB" sz="2000" dirty="0" smtClean="0"/>
              <a:t> </a:t>
            </a:r>
            <a:r>
              <a:rPr lang="en-GB" sz="2000" u="sng" dirty="0" smtClean="0">
                <a:hlinkClick r:id="rId8"/>
              </a:rPr>
              <a:t>https://mentor.ieee.org/802.11/public-file/07/11-07-0360-04-0000-802-11-policies-and-procedures.doc</a:t>
            </a:r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-tms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802-11-Submission-tms</Template>
  <TotalTime>1406</TotalTime>
  <Words>1011</Words>
  <Application>Microsoft Office PowerPoint</Application>
  <PresentationFormat>On-screen Show (4:3)</PresentationFormat>
  <Paragraphs>160</Paragraphs>
  <Slides>21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802-11-Submission-tms</vt:lpstr>
      <vt:lpstr>Document</vt:lpstr>
      <vt:lpstr>Process for Creating TGai Draft</vt:lpstr>
      <vt:lpstr>Abstract</vt:lpstr>
      <vt:lpstr>Process Flow</vt:lpstr>
      <vt:lpstr>Description of steps</vt:lpstr>
      <vt:lpstr>Define process and requirements</vt:lpstr>
      <vt:lpstr>2. Call for Technical Contributions (CFTC)</vt:lpstr>
      <vt:lpstr>Call for submissions (1 of 3)</vt:lpstr>
      <vt:lpstr>Call for submissions (2 of 3)</vt:lpstr>
      <vt:lpstr>Call for submissions (3 of 3)</vt:lpstr>
      <vt:lpstr>3.  Evaluation Methodology</vt:lpstr>
      <vt:lpstr>4.  Review submissions for adherence to CFTC</vt:lpstr>
      <vt:lpstr>5.  Conforms to Requirements?</vt:lpstr>
      <vt:lpstr>6.  Submitter(s) revision</vt:lpstr>
      <vt:lpstr>7.  Solution overlap?</vt:lpstr>
      <vt:lpstr>8.  Merge solutions</vt:lpstr>
      <vt:lpstr>9.  75% Approval? (Submissions)</vt:lpstr>
      <vt:lpstr>10.  Prepare  Draft</vt:lpstr>
      <vt:lpstr>11.  75% Approval? (Drafts)</vt:lpstr>
      <vt:lpstr>12.  Comment Resolution</vt:lpstr>
      <vt:lpstr>13.  Technically Complete?</vt:lpstr>
      <vt:lpstr>14.  Ready for WG Ballot</vt:lpstr>
    </vt:vector>
  </TitlesOfParts>
  <Company>CSR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for Creating TGai Draft</dc:title>
  <dc:creator>Tom Siep</dc:creator>
  <cp:lastModifiedBy>Tom Siep</cp:lastModifiedBy>
  <cp:revision>12</cp:revision>
  <cp:lastPrinted>1998-02-10T13:28:06Z</cp:lastPrinted>
  <dcterms:created xsi:type="dcterms:W3CDTF">2011-05-10T04:31:17Z</dcterms:created>
  <dcterms:modified xsi:type="dcterms:W3CDTF">2011-05-12T23:47:06Z</dcterms:modified>
</cp:coreProperties>
</file>