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Default Extension="doc" ContentType="application/msword"/>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69" r:id="rId2"/>
    <p:sldId id="257" r:id="rId3"/>
    <p:sldId id="271" r:id="rId4"/>
    <p:sldId id="272" r:id="rId5"/>
    <p:sldId id="273" r:id="rId6"/>
    <p:sldId id="274" r:id="rId7"/>
    <p:sldId id="275" r:id="rId8"/>
    <p:sldId id="276" r:id="rId9"/>
    <p:sldId id="277" r:id="rId10"/>
    <p:sldId id="278" r:id="rId11"/>
    <p:sldId id="279" r:id="rId12"/>
    <p:sldId id="280" r:id="rId13"/>
    <p:sldId id="281" r:id="rId14"/>
    <p:sldId id="282" r:id="rId15"/>
    <p:sldId id="306" r:id="rId16"/>
    <p:sldId id="308" r:id="rId17"/>
    <p:sldId id="309" r:id="rId18"/>
    <p:sldId id="310" r:id="rId19"/>
    <p:sldId id="317" r:id="rId20"/>
    <p:sldId id="319" r:id="rId21"/>
    <p:sldId id="311" r:id="rId22"/>
    <p:sldId id="312" r:id="rId23"/>
    <p:sldId id="313" r:id="rId24"/>
    <p:sldId id="314" r:id="rId25"/>
    <p:sldId id="315" r:id="rId26"/>
    <p:sldId id="316" r:id="rId27"/>
    <p:sldId id="318" r:id="rId28"/>
    <p:sldId id="320" r:id="rId29"/>
    <p:sldId id="322" r:id="rId30"/>
    <p:sldId id="323" r:id="rId31"/>
    <p:sldId id="324" r:id="rId32"/>
    <p:sldId id="325" r:id="rId33"/>
    <p:sldId id="326" r:id="rId34"/>
    <p:sldId id="327" r:id="rId35"/>
    <p:sldId id="328" r:id="rId36"/>
    <p:sldId id="329" r:id="rId37"/>
    <p:sldId id="331" r:id="rId38"/>
    <p:sldId id="332" r:id="rId39"/>
    <p:sldId id="321" r:id="rId40"/>
    <p:sldId id="284" r:id="rId41"/>
    <p:sldId id="285" r:id="rId42"/>
    <p:sldId id="286" r:id="rId43"/>
    <p:sldId id="287" r:id="rId44"/>
    <p:sldId id="299" r:id="rId45"/>
    <p:sldId id="297" r:id="rId46"/>
    <p:sldId id="270" r:id="rId4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66FF33"/>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09" autoAdjust="0"/>
    <p:restoredTop sz="99505" autoAdjust="0"/>
  </p:normalViewPr>
  <p:slideViewPr>
    <p:cSldViewPr>
      <p:cViewPr varScale="1">
        <p:scale>
          <a:sx n="70" d="100"/>
          <a:sy n="70" d="100"/>
        </p:scale>
        <p:origin x="-546"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4856"/>
    </p:cViewPr>
  </p:sorterViewPr>
  <p:notesViewPr>
    <p:cSldViewPr>
      <p:cViewPr varScale="1">
        <p:scale>
          <a:sx n="102" d="100"/>
          <a:sy n="102" d="100"/>
        </p:scale>
        <p:origin x="-3744"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ko-KR" altLang="en-US"/>
              <a:t>doc.: IEEE 802.11-09/1321r7</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ko-KR" altLang="en-US"/>
              <a:t>November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ko-KR" altLang="en-US"/>
              <a:t>Fischer, Lee, Zhu</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ko-KR" altLang="en-US"/>
              <a:t>doc.: IEEE 802.11-09/1321r7</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ko-KR" altLang="en-US"/>
              <a:t>November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ko-KR" altLang="en-US"/>
              <a:t>Fischer, Lee, Zhu</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24C05D85-55E0-416F-BC75-24A45CCB5B37}" type="slidenum">
              <a:rPr lang="en-US" altLang="ko-KR"/>
              <a:pPr/>
              <a:t>10</a:t>
            </a:fld>
            <a:endParaRPr lang="en-US" altLang="ko-KR"/>
          </a:p>
        </p:txBody>
      </p:sp>
      <p:sp>
        <p:nvSpPr>
          <p:cNvPr id="48130"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8131"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1878CB4-FD3E-48AD-B7F8-038A0DCEC99F}" type="slidenum">
              <a:rPr lang="en-US" altLang="ko-KR"/>
              <a:pPr/>
              <a:t>11</a:t>
            </a:fld>
            <a:endParaRPr lang="en-US" altLang="ko-KR"/>
          </a:p>
        </p:txBody>
      </p:sp>
      <p:sp>
        <p:nvSpPr>
          <p:cNvPr id="50178" name="Rectangle 2"/>
          <p:cNvSpPr>
            <a:spLocks noGrp="1" noRot="1" noChangeAspect="1" noChangeArrowheads="1" noTextEdit="1"/>
          </p:cNvSpPr>
          <p:nvPr>
            <p:ph type="sldImg"/>
          </p:nvPr>
        </p:nvSpPr>
        <p:spPr>
          <a:xfrm>
            <a:off x="1147763" y="696913"/>
            <a:ext cx="4640262" cy="3479800"/>
          </a:xfrm>
          <a:ln/>
        </p:spPr>
      </p:sp>
      <p:sp>
        <p:nvSpPr>
          <p:cNvPr id="50179" name="Rectangle 3"/>
          <p:cNvSpPr>
            <a:spLocks noGrp="1" noChangeArrowheads="1"/>
          </p:cNvSpPr>
          <p:nvPr>
            <p:ph type="body" idx="1"/>
          </p:nvPr>
        </p:nvSpPr>
        <p:spPr>
          <a:xfrm>
            <a:off x="925513" y="4408488"/>
            <a:ext cx="5083175" cy="4175125"/>
          </a:xfrm>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3328A066-212F-447A-A05E-770CB4BA9394}" type="slidenum">
              <a:rPr lang="en-US" altLang="ko-KR"/>
              <a:pPr/>
              <a:t>12</a:t>
            </a:fld>
            <a:endParaRPr lang="en-US" altLang="ko-KR"/>
          </a:p>
        </p:txBody>
      </p:sp>
      <p:sp>
        <p:nvSpPr>
          <p:cNvPr id="84994" name="Rectangle 2"/>
          <p:cNvSpPr>
            <a:spLocks noGrp="1" noRot="1" noChangeAspect="1" noChangeArrowheads="1" noTextEdit="1"/>
          </p:cNvSpPr>
          <p:nvPr>
            <p:ph type="sldImg"/>
          </p:nvPr>
        </p:nvSpPr>
        <p:spPr>
          <a:xfrm>
            <a:off x="1154113" y="701675"/>
            <a:ext cx="4625975" cy="3468688"/>
          </a:xfrm>
          <a:ln/>
        </p:spPr>
      </p:sp>
      <p:sp>
        <p:nvSpPr>
          <p:cNvPr id="8499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13</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14</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15</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7E4322C1-D85F-405D-BE26-84D9514C2D82}" type="slidenum">
              <a:rPr lang="en-US" altLang="ko-KR"/>
              <a:pPr/>
              <a:t>16</a:t>
            </a:fld>
            <a:endParaRPr lang="en-US" altLang="ko-KR"/>
          </a:p>
        </p:txBody>
      </p:sp>
      <p:sp>
        <p:nvSpPr>
          <p:cNvPr id="117762" name="Rectangle 2"/>
          <p:cNvSpPr>
            <a:spLocks noGrp="1" noRot="1" noChangeAspect="1" noChangeArrowheads="1" noTextEdit="1"/>
          </p:cNvSpPr>
          <p:nvPr>
            <p:ph type="sldImg"/>
          </p:nvPr>
        </p:nvSpPr>
        <p:spPr>
          <a:xfrm>
            <a:off x="1154113" y="701675"/>
            <a:ext cx="4625975" cy="3468688"/>
          </a:xfrm>
          <a:ln/>
        </p:spPr>
      </p:sp>
      <p:sp>
        <p:nvSpPr>
          <p:cNvPr id="117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44D0B82F-A275-40D5-9B12-99BA219C91FB}" type="slidenum">
              <a:rPr lang="en-US" altLang="ko-KR"/>
              <a:pPr/>
              <a:t>40</a:t>
            </a:fld>
            <a:endParaRPr lang="en-US" altLang="ko-KR"/>
          </a:p>
        </p:txBody>
      </p:sp>
      <p:sp>
        <p:nvSpPr>
          <p:cNvPr id="89090" name="Rectangle 2"/>
          <p:cNvSpPr>
            <a:spLocks noGrp="1" noRot="1" noChangeAspect="1" noChangeArrowheads="1" noTextEdit="1"/>
          </p:cNvSpPr>
          <p:nvPr>
            <p:ph type="sldImg"/>
          </p:nvPr>
        </p:nvSpPr>
        <p:spPr>
          <a:xfrm>
            <a:off x="1154113" y="701675"/>
            <a:ext cx="4625975" cy="3468688"/>
          </a:xfrm>
          <a:ln/>
        </p:spPr>
      </p:sp>
      <p:sp>
        <p:nvSpPr>
          <p:cNvPr id="89091"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71C3528F-7757-4B3B-8418-FE81880E493B}" type="slidenum">
              <a:rPr lang="en-US" altLang="ko-KR"/>
              <a:pPr/>
              <a:t>41</a:t>
            </a:fld>
            <a:endParaRPr lang="en-US" altLang="ko-KR"/>
          </a:p>
        </p:txBody>
      </p:sp>
      <p:sp>
        <p:nvSpPr>
          <p:cNvPr id="90114" name="Rectangle 2"/>
          <p:cNvSpPr>
            <a:spLocks noGrp="1" noRot="1" noChangeAspect="1" noChangeArrowheads="1" noTextEdit="1"/>
          </p:cNvSpPr>
          <p:nvPr>
            <p:ph type="sldImg"/>
          </p:nvPr>
        </p:nvSpPr>
        <p:spPr>
          <a:xfrm>
            <a:off x="1154113" y="701675"/>
            <a:ext cx="4625975" cy="3468688"/>
          </a:xfrm>
          <a:ln/>
        </p:spPr>
      </p:sp>
      <p:sp>
        <p:nvSpPr>
          <p:cNvPr id="9011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508059D-9C4F-40FC-955C-DDF943B07FB3}" type="slidenum">
              <a:rPr lang="en-US" altLang="ko-KR"/>
              <a:pPr/>
              <a:t>42</a:t>
            </a:fld>
            <a:endParaRPr lang="en-US" altLang="ko-KR"/>
          </a:p>
        </p:txBody>
      </p:sp>
      <p:sp>
        <p:nvSpPr>
          <p:cNvPr id="91138" name="Rectangle 2"/>
          <p:cNvSpPr>
            <a:spLocks noGrp="1" noRot="1" noChangeAspect="1" noChangeArrowheads="1" noTextEdit="1"/>
          </p:cNvSpPr>
          <p:nvPr>
            <p:ph type="sldImg"/>
          </p:nvPr>
        </p:nvSpPr>
        <p:spPr>
          <a:xfrm>
            <a:off x="1154113" y="701675"/>
            <a:ext cx="4625975" cy="3468688"/>
          </a:xfrm>
          <a:ln/>
        </p:spPr>
      </p:sp>
      <p:sp>
        <p:nvSpPr>
          <p:cNvPr id="9113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28950914-FD12-49F7-82FF-E30BB614BCB5}" type="slidenum">
              <a:rPr lang="en-US" altLang="ko-KR"/>
              <a:pPr/>
              <a:t>2</a:t>
            </a:fld>
            <a:endParaRPr lang="en-US" altLang="ko-KR"/>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ko-KR" altLang="en-US">
              <a:ea typeface="굴림" pitchFamily="34" charset="-127"/>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43</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71378C1C-0A8F-4FE5-98A9-578F74F9BC7E}" type="slidenum">
              <a:rPr lang="en-US" altLang="ko-KR"/>
              <a:pPr/>
              <a:t>44</a:t>
            </a:fld>
            <a:endParaRPr lang="en-US" altLang="ko-KR"/>
          </a:p>
        </p:txBody>
      </p:sp>
      <p:sp>
        <p:nvSpPr>
          <p:cNvPr id="97282" name="Rectangle 2"/>
          <p:cNvSpPr>
            <a:spLocks noGrp="1" noRot="1" noChangeAspect="1" noChangeArrowheads="1" noTextEdit="1"/>
          </p:cNvSpPr>
          <p:nvPr>
            <p:ph type="sldImg"/>
          </p:nvPr>
        </p:nvSpPr>
        <p:spPr>
          <a:xfrm>
            <a:off x="1154113" y="701675"/>
            <a:ext cx="4625975" cy="3468688"/>
          </a:xfrm>
          <a:ln/>
        </p:spPr>
      </p:sp>
      <p:sp>
        <p:nvSpPr>
          <p:cNvPr id="9728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2B1AA12-0A56-4C9C-B526-CE74AA77E6EF}" type="slidenum">
              <a:rPr lang="en-US" altLang="ko-KR"/>
              <a:pPr/>
              <a:t>45</a:t>
            </a:fld>
            <a:endParaRPr lang="en-US" altLang="ko-KR"/>
          </a:p>
        </p:txBody>
      </p:sp>
      <p:sp>
        <p:nvSpPr>
          <p:cNvPr id="111618" name="Rectangle 2"/>
          <p:cNvSpPr>
            <a:spLocks noGrp="1" noRot="1" noChangeAspect="1" noChangeArrowheads="1" noTextEdit="1"/>
          </p:cNvSpPr>
          <p:nvPr>
            <p:ph type="sldImg"/>
          </p:nvPr>
        </p:nvSpPr>
        <p:spPr>
          <a:xfrm>
            <a:off x="1154113" y="701675"/>
            <a:ext cx="4625975" cy="3468688"/>
          </a:xfrm>
          <a:ln/>
        </p:spPr>
      </p:sp>
      <p:sp>
        <p:nvSpPr>
          <p:cNvPr id="111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46</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98686F1-E37F-415B-B734-7EBAC79322A7}" type="slidenum">
              <a:rPr lang="en-US" altLang="ko-KR"/>
              <a:pPr/>
              <a:t>3</a:t>
            </a:fld>
            <a:endParaRPr lang="en-US" altLang="ko-KR"/>
          </a:p>
        </p:txBody>
      </p:sp>
      <p:sp>
        <p:nvSpPr>
          <p:cNvPr id="83970" name="Rectangle 2"/>
          <p:cNvSpPr>
            <a:spLocks noGrp="1" noRot="1" noChangeAspect="1" noChangeArrowheads="1" noTextEdit="1"/>
          </p:cNvSpPr>
          <p:nvPr>
            <p:ph type="sldImg"/>
          </p:nvPr>
        </p:nvSpPr>
        <p:spPr>
          <a:xfrm>
            <a:off x="1154113" y="701675"/>
            <a:ext cx="4625975" cy="3468688"/>
          </a:xfrm>
          <a:ln/>
        </p:spPr>
      </p:sp>
      <p:sp>
        <p:nvSpPr>
          <p:cNvPr id="83971"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4</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5</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6</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D3284171-B8EF-4FE0-B992-CAC09544C715}" type="slidenum">
              <a:rPr lang="en-US" altLang="ko-KR"/>
              <a:pPr/>
              <a:t>7</a:t>
            </a:fld>
            <a:endParaRPr lang="en-US" altLang="ko-KR"/>
          </a:p>
        </p:txBody>
      </p:sp>
      <p:sp>
        <p:nvSpPr>
          <p:cNvPr id="41986"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1987"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EA5A3FC-77BF-4C52-80C0-D8ABA8B6F975}" type="slidenum">
              <a:rPr lang="en-US" altLang="ko-KR"/>
              <a:pPr/>
              <a:t>8</a:t>
            </a:fld>
            <a:endParaRPr lang="en-US" altLang="ko-KR"/>
          </a:p>
        </p:txBody>
      </p:sp>
      <p:sp>
        <p:nvSpPr>
          <p:cNvPr id="44034"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4035"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3B919D53-C40C-4D94-B03B-3D4235AE7AE4}" type="slidenum">
              <a:rPr lang="en-US" altLang="ko-KR"/>
              <a:pPr/>
              <a:t>9</a:t>
            </a:fld>
            <a:endParaRPr lang="en-US" altLang="ko-KR"/>
          </a:p>
        </p:txBody>
      </p:sp>
      <p:sp>
        <p:nvSpPr>
          <p:cNvPr id="46082"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6083"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May 2011</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May 2011</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May 2011</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958850" cy="274637"/>
          </a:xfrm>
        </p:spPr>
        <p:txBody>
          <a:bodyPr/>
          <a:lstStyle>
            <a:lvl1pPr>
              <a:defRPr/>
            </a:lvl1pPr>
          </a:lstStyle>
          <a:p>
            <a:r>
              <a:rPr lang="en-US" altLang="ko-KR" dirty="0" smtClean="0"/>
              <a:t>May 2011</a:t>
            </a:r>
            <a:endParaRPr lang="en-US" altLang="ko-KR" dirty="0"/>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May 2011</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ko-KR" dirty="0" smtClean="0"/>
              <a:t>May 2011</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ko-KR" dirty="0" smtClean="0"/>
              <a:t>May 2011</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ko-KR" dirty="0" smtClean="0"/>
              <a:t>May 2011</a:t>
            </a:r>
            <a:endParaRPr lang="en-US" altLang="ko-KR" dirty="0"/>
          </a:p>
        </p:txBody>
      </p:sp>
      <p:sp>
        <p:nvSpPr>
          <p:cNvPr id="8" name="Footer Placeholder 7"/>
          <p:cNvSpPr>
            <a:spLocks noGrp="1"/>
          </p:cNvSpPr>
          <p:nvPr>
            <p:ph type="ftr" sz="quarter" idx="11"/>
          </p:nvPr>
        </p:nvSpPr>
        <p:spPr/>
        <p:txBody>
          <a:bodyPr/>
          <a:lstStyle>
            <a:lvl1pPr>
              <a:defRPr/>
            </a:lvl1pPr>
          </a:lstStyle>
          <a:p>
            <a:r>
              <a:rPr lang="ko-KR" altLang="en-US"/>
              <a:t>Fischer, Lee, Zhu</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ko-KR" dirty="0" smtClean="0"/>
              <a:t>May 2011</a:t>
            </a:r>
            <a:endParaRPr lang="en-US" altLang="ko-KR" dirty="0"/>
          </a:p>
        </p:txBody>
      </p:sp>
      <p:sp>
        <p:nvSpPr>
          <p:cNvPr id="4" name="Footer Placeholder 3"/>
          <p:cNvSpPr>
            <a:spLocks noGrp="1"/>
          </p:cNvSpPr>
          <p:nvPr>
            <p:ph type="ftr" sz="quarter" idx="11"/>
          </p:nvPr>
        </p:nvSpPr>
        <p:spPr/>
        <p:txBody>
          <a:bodyPr/>
          <a:lstStyle>
            <a:lvl1pPr>
              <a:defRPr/>
            </a:lvl1pPr>
          </a:lstStyle>
          <a:p>
            <a:r>
              <a:rPr lang="ko-KR" altLang="en-US"/>
              <a:t>Fischer, Lee, Zhu</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ko-KR" dirty="0" smtClean="0"/>
              <a:t>May 2011</a:t>
            </a:r>
            <a:endParaRPr lang="en-US" altLang="ko-KR" dirty="0"/>
          </a:p>
        </p:txBody>
      </p:sp>
      <p:sp>
        <p:nvSpPr>
          <p:cNvPr id="3" name="Footer Placeholder 2"/>
          <p:cNvSpPr>
            <a:spLocks noGrp="1"/>
          </p:cNvSpPr>
          <p:nvPr>
            <p:ph type="ftr" sz="quarter" idx="11"/>
          </p:nvPr>
        </p:nvSpPr>
        <p:spPr/>
        <p:txBody>
          <a:bodyPr/>
          <a:lstStyle>
            <a:lvl1pPr>
              <a:defRPr/>
            </a:lvl1pPr>
          </a:lstStyle>
          <a:p>
            <a:r>
              <a:rPr lang="ko-KR" altLang="en-US"/>
              <a:t>Fischer, Lee, Zhu</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ko-KR" dirty="0" smtClean="0"/>
              <a:t>May 2011</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ko-KR" dirty="0" smtClean="0"/>
              <a:t>May 2011</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May 2011</a:t>
            </a:r>
            <a:endParaRPr lang="en-US" altLang="ko-KR"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ko-KR" altLang="en-US"/>
              <a:t>Fischer, Lee, Zhu</a:t>
            </a:r>
            <a:endParaRPr lang="en-US" altLang="ko-K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75246" y="332601"/>
            <a:ext cx="3270254" cy="276999"/>
          </a:xfrm>
          <a:prstGeom prst="rect">
            <a:avLst/>
          </a:prstGeom>
          <a:noFill/>
          <a:ln w="9525">
            <a:noFill/>
            <a:miter lim="800000"/>
            <a:headEnd/>
            <a:tailEnd/>
          </a:ln>
          <a:effectLst/>
        </p:spPr>
        <p:txBody>
          <a:bodyPr wrap="none" lIns="0" tIns="0" rIns="0" bIns="0" anchor="b">
            <a:spAutoFit/>
          </a:bodyPr>
          <a:lstStyle/>
          <a:p>
            <a:pPr marL="457200" lvl="4" algn="r"/>
            <a:r>
              <a:rPr lang="en-US" altLang="ko-KR" sz="1800" b="1" dirty="0">
                <a:ea typeface="굴림" pitchFamily="34" charset="-127"/>
              </a:rPr>
              <a:t>doc.: IEEE </a:t>
            </a:r>
            <a:r>
              <a:rPr lang="en-US" altLang="ko-KR" sz="1800" b="1" dirty="0" smtClean="0">
                <a:ea typeface="굴림" pitchFamily="34" charset="-127"/>
              </a:rPr>
              <a:t>802.11-11/0733r2</a:t>
            </a:r>
            <a:endParaRPr lang="en-US" altLang="ko-KR" sz="1800" b="1" dirty="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www.ieee.org/portal/cms_docs/about/CoE_poster.pdf"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altLang="ko-KR" dirty="0"/>
              <a:t>May </a:t>
            </a:r>
            <a:r>
              <a:rPr lang="en-US" altLang="ko-KR" dirty="0" smtClean="0"/>
              <a:t>2011</a:t>
            </a:r>
            <a:endParaRPr lang="en-US" altLang="ko-KR" dirty="0"/>
          </a:p>
        </p:txBody>
      </p:sp>
      <p:sp>
        <p:nvSpPr>
          <p:cNvPr id="7" name="Footer Placeholder 4"/>
          <p:cNvSpPr>
            <a:spLocks noGrp="1"/>
          </p:cNvSpPr>
          <p:nvPr>
            <p:ph type="ftr" sz="quarter" idx="11"/>
          </p:nvPr>
        </p:nvSpPr>
        <p:spPr/>
        <p:txBody>
          <a:bodyPr/>
          <a:lstStyle/>
          <a:p>
            <a:r>
              <a:rPr lang="ko-KR" altLang="en-US"/>
              <a:t>Fischer, Lee, Zhu</a:t>
            </a:r>
            <a:endParaRPr lang="en-US" altLang="ko-KR"/>
          </a:p>
        </p:txBody>
      </p:sp>
      <p:sp>
        <p:nvSpPr>
          <p:cNvPr id="8" name="Slide Number Placeholder 5"/>
          <p:cNvSpPr>
            <a:spLocks noGrp="1"/>
          </p:cNvSpPr>
          <p:nvPr>
            <p:ph type="sldNum" sz="quarter" idx="12"/>
          </p:nvPr>
        </p:nvSpPr>
        <p:spPr/>
        <p:txBody>
          <a:bodyPr/>
          <a:lstStyle/>
          <a:p>
            <a:r>
              <a:rPr lang="en-US" altLang="ko-KR"/>
              <a:t>Slide </a:t>
            </a:r>
            <a:fld id="{264E0473-E3CC-4B62-AB89-FDDD4EEB9EF5}" type="slidenum">
              <a:rPr lang="en-US" altLang="ko-KR"/>
              <a:pPr/>
              <a:t>1</a:t>
            </a:fld>
            <a:endParaRPr lang="en-US" altLang="ko-KR"/>
          </a:p>
        </p:txBody>
      </p:sp>
      <p:sp>
        <p:nvSpPr>
          <p:cNvPr id="30722" name="Rectangle 2"/>
          <p:cNvSpPr>
            <a:spLocks noGrp="1" noChangeArrowheads="1"/>
          </p:cNvSpPr>
          <p:nvPr>
            <p:ph type="title"/>
          </p:nvPr>
        </p:nvSpPr>
        <p:spPr>
          <a:noFill/>
          <a:ln/>
        </p:spPr>
        <p:txBody>
          <a:bodyPr/>
          <a:lstStyle/>
          <a:p>
            <a:r>
              <a:rPr lang="en-US" altLang="ko-KR" dirty="0" err="1" smtClean="0">
                <a:ea typeface="굴림" pitchFamily="34" charset="-127"/>
              </a:rPr>
              <a:t>TGac</a:t>
            </a:r>
            <a:r>
              <a:rPr lang="en-US" altLang="ko-KR" dirty="0">
                <a:ea typeface="굴림" pitchFamily="34" charset="-127"/>
              </a:rPr>
              <a:t> </a:t>
            </a:r>
            <a:r>
              <a:rPr lang="en-US" altLang="ko-KR" dirty="0" smtClean="0">
                <a:ea typeface="굴림" pitchFamily="34" charset="-127"/>
              </a:rPr>
              <a:t>MAC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a:ea typeface="굴림" pitchFamily="34" charset="-127"/>
              </a:rPr>
              <a:t>Date:</a:t>
            </a:r>
            <a:r>
              <a:rPr lang="en-US" altLang="ko-KR" sz="2000" b="0" dirty="0">
                <a:ea typeface="굴림" pitchFamily="34" charset="-127"/>
              </a:rPr>
              <a:t> </a:t>
            </a:r>
            <a:r>
              <a:rPr lang="en-US" altLang="ko-KR" sz="2000" b="0" dirty="0" smtClean="0">
                <a:ea typeface="굴림" pitchFamily="34" charset="-127"/>
              </a:rPr>
              <a:t>2011-05-12</a:t>
            </a:r>
            <a:endParaRPr lang="en-US" altLang="ko-KR" sz="2000" b="0" dirty="0">
              <a:ea typeface="굴림" pitchFamily="34" charset="-127"/>
            </a:endParaRPr>
          </a:p>
        </p:txBody>
      </p:sp>
      <p:graphicFrame>
        <p:nvGraphicFramePr>
          <p:cNvPr id="30731" name="Object 11"/>
          <p:cNvGraphicFramePr>
            <a:graphicFrameLocks noChangeAspect="1"/>
          </p:cNvGraphicFramePr>
          <p:nvPr/>
        </p:nvGraphicFramePr>
        <p:xfrm>
          <a:off x="514350" y="2390775"/>
          <a:ext cx="7867650" cy="3248025"/>
        </p:xfrm>
        <a:graphic>
          <a:graphicData uri="http://schemas.openxmlformats.org/presentationml/2006/ole">
            <p:oleObj spid="_x0000_s30731" name="Document" r:id="rId4" imgW="8196576" imgH="3388946"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AF849856-4150-43BB-B16E-003D8951537A}" type="slidenum">
              <a:rPr lang="en-US" altLang="ko-KR"/>
              <a:pPr/>
              <a:t>10</a:t>
            </a:fld>
            <a:endParaRPr lang="en-US" altLang="ko-KR"/>
          </a:p>
        </p:txBody>
      </p:sp>
      <p:sp>
        <p:nvSpPr>
          <p:cNvPr id="47106" name="Rectangle 2"/>
          <p:cNvSpPr>
            <a:spLocks noGrp="1" noChangeArrowheads="1"/>
          </p:cNvSpPr>
          <p:nvPr>
            <p:ph type="body" idx="1"/>
          </p:nvPr>
        </p:nvSpPr>
        <p:spPr>
          <a:xfrm>
            <a:off x="250825" y="1268413"/>
            <a:ext cx="8610600" cy="4968875"/>
          </a:xfrm>
        </p:spPr>
        <p:txBody>
          <a:bodyPr/>
          <a:lstStyle/>
          <a:p>
            <a:pPr marL="228600" lvl="1" indent="0">
              <a:lnSpc>
                <a:spcPct val="80000"/>
              </a:lnSpc>
              <a:buFontTx/>
              <a:buNone/>
            </a:pPr>
            <a:r>
              <a:rPr lang="en-US" altLang="ko-KR" sz="1400">
                <a:ea typeface="굴림" pitchFamily="34" charset="-127"/>
              </a:rPr>
              <a:t>The assurance is irrevocable once submitted and accepted and shall apply, at a minimum, from the date of the standard's approval to the date of the standard's withdrawal.</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IEEE is not responsible for identifying Essential Patent Claims for which a license may be required, for conducting inquiries into the legal validity or scope of those Patent Claims, or for determining whether any licensing terms or conditions are reasonable or non-discriminatory.</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Nothing in this policy shall be interpreted as giving rise to a duty to conduct a patent search. No license is implied by the submission of a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In order for IEEE’s patent policy to function efficiently, individuals participating in the standards development process: (a) shall inform the IEEE (or cause the IEEE to be informed) of the holder of any potential Essential Patent Claims of which they are personally aware and that are not already the subject of an existing Letter of Assurance, owned or controlled by the participant or the entity the participant is from, employed by, or otherwise represents; and (b) should inform the IEEE (or cause the IEEE to be informed) of any other holders of such potential Essential Patent Claims that are not already the subject of an existing Letter of Assurance.</a:t>
            </a:r>
          </a:p>
        </p:txBody>
      </p:sp>
      <p:sp>
        <p:nvSpPr>
          <p:cNvPr id="47107" name="Rectangle 3"/>
          <p:cNvSpPr>
            <a:spLocks noGrp="1" noChangeArrowheads="1"/>
          </p:cNvSpPr>
          <p:nvPr>
            <p:ph type="title"/>
          </p:nvPr>
        </p:nvSpPr>
        <p:spPr>
          <a:xfrm>
            <a:off x="179388" y="692150"/>
            <a:ext cx="8686800" cy="504825"/>
          </a:xfrm>
        </p:spPr>
        <p:txBody>
          <a:bodyPr/>
          <a:lstStyle/>
          <a:p>
            <a:r>
              <a:rPr lang="en-US" altLang="ko-KR" sz="2000" i="1" u="sng">
                <a:latin typeface="Helvetica" pitchFamily="34" charset="0"/>
                <a:ea typeface="굴림" pitchFamily="34" charset="-127"/>
              </a:rPr>
              <a:t>IEEE-SA Standards Board Bylaws</a:t>
            </a:r>
            <a:r>
              <a:rPr lang="en-US" altLang="ko-KR" sz="2000" u="sng">
                <a:latin typeface="Helvetica" pitchFamily="34" charset="0"/>
                <a:ea typeface="굴림" pitchFamily="34" charset="-127"/>
              </a:rPr>
              <a:t> on Patents in Standards</a:t>
            </a:r>
          </a:p>
        </p:txBody>
      </p:sp>
      <p:sp>
        <p:nvSpPr>
          <p:cNvPr id="47108"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endParaRPr>
          </a:p>
        </p:txBody>
      </p:sp>
      <p:sp>
        <p:nvSpPr>
          <p:cNvPr id="47109"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7110"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4</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ko-KR" altLang="en-US"/>
              <a:t>Fischer, Lee, Zhu</a:t>
            </a:r>
            <a:endParaRPr lang="en-US" altLang="ko-KR"/>
          </a:p>
        </p:txBody>
      </p:sp>
      <p:sp>
        <p:nvSpPr>
          <p:cNvPr id="8" name="Slide Number Placeholder 5"/>
          <p:cNvSpPr>
            <a:spLocks noGrp="1"/>
          </p:cNvSpPr>
          <p:nvPr>
            <p:ph type="sldNum" sz="quarter" idx="12"/>
          </p:nvPr>
        </p:nvSpPr>
        <p:spPr/>
        <p:txBody>
          <a:bodyPr/>
          <a:lstStyle/>
          <a:p>
            <a:r>
              <a:rPr lang="en-US" altLang="ko-KR"/>
              <a:t>Slide </a:t>
            </a:r>
            <a:fld id="{0B6F539B-A584-4495-AE7F-59BD90B50672}" type="slidenum">
              <a:rPr lang="en-US" altLang="ko-KR"/>
              <a:pPr/>
              <a:t>11</a:t>
            </a:fld>
            <a:endParaRPr lang="en-US" altLang="ko-KR"/>
          </a:p>
        </p:txBody>
      </p:sp>
      <p:sp>
        <p:nvSpPr>
          <p:cNvPr id="49154" name="Rectangle 2"/>
          <p:cNvSpPr>
            <a:spLocks noGrp="1" noChangeArrowheads="1"/>
          </p:cNvSpPr>
          <p:nvPr>
            <p:ph type="title"/>
          </p:nvPr>
        </p:nvSpPr>
        <p:spPr>
          <a:xfrm>
            <a:off x="323850" y="620713"/>
            <a:ext cx="8458200" cy="609600"/>
          </a:xfrm>
        </p:spPr>
        <p:txBody>
          <a:bodyPr/>
          <a:lstStyle/>
          <a:p>
            <a:r>
              <a:rPr lang="en-US" altLang="ko-KR" sz="2800" u="sng">
                <a:ea typeface="굴림" pitchFamily="34" charset="-127"/>
              </a:rPr>
              <a:t>Other Guidelines for IEEE WG Meetings</a:t>
            </a:r>
          </a:p>
        </p:txBody>
      </p:sp>
      <p:sp>
        <p:nvSpPr>
          <p:cNvPr id="49155" name="Rectangle 3"/>
          <p:cNvSpPr>
            <a:spLocks noChangeArrowheads="1"/>
          </p:cNvSpPr>
          <p:nvPr/>
        </p:nvSpPr>
        <p:spPr bwMode="auto">
          <a:xfrm>
            <a:off x="533400" y="228600"/>
            <a:ext cx="8229600" cy="762000"/>
          </a:xfrm>
          <a:prstGeom prst="rect">
            <a:avLst/>
          </a:prstGeom>
          <a:noFill/>
          <a:ln w="9525">
            <a:noFill/>
            <a:miter lim="800000"/>
            <a:headEnd/>
            <a:tailEnd/>
          </a:ln>
          <a:effectLst/>
        </p:spPr>
        <p:txBody>
          <a:bodyPr anchor="ctr"/>
          <a:lstStyle/>
          <a:p>
            <a:pPr algn="ctr"/>
            <a:endParaRPr lang="en-GB" sz="2000" b="1" u="sng">
              <a:solidFill>
                <a:schemeClr val="tx2"/>
              </a:solidFill>
              <a:latin typeface="Helvetica" pitchFamily="34" charset="0"/>
            </a:endParaRPr>
          </a:p>
        </p:txBody>
      </p:sp>
      <p:sp>
        <p:nvSpPr>
          <p:cNvPr id="49156" name="Rectangle 4"/>
          <p:cNvSpPr>
            <a:spLocks noChangeArrowheads="1"/>
          </p:cNvSpPr>
          <p:nvPr/>
        </p:nvSpPr>
        <p:spPr bwMode="auto">
          <a:xfrm>
            <a:off x="539750" y="1268413"/>
            <a:ext cx="8229600" cy="5040312"/>
          </a:xfrm>
          <a:prstGeom prst="rect">
            <a:avLst/>
          </a:prstGeom>
          <a:noFill/>
          <a:ln w="9525">
            <a:noFill/>
            <a:miter lim="800000"/>
            <a:headEnd/>
            <a:tailEnd/>
          </a:ln>
          <a:effectLst/>
        </p:spPr>
        <p:txBody>
          <a:bodyPr/>
          <a:lstStyle/>
          <a:p>
            <a:pPr marL="230188" indent="-230188">
              <a:lnSpc>
                <a:spcPct val="80000"/>
              </a:lnSpc>
              <a:spcBef>
                <a:spcPct val="20000"/>
              </a:spcBef>
              <a:buFontTx/>
              <a:buChar char="•"/>
            </a:pPr>
            <a:endParaRPr lang="ko-KR" altLang="en-US" sz="700" b="1" u="sng">
              <a:solidFill>
                <a:srgbClr val="FF0000"/>
              </a:solidFill>
              <a:ea typeface="굴림" pitchFamily="34" charset="-127"/>
            </a:endParaRPr>
          </a:p>
          <a:p>
            <a:pPr marL="230188" indent="-230188">
              <a:lnSpc>
                <a:spcPct val="80000"/>
              </a:lnSpc>
              <a:spcBef>
                <a:spcPct val="20000"/>
              </a:spcBef>
              <a:spcAft>
                <a:spcPct val="40000"/>
              </a:spcAft>
              <a:buFontTx/>
              <a:buChar char="•"/>
            </a:pPr>
            <a:r>
              <a:rPr lang="en-US" altLang="ko-KR" sz="1600">
                <a:ea typeface="굴림" pitchFamily="34" charset="-127"/>
              </a:rPr>
              <a:t>All IEEE-SA standards meetings shall be conducted in compliance with all applicable laws, including antitrust and competition laws.</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the interpretation, validity, or essentiality of patents/patent claims. </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specific license rates, terms, or conditions.</a:t>
            </a:r>
          </a:p>
          <a:p>
            <a:pPr marL="630238" lvl="1" indent="-285750">
              <a:lnSpc>
                <a:spcPct val="80000"/>
              </a:lnSpc>
              <a:spcBef>
                <a:spcPct val="20000"/>
              </a:spcBef>
              <a:spcAft>
                <a:spcPct val="40000"/>
              </a:spcAft>
              <a:buFontTx/>
              <a:buChar char="–"/>
            </a:pPr>
            <a:r>
              <a:rPr lang="en-US" altLang="ko-KR" sz="1400">
                <a:ea typeface="굴림" pitchFamily="34" charset="-127"/>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FontTx/>
              <a:buChar char="•"/>
            </a:pPr>
            <a:r>
              <a:rPr lang="en-GB" sz="1400"/>
              <a:t>Technical considerations remain primary focus</a:t>
            </a:r>
            <a:endParaRPr lang="en-US" altLang="ko-KR" sz="1400">
              <a:ea typeface="굴림" pitchFamily="34" charset="-127"/>
            </a:endParaRP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fixing product prices, allocation of customers, or dividing sales markets.</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the status or substance of ongoing or threatened litigation.</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be silent if inappropriate topics are discussed</a:t>
            </a:r>
            <a:r>
              <a:rPr lang="en-US" altLang="ko-KR" sz="1600">
                <a:latin typeface="Arial"/>
                <a:ea typeface="굴림" pitchFamily="34" charset="-127"/>
              </a:rPr>
              <a:t>…</a:t>
            </a:r>
            <a:r>
              <a:rPr lang="en-US" altLang="ko-KR" sz="1600">
                <a:ea typeface="굴림" pitchFamily="34" charset="-127"/>
              </a:rPr>
              <a:t> do formally object.</a:t>
            </a: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r>
              <a:rPr lang="en-US" altLang="ko-KR" sz="1000">
                <a:ea typeface="굴림" pitchFamily="34" charset="-127"/>
              </a:rPr>
              <a:t>---------------------------------------------------------------   </a:t>
            </a:r>
          </a:p>
          <a:p>
            <a:pPr marL="230188" indent="-230188" algn="ctr">
              <a:lnSpc>
                <a:spcPct val="80000"/>
              </a:lnSpc>
              <a:spcBef>
                <a:spcPct val="20000"/>
              </a:spcBef>
            </a:pPr>
            <a:r>
              <a:rPr lang="en-US" altLang="ko-KR">
                <a:ea typeface="굴림" pitchFamily="34" charset="-127"/>
              </a:rPr>
              <a:t>If you have questions, contact the IEEE-SA Standards Board Patent Committee Administrator at patcom@ieee.org or visit http://standards.ieee.org/board/pat/index.html </a:t>
            </a:r>
            <a:br>
              <a:rPr lang="en-US" altLang="ko-KR">
                <a:ea typeface="굴림" pitchFamily="34" charset="-127"/>
              </a:rPr>
            </a:br>
            <a:endParaRPr lang="en-US" altLang="ko-KR">
              <a:ea typeface="굴림" pitchFamily="34" charset="-127"/>
            </a:endParaRPr>
          </a:p>
          <a:p>
            <a:pPr marL="230188" indent="-230188" algn="ctr">
              <a:lnSpc>
                <a:spcPct val="80000"/>
              </a:lnSpc>
              <a:spcBef>
                <a:spcPct val="20000"/>
              </a:spcBef>
            </a:pPr>
            <a:r>
              <a:rPr lang="en-US" altLang="ko-KR">
                <a:ea typeface="굴림" pitchFamily="34" charset="-127"/>
              </a:rPr>
              <a:t>See </a:t>
            </a:r>
            <a:r>
              <a:rPr lang="en-US" altLang="ko-KR" i="1">
                <a:ea typeface="굴림" pitchFamily="34" charset="-127"/>
              </a:rPr>
              <a:t>IEEE-SA Standards Board Operations Manual</a:t>
            </a:r>
            <a:r>
              <a:rPr lang="en-US" altLang="ko-KR">
                <a:ea typeface="굴림" pitchFamily="34" charset="-127"/>
              </a:rPr>
              <a:t>, clause 5.3.10 and </a:t>
            </a:r>
            <a:r>
              <a:rPr lang="en-GB"/>
              <a:t>“Promoting Competition and Innovation: What You Need to Know about the IEEE Standards Association's Antitrust and Competition Policy”</a:t>
            </a:r>
            <a:r>
              <a:rPr lang="en-US" altLang="ko-KR">
                <a:ea typeface="굴림" pitchFamily="34" charset="-127"/>
              </a:rPr>
              <a:t> for more details.</a:t>
            </a:r>
          </a:p>
          <a:p>
            <a:pPr marL="230188" indent="-230188" algn="ctr">
              <a:lnSpc>
                <a:spcPct val="80000"/>
              </a:lnSpc>
              <a:spcBef>
                <a:spcPct val="20000"/>
              </a:spcBef>
            </a:pPr>
            <a:endParaRPr lang="en-US" altLang="ko-KR">
              <a:ea typeface="굴림" pitchFamily="34" charset="-127"/>
            </a:endParaRPr>
          </a:p>
          <a:p>
            <a:pPr marL="230188" indent="-230188" algn="ctr">
              <a:lnSpc>
                <a:spcPct val="80000"/>
              </a:lnSpc>
              <a:spcBef>
                <a:spcPct val="20000"/>
              </a:spcBef>
            </a:pPr>
            <a:r>
              <a:rPr lang="en-US" altLang="ko-KR">
                <a:ea typeface="굴림" pitchFamily="34" charset="-127"/>
              </a:rPr>
              <a:t>This slide set is available at http://standards.ieee.org/board/pat/pat-slideset.ppt</a:t>
            </a:r>
          </a:p>
        </p:txBody>
      </p:sp>
      <p:sp>
        <p:nvSpPr>
          <p:cNvPr id="49157" name="Oval 5"/>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5</a:t>
            </a:r>
          </a:p>
        </p:txBody>
      </p:sp>
      <p:sp>
        <p:nvSpPr>
          <p:cNvPr id="9"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56C65A72-F0D2-4ED3-B0D5-3667BCE9914C}" type="slidenum">
              <a:rPr lang="en-US" altLang="ko-KR"/>
              <a:pPr/>
              <a:t>12</a:t>
            </a:fld>
            <a:endParaRPr lang="en-US" altLang="ko-KR"/>
          </a:p>
        </p:txBody>
      </p:sp>
      <p:sp>
        <p:nvSpPr>
          <p:cNvPr id="51202" name="Rectangle 2"/>
          <p:cNvSpPr>
            <a:spLocks noGrp="1" noChangeArrowheads="1"/>
          </p:cNvSpPr>
          <p:nvPr>
            <p:ph type="title"/>
          </p:nvPr>
        </p:nvSpPr>
        <p:spPr/>
        <p:txBody>
          <a:bodyPr/>
          <a:lstStyle/>
          <a:p>
            <a:r>
              <a:rPr lang="en-US" altLang="ko-KR">
                <a:ea typeface="굴림" pitchFamily="34" charset="-127"/>
              </a:rPr>
              <a:t>Question</a:t>
            </a:r>
          </a:p>
        </p:txBody>
      </p:sp>
      <p:sp>
        <p:nvSpPr>
          <p:cNvPr id="51203" name="Rectangle 3"/>
          <p:cNvSpPr>
            <a:spLocks noGrp="1" noChangeArrowheads="1"/>
          </p:cNvSpPr>
          <p:nvPr>
            <p:ph type="body" idx="1"/>
          </p:nvPr>
        </p:nvSpPr>
        <p:spPr>
          <a:xfrm>
            <a:off x="457200" y="1828800"/>
            <a:ext cx="8229600" cy="4114800"/>
          </a:xfrm>
        </p:spPr>
        <p:txBody>
          <a:bodyPr/>
          <a:lstStyle/>
          <a:p>
            <a:r>
              <a:rPr lang="en-US" altLang="ko-KR">
                <a:ea typeface="굴림" pitchFamily="34" charset="-127"/>
              </a:rPr>
              <a:t>Are there any patent claim(s)/patent application claim(s) and/or the holder of patent claim(s)/patent application claim(s) that the participant believes may be essential for the use of that standard?  </a:t>
            </a:r>
          </a:p>
          <a:p>
            <a:endParaRPr lang="en-US" altLang="ko-KR">
              <a:ea typeface="굴림" pitchFamily="34" charset="-127"/>
            </a:endParaRPr>
          </a:p>
          <a:p>
            <a:r>
              <a:rPr lang="en-US" altLang="ko-KR">
                <a:ea typeface="굴림" pitchFamily="34" charset="-127"/>
              </a:rPr>
              <a:t>Minute any responses that were given, specifically the patent claim(s)/patent application claim(s) and/or the holder of the patent claim(s)/patent application claim(s) that were identified (if any) and by whom.</a:t>
            </a: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13</a:t>
            </a:fld>
            <a:endParaRPr lang="en-US" altLang="ko-KR"/>
          </a:p>
        </p:txBody>
      </p:sp>
      <p:sp>
        <p:nvSpPr>
          <p:cNvPr id="52226" name="Rectangle 2"/>
          <p:cNvSpPr>
            <a:spLocks noGrp="1" noChangeArrowheads="1"/>
          </p:cNvSpPr>
          <p:nvPr>
            <p:ph type="ctrTitle"/>
          </p:nvPr>
        </p:nvSpPr>
        <p:spPr/>
        <p:txBody>
          <a:bodyPr/>
          <a:lstStyle/>
          <a:p>
            <a:r>
              <a:rPr lang="en-US" altLang="ko-KR">
                <a:ea typeface="굴림" pitchFamily="34" charset="-127"/>
              </a:rPr>
              <a:t>Current MAC adhoc meeting agenda-notes pages</a:t>
            </a:r>
          </a:p>
        </p:txBody>
      </p:sp>
      <p:sp>
        <p:nvSpPr>
          <p:cNvPr id="52227" name="Rectangle 3"/>
          <p:cNvSpPr>
            <a:spLocks noGrp="1" noChangeArrowheads="1"/>
          </p:cNvSpPr>
          <p:nvPr>
            <p:ph type="subTitle" idx="1"/>
          </p:nvPr>
        </p:nvSpPr>
        <p:spPr/>
        <p:txBody>
          <a:bodyPr/>
          <a:lstStyle/>
          <a:p>
            <a:r>
              <a:rPr lang="en-US" altLang="ko-KR">
                <a:ea typeface="굴림" pitchFamily="34" charset="-127"/>
              </a:rPr>
              <a:t>Most recent agenda-notes pages are at the top of this document (i.e. have lower slide numbers).</a:t>
            </a: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14</a:t>
            </a:fld>
            <a:endParaRPr lang="en-US" altLang="ko-KR"/>
          </a:p>
        </p:txBody>
      </p:sp>
      <p:sp>
        <p:nvSpPr>
          <p:cNvPr id="53250" name="Rectangle 2"/>
          <p:cNvSpPr>
            <a:spLocks noGrp="1" noChangeArrowheads="1"/>
          </p:cNvSpPr>
          <p:nvPr>
            <p:ph type="title"/>
          </p:nvPr>
        </p:nvSpPr>
        <p:spPr/>
        <p:txBody>
          <a:bodyPr/>
          <a:lstStyle/>
          <a:p>
            <a:r>
              <a:rPr lang="en-US" altLang="ko-KR">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a:ea typeface="굴림" pitchFamily="34" charset="-127"/>
              </a:rPr>
              <a:t>Text coloring:</a:t>
            </a:r>
          </a:p>
          <a:p>
            <a:pPr lvl="1"/>
            <a:r>
              <a:rPr lang="en-US" altLang="ko-KR">
                <a:ea typeface="굴림" pitchFamily="34" charset="-127"/>
              </a:rPr>
              <a:t>Black = pending agenda item</a:t>
            </a:r>
          </a:p>
          <a:p>
            <a:pPr lvl="1"/>
            <a:r>
              <a:rPr lang="en-US" altLang="ko-KR">
                <a:solidFill>
                  <a:srgbClr val="FF3300"/>
                </a:solidFill>
                <a:ea typeface="굴림" pitchFamily="34" charset="-127"/>
              </a:rPr>
              <a:t>Red</a:t>
            </a:r>
            <a:r>
              <a:rPr lang="en-US" altLang="ko-KR">
                <a:ea typeface="굴림" pitchFamily="34" charset="-127"/>
              </a:rPr>
              <a:t> = item partially addressed</a:t>
            </a:r>
          </a:p>
          <a:p>
            <a:pPr lvl="1"/>
            <a:r>
              <a:rPr lang="en-US" altLang="ko-KR">
                <a:solidFill>
                  <a:srgbClr val="00CC00"/>
                </a:solidFill>
                <a:ea typeface="굴림" pitchFamily="34" charset="-127"/>
              </a:rPr>
              <a:t>Green</a:t>
            </a:r>
            <a:r>
              <a:rPr lang="en-US" altLang="ko-KR">
                <a:ea typeface="굴림" pitchFamily="34" charset="-127"/>
              </a:rPr>
              <a:t> = item completed</a:t>
            </a:r>
          </a:p>
          <a:p>
            <a:pPr lvl="1"/>
            <a:r>
              <a:rPr lang="en-US" altLang="ko-KR">
                <a:solidFill>
                  <a:schemeClr val="bg2"/>
                </a:solidFill>
                <a:ea typeface="굴림" pitchFamily="34" charset="-127"/>
              </a:rPr>
              <a:t>Gray</a:t>
            </a:r>
            <a:r>
              <a:rPr lang="en-US" altLang="ko-KR">
                <a:ea typeface="굴림" pitchFamily="34" charset="-127"/>
              </a:rPr>
              <a:t> = item not addressed in the session indicated at the top of the slide</a:t>
            </a: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ko-KR" altLang="en-US"/>
              <a:t>Fischer, Lee, Zhu</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15</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3200" b="1" dirty="0">
                <a:solidFill>
                  <a:schemeClr val="tx2"/>
                </a:solidFill>
                <a:ea typeface="굴림" pitchFamily="34" charset="-127"/>
              </a:rPr>
              <a:t>Agenda for May </a:t>
            </a:r>
            <a:r>
              <a:rPr lang="en-US" altLang="ko-KR" sz="3200" b="1" dirty="0" smtClean="0">
                <a:solidFill>
                  <a:schemeClr val="tx2"/>
                </a:solidFill>
                <a:ea typeface="굴림" pitchFamily="34" charset="-127"/>
              </a:rPr>
              <a:t>09</a:t>
            </a:r>
            <a:r>
              <a:rPr lang="en-US" altLang="ko-KR" sz="3200" b="1" baseline="30000" dirty="0" smtClean="0">
                <a:solidFill>
                  <a:schemeClr val="tx2"/>
                </a:solidFill>
                <a:ea typeface="굴림" pitchFamily="34" charset="-127"/>
              </a:rPr>
              <a:t>th</a:t>
            </a:r>
            <a:r>
              <a:rPr lang="en-US" altLang="ko-KR" sz="3200" b="1" dirty="0">
                <a:solidFill>
                  <a:schemeClr val="tx2"/>
                </a:solidFill>
                <a:ea typeface="굴림" pitchFamily="34" charset="-127"/>
              </a:rPr>
              <a:t>, </a:t>
            </a:r>
            <a:r>
              <a:rPr lang="en-US" altLang="ko-KR" sz="3200" b="1" dirty="0" smtClean="0">
                <a:solidFill>
                  <a:schemeClr val="tx2"/>
                </a:solidFill>
                <a:ea typeface="굴림" pitchFamily="34" charset="-127"/>
              </a:rPr>
              <a:t>2011 </a:t>
            </a:r>
            <a:r>
              <a:rPr lang="en-US" altLang="ko-KR" sz="3200" b="1" dirty="0">
                <a:solidFill>
                  <a:schemeClr val="tx2"/>
                </a:solidFill>
                <a:ea typeface="굴림" pitchFamily="34" charset="-127"/>
              </a:rPr>
              <a:t>– PM2</a:t>
            </a: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600" b="1" dirty="0">
                <a:ea typeface="굴림" pitchFamily="34" charset="-127"/>
              </a:rPr>
              <a:t>Affiliation policy</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IEEE Patent policy review</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Question of IP claims (See slide 12)</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Attendance recording</a:t>
            </a:r>
          </a:p>
          <a:p>
            <a:pPr marL="742950" lvl="1" indent="-285750">
              <a:lnSpc>
                <a:spcPct val="80000"/>
              </a:lnSpc>
              <a:spcBef>
                <a:spcPct val="20000"/>
              </a:spcBef>
              <a:buFontTx/>
              <a:buChar char="–"/>
            </a:pPr>
            <a:r>
              <a:rPr lang="en-US" altLang="ko-KR" sz="1400" dirty="0">
                <a:ea typeface="굴림" pitchFamily="34" charset="-127"/>
              </a:rPr>
              <a:t>Conf call attendance required – send email to chairs</a:t>
            </a:r>
          </a:p>
          <a:p>
            <a:pPr marL="342900" indent="-342900">
              <a:lnSpc>
                <a:spcPct val="80000"/>
              </a:lnSpc>
              <a:spcBef>
                <a:spcPct val="20000"/>
              </a:spcBef>
              <a:buFontTx/>
              <a:buChar char="•"/>
            </a:pPr>
            <a:r>
              <a:rPr lang="en-US" altLang="ko-KR" sz="1600" b="1" dirty="0">
                <a:ea typeface="굴림" pitchFamily="34" charset="-127"/>
              </a:rPr>
              <a:t>Minutes – review</a:t>
            </a:r>
          </a:p>
          <a:p>
            <a:pPr marL="742950" lvl="1" indent="-285750">
              <a:lnSpc>
                <a:spcPct val="80000"/>
              </a:lnSpc>
              <a:spcBef>
                <a:spcPct val="20000"/>
              </a:spcBef>
              <a:buFontTx/>
              <a:buChar char="–"/>
            </a:pPr>
            <a:r>
              <a:rPr lang="en-US" altLang="ko-KR" sz="1400" dirty="0" smtClean="0">
                <a:ea typeface="굴림" pitchFamily="34" charset="-127"/>
              </a:rPr>
              <a:t>11-11-0478r00</a:t>
            </a:r>
            <a:endParaRPr lang="en-US" altLang="ko-KR" sz="1400" dirty="0">
              <a:ea typeface="굴림" pitchFamily="34" charset="-127"/>
            </a:endParaRPr>
          </a:p>
          <a:p>
            <a:pPr marL="342900" indent="-342900">
              <a:lnSpc>
                <a:spcPct val="80000"/>
              </a:lnSpc>
              <a:spcBef>
                <a:spcPct val="20000"/>
              </a:spcBef>
              <a:buFontTx/>
              <a:buChar char="•"/>
            </a:pPr>
            <a:r>
              <a:rPr lang="en-US" altLang="ko-KR" sz="1600" b="1" dirty="0">
                <a:ea typeface="굴림" pitchFamily="34" charset="-127"/>
              </a:rPr>
              <a:t>Review rules for </a:t>
            </a:r>
            <a:r>
              <a:rPr lang="en-US" altLang="ko-KR" sz="1600" b="1" dirty="0" err="1">
                <a:ea typeface="굴림" pitchFamily="34" charset="-127"/>
              </a:rPr>
              <a:t>adhocs</a:t>
            </a:r>
            <a:endParaRPr lang="en-US" altLang="ko-KR" sz="1600" b="1" dirty="0">
              <a:ea typeface="굴림" pitchFamily="34" charset="-127"/>
            </a:endParaRPr>
          </a:p>
          <a:p>
            <a:pPr marL="742950" lvl="1" indent="-285750">
              <a:lnSpc>
                <a:spcPct val="80000"/>
              </a:lnSpc>
              <a:spcBef>
                <a:spcPct val="20000"/>
              </a:spcBef>
              <a:buFontTx/>
              <a:buChar char="–"/>
            </a:pPr>
            <a:r>
              <a:rPr lang="en-US" altLang="ko-KR" sz="1400" dirty="0">
                <a:ea typeface="굴림" pitchFamily="34" charset="-127"/>
              </a:rPr>
              <a:t>11-09-0059r5</a:t>
            </a:r>
          </a:p>
          <a:p>
            <a:pPr marL="342900" indent="-342900">
              <a:lnSpc>
                <a:spcPct val="80000"/>
              </a:lnSpc>
              <a:spcBef>
                <a:spcPct val="20000"/>
              </a:spcBef>
              <a:buFontTx/>
              <a:buChar char="•"/>
            </a:pPr>
            <a:r>
              <a:rPr lang="en-US" altLang="ko-KR" sz="1600" b="1" dirty="0">
                <a:ea typeface="굴림" pitchFamily="34" charset="-127"/>
              </a:rPr>
              <a:t>MAC topics (11-09-1175-01-00ac-ad-hoc-groups-scope.ppt)</a:t>
            </a:r>
          </a:p>
          <a:p>
            <a:pPr marL="742950" lvl="1" indent="-285750">
              <a:lnSpc>
                <a:spcPct val="80000"/>
              </a:lnSpc>
              <a:spcBef>
                <a:spcPct val="20000"/>
              </a:spcBef>
              <a:buFontTx/>
              <a:buChar char="–"/>
            </a:pPr>
            <a:r>
              <a:rPr lang="en-US" altLang="ko-KR" sz="1400" dirty="0">
                <a:ea typeface="굴림" pitchFamily="34" charset="-127"/>
              </a:rPr>
              <a:t>Power saving</a:t>
            </a:r>
          </a:p>
          <a:p>
            <a:pPr marL="742950" lvl="1" indent="-285750">
              <a:lnSpc>
                <a:spcPct val="80000"/>
              </a:lnSpc>
              <a:spcBef>
                <a:spcPct val="20000"/>
              </a:spcBef>
              <a:buFontTx/>
              <a:buChar char="–"/>
            </a:pPr>
            <a:r>
              <a:rPr lang="en-US" altLang="ko-KR" sz="1400" dirty="0">
                <a:ea typeface="굴림" pitchFamily="34" charset="-127"/>
              </a:rPr>
              <a:t>Capability negotiations</a:t>
            </a:r>
          </a:p>
          <a:p>
            <a:pPr marL="742950" lvl="1" indent="-285750">
              <a:lnSpc>
                <a:spcPct val="80000"/>
              </a:lnSpc>
              <a:spcBef>
                <a:spcPct val="20000"/>
              </a:spcBef>
              <a:buFontTx/>
              <a:buChar char="–"/>
            </a:pPr>
            <a:r>
              <a:rPr lang="en-US" altLang="ko-KR" sz="1400" dirty="0">
                <a:ea typeface="굴림" pitchFamily="34" charset="-127"/>
              </a:rPr>
              <a:t>Frame formats</a:t>
            </a:r>
          </a:p>
          <a:p>
            <a:pPr marL="342900" indent="-342900">
              <a:lnSpc>
                <a:spcPct val="80000"/>
              </a:lnSpc>
              <a:spcBef>
                <a:spcPct val="20000"/>
              </a:spcBef>
              <a:buFontTx/>
              <a:buChar char="•"/>
            </a:pPr>
            <a:r>
              <a:rPr lang="en-US" altLang="ko-KR" sz="1600" b="1" dirty="0">
                <a:ea typeface="굴림" pitchFamily="34" charset="-127"/>
              </a:rPr>
              <a:t>Submissions</a:t>
            </a:r>
          </a:p>
          <a:p>
            <a:pPr marL="742950" lvl="1" indent="-285750">
              <a:lnSpc>
                <a:spcPct val="80000"/>
              </a:lnSpc>
              <a:spcBef>
                <a:spcPct val="20000"/>
              </a:spcBef>
              <a:buFontTx/>
              <a:buChar char="–"/>
            </a:pPr>
            <a:r>
              <a:rPr lang="en-US" altLang="ko-KR" sz="1400" dirty="0" smtClean="0">
                <a:ea typeface="굴림" pitchFamily="34" charset="-127"/>
              </a:rPr>
              <a:t>(see next page)</a:t>
            </a:r>
            <a:endParaRPr lang="en-US" altLang="ko-KR" sz="1400" dirty="0">
              <a:ea typeface="굴림" pitchFamily="34" charset="-127"/>
            </a:endParaRPr>
          </a:p>
          <a:p>
            <a:pPr marL="342900" indent="-342900">
              <a:spcBef>
                <a:spcPct val="20000"/>
              </a:spcBef>
              <a:buFontTx/>
              <a:buChar char="•"/>
            </a:pPr>
            <a:r>
              <a:rPr lang="en-US" altLang="ko-KR" sz="1600" b="1" dirty="0">
                <a:ea typeface="굴림" pitchFamily="34" charset="-127"/>
              </a:rPr>
              <a:t>Conference calls</a:t>
            </a:r>
          </a:p>
          <a:p>
            <a:pPr marL="742950" lvl="1" indent="-285750">
              <a:lnSpc>
                <a:spcPct val="80000"/>
              </a:lnSpc>
              <a:spcBef>
                <a:spcPct val="20000"/>
              </a:spcBef>
              <a:buFontTx/>
              <a:buChar char="–"/>
            </a:pPr>
            <a:r>
              <a:rPr lang="en-US" altLang="ko-KR" sz="1050" dirty="0" smtClean="0">
                <a:ea typeface="굴림" pitchFamily="34" charset="-127"/>
              </a:rPr>
              <a:t>To be decided by the TG</a:t>
            </a:r>
            <a:endParaRPr lang="en-US" altLang="ko-KR" sz="1050"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09DEDA-3BFD-4E1D-A766-C865A5DFB254}" type="slidenum">
              <a:rPr lang="en-US" altLang="ko-KR"/>
              <a:pPr/>
              <a:t>16</a:t>
            </a:fld>
            <a:endParaRPr lang="en-US" altLang="ko-KR"/>
          </a:p>
        </p:txBody>
      </p:sp>
      <p:sp>
        <p:nvSpPr>
          <p:cNvPr id="116738" name="Rectangle 2"/>
          <p:cNvSpPr>
            <a:spLocks noGrp="1" noChangeArrowheads="1"/>
          </p:cNvSpPr>
          <p:nvPr>
            <p:ph type="title"/>
          </p:nvPr>
        </p:nvSpPr>
        <p:spPr/>
        <p:txBody>
          <a:bodyPr/>
          <a:lstStyle/>
          <a:p>
            <a:r>
              <a:rPr lang="en-US" dirty="0" smtClean="0"/>
              <a:t>Submissions</a:t>
            </a:r>
            <a:endParaRPr lang="en-US" dirty="0"/>
          </a:p>
        </p:txBody>
      </p:sp>
      <p:sp>
        <p:nvSpPr>
          <p:cNvPr id="116739" name="Rectangle 3"/>
          <p:cNvSpPr>
            <a:spLocks noGrp="1" noChangeArrowheads="1"/>
          </p:cNvSpPr>
          <p:nvPr>
            <p:ph type="body" idx="1"/>
          </p:nvPr>
        </p:nvSpPr>
        <p:spPr/>
        <p:txBody>
          <a:bodyPr/>
          <a:lstStyle/>
          <a:p>
            <a:endParaRPr lang="en-US" dirty="0"/>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9</a:t>
            </a:r>
            <a:r>
              <a:rPr lang="en-US" baseline="30000" dirty="0" smtClean="0"/>
              <a:t>th</a:t>
            </a:r>
            <a:r>
              <a:rPr lang="en-US" dirty="0" smtClean="0"/>
              <a:t>, PM2 (Room I, Indian Wells)</a:t>
            </a:r>
            <a:endParaRPr lang="en-US" dirty="0"/>
          </a:p>
        </p:txBody>
      </p:sp>
      <p:sp>
        <p:nvSpPr>
          <p:cNvPr id="3" name="Content Placeholder 2"/>
          <p:cNvSpPr>
            <a:spLocks noGrp="1"/>
          </p:cNvSpPr>
          <p:nvPr>
            <p:ph idx="1"/>
          </p:nvPr>
        </p:nvSpPr>
        <p:spPr/>
        <p:txBody>
          <a:bodyPr/>
          <a:lstStyle/>
          <a:p>
            <a:r>
              <a:rPr lang="en-US" dirty="0" smtClean="0"/>
              <a:t>MAC related comment resolutions presented in the </a:t>
            </a:r>
            <a:r>
              <a:rPr lang="en-US" dirty="0" err="1" smtClean="0"/>
              <a:t>TGac</a:t>
            </a:r>
            <a:r>
              <a:rPr lang="en-US" dirty="0" smtClean="0"/>
              <a:t> session</a:t>
            </a:r>
          </a:p>
          <a:p>
            <a:pPr lvl="1"/>
            <a:r>
              <a:rPr lang="en-US" dirty="0" smtClean="0">
                <a:solidFill>
                  <a:srgbClr val="00CC00"/>
                </a:solidFill>
              </a:rPr>
              <a:t>11-11/603r4 Matt (motion #7 as in 11/0582r1, </a:t>
            </a:r>
            <a:r>
              <a:rPr lang="en-US" b="1" dirty="0" smtClean="0">
                <a:solidFill>
                  <a:srgbClr val="00CC00"/>
                </a:solidFill>
              </a:rPr>
              <a:t>Motion passed</a:t>
            </a:r>
            <a:r>
              <a:rPr lang="en-US" dirty="0" smtClean="0">
                <a:solidFill>
                  <a:srgbClr val="00CC00"/>
                </a:solidFill>
              </a:rPr>
              <a:t>)</a:t>
            </a:r>
          </a:p>
          <a:p>
            <a:pPr lvl="1"/>
            <a:r>
              <a:rPr lang="en-US" dirty="0" smtClean="0">
                <a:solidFill>
                  <a:srgbClr val="00CC00"/>
                </a:solidFill>
              </a:rPr>
              <a:t>11-11/701r0 Illsoo (motion #9 as in 11/0582r1, </a:t>
            </a:r>
            <a:r>
              <a:rPr lang="en-US" b="1" dirty="0" smtClean="0">
                <a:solidFill>
                  <a:srgbClr val="00CC00"/>
                </a:solidFill>
              </a:rPr>
              <a:t>Motion passed</a:t>
            </a:r>
            <a:r>
              <a:rPr lang="en-US" dirty="0" smtClean="0">
                <a:solidFill>
                  <a:srgbClr val="00CC00"/>
                </a:solidFill>
              </a:rPr>
              <a:t>)</a:t>
            </a:r>
          </a:p>
          <a:p>
            <a:pPr lvl="1"/>
            <a:r>
              <a:rPr lang="en-CA" dirty="0" smtClean="0">
                <a:solidFill>
                  <a:srgbClr val="00CC00"/>
                </a:solidFill>
              </a:rPr>
              <a:t>11/730r0, </a:t>
            </a:r>
            <a:r>
              <a:rPr lang="en-CA" dirty="0" smtClean="0">
                <a:solidFill>
                  <a:srgbClr val="00CC00"/>
                </a:solidFill>
              </a:rPr>
              <a:t>proposed </a:t>
            </a:r>
            <a:r>
              <a:rPr lang="en-CA" dirty="0" smtClean="0">
                <a:solidFill>
                  <a:srgbClr val="00CC00"/>
                </a:solidFill>
              </a:rPr>
              <a:t>text, Matthew Fischer (Broadcom</a:t>
            </a:r>
            <a:r>
              <a:rPr lang="en-CA" dirty="0" smtClean="0">
                <a:solidFill>
                  <a:srgbClr val="00CC00"/>
                </a:solidFill>
              </a:rPr>
              <a:t>) </a:t>
            </a:r>
            <a:r>
              <a:rPr lang="en-CA" dirty="0" smtClean="0">
                <a:solidFill>
                  <a:srgbClr val="00CC00"/>
                </a:solidFill>
              </a:rPr>
              <a:t>, </a:t>
            </a:r>
            <a:r>
              <a:rPr lang="en-CA" b="1" dirty="0" smtClean="0">
                <a:solidFill>
                  <a:srgbClr val="00CC00"/>
                </a:solidFill>
              </a:rPr>
              <a:t>Motion passed for CID </a:t>
            </a:r>
            <a:r>
              <a:rPr lang="en-CA" b="1" dirty="0" smtClean="0">
                <a:solidFill>
                  <a:srgbClr val="00CC00"/>
                </a:solidFill>
              </a:rPr>
              <a:t>1271 </a:t>
            </a:r>
            <a:r>
              <a:rPr lang="en-CA" b="1" dirty="0" smtClean="0">
                <a:solidFill>
                  <a:srgbClr val="00CC00"/>
                </a:solidFill>
              </a:rPr>
              <a:t>661</a:t>
            </a:r>
            <a:r>
              <a:rPr lang="en-CA" dirty="0" smtClean="0">
                <a:solidFill>
                  <a:srgbClr val="00CC00"/>
                </a:solidFill>
              </a:rPr>
              <a:t>. CID 1187 was delayed until Thursday, AM2.</a:t>
            </a:r>
            <a:endParaRPr lang="en-CA" dirty="0" smtClean="0">
              <a:solidFill>
                <a:srgbClr val="00CC00"/>
              </a:solidFill>
            </a:endParaRPr>
          </a:p>
          <a:p>
            <a:pPr lvl="1"/>
            <a:endParaRPr lang="en-US" dirty="0" smtClean="0"/>
          </a:p>
          <a:p>
            <a:pPr lvl="1"/>
            <a:endParaRPr lang="en-US" dirty="0" smtClean="0"/>
          </a:p>
          <a:p>
            <a:pPr lvl="1"/>
            <a:endParaRPr lang="en-US" dirty="0" smtClean="0"/>
          </a:p>
          <a:p>
            <a:pPr lvl="1"/>
            <a:endParaRPr lang="en-US" dirty="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17</a:t>
            </a:fld>
            <a:endParaRPr lang="en-US" altLang="ko-K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9</a:t>
            </a:r>
            <a:r>
              <a:rPr lang="en-US" baseline="30000" dirty="0" smtClean="0"/>
              <a:t>th</a:t>
            </a:r>
            <a:r>
              <a:rPr lang="en-US" dirty="0" smtClean="0"/>
              <a:t>, PM3 (Room K, Indian Wells)</a:t>
            </a:r>
            <a:endParaRPr lang="en-US" dirty="0"/>
          </a:p>
        </p:txBody>
      </p:sp>
      <p:sp>
        <p:nvSpPr>
          <p:cNvPr id="3" name="Content Placeholder 2"/>
          <p:cNvSpPr>
            <a:spLocks noGrp="1"/>
          </p:cNvSpPr>
          <p:nvPr>
            <p:ph idx="1"/>
          </p:nvPr>
        </p:nvSpPr>
        <p:spPr>
          <a:xfrm>
            <a:off x="381000" y="1981200"/>
            <a:ext cx="8382000" cy="4114800"/>
          </a:xfrm>
        </p:spPr>
        <p:txBody>
          <a:bodyPr>
            <a:normAutofit/>
          </a:bodyPr>
          <a:lstStyle/>
          <a:p>
            <a:r>
              <a:rPr lang="en-US" dirty="0" smtClean="0">
                <a:solidFill>
                  <a:srgbClr val="00CC00"/>
                </a:solidFill>
              </a:rPr>
              <a:t>11/740r0, Comment resolution CIDs 1781 1359, Simone Merlin (Qualcomm)</a:t>
            </a:r>
          </a:p>
          <a:p>
            <a:r>
              <a:rPr lang="en-US" dirty="0" smtClean="0">
                <a:solidFill>
                  <a:srgbClr val="00CC00"/>
                </a:solidFill>
              </a:rPr>
              <a:t>11/729r1, </a:t>
            </a:r>
            <a:r>
              <a:rPr lang="fr-FR" dirty="0" smtClean="0">
                <a:solidFill>
                  <a:srgbClr val="00CC00"/>
                </a:solidFill>
              </a:rPr>
              <a:t>D0.1 Comment </a:t>
            </a:r>
            <a:r>
              <a:rPr lang="fr-FR" dirty="0" err="1" smtClean="0">
                <a:solidFill>
                  <a:srgbClr val="00CC00"/>
                </a:solidFill>
              </a:rPr>
              <a:t>Resolution</a:t>
            </a:r>
            <a:r>
              <a:rPr lang="fr-FR" dirty="0" smtClean="0">
                <a:solidFill>
                  <a:srgbClr val="00CC00"/>
                </a:solidFill>
              </a:rPr>
              <a:t> – CID 808 </a:t>
            </a:r>
            <a:r>
              <a:rPr lang="en-US" dirty="0" smtClean="0">
                <a:solidFill>
                  <a:srgbClr val="00CC00"/>
                </a:solidFill>
              </a:rPr>
              <a:t>Reza </a:t>
            </a:r>
            <a:r>
              <a:rPr lang="en-US" dirty="0" err="1" smtClean="0">
                <a:solidFill>
                  <a:srgbClr val="00CC00"/>
                </a:solidFill>
              </a:rPr>
              <a:t>Hedayat</a:t>
            </a:r>
            <a:r>
              <a:rPr lang="en-US" dirty="0" smtClean="0">
                <a:solidFill>
                  <a:srgbClr val="00CC00"/>
                </a:solidFill>
              </a:rPr>
              <a:t> </a:t>
            </a:r>
            <a:r>
              <a:rPr lang="fr-FR" dirty="0" smtClean="0">
                <a:solidFill>
                  <a:srgbClr val="00CC00"/>
                </a:solidFill>
              </a:rPr>
              <a:t>(</a:t>
            </a:r>
            <a:r>
              <a:rPr lang="en-US" dirty="0" smtClean="0">
                <a:solidFill>
                  <a:srgbClr val="00CC00"/>
                </a:solidFill>
              </a:rPr>
              <a:t>Cisco )</a:t>
            </a:r>
          </a:p>
          <a:p>
            <a:pPr fontAlgn="t"/>
            <a:r>
              <a:rPr lang="en-CA" dirty="0" smtClean="0">
                <a:solidFill>
                  <a:srgbClr val="00CC00"/>
                </a:solidFill>
              </a:rPr>
              <a:t>11/710r1, “</a:t>
            </a:r>
            <a:r>
              <a:rPr lang="en-CA" dirty="0" err="1" smtClean="0">
                <a:solidFill>
                  <a:srgbClr val="00CC00"/>
                </a:solidFill>
              </a:rPr>
              <a:t>TGac</a:t>
            </a:r>
            <a:r>
              <a:rPr lang="en-CA" dirty="0" smtClean="0">
                <a:solidFill>
                  <a:srgbClr val="00CC00"/>
                </a:solidFill>
              </a:rPr>
              <a:t> Comments resolutions on TXOP PS bit in VHT-SIG-A”, </a:t>
            </a:r>
            <a:r>
              <a:rPr lang="en-CA" dirty="0" err="1" smtClean="0">
                <a:solidFill>
                  <a:srgbClr val="00CC00"/>
                </a:solidFill>
              </a:rPr>
              <a:t>Patil</a:t>
            </a:r>
            <a:r>
              <a:rPr lang="en-CA" dirty="0" smtClean="0">
                <a:solidFill>
                  <a:srgbClr val="00CC00"/>
                </a:solidFill>
              </a:rPr>
              <a:t> </a:t>
            </a:r>
            <a:r>
              <a:rPr lang="en-CA" dirty="0" err="1" smtClean="0">
                <a:solidFill>
                  <a:srgbClr val="00CC00"/>
                </a:solidFill>
              </a:rPr>
              <a:t>Sandhya</a:t>
            </a:r>
            <a:r>
              <a:rPr lang="en-CA" dirty="0" smtClean="0">
                <a:solidFill>
                  <a:srgbClr val="00CC00"/>
                </a:solidFill>
              </a:rPr>
              <a:t> (Samsung)</a:t>
            </a:r>
          </a:p>
          <a:p>
            <a:pPr fontAlgn="t"/>
            <a:r>
              <a:rPr lang="en-CA" dirty="0" smtClean="0">
                <a:solidFill>
                  <a:srgbClr val="00CC00"/>
                </a:solidFill>
              </a:rPr>
              <a:t>11/662r0, Comment Resolution PLME SAP Interface, Yongho Seok (LG)</a:t>
            </a:r>
          </a:p>
          <a:p>
            <a:pPr fontAlgn="t"/>
            <a:r>
              <a:rPr lang="en-CA" dirty="0" smtClean="0">
                <a:solidFill>
                  <a:srgbClr val="00CC00"/>
                </a:solidFill>
              </a:rPr>
              <a:t>11/645r3, </a:t>
            </a:r>
            <a:r>
              <a:rPr lang="en-CA" dirty="0" err="1" smtClean="0">
                <a:solidFill>
                  <a:srgbClr val="00CC00"/>
                </a:solidFill>
              </a:rPr>
              <a:t>TGac</a:t>
            </a:r>
            <a:r>
              <a:rPr lang="en-CA" dirty="0" smtClean="0">
                <a:solidFill>
                  <a:srgbClr val="00CC00"/>
                </a:solidFill>
              </a:rPr>
              <a:t> AP as </a:t>
            </a:r>
            <a:r>
              <a:rPr lang="en-CA" dirty="0" err="1" smtClean="0">
                <a:solidFill>
                  <a:srgbClr val="00CC00"/>
                </a:solidFill>
              </a:rPr>
              <a:t>BFmee</a:t>
            </a:r>
            <a:r>
              <a:rPr lang="en-CA" dirty="0" smtClean="0">
                <a:solidFill>
                  <a:srgbClr val="00CC00"/>
                </a:solidFill>
              </a:rPr>
              <a:t>, BF in IBSS and </a:t>
            </a:r>
            <a:r>
              <a:rPr lang="en-CA" dirty="0" err="1" smtClean="0">
                <a:solidFill>
                  <a:srgbClr val="00CC00"/>
                </a:solidFill>
              </a:rPr>
              <a:t>mBSS</a:t>
            </a:r>
            <a:r>
              <a:rPr lang="en-CA" dirty="0" smtClean="0">
                <a:solidFill>
                  <a:srgbClr val="00CC00"/>
                </a:solidFill>
              </a:rPr>
              <a:t>, </a:t>
            </a:r>
            <a:r>
              <a:rPr lang="en-CA" dirty="0" err="1" smtClean="0">
                <a:solidFill>
                  <a:srgbClr val="00CC00"/>
                </a:solidFill>
              </a:rPr>
              <a:t>Liwen</a:t>
            </a:r>
            <a:r>
              <a:rPr lang="en-CA" dirty="0" smtClean="0">
                <a:solidFill>
                  <a:srgbClr val="00CC00"/>
                </a:solidFill>
              </a:rPr>
              <a:t> Chu (STMicroelectronics)</a:t>
            </a:r>
            <a:endParaRPr lang="en-US" dirty="0" smtClean="0">
              <a:solidFill>
                <a:srgbClr val="00CC00"/>
              </a:solidFill>
            </a:endParaRPr>
          </a:p>
          <a:p>
            <a:pPr fontAlgn="t"/>
            <a:endParaRPr lang="en-CA"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18</a:t>
            </a:fld>
            <a:endParaRPr lang="en-US" altLang="ko-K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10</a:t>
            </a:r>
            <a:r>
              <a:rPr lang="en-US" baseline="30000" dirty="0" smtClean="0"/>
              <a:t>th</a:t>
            </a:r>
            <a:r>
              <a:rPr lang="en-US" dirty="0" smtClean="0"/>
              <a:t>, AM2 (Room K, Indian Wells)</a:t>
            </a:r>
            <a:endParaRPr lang="en-US" dirty="0"/>
          </a:p>
        </p:txBody>
      </p:sp>
      <p:sp>
        <p:nvSpPr>
          <p:cNvPr id="3" name="Content Placeholder 2"/>
          <p:cNvSpPr>
            <a:spLocks noGrp="1"/>
          </p:cNvSpPr>
          <p:nvPr>
            <p:ph idx="1"/>
          </p:nvPr>
        </p:nvSpPr>
        <p:spPr>
          <a:xfrm>
            <a:off x="381000" y="1981200"/>
            <a:ext cx="8382000" cy="4114800"/>
          </a:xfrm>
        </p:spPr>
        <p:txBody>
          <a:bodyPr>
            <a:normAutofit/>
          </a:bodyPr>
          <a:lstStyle/>
          <a:p>
            <a:pPr fontAlgn="t"/>
            <a:r>
              <a:rPr lang="en-CA" dirty="0" smtClean="0">
                <a:solidFill>
                  <a:srgbClr val="00CC00"/>
                </a:solidFill>
              </a:rPr>
              <a:t>11/705r0, </a:t>
            </a:r>
            <a:r>
              <a:rPr lang="en-CA" dirty="0" err="1" smtClean="0">
                <a:solidFill>
                  <a:srgbClr val="00CC00"/>
                </a:solidFill>
              </a:rPr>
              <a:t>TGac</a:t>
            </a:r>
            <a:r>
              <a:rPr lang="en-CA" dirty="0" smtClean="0">
                <a:solidFill>
                  <a:srgbClr val="00CC00"/>
                </a:solidFill>
              </a:rPr>
              <a:t> Comment resolutions on miscellaneous CIDs in 9.9.1.4 ,Jae Seung Lee (ETRI)</a:t>
            </a:r>
            <a:r>
              <a:rPr lang="en-CA" dirty="0" smtClean="0"/>
              <a:t> </a:t>
            </a:r>
          </a:p>
          <a:p>
            <a:pPr fontAlgn="t"/>
            <a:r>
              <a:rPr lang="en-CA" dirty="0" smtClean="0">
                <a:solidFill>
                  <a:srgbClr val="00CC00"/>
                </a:solidFill>
              </a:rPr>
              <a:t>11/711r0, Clause 9.15 Comments Resolution, Osama Aboul-Magd (Samsung Electronics)</a:t>
            </a:r>
          </a:p>
          <a:p>
            <a:pPr fontAlgn="t"/>
            <a:r>
              <a:rPr lang="en-CA" dirty="0" smtClean="0"/>
              <a:t>Robert discussed CID 1286, the group agreed to remove the sentence (assigned to Allan to be included in 11/606r1).</a:t>
            </a:r>
          </a:p>
          <a:p>
            <a:pPr fontAlgn="t"/>
            <a:r>
              <a:rPr lang="en-CA" dirty="0" smtClean="0"/>
              <a:t>Robert went through the MAC comments that are not resolved.</a:t>
            </a:r>
          </a:p>
          <a:p>
            <a:pPr lvl="1" fontAlgn="t"/>
            <a:r>
              <a:rPr lang="en-CA" dirty="0" smtClean="0"/>
              <a:t>CID #697 was resolved during the session. No objection to the resolution (reflected in master comment spreadsheet directly).</a:t>
            </a:r>
          </a:p>
          <a:p>
            <a:endParaRPr lang="en-US" dirty="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19</a:t>
            </a:fld>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8BA6B804-069F-4F72-8BCB-B02BDE4D4AEB}" type="slidenum">
              <a:rPr lang="en-US" altLang="ko-KR"/>
              <a:pPr/>
              <a:t>2</a:t>
            </a:fld>
            <a:endParaRPr lang="en-US" altLang="ko-KR"/>
          </a:p>
        </p:txBody>
      </p:sp>
      <p:sp>
        <p:nvSpPr>
          <p:cNvPr id="5122" name="Rectangle 2"/>
          <p:cNvSpPr>
            <a:spLocks noGrp="1" noChangeArrowheads="1"/>
          </p:cNvSpPr>
          <p:nvPr>
            <p:ph type="title"/>
          </p:nvPr>
        </p:nvSpPr>
        <p:spPr>
          <a:noFill/>
          <a:ln/>
        </p:spPr>
        <p:txBody>
          <a:bodyPr/>
          <a:lstStyle/>
          <a:p>
            <a:r>
              <a:rPr lang="en-US" altLang="ko-KR" dirty="0">
                <a:ea typeface="굴림" pitchFamily="34" charset="-127"/>
              </a:rPr>
              <a:t>Abstract</a:t>
            </a:r>
          </a:p>
        </p:txBody>
      </p:sp>
      <p:sp>
        <p:nvSpPr>
          <p:cNvPr id="5123" name="Rectangle 3"/>
          <p:cNvSpPr>
            <a:spLocks noGrp="1" noChangeArrowheads="1"/>
          </p:cNvSpPr>
          <p:nvPr>
            <p:ph type="body" idx="1"/>
          </p:nvPr>
        </p:nvSpPr>
        <p:spPr>
          <a:noFill/>
          <a:ln/>
        </p:spPr>
        <p:txBody>
          <a:bodyPr/>
          <a:lstStyle/>
          <a:p>
            <a:r>
              <a:rPr lang="en-US" altLang="ko-KR" dirty="0" smtClean="0">
                <a:ea typeface="굴림" pitchFamily="34" charset="-127"/>
              </a:rPr>
              <a:t>Agenda, Pre-Motions and Straw </a:t>
            </a:r>
            <a:r>
              <a:rPr lang="en-US" altLang="ko-KR" dirty="0">
                <a:ea typeface="굴림" pitchFamily="34" charset="-127"/>
              </a:rPr>
              <a:t>Polls for the </a:t>
            </a:r>
            <a:r>
              <a:rPr lang="en-US" altLang="ko-KR" dirty="0" err="1">
                <a:ea typeface="굴림" pitchFamily="34" charset="-127"/>
              </a:rPr>
              <a:t>TGac</a:t>
            </a:r>
            <a:r>
              <a:rPr lang="en-US" altLang="ko-KR" dirty="0">
                <a:ea typeface="굴림" pitchFamily="34" charset="-127"/>
              </a:rPr>
              <a:t> MAC ad hoc group, for May</a:t>
            </a:r>
            <a:r>
              <a:rPr lang="ko-KR" altLang="en-US" dirty="0">
                <a:ea typeface="굴림" pitchFamily="34" charset="-127"/>
              </a:rPr>
              <a:t> </a:t>
            </a:r>
            <a:r>
              <a:rPr lang="en-US" altLang="ko-KR" dirty="0" smtClean="0">
                <a:ea typeface="굴림" pitchFamily="34" charset="-127"/>
              </a:rPr>
              <a:t>2011 </a:t>
            </a:r>
            <a:r>
              <a:rPr lang="en-US" altLang="ko-KR" dirty="0">
                <a:ea typeface="굴림" pitchFamily="34" charset="-127"/>
              </a:rPr>
              <a:t>interim </a:t>
            </a:r>
            <a:r>
              <a:rPr lang="en-US" altLang="ko-KR" dirty="0" smtClean="0">
                <a:ea typeface="굴림" pitchFamily="34" charset="-127"/>
              </a:rPr>
              <a:t>meeting</a:t>
            </a:r>
            <a:endParaRPr lang="en-US" altLang="ko-KR"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a:t>
            </a:r>
            <a:r>
              <a:rPr lang="en-US" dirty="0" smtClean="0"/>
              <a:t>12</a:t>
            </a:r>
            <a:r>
              <a:rPr lang="en-US" baseline="30000" dirty="0" smtClean="0"/>
              <a:t>th</a:t>
            </a:r>
            <a:r>
              <a:rPr lang="en-US" dirty="0" smtClean="0"/>
              <a:t>, </a:t>
            </a:r>
            <a:r>
              <a:rPr lang="en-US" dirty="0" smtClean="0"/>
              <a:t>AM2 </a:t>
            </a:r>
            <a:r>
              <a:rPr lang="en-US" dirty="0" smtClean="0"/>
              <a:t>(Room </a:t>
            </a:r>
            <a:r>
              <a:rPr lang="en-US" dirty="0" smtClean="0"/>
              <a:t>K, </a:t>
            </a:r>
            <a:r>
              <a:rPr lang="en-US" dirty="0" smtClean="0"/>
              <a:t>Indian Wells)</a:t>
            </a:r>
            <a:endParaRPr lang="en-US" dirty="0"/>
          </a:p>
        </p:txBody>
      </p:sp>
      <p:sp>
        <p:nvSpPr>
          <p:cNvPr id="3" name="Content Placeholder 2"/>
          <p:cNvSpPr>
            <a:spLocks noGrp="1"/>
          </p:cNvSpPr>
          <p:nvPr>
            <p:ph idx="1"/>
          </p:nvPr>
        </p:nvSpPr>
        <p:spPr>
          <a:xfrm>
            <a:off x="381000" y="1981200"/>
            <a:ext cx="8382000" cy="4114800"/>
          </a:xfrm>
        </p:spPr>
        <p:txBody>
          <a:bodyPr>
            <a:normAutofit fontScale="85000" lnSpcReduction="20000"/>
          </a:bodyPr>
          <a:lstStyle/>
          <a:p>
            <a:pPr fontAlgn="t"/>
            <a:r>
              <a:rPr lang="en-CA" dirty="0" smtClean="0">
                <a:solidFill>
                  <a:srgbClr val="00CC00"/>
                </a:solidFill>
              </a:rPr>
              <a:t>11/706r2, </a:t>
            </a:r>
            <a:r>
              <a:rPr lang="en-CA" dirty="0" err="1" smtClean="0">
                <a:solidFill>
                  <a:srgbClr val="00CC00"/>
                </a:solidFill>
              </a:rPr>
              <a:t>TGac</a:t>
            </a:r>
            <a:r>
              <a:rPr lang="en-CA" dirty="0" smtClean="0">
                <a:solidFill>
                  <a:srgbClr val="00CC00"/>
                </a:solidFill>
              </a:rPr>
              <a:t> Comment resolutions on TXOP Bandwidth in 9.9.1.4 , Jae Seung Lee (ETRI) </a:t>
            </a:r>
          </a:p>
          <a:p>
            <a:pPr fontAlgn="t"/>
            <a:r>
              <a:rPr lang="en-US" dirty="0" smtClean="0">
                <a:solidFill>
                  <a:srgbClr val="00CC00"/>
                </a:solidFill>
              </a:rPr>
              <a:t>11/730r0, CID 1187 on GCMP usage, </a:t>
            </a:r>
            <a:r>
              <a:rPr lang="en-CA" dirty="0" smtClean="0">
                <a:solidFill>
                  <a:srgbClr val="00CC00"/>
                </a:solidFill>
              </a:rPr>
              <a:t>Matt Fischer / </a:t>
            </a:r>
            <a:r>
              <a:rPr lang="en-US" dirty="0" smtClean="0">
                <a:solidFill>
                  <a:srgbClr val="00CC00"/>
                </a:solidFill>
              </a:rPr>
              <a:t>Dorothy Stanley</a:t>
            </a:r>
          </a:p>
          <a:p>
            <a:pPr fontAlgn="t"/>
            <a:r>
              <a:rPr lang="en-CA" dirty="0" smtClean="0">
                <a:solidFill>
                  <a:srgbClr val="00CC00"/>
                </a:solidFill>
              </a:rPr>
              <a:t>11/606r1</a:t>
            </a:r>
            <a:r>
              <a:rPr lang="en-CA" dirty="0" smtClean="0">
                <a:solidFill>
                  <a:srgbClr val="00CC00"/>
                </a:solidFill>
              </a:rPr>
              <a:t>, Comment resolutions – TXOP sharing, Allan Zhu (Samsung)</a:t>
            </a:r>
          </a:p>
          <a:p>
            <a:pPr fontAlgn="t"/>
            <a:r>
              <a:rPr lang="en-CA" dirty="0" smtClean="0">
                <a:solidFill>
                  <a:srgbClr val="00CC00"/>
                </a:solidFill>
              </a:rPr>
              <a:t>11/773r2, </a:t>
            </a:r>
            <a:r>
              <a:rPr lang="en-US" dirty="0" smtClean="0">
                <a:solidFill>
                  <a:srgbClr val="00CC00"/>
                </a:solidFill>
              </a:rPr>
              <a:t>Resolutions </a:t>
            </a:r>
            <a:r>
              <a:rPr lang="en-US" dirty="0" smtClean="0">
                <a:solidFill>
                  <a:srgbClr val="00CC00"/>
                </a:solidFill>
              </a:rPr>
              <a:t>for Misc. MAC and PHY </a:t>
            </a:r>
            <a:r>
              <a:rPr lang="en-US" dirty="0" smtClean="0">
                <a:solidFill>
                  <a:srgbClr val="00CC00"/>
                </a:solidFill>
              </a:rPr>
              <a:t>CIDs, </a:t>
            </a:r>
            <a:r>
              <a:rPr lang="en-CA" dirty="0" smtClean="0">
                <a:solidFill>
                  <a:srgbClr val="00CC00"/>
                </a:solidFill>
              </a:rPr>
              <a:t>Robert Stacy (Intel)</a:t>
            </a:r>
            <a:endParaRPr lang="en-CA" dirty="0" smtClean="0">
              <a:solidFill>
                <a:srgbClr val="00CC00"/>
              </a:solidFill>
            </a:endParaRPr>
          </a:p>
          <a:p>
            <a:pPr fontAlgn="t"/>
            <a:r>
              <a:rPr lang="en-CA" dirty="0" smtClean="0">
                <a:solidFill>
                  <a:srgbClr val="00CC00"/>
                </a:solidFill>
              </a:rPr>
              <a:t>11/729r02, </a:t>
            </a:r>
            <a:r>
              <a:rPr lang="fr-FR" dirty="0" smtClean="0">
                <a:solidFill>
                  <a:srgbClr val="00CC00"/>
                </a:solidFill>
              </a:rPr>
              <a:t>D0.1 Comment </a:t>
            </a:r>
            <a:r>
              <a:rPr lang="fr-FR" dirty="0" err="1" smtClean="0">
                <a:solidFill>
                  <a:srgbClr val="00CC00"/>
                </a:solidFill>
              </a:rPr>
              <a:t>Resolution</a:t>
            </a:r>
            <a:r>
              <a:rPr lang="fr-FR" dirty="0" smtClean="0">
                <a:solidFill>
                  <a:srgbClr val="00CC00"/>
                </a:solidFill>
              </a:rPr>
              <a:t> – CID </a:t>
            </a:r>
            <a:r>
              <a:rPr lang="fr-FR" dirty="0" smtClean="0">
                <a:solidFill>
                  <a:srgbClr val="00CC00"/>
                </a:solidFill>
              </a:rPr>
              <a:t>808, </a:t>
            </a:r>
            <a:r>
              <a:rPr lang="en-CA" dirty="0" smtClean="0">
                <a:solidFill>
                  <a:srgbClr val="00CC00"/>
                </a:solidFill>
              </a:rPr>
              <a:t>Reza </a:t>
            </a:r>
            <a:r>
              <a:rPr lang="en-CA" dirty="0" err="1" smtClean="0">
                <a:solidFill>
                  <a:srgbClr val="00CC00"/>
                </a:solidFill>
              </a:rPr>
              <a:t>Hedayat</a:t>
            </a:r>
            <a:r>
              <a:rPr lang="en-CA" dirty="0" smtClean="0">
                <a:solidFill>
                  <a:srgbClr val="00CC00"/>
                </a:solidFill>
              </a:rPr>
              <a:t> (Cisco)</a:t>
            </a:r>
            <a:endParaRPr lang="en-CA" dirty="0" smtClean="0">
              <a:solidFill>
                <a:srgbClr val="00CC00"/>
              </a:solidFill>
            </a:endParaRPr>
          </a:p>
          <a:p>
            <a:pPr fontAlgn="t"/>
            <a:r>
              <a:rPr lang="en-US" dirty="0" smtClean="0">
                <a:solidFill>
                  <a:srgbClr val="00CC00"/>
                </a:solidFill>
              </a:rPr>
              <a:t>11/776r1, comment </a:t>
            </a:r>
            <a:r>
              <a:rPr lang="en-US" dirty="0" smtClean="0">
                <a:solidFill>
                  <a:srgbClr val="00CC00"/>
                </a:solidFill>
              </a:rPr>
              <a:t>resolution for CIDs-22, 556, 657, 1085, 1426, 1788, </a:t>
            </a:r>
            <a:r>
              <a:rPr lang="en-US" dirty="0" smtClean="0">
                <a:solidFill>
                  <a:srgbClr val="00CC00"/>
                </a:solidFill>
              </a:rPr>
              <a:t>658, </a:t>
            </a:r>
            <a:r>
              <a:rPr lang="en-CA" dirty="0" err="1" smtClean="0">
                <a:solidFill>
                  <a:srgbClr val="00CC00"/>
                </a:solidFill>
              </a:rPr>
              <a:t>Sandhya</a:t>
            </a:r>
            <a:r>
              <a:rPr lang="en-CA" dirty="0" smtClean="0">
                <a:solidFill>
                  <a:srgbClr val="00CC00"/>
                </a:solidFill>
              </a:rPr>
              <a:t> </a:t>
            </a:r>
            <a:r>
              <a:rPr lang="en-CA" dirty="0" err="1" smtClean="0">
                <a:solidFill>
                  <a:srgbClr val="00CC00"/>
                </a:solidFill>
              </a:rPr>
              <a:t>Patil</a:t>
            </a:r>
            <a:r>
              <a:rPr lang="en-CA" dirty="0" smtClean="0">
                <a:solidFill>
                  <a:srgbClr val="00CC00"/>
                </a:solidFill>
              </a:rPr>
              <a:t> (Samsung)</a:t>
            </a:r>
            <a:endParaRPr lang="en-CA" dirty="0" smtClean="0">
              <a:solidFill>
                <a:srgbClr val="00CC00"/>
              </a:solidFill>
            </a:endParaRPr>
          </a:p>
          <a:p>
            <a:pPr fontAlgn="t"/>
            <a:r>
              <a:rPr lang="en-CA" dirty="0" smtClean="0">
                <a:solidFill>
                  <a:srgbClr val="00CC00"/>
                </a:solidFill>
              </a:rPr>
              <a:t>11/780r0, </a:t>
            </a:r>
            <a:r>
              <a:rPr lang="en-US" dirty="0" smtClean="0">
                <a:solidFill>
                  <a:srgbClr val="00CC00"/>
                </a:solidFill>
              </a:rPr>
              <a:t>Resolution for </a:t>
            </a:r>
            <a:r>
              <a:rPr lang="en-US" dirty="0" smtClean="0">
                <a:solidFill>
                  <a:srgbClr val="00CC00"/>
                </a:solidFill>
              </a:rPr>
              <a:t>CID 118 and 664, </a:t>
            </a:r>
            <a:r>
              <a:rPr lang="en-US" dirty="0" err="1" smtClean="0">
                <a:solidFill>
                  <a:srgbClr val="00CC00"/>
                </a:solidFill>
              </a:rPr>
              <a:t>Tianyu</a:t>
            </a:r>
            <a:r>
              <a:rPr lang="en-US" dirty="0" smtClean="0">
                <a:solidFill>
                  <a:srgbClr val="00CC00"/>
                </a:solidFill>
              </a:rPr>
              <a:t> Wu, (</a:t>
            </a:r>
            <a:r>
              <a:rPr lang="en-CA" dirty="0" err="1" smtClean="0">
                <a:solidFill>
                  <a:srgbClr val="00CC00"/>
                </a:solidFill>
              </a:rPr>
              <a:t>Huawei</a:t>
            </a:r>
            <a:r>
              <a:rPr lang="en-CA" dirty="0" smtClean="0">
                <a:solidFill>
                  <a:srgbClr val="00CC00"/>
                </a:solidFill>
              </a:rPr>
              <a:t>)</a:t>
            </a:r>
            <a:endParaRPr lang="en-CA" dirty="0" smtClean="0">
              <a:solidFill>
                <a:srgbClr val="00CC00"/>
              </a:solidFill>
            </a:endParaRPr>
          </a:p>
          <a:p>
            <a:pPr fontAlgn="t"/>
            <a:r>
              <a:rPr lang="en-US" dirty="0" smtClean="0">
                <a:solidFill>
                  <a:srgbClr val="00CC00"/>
                </a:solidFill>
              </a:rPr>
              <a:t>11/645r5, AP as </a:t>
            </a:r>
            <a:r>
              <a:rPr lang="en-US" dirty="0" err="1" smtClean="0">
                <a:solidFill>
                  <a:srgbClr val="00CC00"/>
                </a:solidFill>
              </a:rPr>
              <a:t>BFmee</a:t>
            </a:r>
            <a:r>
              <a:rPr lang="en-US" dirty="0" smtClean="0">
                <a:solidFill>
                  <a:srgbClr val="00CC00"/>
                </a:solidFill>
              </a:rPr>
              <a:t>, BF in IBSS and </a:t>
            </a:r>
            <a:r>
              <a:rPr lang="en-US" dirty="0" err="1" smtClean="0">
                <a:solidFill>
                  <a:srgbClr val="00CC00"/>
                </a:solidFill>
              </a:rPr>
              <a:t>mBSS</a:t>
            </a:r>
            <a:r>
              <a:rPr lang="en-US" dirty="0" smtClean="0">
                <a:solidFill>
                  <a:srgbClr val="00CC00"/>
                </a:solidFill>
              </a:rPr>
              <a:t>, </a:t>
            </a:r>
            <a:r>
              <a:rPr lang="en-US" dirty="0" err="1" smtClean="0">
                <a:solidFill>
                  <a:srgbClr val="00CC00"/>
                </a:solidFill>
              </a:rPr>
              <a:t>Liwen</a:t>
            </a:r>
            <a:r>
              <a:rPr lang="en-US" dirty="0" smtClean="0">
                <a:solidFill>
                  <a:srgbClr val="00CC00"/>
                </a:solidFill>
              </a:rPr>
              <a:t> Chu (</a:t>
            </a:r>
            <a:r>
              <a:rPr lang="en-US" dirty="0" err="1" smtClean="0">
                <a:solidFill>
                  <a:srgbClr val="00CC00"/>
                </a:solidFill>
              </a:rPr>
              <a:t>STMicro</a:t>
            </a:r>
            <a:r>
              <a:rPr lang="en-US" dirty="0" smtClean="0">
                <a:solidFill>
                  <a:srgbClr val="00CC00"/>
                </a:solidFill>
              </a:rPr>
              <a:t>)</a:t>
            </a:r>
            <a:endParaRPr lang="en-US" dirty="0" smtClean="0">
              <a:solidFill>
                <a:srgbClr val="00CC00"/>
              </a:solidFill>
            </a:endParaRPr>
          </a:p>
          <a:p>
            <a:pPr fontAlgn="t"/>
            <a:r>
              <a:rPr lang="en-US" dirty="0" smtClean="0">
                <a:solidFill>
                  <a:srgbClr val="00CC00"/>
                </a:solidFill>
              </a:rPr>
              <a:t>11/807r1</a:t>
            </a:r>
            <a:r>
              <a:rPr lang="en-US" dirty="0" smtClean="0">
                <a:solidFill>
                  <a:srgbClr val="00CC00"/>
                </a:solidFill>
              </a:rPr>
              <a:t>, </a:t>
            </a:r>
            <a:r>
              <a:rPr lang="en-US" dirty="0" smtClean="0">
                <a:solidFill>
                  <a:srgbClr val="00CC00"/>
                </a:solidFill>
              </a:rPr>
              <a:t>Comment </a:t>
            </a:r>
            <a:r>
              <a:rPr lang="en-US" dirty="0" smtClean="0">
                <a:solidFill>
                  <a:srgbClr val="00CC00"/>
                </a:solidFill>
              </a:rPr>
              <a:t>Resolution-CID </a:t>
            </a:r>
            <a:r>
              <a:rPr lang="en-US" dirty="0" smtClean="0">
                <a:solidFill>
                  <a:srgbClr val="00CC00"/>
                </a:solidFill>
              </a:rPr>
              <a:t>660, </a:t>
            </a:r>
            <a:r>
              <a:rPr lang="en-CA" dirty="0" err="1" smtClean="0">
                <a:solidFill>
                  <a:srgbClr val="00CC00"/>
                </a:solidFill>
              </a:rPr>
              <a:t>Sandhya</a:t>
            </a:r>
            <a:r>
              <a:rPr lang="en-CA" dirty="0" smtClean="0">
                <a:solidFill>
                  <a:srgbClr val="00CC00"/>
                </a:solidFill>
              </a:rPr>
              <a:t> </a:t>
            </a:r>
            <a:r>
              <a:rPr lang="en-CA" dirty="0" err="1" smtClean="0">
                <a:solidFill>
                  <a:srgbClr val="00CC00"/>
                </a:solidFill>
              </a:rPr>
              <a:t>Patil</a:t>
            </a:r>
            <a:r>
              <a:rPr lang="en-CA" dirty="0" smtClean="0">
                <a:solidFill>
                  <a:srgbClr val="00CC00"/>
                </a:solidFill>
              </a:rPr>
              <a:t> (Samsung)</a:t>
            </a:r>
            <a:endParaRPr lang="en-US" dirty="0" smtClean="0">
              <a:solidFill>
                <a:srgbClr val="00CC00"/>
              </a:solidFill>
            </a:endParaRPr>
          </a:p>
          <a:p>
            <a:pPr fontAlgn="t"/>
            <a:r>
              <a:rPr lang="en-US" dirty="0" err="1" smtClean="0">
                <a:solidFill>
                  <a:srgbClr val="00CC00"/>
                </a:solidFill>
              </a:rPr>
              <a:t>Haiguang</a:t>
            </a:r>
            <a:r>
              <a:rPr lang="en-US" dirty="0" smtClean="0">
                <a:solidFill>
                  <a:srgbClr val="00CC00"/>
                </a:solidFill>
              </a:rPr>
              <a:t> Wang (CID 1337 on better RTS/CTS protection)</a:t>
            </a:r>
          </a:p>
          <a:p>
            <a:pPr fontAlgn="t"/>
            <a:endParaRPr lang="en-CA" dirty="0" smtClean="0"/>
          </a:p>
          <a:p>
            <a:endParaRPr lang="en-US" dirty="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20</a:t>
            </a:fld>
            <a:endParaRPr lang="en-US" altLang="ko-K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#1</a:t>
            </a:r>
            <a:endParaRPr lang="en-US" dirty="0"/>
          </a:p>
        </p:txBody>
      </p:sp>
      <p:sp>
        <p:nvSpPr>
          <p:cNvPr id="3" name="Content Placeholder 2"/>
          <p:cNvSpPr>
            <a:spLocks noGrp="1"/>
          </p:cNvSpPr>
          <p:nvPr>
            <p:ph idx="1"/>
          </p:nvPr>
        </p:nvSpPr>
        <p:spPr/>
        <p:txBody>
          <a:bodyPr/>
          <a:lstStyle/>
          <a:p>
            <a:r>
              <a:rPr lang="en-US" dirty="0" smtClean="0"/>
              <a:t>Do you agree on the comment resolutions to CIDs 1781 and 1359 as described in Doc # 11/740r0?</a:t>
            </a:r>
          </a:p>
          <a:p>
            <a:endParaRPr lang="en-US" dirty="0" smtClean="0"/>
          </a:p>
          <a:p>
            <a:r>
              <a:rPr lang="en-US" dirty="0" smtClean="0"/>
              <a:t>Yes</a:t>
            </a:r>
          </a:p>
          <a:p>
            <a:r>
              <a:rPr lang="en-US" dirty="0" smtClean="0"/>
              <a:t>No</a:t>
            </a:r>
          </a:p>
          <a:p>
            <a:r>
              <a:rPr lang="en-US" dirty="0" smtClean="0"/>
              <a:t>Abs</a:t>
            </a:r>
          </a:p>
          <a:p>
            <a:endParaRPr lang="en-US" dirty="0" smtClean="0"/>
          </a:p>
          <a:p>
            <a:r>
              <a:rPr lang="en-US" dirty="0" smtClean="0">
                <a:solidFill>
                  <a:srgbClr val="00CC00"/>
                </a:solidFill>
              </a:rPr>
              <a:t>Pre-Motion passed without objections</a:t>
            </a:r>
            <a:r>
              <a:rPr lang="en-US" dirty="0" smtClean="0"/>
              <a:t>.</a:t>
            </a:r>
            <a:endParaRPr lang="en-US" dirty="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21</a:t>
            </a:fld>
            <a:endParaRPr lang="en-US" altLang="ko-K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#2</a:t>
            </a:r>
            <a:endParaRPr lang="en-US" dirty="0"/>
          </a:p>
        </p:txBody>
      </p:sp>
      <p:sp>
        <p:nvSpPr>
          <p:cNvPr id="3" name="Content Placeholder 2"/>
          <p:cNvSpPr>
            <a:spLocks noGrp="1"/>
          </p:cNvSpPr>
          <p:nvPr>
            <p:ph idx="1"/>
          </p:nvPr>
        </p:nvSpPr>
        <p:spPr/>
        <p:txBody>
          <a:bodyPr/>
          <a:lstStyle/>
          <a:p>
            <a:r>
              <a:rPr lang="en-US" dirty="0" smtClean="0"/>
              <a:t>Do you agree on the comment resolutions to CIDs 808 as described in Doc # 11/</a:t>
            </a:r>
            <a:r>
              <a:rPr lang="en-CA" dirty="0" smtClean="0"/>
              <a:t>729r1</a:t>
            </a:r>
            <a:r>
              <a:rPr lang="en-US" dirty="0" smtClean="0"/>
              <a:t>?</a:t>
            </a:r>
          </a:p>
          <a:p>
            <a:endParaRPr lang="en-US" dirty="0" smtClean="0"/>
          </a:p>
          <a:p>
            <a:r>
              <a:rPr lang="en-US" dirty="0" smtClean="0"/>
              <a:t>Yes: 7</a:t>
            </a:r>
          </a:p>
          <a:p>
            <a:r>
              <a:rPr lang="en-US" dirty="0" smtClean="0"/>
              <a:t>No: 7</a:t>
            </a:r>
          </a:p>
          <a:p>
            <a:r>
              <a:rPr lang="en-US" dirty="0" smtClean="0"/>
              <a:t>Abs: 8</a:t>
            </a:r>
          </a:p>
          <a:p>
            <a:endParaRPr lang="en-US" dirty="0" smtClean="0"/>
          </a:p>
          <a:p>
            <a:r>
              <a:rPr lang="en-US" dirty="0" smtClean="0">
                <a:solidFill>
                  <a:srgbClr val="FF0000"/>
                </a:solidFill>
              </a:rPr>
              <a:t>Pre-Motion failed</a:t>
            </a:r>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22</a:t>
            </a:fld>
            <a:endParaRPr lang="en-US" altLang="ko-K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#3</a:t>
            </a:r>
            <a:endParaRPr lang="en-US" dirty="0"/>
          </a:p>
        </p:txBody>
      </p:sp>
      <p:sp>
        <p:nvSpPr>
          <p:cNvPr id="3" name="Content Placeholder 2"/>
          <p:cNvSpPr>
            <a:spLocks noGrp="1"/>
          </p:cNvSpPr>
          <p:nvPr>
            <p:ph idx="1"/>
          </p:nvPr>
        </p:nvSpPr>
        <p:spPr/>
        <p:txBody>
          <a:bodyPr/>
          <a:lstStyle/>
          <a:p>
            <a:r>
              <a:rPr lang="en-GB" dirty="0" smtClean="0"/>
              <a:t>Do you accept the resolutions provided to the CIDs 289, 970, 557, 610, 663, 971, 1619, 125, 1342, 851, 550, 549 and the changes to the spec text as presented in editing instructions section of 11/710r1?</a:t>
            </a:r>
            <a:endParaRPr lang="en-US" dirty="0" smtClean="0"/>
          </a:p>
          <a:p>
            <a:endParaRPr lang="en-US" dirty="0" smtClean="0"/>
          </a:p>
          <a:p>
            <a:r>
              <a:rPr lang="en-US" dirty="0" smtClean="0"/>
              <a:t>Yes</a:t>
            </a:r>
          </a:p>
          <a:p>
            <a:r>
              <a:rPr lang="en-US" dirty="0" smtClean="0"/>
              <a:t>No</a:t>
            </a:r>
          </a:p>
          <a:p>
            <a:r>
              <a:rPr lang="en-US" dirty="0" smtClean="0"/>
              <a:t>Abs</a:t>
            </a:r>
          </a:p>
          <a:p>
            <a:r>
              <a:rPr lang="en-US" dirty="0" smtClean="0">
                <a:solidFill>
                  <a:srgbClr val="00CC00"/>
                </a:solidFill>
              </a:rPr>
              <a:t>Pre-Motion passed without objections</a:t>
            </a:r>
            <a:r>
              <a:rPr lang="en-US" dirty="0" smtClean="0"/>
              <a:t>.</a:t>
            </a:r>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23</a:t>
            </a:fld>
            <a:endParaRPr lang="en-US" altLang="ko-K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GB" dirty="0" smtClean="0"/>
              <a:t>Do you support the resolutions provided to the CIDs 1307 and 1308 in Doc # 11/662r0, without the MLME interfaces for Group ID and Operating Mode Notification?</a:t>
            </a:r>
            <a:endParaRPr lang="en-US" dirty="0" smtClean="0"/>
          </a:p>
          <a:p>
            <a:endParaRPr lang="en-US" dirty="0" smtClean="0"/>
          </a:p>
          <a:p>
            <a:r>
              <a:rPr lang="en-US" dirty="0" smtClean="0"/>
              <a:t>Yes: 18</a:t>
            </a:r>
          </a:p>
          <a:p>
            <a:r>
              <a:rPr lang="en-US" dirty="0" smtClean="0"/>
              <a:t>No: 0</a:t>
            </a:r>
          </a:p>
          <a:p>
            <a:r>
              <a:rPr lang="en-US" dirty="0" smtClean="0"/>
              <a:t>Abs</a:t>
            </a:r>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24</a:t>
            </a:fld>
            <a:endParaRPr lang="en-US" altLang="ko-K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#4</a:t>
            </a:r>
            <a:endParaRPr lang="en-US" dirty="0"/>
          </a:p>
        </p:txBody>
      </p:sp>
      <p:sp>
        <p:nvSpPr>
          <p:cNvPr id="3" name="Content Placeholder 2"/>
          <p:cNvSpPr>
            <a:spLocks noGrp="1"/>
          </p:cNvSpPr>
          <p:nvPr>
            <p:ph idx="1"/>
          </p:nvPr>
        </p:nvSpPr>
        <p:spPr/>
        <p:txBody>
          <a:bodyPr/>
          <a:lstStyle/>
          <a:p>
            <a:r>
              <a:rPr lang="en-GB" dirty="0" smtClean="0"/>
              <a:t>Do you support changing the </a:t>
            </a:r>
            <a:r>
              <a:rPr lang="en-GB" dirty="0" err="1" smtClean="0"/>
              <a:t>TGac</a:t>
            </a:r>
            <a:r>
              <a:rPr lang="en-GB" dirty="0" smtClean="0"/>
              <a:t> spec D0.1 as described in Slide #7 of Doc 11/645r4?</a:t>
            </a:r>
            <a:endParaRPr lang="en-US" dirty="0" smtClean="0"/>
          </a:p>
          <a:p>
            <a:endParaRPr lang="en-US" dirty="0" smtClean="0"/>
          </a:p>
          <a:p>
            <a:r>
              <a:rPr lang="en-US" dirty="0" smtClean="0"/>
              <a:t>Yes: </a:t>
            </a:r>
          </a:p>
          <a:p>
            <a:r>
              <a:rPr lang="en-US" dirty="0" smtClean="0"/>
              <a:t>No: </a:t>
            </a:r>
          </a:p>
          <a:p>
            <a:r>
              <a:rPr lang="en-US" dirty="0" smtClean="0"/>
              <a:t>Abs</a:t>
            </a:r>
          </a:p>
          <a:p>
            <a:endParaRPr lang="en-US" dirty="0" smtClean="0"/>
          </a:p>
          <a:p>
            <a:r>
              <a:rPr lang="en-US" dirty="0" smtClean="0">
                <a:solidFill>
                  <a:srgbClr val="00CC00"/>
                </a:solidFill>
              </a:rPr>
              <a:t>Pre-Motion passed without objections.</a:t>
            </a:r>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25</a:t>
            </a:fld>
            <a:endParaRPr lang="en-US" altLang="ko-K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#5</a:t>
            </a:r>
            <a:endParaRPr lang="en-US" dirty="0"/>
          </a:p>
        </p:txBody>
      </p:sp>
      <p:sp>
        <p:nvSpPr>
          <p:cNvPr id="3" name="Content Placeholder 2"/>
          <p:cNvSpPr>
            <a:spLocks noGrp="1"/>
          </p:cNvSpPr>
          <p:nvPr>
            <p:ph idx="1"/>
          </p:nvPr>
        </p:nvSpPr>
        <p:spPr/>
        <p:txBody>
          <a:bodyPr/>
          <a:lstStyle/>
          <a:p>
            <a:r>
              <a:rPr lang="en-GB" dirty="0" smtClean="0"/>
              <a:t>Do you support the resolutions provided to the CIDs 1307 and 1308 in Doc # 11/662r1?</a:t>
            </a:r>
            <a:endParaRPr lang="en-US" dirty="0" smtClean="0"/>
          </a:p>
          <a:p>
            <a:endParaRPr lang="en-US" dirty="0" smtClean="0"/>
          </a:p>
          <a:p>
            <a:r>
              <a:rPr lang="en-US" dirty="0" smtClean="0"/>
              <a:t>Yes: </a:t>
            </a:r>
          </a:p>
          <a:p>
            <a:r>
              <a:rPr lang="en-US" dirty="0" smtClean="0"/>
              <a:t>No: </a:t>
            </a:r>
          </a:p>
          <a:p>
            <a:r>
              <a:rPr lang="en-US" dirty="0" smtClean="0"/>
              <a:t>Abs</a:t>
            </a:r>
          </a:p>
          <a:p>
            <a:r>
              <a:rPr lang="en-US" dirty="0" smtClean="0">
                <a:solidFill>
                  <a:srgbClr val="00CC00"/>
                </a:solidFill>
              </a:rPr>
              <a:t>Pre-Motion passed without objections.</a:t>
            </a:r>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26</a:t>
            </a:fld>
            <a:endParaRPr lang="en-US" altLang="ko-K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#6</a:t>
            </a:r>
            <a:endParaRPr lang="en-US" dirty="0"/>
          </a:p>
        </p:txBody>
      </p:sp>
      <p:sp>
        <p:nvSpPr>
          <p:cNvPr id="3" name="Content Placeholder 2"/>
          <p:cNvSpPr>
            <a:spLocks noGrp="1"/>
          </p:cNvSpPr>
          <p:nvPr>
            <p:ph idx="1"/>
          </p:nvPr>
        </p:nvSpPr>
        <p:spPr/>
        <p:txBody>
          <a:bodyPr/>
          <a:lstStyle/>
          <a:p>
            <a:r>
              <a:rPr lang="en-GB" dirty="0" smtClean="0"/>
              <a:t>Do you support the resolutions provided to CIDs 114, 1492, 1715, 1491, 1493, and 8 in Doc # 11/705r1?</a:t>
            </a:r>
            <a:endParaRPr lang="en-US" dirty="0" smtClean="0"/>
          </a:p>
          <a:p>
            <a:endParaRPr lang="en-US" dirty="0" smtClean="0"/>
          </a:p>
          <a:p>
            <a:r>
              <a:rPr lang="en-US" dirty="0" smtClean="0"/>
              <a:t>Yes: </a:t>
            </a:r>
          </a:p>
          <a:p>
            <a:r>
              <a:rPr lang="en-US" dirty="0" smtClean="0"/>
              <a:t>No: </a:t>
            </a:r>
          </a:p>
          <a:p>
            <a:r>
              <a:rPr lang="en-US" dirty="0" smtClean="0"/>
              <a:t>Abs</a:t>
            </a:r>
          </a:p>
          <a:p>
            <a:endParaRPr lang="en-US" dirty="0" smtClean="0"/>
          </a:p>
          <a:p>
            <a:r>
              <a:rPr lang="en-US" dirty="0" smtClean="0">
                <a:solidFill>
                  <a:srgbClr val="00CC00"/>
                </a:solidFill>
              </a:rPr>
              <a:t>Pre-Motion passed without objections.</a:t>
            </a:r>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27</a:t>
            </a:fld>
            <a:endParaRPr lang="en-US" altLang="ko-K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#7</a:t>
            </a:r>
            <a:endParaRPr lang="en-US" dirty="0"/>
          </a:p>
        </p:txBody>
      </p:sp>
      <p:sp>
        <p:nvSpPr>
          <p:cNvPr id="3" name="Content Placeholder 2"/>
          <p:cNvSpPr>
            <a:spLocks noGrp="1"/>
          </p:cNvSpPr>
          <p:nvPr>
            <p:ph idx="1"/>
          </p:nvPr>
        </p:nvSpPr>
        <p:spPr/>
        <p:txBody>
          <a:bodyPr/>
          <a:lstStyle/>
          <a:p>
            <a:r>
              <a:rPr lang="en-GB" dirty="0" smtClean="0"/>
              <a:t>Do you support the resolutions provided to CIDs </a:t>
            </a:r>
            <a:r>
              <a:rPr lang="en-GB" dirty="0" smtClean="0"/>
              <a:t>175 </a:t>
            </a:r>
            <a:r>
              <a:rPr lang="en-GB" dirty="0" smtClean="0"/>
              <a:t>and 159 in Doc # 11/711r0?</a:t>
            </a:r>
            <a:endParaRPr lang="en-US" dirty="0" smtClean="0"/>
          </a:p>
          <a:p>
            <a:endParaRPr lang="en-US" dirty="0" smtClean="0"/>
          </a:p>
          <a:p>
            <a:r>
              <a:rPr lang="en-US" dirty="0" smtClean="0"/>
              <a:t>Yes: </a:t>
            </a:r>
          </a:p>
          <a:p>
            <a:r>
              <a:rPr lang="en-US" dirty="0" smtClean="0"/>
              <a:t>No: </a:t>
            </a:r>
          </a:p>
          <a:p>
            <a:r>
              <a:rPr lang="en-US" dirty="0" smtClean="0"/>
              <a:t>Abs</a:t>
            </a:r>
          </a:p>
          <a:p>
            <a:endParaRPr lang="en-US" dirty="0" smtClean="0"/>
          </a:p>
          <a:p>
            <a:r>
              <a:rPr lang="en-US" dirty="0" smtClean="0">
                <a:solidFill>
                  <a:srgbClr val="00CC00"/>
                </a:solidFill>
              </a:rPr>
              <a:t>Pre-Motion passed without objections.</a:t>
            </a:r>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28</a:t>
            </a:fld>
            <a:endParaRPr lang="en-US" altLang="ko-K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a:t>
            </a:r>
            <a:r>
              <a:rPr lang="en-US" dirty="0" smtClean="0"/>
              <a:t>#8</a:t>
            </a:r>
            <a:endParaRPr lang="en-US" dirty="0"/>
          </a:p>
        </p:txBody>
      </p:sp>
      <p:sp>
        <p:nvSpPr>
          <p:cNvPr id="3" name="Content Placeholder 2"/>
          <p:cNvSpPr>
            <a:spLocks noGrp="1"/>
          </p:cNvSpPr>
          <p:nvPr>
            <p:ph idx="1"/>
          </p:nvPr>
        </p:nvSpPr>
        <p:spPr/>
        <p:txBody>
          <a:bodyPr/>
          <a:lstStyle/>
          <a:p>
            <a:r>
              <a:rPr lang="en-GB" dirty="0" smtClean="0"/>
              <a:t>Do you support the resolutions provided to CIDs </a:t>
            </a:r>
            <a:r>
              <a:rPr lang="en-GB" dirty="0" smtClean="0"/>
              <a:t>174, 656, 944, 173, 782, and 1283 </a:t>
            </a:r>
            <a:r>
              <a:rPr lang="en-GB" dirty="0" smtClean="0"/>
              <a:t>in </a:t>
            </a:r>
            <a:r>
              <a:rPr lang="en-GB" dirty="0" smtClean="0"/>
              <a:t>Doc </a:t>
            </a:r>
            <a:r>
              <a:rPr lang="en-GB" dirty="0" smtClean="0"/>
              <a:t># 706/r2?</a:t>
            </a:r>
            <a:endParaRPr lang="en-US" dirty="0" smtClean="0"/>
          </a:p>
          <a:p>
            <a:endParaRPr lang="en-US" dirty="0" smtClean="0"/>
          </a:p>
          <a:p>
            <a:r>
              <a:rPr lang="en-US" dirty="0" smtClean="0"/>
              <a:t>Yes: </a:t>
            </a:r>
          </a:p>
          <a:p>
            <a:r>
              <a:rPr lang="en-US" dirty="0" smtClean="0"/>
              <a:t>No: </a:t>
            </a:r>
          </a:p>
          <a:p>
            <a:r>
              <a:rPr lang="en-US" dirty="0" smtClean="0"/>
              <a:t>Abs</a:t>
            </a:r>
          </a:p>
          <a:p>
            <a:r>
              <a:rPr lang="en-US" dirty="0" smtClean="0">
                <a:solidFill>
                  <a:srgbClr val="00CC00"/>
                </a:solidFill>
              </a:rPr>
              <a:t>Pre-Motion passed without objections.</a:t>
            </a:r>
          </a:p>
          <a:p>
            <a:endParaRPr lang="en-US" dirty="0" smtClean="0"/>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29</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6329AE66-10DB-4DF0-8915-EFDC34A1569C}" type="slidenum">
              <a:rPr lang="en-US" altLang="ko-KR"/>
              <a:pPr/>
              <a:t>3</a:t>
            </a:fld>
            <a:endParaRPr lang="en-US" altLang="ko-KR"/>
          </a:p>
        </p:txBody>
      </p:sp>
      <p:sp>
        <p:nvSpPr>
          <p:cNvPr id="33794" name="Rectangle 2"/>
          <p:cNvSpPr>
            <a:spLocks noGrp="1" noChangeArrowheads="1"/>
          </p:cNvSpPr>
          <p:nvPr>
            <p:ph type="title"/>
          </p:nvPr>
        </p:nvSpPr>
        <p:spPr/>
        <p:txBody>
          <a:bodyPr/>
          <a:lstStyle/>
          <a:p>
            <a:r>
              <a:rPr lang="en-US" altLang="ko-KR">
                <a:ea typeface="굴림" pitchFamily="34" charset="-127"/>
              </a:rPr>
              <a:t>Important IEEE Links</a:t>
            </a:r>
          </a:p>
        </p:txBody>
      </p:sp>
      <p:sp>
        <p:nvSpPr>
          <p:cNvPr id="33795" name="Rectangle 3"/>
          <p:cNvSpPr>
            <a:spLocks noGrp="1" noChangeArrowheads="1"/>
          </p:cNvSpPr>
          <p:nvPr>
            <p:ph type="body" idx="1"/>
          </p:nvPr>
        </p:nvSpPr>
        <p:spPr>
          <a:xfrm>
            <a:off x="228600" y="1981200"/>
            <a:ext cx="8686800" cy="4114800"/>
          </a:xfrm>
        </p:spPr>
        <p:txBody>
          <a:bodyPr/>
          <a:lstStyle/>
          <a:p>
            <a:r>
              <a:rPr lang="en-US" altLang="ko-KR">
                <a:ea typeface="굴림" pitchFamily="34" charset="-127"/>
              </a:rPr>
              <a:t>The following slides in this deck are believed to be  the latest available however the Source locations are: </a:t>
            </a:r>
          </a:p>
          <a:p>
            <a:r>
              <a:rPr lang="en-US" altLang="ko-KR">
                <a:ea typeface="굴림" pitchFamily="34" charset="-127"/>
                <a:hlinkClick r:id="rId3"/>
              </a:rPr>
              <a:t>http://standards.ieee.org/faqs/affiliationFAQ.html</a:t>
            </a:r>
            <a:endParaRPr lang="en-US" altLang="ko-KR">
              <a:ea typeface="굴림" pitchFamily="34" charset="-127"/>
            </a:endParaRPr>
          </a:p>
          <a:p>
            <a:r>
              <a:rPr lang="en-US" altLang="ko-KR">
                <a:ea typeface="굴림" pitchFamily="34" charset="-127"/>
                <a:hlinkClick r:id="rId4"/>
              </a:rPr>
              <a:t>http://standards.ieee.org/resources/antitrust-guidelines.pdf</a:t>
            </a:r>
            <a:endParaRPr lang="en-US" altLang="ko-KR">
              <a:ea typeface="굴림" pitchFamily="34" charset="-127"/>
            </a:endParaRPr>
          </a:p>
          <a:p>
            <a:r>
              <a:rPr lang="en-US" altLang="ko-KR">
                <a:ea typeface="굴림" pitchFamily="34" charset="-127"/>
                <a:hlinkClick r:id="rId5"/>
              </a:rPr>
              <a:t>http://standards.ieee.org/board/pat/pat-slideset.ppt</a:t>
            </a:r>
            <a:endParaRPr lang="en-US" altLang="ko-KR">
              <a:ea typeface="굴림" pitchFamily="34" charset="-127"/>
            </a:endParaRPr>
          </a:p>
          <a:p>
            <a:r>
              <a:rPr lang="en-US" altLang="ko-KR">
                <a:ea typeface="굴림" pitchFamily="34" charset="-127"/>
                <a:hlinkClick r:id="rId6"/>
              </a:rPr>
              <a:t>http://www.ieee.org/portal/cms_docs/about/CoE_poster.pdf</a:t>
            </a:r>
            <a:endParaRPr lang="en-US" altLang="ko-KR">
              <a:ea typeface="굴림" pitchFamily="34" charset="-127"/>
            </a:endParaRPr>
          </a:p>
          <a:p>
            <a:endParaRPr lang="en-US" altLang="ko-KR">
              <a:ea typeface="굴림" pitchFamily="34" charset="-127"/>
            </a:endParaRPr>
          </a:p>
          <a:p>
            <a:r>
              <a:rPr lang="en-US" altLang="ko-KR">
                <a:ea typeface="굴림" pitchFamily="34" charset="-127"/>
              </a:rPr>
              <a:t>For summary see 11-07-0660-01-0000-opening-presentation</a:t>
            </a:r>
          </a:p>
          <a:p>
            <a:endParaRPr lang="en-US" altLang="ko-KR">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a:t>
            </a:r>
            <a:r>
              <a:rPr lang="en-US" dirty="0" smtClean="0"/>
              <a:t>#9</a:t>
            </a:r>
            <a:endParaRPr lang="en-US" dirty="0"/>
          </a:p>
        </p:txBody>
      </p:sp>
      <p:sp>
        <p:nvSpPr>
          <p:cNvPr id="3" name="Content Placeholder 2"/>
          <p:cNvSpPr>
            <a:spLocks noGrp="1"/>
          </p:cNvSpPr>
          <p:nvPr>
            <p:ph idx="1"/>
          </p:nvPr>
        </p:nvSpPr>
        <p:spPr/>
        <p:txBody>
          <a:bodyPr/>
          <a:lstStyle/>
          <a:p>
            <a:r>
              <a:rPr lang="en-GB" dirty="0" smtClean="0"/>
              <a:t>Do you support the resolutions provided to CIDs </a:t>
            </a:r>
            <a:r>
              <a:rPr lang="en-US" dirty="0" smtClean="0"/>
              <a:t>1187 </a:t>
            </a:r>
            <a:r>
              <a:rPr lang="en-US" dirty="0" smtClean="0"/>
              <a:t> </a:t>
            </a:r>
            <a:r>
              <a:rPr lang="en-GB" dirty="0" smtClean="0"/>
              <a:t>in </a:t>
            </a:r>
            <a:r>
              <a:rPr lang="en-GB" dirty="0" smtClean="0"/>
              <a:t>Doc </a:t>
            </a:r>
            <a:r>
              <a:rPr lang="en-GB" dirty="0" smtClean="0"/>
              <a:t>#</a:t>
            </a:r>
            <a:r>
              <a:rPr lang="en-US" dirty="0" smtClean="0"/>
              <a:t>11/730r0</a:t>
            </a:r>
            <a:r>
              <a:rPr lang="en-GB" dirty="0" smtClean="0"/>
              <a:t>?</a:t>
            </a:r>
            <a:endParaRPr lang="en-US" dirty="0" smtClean="0"/>
          </a:p>
          <a:p>
            <a:endParaRPr lang="en-US" dirty="0" smtClean="0"/>
          </a:p>
          <a:p>
            <a:r>
              <a:rPr lang="en-US" dirty="0" smtClean="0"/>
              <a:t>Yes: </a:t>
            </a:r>
            <a:r>
              <a:rPr lang="en-US" dirty="0" smtClean="0"/>
              <a:t>25</a:t>
            </a:r>
            <a:endParaRPr lang="en-US" dirty="0" smtClean="0"/>
          </a:p>
          <a:p>
            <a:r>
              <a:rPr lang="en-US" dirty="0" smtClean="0"/>
              <a:t>No: </a:t>
            </a:r>
            <a:r>
              <a:rPr lang="en-US" dirty="0" smtClean="0"/>
              <a:t>4</a:t>
            </a:r>
            <a:endParaRPr lang="en-US" dirty="0" smtClean="0"/>
          </a:p>
          <a:p>
            <a:r>
              <a:rPr lang="en-US" dirty="0" smtClean="0"/>
              <a:t>Abs: 7</a:t>
            </a:r>
          </a:p>
          <a:p>
            <a:r>
              <a:rPr lang="en-US" dirty="0" smtClean="0">
                <a:solidFill>
                  <a:srgbClr val="00CC00"/>
                </a:solidFill>
              </a:rPr>
              <a:t>Motion passed.</a:t>
            </a:r>
            <a:endParaRPr lang="en-US" dirty="0" smtClean="0">
              <a:solidFill>
                <a:srgbClr val="00CC00"/>
              </a:solidFill>
            </a:endParaRPr>
          </a:p>
          <a:p>
            <a:endParaRPr lang="en-US" dirty="0" smtClean="0"/>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30</a:t>
            </a:fld>
            <a:endParaRPr lang="en-US" altLang="ko-K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a:t>
            </a:r>
            <a:r>
              <a:rPr lang="en-US" dirty="0" smtClean="0"/>
              <a:t>#10</a:t>
            </a:r>
            <a:endParaRPr lang="en-US" dirty="0"/>
          </a:p>
        </p:txBody>
      </p:sp>
      <p:sp>
        <p:nvSpPr>
          <p:cNvPr id="3" name="Content Placeholder 2"/>
          <p:cNvSpPr>
            <a:spLocks noGrp="1"/>
          </p:cNvSpPr>
          <p:nvPr>
            <p:ph idx="1"/>
          </p:nvPr>
        </p:nvSpPr>
        <p:spPr/>
        <p:txBody>
          <a:bodyPr/>
          <a:lstStyle/>
          <a:p>
            <a:r>
              <a:rPr lang="en-GB" dirty="0" smtClean="0"/>
              <a:t>Do you support the resolutions provided to CIDs </a:t>
            </a:r>
            <a:r>
              <a:rPr lang="en-GB" dirty="0" smtClean="0"/>
              <a:t>693, </a:t>
            </a:r>
            <a:r>
              <a:rPr lang="en-GB" dirty="0" smtClean="0"/>
              <a:t>242, </a:t>
            </a:r>
            <a:r>
              <a:rPr lang="en-GB" dirty="0" smtClean="0"/>
              <a:t>655, 168, 943, 1360, 1281, 231, 1716, 171, 232, 1592, 1796, 942, 1361, 1490, </a:t>
            </a:r>
            <a:r>
              <a:rPr lang="en-GB" dirty="0" smtClean="0"/>
              <a:t>781, </a:t>
            </a:r>
            <a:r>
              <a:rPr lang="en-GB" dirty="0" smtClean="0"/>
              <a:t>1285</a:t>
            </a:r>
            <a:r>
              <a:rPr lang="en-GB" dirty="0" smtClean="0"/>
              <a:t>, 1286, and 1797 </a:t>
            </a:r>
            <a:r>
              <a:rPr lang="en-GB" dirty="0" smtClean="0"/>
              <a:t>in </a:t>
            </a:r>
            <a:r>
              <a:rPr lang="en-GB" dirty="0" smtClean="0"/>
              <a:t>Doc </a:t>
            </a:r>
            <a:r>
              <a:rPr lang="en-GB" dirty="0" smtClean="0"/>
              <a:t>#11/606r1, with the change of resolution to CID 1286 from “DISAGREE” to “AGREE IN PRINCIPLE”?</a:t>
            </a:r>
            <a:endParaRPr lang="en-US" dirty="0" smtClean="0"/>
          </a:p>
          <a:p>
            <a:endParaRPr lang="en-US" dirty="0" smtClean="0"/>
          </a:p>
          <a:p>
            <a:r>
              <a:rPr lang="en-US" dirty="0" smtClean="0"/>
              <a:t>Yes: </a:t>
            </a:r>
          </a:p>
          <a:p>
            <a:r>
              <a:rPr lang="en-US" dirty="0" smtClean="0"/>
              <a:t>No: </a:t>
            </a:r>
          </a:p>
          <a:p>
            <a:r>
              <a:rPr lang="en-US" dirty="0" smtClean="0"/>
              <a:t>Abs:</a:t>
            </a:r>
            <a:endParaRPr lang="en-US" dirty="0" smtClean="0"/>
          </a:p>
          <a:p>
            <a:r>
              <a:rPr lang="en-US" dirty="0" smtClean="0">
                <a:solidFill>
                  <a:srgbClr val="00CC00"/>
                </a:solidFill>
              </a:rPr>
              <a:t>Pre-Motion passed without objections.</a:t>
            </a:r>
          </a:p>
          <a:p>
            <a:endParaRPr lang="en-US" dirty="0" smtClean="0"/>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31</a:t>
            </a:fld>
            <a:endParaRPr lang="en-US" altLang="ko-K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a:t>
            </a:r>
            <a:r>
              <a:rPr lang="en-US" dirty="0" smtClean="0"/>
              <a:t>#11</a:t>
            </a:r>
            <a:endParaRPr lang="en-US" dirty="0"/>
          </a:p>
        </p:txBody>
      </p:sp>
      <p:sp>
        <p:nvSpPr>
          <p:cNvPr id="3" name="Content Placeholder 2"/>
          <p:cNvSpPr>
            <a:spLocks noGrp="1"/>
          </p:cNvSpPr>
          <p:nvPr>
            <p:ph idx="1"/>
          </p:nvPr>
        </p:nvSpPr>
        <p:spPr/>
        <p:txBody>
          <a:bodyPr/>
          <a:lstStyle/>
          <a:p>
            <a:r>
              <a:rPr lang="en-GB" dirty="0" smtClean="0"/>
              <a:t>Do you support the resolutions provided to CIDs </a:t>
            </a:r>
            <a:r>
              <a:rPr lang="en-GB" dirty="0" smtClean="0"/>
              <a:t>1147 </a:t>
            </a:r>
            <a:r>
              <a:rPr lang="en-GB" dirty="0" smtClean="0"/>
              <a:t>in </a:t>
            </a:r>
            <a:r>
              <a:rPr lang="en-GB" dirty="0" smtClean="0"/>
              <a:t>Doc </a:t>
            </a:r>
            <a:r>
              <a:rPr lang="en-GB" dirty="0" smtClean="0"/>
              <a:t># 11/773r2?</a:t>
            </a:r>
            <a:endParaRPr lang="en-US" dirty="0" smtClean="0"/>
          </a:p>
          <a:p>
            <a:endParaRPr lang="en-US" dirty="0" smtClean="0"/>
          </a:p>
          <a:p>
            <a:r>
              <a:rPr lang="en-US" dirty="0" smtClean="0"/>
              <a:t>Yes: </a:t>
            </a:r>
          </a:p>
          <a:p>
            <a:r>
              <a:rPr lang="en-US" dirty="0" smtClean="0"/>
              <a:t>No: </a:t>
            </a:r>
          </a:p>
          <a:p>
            <a:r>
              <a:rPr lang="en-US" dirty="0" smtClean="0"/>
              <a:t>Abs: </a:t>
            </a:r>
            <a:endParaRPr lang="en-US" dirty="0" smtClean="0"/>
          </a:p>
          <a:p>
            <a:r>
              <a:rPr lang="en-US" dirty="0" smtClean="0">
                <a:solidFill>
                  <a:srgbClr val="00CC00"/>
                </a:solidFill>
              </a:rPr>
              <a:t>Pre-Motion passed without objections.</a:t>
            </a:r>
          </a:p>
          <a:p>
            <a:endParaRPr lang="en-US" dirty="0" smtClean="0"/>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32</a:t>
            </a:fld>
            <a:endParaRPr lang="en-US" altLang="ko-K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a:t>
            </a:r>
            <a:r>
              <a:rPr lang="en-US" dirty="0" smtClean="0"/>
              <a:t>#12</a:t>
            </a:r>
            <a:endParaRPr lang="en-US" dirty="0"/>
          </a:p>
        </p:txBody>
      </p:sp>
      <p:sp>
        <p:nvSpPr>
          <p:cNvPr id="3" name="Content Placeholder 2"/>
          <p:cNvSpPr>
            <a:spLocks noGrp="1"/>
          </p:cNvSpPr>
          <p:nvPr>
            <p:ph idx="1"/>
          </p:nvPr>
        </p:nvSpPr>
        <p:spPr/>
        <p:txBody>
          <a:bodyPr/>
          <a:lstStyle/>
          <a:p>
            <a:r>
              <a:rPr lang="en-GB" dirty="0" smtClean="0"/>
              <a:t>Do you support the resolutions provided to </a:t>
            </a:r>
            <a:r>
              <a:rPr lang="en-GB" dirty="0" smtClean="0"/>
              <a:t>CID 808 in </a:t>
            </a:r>
            <a:r>
              <a:rPr lang="en-GB" dirty="0" smtClean="0"/>
              <a:t>Doc </a:t>
            </a:r>
            <a:r>
              <a:rPr lang="en-GB" dirty="0" smtClean="0"/>
              <a:t># 729r2?</a:t>
            </a:r>
            <a:endParaRPr lang="en-US" dirty="0" smtClean="0"/>
          </a:p>
          <a:p>
            <a:endParaRPr lang="en-US" dirty="0" smtClean="0"/>
          </a:p>
          <a:p>
            <a:r>
              <a:rPr lang="en-US" dirty="0" smtClean="0"/>
              <a:t>Yes: </a:t>
            </a:r>
          </a:p>
          <a:p>
            <a:r>
              <a:rPr lang="en-US" dirty="0" smtClean="0"/>
              <a:t>No: </a:t>
            </a:r>
          </a:p>
          <a:p>
            <a:r>
              <a:rPr lang="en-US" dirty="0" smtClean="0"/>
              <a:t>Abs</a:t>
            </a:r>
          </a:p>
          <a:p>
            <a:endParaRPr lang="en-US" dirty="0" smtClean="0"/>
          </a:p>
          <a:p>
            <a:r>
              <a:rPr lang="en-US" dirty="0" smtClean="0">
                <a:solidFill>
                  <a:srgbClr val="00CC00"/>
                </a:solidFill>
              </a:rPr>
              <a:t>Pre-Motion passed without objections.</a:t>
            </a:r>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33</a:t>
            </a:fld>
            <a:endParaRPr lang="en-US" altLang="ko-K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a:t>
            </a:r>
            <a:r>
              <a:rPr lang="en-US" dirty="0" smtClean="0"/>
              <a:t>#13</a:t>
            </a:r>
            <a:endParaRPr lang="en-US" dirty="0"/>
          </a:p>
        </p:txBody>
      </p:sp>
      <p:sp>
        <p:nvSpPr>
          <p:cNvPr id="3" name="Content Placeholder 2"/>
          <p:cNvSpPr>
            <a:spLocks noGrp="1"/>
          </p:cNvSpPr>
          <p:nvPr>
            <p:ph idx="1"/>
          </p:nvPr>
        </p:nvSpPr>
        <p:spPr/>
        <p:txBody>
          <a:bodyPr/>
          <a:lstStyle/>
          <a:p>
            <a:r>
              <a:rPr lang="en-GB" dirty="0" smtClean="0"/>
              <a:t>Do you support the resolutions provided to CIDs </a:t>
            </a:r>
            <a:r>
              <a:rPr lang="en-GB" dirty="0" smtClean="0"/>
              <a:t>22, 556, 657, 1085, 1426, 1788</a:t>
            </a:r>
            <a:r>
              <a:rPr lang="en-GB" dirty="0" smtClean="0"/>
              <a:t>, and 658 </a:t>
            </a:r>
            <a:r>
              <a:rPr lang="en-GB" dirty="0" smtClean="0"/>
              <a:t>in </a:t>
            </a:r>
            <a:r>
              <a:rPr lang="en-GB" dirty="0" smtClean="0"/>
              <a:t>Doc </a:t>
            </a:r>
            <a:r>
              <a:rPr lang="en-GB" dirty="0" smtClean="0"/>
              <a:t>#11/776r1, with the change to the resolution of CID 1788 referring to 1085, instead of 1788?</a:t>
            </a:r>
            <a:endParaRPr lang="en-US" dirty="0" smtClean="0"/>
          </a:p>
          <a:p>
            <a:endParaRPr lang="en-US" dirty="0" smtClean="0"/>
          </a:p>
          <a:p>
            <a:r>
              <a:rPr lang="en-US" dirty="0" smtClean="0"/>
              <a:t>Yes: </a:t>
            </a:r>
          </a:p>
          <a:p>
            <a:r>
              <a:rPr lang="en-US" dirty="0" smtClean="0"/>
              <a:t>No: </a:t>
            </a:r>
          </a:p>
          <a:p>
            <a:r>
              <a:rPr lang="en-US" dirty="0" smtClean="0"/>
              <a:t>Abs: </a:t>
            </a:r>
            <a:endParaRPr lang="en-US" dirty="0" smtClean="0"/>
          </a:p>
          <a:p>
            <a:r>
              <a:rPr lang="en-US" dirty="0" smtClean="0">
                <a:solidFill>
                  <a:srgbClr val="00CC00"/>
                </a:solidFill>
              </a:rPr>
              <a:t>Pre-Motion passed without objections.</a:t>
            </a:r>
          </a:p>
          <a:p>
            <a:endParaRPr lang="en-US" dirty="0" smtClean="0"/>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34</a:t>
            </a:fld>
            <a:endParaRPr lang="en-US" altLang="ko-K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a:t>
            </a:r>
            <a:r>
              <a:rPr lang="en-US" dirty="0" smtClean="0"/>
              <a:t>#14</a:t>
            </a:r>
            <a:endParaRPr lang="en-US" dirty="0"/>
          </a:p>
        </p:txBody>
      </p:sp>
      <p:sp>
        <p:nvSpPr>
          <p:cNvPr id="3" name="Content Placeholder 2"/>
          <p:cNvSpPr>
            <a:spLocks noGrp="1"/>
          </p:cNvSpPr>
          <p:nvPr>
            <p:ph idx="1"/>
          </p:nvPr>
        </p:nvSpPr>
        <p:spPr/>
        <p:txBody>
          <a:bodyPr/>
          <a:lstStyle/>
          <a:p>
            <a:r>
              <a:rPr lang="en-GB" dirty="0" smtClean="0"/>
              <a:t>Do you support the resolutions provided to CIDs </a:t>
            </a:r>
            <a:r>
              <a:rPr lang="en-GB" dirty="0" smtClean="0"/>
              <a:t>118 and 664 </a:t>
            </a:r>
            <a:r>
              <a:rPr lang="en-GB" dirty="0" smtClean="0"/>
              <a:t>in </a:t>
            </a:r>
            <a:r>
              <a:rPr lang="en-GB" dirty="0" smtClean="0"/>
              <a:t>Doc </a:t>
            </a:r>
            <a:r>
              <a:rPr lang="en-GB" dirty="0" smtClean="0"/>
              <a:t># 11/780r0?</a:t>
            </a:r>
            <a:endParaRPr lang="en-US" dirty="0" smtClean="0"/>
          </a:p>
          <a:p>
            <a:endParaRPr lang="en-US" dirty="0" smtClean="0"/>
          </a:p>
          <a:p>
            <a:r>
              <a:rPr lang="en-US" dirty="0" smtClean="0"/>
              <a:t>Yes: </a:t>
            </a:r>
          </a:p>
          <a:p>
            <a:r>
              <a:rPr lang="en-US" dirty="0" smtClean="0"/>
              <a:t>No: </a:t>
            </a:r>
          </a:p>
          <a:p>
            <a:r>
              <a:rPr lang="en-US" dirty="0" smtClean="0"/>
              <a:t>Abs:</a:t>
            </a:r>
            <a:endParaRPr lang="en-US" dirty="0" smtClean="0"/>
          </a:p>
          <a:p>
            <a:endParaRPr lang="en-US" dirty="0" smtClean="0"/>
          </a:p>
          <a:p>
            <a:r>
              <a:rPr lang="en-US" dirty="0" smtClean="0">
                <a:solidFill>
                  <a:srgbClr val="00CC00"/>
                </a:solidFill>
              </a:rPr>
              <a:t>Pre-Motion passed without objections.</a:t>
            </a:r>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35</a:t>
            </a:fld>
            <a:endParaRPr lang="en-US" altLang="ko-K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a:t>
            </a:r>
            <a:r>
              <a:rPr lang="en-US" dirty="0" smtClean="0"/>
              <a:t>#15</a:t>
            </a:r>
            <a:endParaRPr lang="en-US" dirty="0"/>
          </a:p>
        </p:txBody>
      </p:sp>
      <p:sp>
        <p:nvSpPr>
          <p:cNvPr id="3" name="Content Placeholder 2"/>
          <p:cNvSpPr>
            <a:spLocks noGrp="1"/>
          </p:cNvSpPr>
          <p:nvPr>
            <p:ph idx="1"/>
          </p:nvPr>
        </p:nvSpPr>
        <p:spPr/>
        <p:txBody>
          <a:bodyPr/>
          <a:lstStyle/>
          <a:p>
            <a:r>
              <a:rPr lang="en-GB" dirty="0" smtClean="0"/>
              <a:t>Do you support changing the </a:t>
            </a:r>
            <a:r>
              <a:rPr lang="en-GB" dirty="0" err="1" smtClean="0"/>
              <a:t>TGac</a:t>
            </a:r>
            <a:r>
              <a:rPr lang="en-GB" dirty="0" smtClean="0"/>
              <a:t> spec D0.1 as described in Slide #7 of Doc </a:t>
            </a:r>
            <a:r>
              <a:rPr lang="en-GB" dirty="0" smtClean="0"/>
              <a:t>11/645r5?</a:t>
            </a:r>
            <a:endParaRPr lang="en-US" dirty="0" smtClean="0"/>
          </a:p>
          <a:p>
            <a:endParaRPr lang="en-US" dirty="0" smtClean="0"/>
          </a:p>
          <a:p>
            <a:r>
              <a:rPr lang="en-US" dirty="0" smtClean="0"/>
              <a:t>Yes</a:t>
            </a:r>
            <a:r>
              <a:rPr lang="en-US" dirty="0" smtClean="0"/>
              <a:t>: </a:t>
            </a:r>
          </a:p>
          <a:p>
            <a:r>
              <a:rPr lang="en-US" dirty="0" smtClean="0"/>
              <a:t>No: </a:t>
            </a:r>
          </a:p>
          <a:p>
            <a:r>
              <a:rPr lang="en-US" dirty="0" smtClean="0"/>
              <a:t>Abs: </a:t>
            </a:r>
          </a:p>
          <a:p>
            <a:endParaRPr lang="en-US" dirty="0" smtClean="0"/>
          </a:p>
          <a:p>
            <a:r>
              <a:rPr lang="en-US" dirty="0" smtClean="0">
                <a:solidFill>
                  <a:srgbClr val="00CC00"/>
                </a:solidFill>
              </a:rPr>
              <a:t>Pre-Motion passed without objections.</a:t>
            </a:r>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36</a:t>
            </a:fld>
            <a:endParaRPr lang="en-US" altLang="ko-K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a:t>
            </a:r>
            <a:r>
              <a:rPr lang="en-US" dirty="0" smtClean="0"/>
              <a:t>#16</a:t>
            </a:r>
            <a:endParaRPr lang="en-US" dirty="0"/>
          </a:p>
        </p:txBody>
      </p:sp>
      <p:sp>
        <p:nvSpPr>
          <p:cNvPr id="3" name="Content Placeholder 2"/>
          <p:cNvSpPr>
            <a:spLocks noGrp="1"/>
          </p:cNvSpPr>
          <p:nvPr>
            <p:ph idx="1"/>
          </p:nvPr>
        </p:nvSpPr>
        <p:spPr/>
        <p:txBody>
          <a:bodyPr/>
          <a:lstStyle/>
          <a:p>
            <a:r>
              <a:rPr lang="en-GB" dirty="0" smtClean="0"/>
              <a:t>Do you support the </a:t>
            </a:r>
            <a:r>
              <a:rPr lang="en-GB" dirty="0" smtClean="0"/>
              <a:t>resolution </a:t>
            </a:r>
            <a:r>
              <a:rPr lang="en-GB" dirty="0" smtClean="0"/>
              <a:t>provided to CIDs </a:t>
            </a:r>
            <a:r>
              <a:rPr lang="en-GB" dirty="0" smtClean="0"/>
              <a:t>660 in </a:t>
            </a:r>
            <a:r>
              <a:rPr lang="en-GB" dirty="0" smtClean="0"/>
              <a:t>Doc </a:t>
            </a:r>
            <a:r>
              <a:rPr lang="en-GB" dirty="0" smtClean="0"/>
              <a:t># 11/807r1?</a:t>
            </a:r>
            <a:endParaRPr lang="en-US" dirty="0" smtClean="0"/>
          </a:p>
          <a:p>
            <a:endParaRPr lang="en-US" dirty="0" smtClean="0"/>
          </a:p>
          <a:p>
            <a:r>
              <a:rPr lang="en-US" dirty="0" smtClean="0"/>
              <a:t>Yes: </a:t>
            </a:r>
          </a:p>
          <a:p>
            <a:r>
              <a:rPr lang="en-US" dirty="0" smtClean="0"/>
              <a:t>No: </a:t>
            </a:r>
          </a:p>
          <a:p>
            <a:r>
              <a:rPr lang="en-US" dirty="0" smtClean="0"/>
              <a:t>Abs:</a:t>
            </a:r>
            <a:endParaRPr lang="en-US" dirty="0" smtClean="0"/>
          </a:p>
          <a:p>
            <a:endParaRPr lang="en-US" dirty="0" smtClean="0"/>
          </a:p>
          <a:p>
            <a:r>
              <a:rPr lang="en-US" dirty="0" smtClean="0">
                <a:solidFill>
                  <a:srgbClr val="00CC00"/>
                </a:solidFill>
              </a:rPr>
              <a:t>Pre-Motion passed without objections.</a:t>
            </a:r>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37</a:t>
            </a:fld>
            <a:endParaRPr lang="en-US" altLang="ko-K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a:t>
            </a:r>
            <a:r>
              <a:rPr lang="en-US" dirty="0" smtClean="0"/>
              <a:t>#17</a:t>
            </a:r>
            <a:endParaRPr lang="en-US" dirty="0"/>
          </a:p>
        </p:txBody>
      </p:sp>
      <p:sp>
        <p:nvSpPr>
          <p:cNvPr id="3" name="Content Placeholder 2"/>
          <p:cNvSpPr>
            <a:spLocks noGrp="1"/>
          </p:cNvSpPr>
          <p:nvPr>
            <p:ph idx="1"/>
          </p:nvPr>
        </p:nvSpPr>
        <p:spPr/>
        <p:txBody>
          <a:bodyPr/>
          <a:lstStyle/>
          <a:p>
            <a:r>
              <a:rPr lang="en-GB" dirty="0" smtClean="0"/>
              <a:t>Do you support the </a:t>
            </a:r>
            <a:r>
              <a:rPr lang="en-GB" dirty="0" smtClean="0"/>
              <a:t>resolution </a:t>
            </a:r>
            <a:r>
              <a:rPr lang="en-GB" dirty="0" smtClean="0"/>
              <a:t>provided to CIDs </a:t>
            </a:r>
            <a:r>
              <a:rPr lang="en-GB" dirty="0" smtClean="0"/>
              <a:t>1337 </a:t>
            </a:r>
            <a:r>
              <a:rPr lang="en-GB" dirty="0" smtClean="0"/>
              <a:t>as provided in the next slide (Slide #39) of this document</a:t>
            </a:r>
            <a:r>
              <a:rPr lang="en-GB" dirty="0" smtClean="0"/>
              <a:t>?</a:t>
            </a:r>
            <a:endParaRPr lang="en-US" dirty="0" smtClean="0"/>
          </a:p>
          <a:p>
            <a:endParaRPr lang="en-US" dirty="0" smtClean="0"/>
          </a:p>
          <a:p>
            <a:r>
              <a:rPr lang="en-US" dirty="0" smtClean="0"/>
              <a:t>Yes: </a:t>
            </a:r>
          </a:p>
          <a:p>
            <a:r>
              <a:rPr lang="en-US" dirty="0" smtClean="0"/>
              <a:t>No: </a:t>
            </a:r>
          </a:p>
          <a:p>
            <a:r>
              <a:rPr lang="en-US" dirty="0" smtClean="0"/>
              <a:t>Abs:</a:t>
            </a:r>
            <a:endParaRPr lang="en-US" dirty="0" smtClean="0"/>
          </a:p>
          <a:p>
            <a:endParaRPr lang="en-US" dirty="0" smtClean="0"/>
          </a:p>
          <a:p>
            <a:r>
              <a:rPr lang="en-US" dirty="0" smtClean="0">
                <a:solidFill>
                  <a:srgbClr val="00CC00"/>
                </a:solidFill>
              </a:rPr>
              <a:t>Pre-Motion passed without objections.</a:t>
            </a:r>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38</a:t>
            </a:fld>
            <a:endParaRPr lang="en-US" altLang="ko-K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1337</a:t>
            </a:r>
            <a:endParaRPr lang="en-US" dirty="0"/>
          </a:p>
        </p:txBody>
      </p:sp>
      <p:graphicFrame>
        <p:nvGraphicFramePr>
          <p:cNvPr id="7" name="Content Placeholder 6"/>
          <p:cNvGraphicFramePr>
            <a:graphicFrameLocks noGrp="1"/>
          </p:cNvGraphicFramePr>
          <p:nvPr>
            <p:ph idx="1"/>
          </p:nvPr>
        </p:nvGraphicFramePr>
        <p:xfrm>
          <a:off x="533400" y="1767840"/>
          <a:ext cx="7772400" cy="2727960"/>
        </p:xfrm>
        <a:graphic>
          <a:graphicData uri="http://schemas.openxmlformats.org/drawingml/2006/table">
            <a:tbl>
              <a:tblPr/>
              <a:tblGrid>
                <a:gridCol w="609600"/>
                <a:gridCol w="914400"/>
                <a:gridCol w="683658"/>
                <a:gridCol w="381000"/>
                <a:gridCol w="383142"/>
                <a:gridCol w="381000"/>
                <a:gridCol w="2438400"/>
                <a:gridCol w="1981200"/>
              </a:tblGrid>
              <a:tr h="2727960">
                <a:tc>
                  <a:txBody>
                    <a:bodyPr/>
                    <a:lstStyle/>
                    <a:p>
                      <a:pPr marL="0" marR="0" algn="r">
                        <a:spcBef>
                          <a:spcPts val="0"/>
                        </a:spcBef>
                        <a:spcAft>
                          <a:spcPts val="0"/>
                        </a:spcAft>
                      </a:pPr>
                      <a:r>
                        <a:rPr lang="en-US" sz="1400" dirty="0">
                          <a:solidFill>
                            <a:srgbClr val="000000"/>
                          </a:solidFill>
                          <a:latin typeface="Calibri"/>
                          <a:ea typeface="宋体"/>
                          <a:cs typeface="Times New Roman"/>
                        </a:rPr>
                        <a:t>1337</a:t>
                      </a:r>
                      <a:endParaRPr lang="en-US" sz="1400" dirty="0">
                        <a:latin typeface="Calibri"/>
                        <a:ea typeface="宋体"/>
                        <a:cs typeface="Times New Roman"/>
                      </a:endParaRPr>
                    </a:p>
                  </a:txBody>
                  <a:tcPr marL="64571" marR="64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00"/>
                          </a:solidFill>
                          <a:latin typeface="Calibri"/>
                          <a:ea typeface="宋体"/>
                          <a:cs typeface="Times New Roman"/>
                        </a:rPr>
                        <a:t>Wang, Haiguang</a:t>
                      </a:r>
                      <a:endParaRPr lang="en-US" sz="1400">
                        <a:latin typeface="Calibri"/>
                        <a:ea typeface="宋体"/>
                        <a:cs typeface="Times New Roman"/>
                      </a:endParaRPr>
                    </a:p>
                  </a:txBody>
                  <a:tcPr marL="64571" marR="64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00"/>
                          </a:solidFill>
                          <a:latin typeface="Calibri"/>
                          <a:ea typeface="宋体"/>
                          <a:cs typeface="Times New Roman"/>
                        </a:rPr>
                        <a:t>9.2.0a</a:t>
                      </a:r>
                      <a:endParaRPr lang="en-US" sz="1400">
                        <a:latin typeface="Calibri"/>
                        <a:ea typeface="宋体"/>
                        <a:cs typeface="Times New Roman"/>
                      </a:endParaRPr>
                    </a:p>
                  </a:txBody>
                  <a:tcPr marL="64571" marR="64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solidFill>
                            <a:srgbClr val="000000"/>
                          </a:solidFill>
                          <a:latin typeface="Calibri"/>
                          <a:ea typeface="宋体"/>
                          <a:cs typeface="Times New Roman"/>
                        </a:rPr>
                        <a:t>44</a:t>
                      </a:r>
                      <a:endParaRPr lang="en-US" sz="1400" dirty="0">
                        <a:latin typeface="Calibri"/>
                        <a:ea typeface="宋体"/>
                        <a:cs typeface="Times New Roman"/>
                      </a:endParaRPr>
                    </a:p>
                  </a:txBody>
                  <a:tcPr marL="64571" marR="64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solidFill>
                            <a:srgbClr val="000000"/>
                          </a:solidFill>
                          <a:latin typeface="Calibri"/>
                          <a:ea typeface="宋体"/>
                          <a:cs typeface="Times New Roman"/>
                        </a:rPr>
                        <a:t>41</a:t>
                      </a:r>
                      <a:endParaRPr lang="en-US" sz="1400" dirty="0">
                        <a:latin typeface="Calibri"/>
                        <a:ea typeface="宋体"/>
                        <a:cs typeface="Times New Roman"/>
                      </a:endParaRPr>
                    </a:p>
                  </a:txBody>
                  <a:tcPr marL="64571" marR="64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00"/>
                          </a:solidFill>
                          <a:latin typeface="Calibri"/>
                          <a:ea typeface="宋体"/>
                          <a:cs typeface="Times New Roman"/>
                        </a:rPr>
                        <a:t>TR</a:t>
                      </a:r>
                      <a:endParaRPr lang="en-US" sz="1400">
                        <a:latin typeface="Calibri"/>
                        <a:ea typeface="宋体"/>
                        <a:cs typeface="Times New Roman"/>
                      </a:endParaRPr>
                    </a:p>
                  </a:txBody>
                  <a:tcPr marL="64571" marR="64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solidFill>
                            <a:srgbClr val="000000"/>
                          </a:solidFill>
                          <a:latin typeface="Calibri"/>
                          <a:ea typeface="宋体"/>
                          <a:cs typeface="Times New Roman"/>
                        </a:rPr>
                        <a:t>The collision avoidance mechanism using RTS/CTS is not good enough to protect the MU-MIMO downlink when data packets are sent to multiple stations simultaneously, especially when there are overlapped APs and some of them have legacy stations. Some new collision avoidance </a:t>
                      </a:r>
                      <a:r>
                        <a:rPr lang="en-US" sz="1400" dirty="0" err="1">
                          <a:solidFill>
                            <a:srgbClr val="000000"/>
                          </a:solidFill>
                          <a:latin typeface="Calibri"/>
                          <a:ea typeface="宋体"/>
                          <a:cs typeface="Times New Roman"/>
                        </a:rPr>
                        <a:t>mechansim</a:t>
                      </a:r>
                      <a:r>
                        <a:rPr lang="en-US" sz="1400" dirty="0">
                          <a:solidFill>
                            <a:srgbClr val="000000"/>
                          </a:solidFill>
                          <a:latin typeface="Calibri"/>
                          <a:ea typeface="宋体"/>
                          <a:cs typeface="Times New Roman"/>
                        </a:rPr>
                        <a:t> should be designed. </a:t>
                      </a:r>
                      <a:endParaRPr lang="en-US" sz="1400" dirty="0">
                        <a:latin typeface="Calibri"/>
                        <a:ea typeface="宋体"/>
                        <a:cs typeface="Times New Roman"/>
                      </a:endParaRPr>
                    </a:p>
                  </a:txBody>
                  <a:tcPr marL="64571" marR="64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err="1">
                          <a:solidFill>
                            <a:srgbClr val="000000"/>
                          </a:solidFill>
                          <a:latin typeface="Calibri"/>
                          <a:ea typeface="宋体"/>
                          <a:cs typeface="Times New Roman"/>
                        </a:rPr>
                        <a:t>Spedify</a:t>
                      </a:r>
                      <a:r>
                        <a:rPr lang="en-US" sz="1400" dirty="0">
                          <a:solidFill>
                            <a:srgbClr val="000000"/>
                          </a:solidFill>
                          <a:latin typeface="Calibri"/>
                          <a:ea typeface="宋体"/>
                          <a:cs typeface="Times New Roman"/>
                        </a:rPr>
                        <a:t> new RTS/CTS procedure for protection in MU-MIMO transmission. It should be compatible with legacy station also. One of possible solutions is using single RTS multiple CTS to protect the MU-MIMO downlink when the coverage of BSs are overlap to each other. </a:t>
                      </a:r>
                      <a:endParaRPr lang="en-US" sz="1400" dirty="0">
                        <a:latin typeface="Calibri"/>
                        <a:ea typeface="宋体"/>
                        <a:cs typeface="Times New Roman"/>
                      </a:endParaRPr>
                    </a:p>
                  </a:txBody>
                  <a:tcPr marL="64571" marR="64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39</a:t>
            </a:fld>
            <a:endParaRPr lang="en-US" altLang="ko-KR"/>
          </a:p>
        </p:txBody>
      </p:sp>
      <p:cxnSp>
        <p:nvCxnSpPr>
          <p:cNvPr id="9" name="Straight Connector 8"/>
          <p:cNvCxnSpPr/>
          <p:nvPr/>
        </p:nvCxnSpPr>
        <p:spPr bwMode="auto">
          <a:xfrm>
            <a:off x="533400" y="1752600"/>
            <a:ext cx="7772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0" name="TextBox 9"/>
          <p:cNvSpPr txBox="1"/>
          <p:nvPr/>
        </p:nvSpPr>
        <p:spPr>
          <a:xfrm>
            <a:off x="533400" y="4648200"/>
            <a:ext cx="7772400" cy="1938992"/>
          </a:xfrm>
          <a:prstGeom prst="rect">
            <a:avLst/>
          </a:prstGeom>
          <a:noFill/>
        </p:spPr>
        <p:txBody>
          <a:bodyPr wrap="square" rtlCol="0">
            <a:spAutoFit/>
          </a:bodyPr>
          <a:lstStyle/>
          <a:p>
            <a:r>
              <a:rPr lang="en-US" sz="2000" dirty="0" smtClean="0"/>
              <a:t>Resolution</a:t>
            </a:r>
            <a:r>
              <a:rPr lang="en-US" sz="2000" dirty="0" smtClean="0"/>
              <a:t>: </a:t>
            </a:r>
            <a:endParaRPr lang="en-US" sz="2000" dirty="0" smtClean="0"/>
          </a:p>
          <a:p>
            <a:r>
              <a:rPr lang="en-US" sz="2000" dirty="0" smtClean="0"/>
              <a:t>Disagree</a:t>
            </a:r>
            <a:r>
              <a:rPr lang="en-US" sz="2000" dirty="0" smtClean="0"/>
              <a:t>.  The task group believes that the current RTS/CTS mechanism addresses the needs of MU-MIMO.  The commenter is encouraged to provide a submission with analysis and simulations for further justification of their proposal.  </a:t>
            </a:r>
            <a:endParaRPr lang="en-US" sz="2000" dirty="0" smtClean="0"/>
          </a:p>
          <a:p>
            <a:endParaRPr lang="en-US" sz="20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4</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a:ea typeface="굴림" pitchFamily="34" charset="-127"/>
              </a:rPr>
              <a:t>It is defined in the </a:t>
            </a:r>
            <a:r>
              <a:rPr lang="en-US" altLang="ko-KR" i="1">
                <a:solidFill>
                  <a:srgbClr val="FF0000"/>
                </a:solidFill>
                <a:ea typeface="굴림" pitchFamily="34" charset="-127"/>
              </a:rPr>
              <a:t>IEEE-SA Standards Board Bylaws</a:t>
            </a:r>
            <a:r>
              <a:rPr lang="en-US" altLang="ko-KR">
                <a:solidFill>
                  <a:srgbClr val="FF0000"/>
                </a:solidFill>
                <a:ea typeface="굴림" pitchFamily="34" charset="-127"/>
              </a:rPr>
              <a:t>, 5.2.1.5 as: “An individual is deemed “affiliated</a:t>
            </a:r>
            <a:r>
              <a:rPr lang="en-US" altLang="ko-KR">
                <a:ea typeface="굴림" pitchFamily="34" charset="-127"/>
              </a:rPr>
              <a:t>” with any </a:t>
            </a:r>
            <a:r>
              <a:rPr lang="en-US" altLang="ko-KR" i="1" u="sng">
                <a:ea typeface="굴림" pitchFamily="34" charset="-127"/>
              </a:rPr>
              <a:t>individual or entity that has been, or will be, financially or materially supporting that individual’s participation in a particular IEEE standards activity</a:t>
            </a:r>
            <a:r>
              <a:rPr lang="en-US" altLang="ko-KR">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a:ea typeface="굴림" pitchFamily="34" charset="-127"/>
                <a:hlinkClick r:id="rId3"/>
              </a:rPr>
              <a:t>http://standards.ieee.org/faqs/affiliationFAQ.html</a:t>
            </a:r>
            <a:endParaRPr lang="en-US" altLang="ko-KR" sz="2000">
              <a:ea typeface="굴림" pitchFamily="34" charset="-127"/>
            </a:endParaRPr>
          </a:p>
          <a:p>
            <a:endParaRPr lang="ko-KR" altLang="en-US" sz="200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ko-KR" altLang="en-US"/>
              <a:t>Fischer, Lee, Zhu</a:t>
            </a:r>
            <a:endParaRPr lang="en-US" altLang="ko-KR"/>
          </a:p>
        </p:txBody>
      </p:sp>
      <p:sp>
        <p:nvSpPr>
          <p:cNvPr id="7" name="Slide Number Placeholder 5"/>
          <p:cNvSpPr>
            <a:spLocks noGrp="1"/>
          </p:cNvSpPr>
          <p:nvPr>
            <p:ph type="sldNum" sz="quarter" idx="12"/>
          </p:nvPr>
        </p:nvSpPr>
        <p:spPr/>
        <p:txBody>
          <a:bodyPr/>
          <a:lstStyle/>
          <a:p>
            <a:r>
              <a:rPr lang="en-US" altLang="ko-KR"/>
              <a:t>Slide </a:t>
            </a:r>
            <a:fld id="{210DD6C0-5678-44EC-BE4E-955A20A0D1F1}" type="slidenum">
              <a:rPr lang="en-US" altLang="ko-KR"/>
              <a:pPr/>
              <a:t>40</a:t>
            </a:fld>
            <a:endParaRPr lang="en-US" altLang="ko-KR"/>
          </a:p>
        </p:txBody>
      </p:sp>
      <p:sp>
        <p:nvSpPr>
          <p:cNvPr id="58370" name="Rectangle 2"/>
          <p:cNvSpPr>
            <a:spLocks noGrp="1" noChangeArrowheads="1"/>
          </p:cNvSpPr>
          <p:nvPr>
            <p:ph type="title"/>
          </p:nvPr>
        </p:nvSpPr>
        <p:spPr/>
        <p:txBody>
          <a:bodyPr/>
          <a:lstStyle/>
          <a:p>
            <a:r>
              <a:rPr lang="en-US" altLang="ko-KR">
                <a:solidFill>
                  <a:schemeClr val="bg2"/>
                </a:solidFill>
                <a:ea typeface="굴림" pitchFamily="34" charset="-127"/>
              </a:rPr>
              <a:t>TGac MAC adhoc Nov 19, 2009 minutes</a:t>
            </a:r>
          </a:p>
        </p:txBody>
      </p:sp>
      <p:sp>
        <p:nvSpPr>
          <p:cNvPr id="58371" name="Rectangle 3"/>
          <p:cNvSpPr>
            <a:spLocks noGrp="1" noChangeArrowheads="1"/>
          </p:cNvSpPr>
          <p:nvPr>
            <p:ph type="body" idx="1"/>
          </p:nvPr>
        </p:nvSpPr>
        <p:spPr/>
        <p:txBody>
          <a:bodyPr/>
          <a:lstStyle/>
          <a:p>
            <a:r>
              <a:rPr lang="en-US" altLang="ko-KR">
                <a:solidFill>
                  <a:schemeClr val="bg2"/>
                </a:solidFill>
                <a:ea typeface="굴림" pitchFamily="34" charset="-127"/>
              </a:rPr>
              <a:t>IEEE patent policy discussed, no one asked for a reading</a:t>
            </a:r>
          </a:p>
          <a:p>
            <a:r>
              <a:rPr lang="en-US" altLang="ko-KR">
                <a:solidFill>
                  <a:schemeClr val="bg2"/>
                </a:solidFill>
                <a:ea typeface="굴림" pitchFamily="34" charset="-127"/>
              </a:rPr>
              <a:t>In response to the question of essential claims (see slide 12), no response was elicited</a:t>
            </a:r>
          </a:p>
          <a:p>
            <a:r>
              <a:rPr lang="en-US" altLang="ko-KR">
                <a:solidFill>
                  <a:schemeClr val="bg2"/>
                </a:solidFill>
                <a:ea typeface="굴림" pitchFamily="34" charset="-127"/>
              </a:rPr>
              <a:t>Attendance</a:t>
            </a:r>
          </a:p>
          <a:p>
            <a:pPr lvl="1"/>
            <a:r>
              <a:rPr lang="en-US" altLang="ko-KR">
                <a:solidFill>
                  <a:schemeClr val="bg2"/>
                </a:solidFill>
                <a:ea typeface="굴림" pitchFamily="34" charset="-127"/>
              </a:rPr>
              <a:t>Matthew Fischer, Broadcom</a:t>
            </a:r>
          </a:p>
          <a:p>
            <a:r>
              <a:rPr lang="en-US" altLang="ko-KR">
                <a:solidFill>
                  <a:schemeClr val="bg2"/>
                </a:solidFill>
                <a:ea typeface="굴림" pitchFamily="34" charset="-127"/>
              </a:rPr>
              <a:t>Reviewed submission:</a:t>
            </a:r>
          </a:p>
          <a:p>
            <a:r>
              <a:rPr lang="en-US" altLang="ko-KR">
                <a:solidFill>
                  <a:schemeClr val="bg2"/>
                </a:solidFill>
                <a:ea typeface="굴림" pitchFamily="34" charset="-127"/>
              </a:rPr>
              <a:t>Straw polls:</a:t>
            </a:r>
          </a:p>
          <a:p>
            <a:pPr lvl="1"/>
            <a:endParaRPr lang="en-US" altLang="ko-KR">
              <a:solidFill>
                <a:schemeClr val="bg2"/>
              </a:solidFill>
              <a:ea typeface="굴림" pitchFamily="34" charset="-127"/>
            </a:endParaRPr>
          </a:p>
          <a:p>
            <a:endParaRPr lang="en-US" altLang="ko-KR">
              <a:ea typeface="굴림" pitchFamily="34" charset="-127"/>
            </a:endParaRPr>
          </a:p>
          <a:p>
            <a:endParaRPr lang="ko-KR" altLang="en-US">
              <a:ea typeface="굴림" pitchFamily="34" charset="-127"/>
            </a:endParaRPr>
          </a:p>
        </p:txBody>
      </p:sp>
      <p:sp>
        <p:nvSpPr>
          <p:cNvPr id="58372" name="Text Box 4"/>
          <p:cNvSpPr txBox="1">
            <a:spLocks noChangeArrowheads="1"/>
          </p:cNvSpPr>
          <p:nvPr/>
        </p:nvSpPr>
        <p:spPr bwMode="auto">
          <a:xfrm rot="-2700000">
            <a:off x="838200" y="2514600"/>
            <a:ext cx="7335838" cy="1555750"/>
          </a:xfrm>
          <a:prstGeom prst="rect">
            <a:avLst/>
          </a:prstGeom>
          <a:noFill/>
          <a:ln w="12700">
            <a:noFill/>
            <a:miter lim="800000"/>
            <a:headEnd type="none" w="sm" len="sm"/>
            <a:tailEnd type="none" w="sm" len="sm"/>
          </a:ln>
          <a:effectLst/>
        </p:spPr>
        <p:txBody>
          <a:bodyPr>
            <a:spAutoFit/>
          </a:bodyPr>
          <a:lstStyle/>
          <a:p>
            <a:pPr>
              <a:spcBef>
                <a:spcPct val="50000"/>
              </a:spcBef>
            </a:pPr>
            <a:r>
              <a:rPr lang="en-US" altLang="ko-KR" sz="9600">
                <a:solidFill>
                  <a:schemeClr val="hlink"/>
                </a:solidFill>
                <a:ea typeface="굴림" pitchFamily="34" charset="-127"/>
              </a:rPr>
              <a:t>TEMPLATE</a:t>
            </a:r>
          </a:p>
        </p:txBody>
      </p:sp>
      <p:sp>
        <p:nvSpPr>
          <p:cNvPr id="8"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38D400E6-8FCF-4779-9F25-F65DB5B9AC79}" type="slidenum">
              <a:rPr lang="en-US" altLang="ko-KR"/>
              <a:pPr/>
              <a:t>41</a:t>
            </a:fld>
            <a:endParaRPr lang="en-US" altLang="ko-KR"/>
          </a:p>
        </p:txBody>
      </p:sp>
      <p:sp>
        <p:nvSpPr>
          <p:cNvPr id="59394" name="Rectangle 2"/>
          <p:cNvSpPr>
            <a:spLocks noGrp="1" noChangeArrowheads="1"/>
          </p:cNvSpPr>
          <p:nvPr>
            <p:ph type="ctrTitle"/>
          </p:nvPr>
        </p:nvSpPr>
        <p:spPr/>
        <p:txBody>
          <a:bodyPr/>
          <a:lstStyle/>
          <a:p>
            <a:r>
              <a:rPr lang="en-US" altLang="ko-KR">
                <a:ea typeface="굴림" pitchFamily="34" charset="-127"/>
              </a:rPr>
              <a:t>TGac MAC adhoc meeting agenda-notes from past sessions</a:t>
            </a:r>
          </a:p>
        </p:txBody>
      </p:sp>
      <p:sp>
        <p:nvSpPr>
          <p:cNvPr id="59395" name="Rectangle 3"/>
          <p:cNvSpPr>
            <a:spLocks noGrp="1" noChangeArrowheads="1"/>
          </p:cNvSpPr>
          <p:nvPr>
            <p:ph type="subTitle" idx="1"/>
          </p:nvPr>
        </p:nvSpPr>
        <p:spPr/>
        <p:txBody>
          <a:bodyPr/>
          <a:lstStyle/>
          <a:p>
            <a:endParaRPr lang="en-GB"/>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oter Placeholder 5"/>
          <p:cNvSpPr>
            <a:spLocks noGrp="1"/>
          </p:cNvSpPr>
          <p:nvPr>
            <p:ph type="ftr" sz="quarter" idx="11"/>
          </p:nvPr>
        </p:nvSpPr>
        <p:spPr/>
        <p:txBody>
          <a:bodyPr/>
          <a:lstStyle/>
          <a:p>
            <a:r>
              <a:rPr lang="ko-KR" altLang="en-US"/>
              <a:t>Fischer, Lee, Zhu</a:t>
            </a:r>
            <a:endParaRPr lang="en-US" altLang="ko-KR"/>
          </a:p>
        </p:txBody>
      </p:sp>
      <p:sp>
        <p:nvSpPr>
          <p:cNvPr id="11" name="Slide Number Placeholder 6"/>
          <p:cNvSpPr>
            <a:spLocks noGrp="1"/>
          </p:cNvSpPr>
          <p:nvPr>
            <p:ph type="sldNum" sz="quarter" idx="12"/>
          </p:nvPr>
        </p:nvSpPr>
        <p:spPr/>
        <p:txBody>
          <a:bodyPr/>
          <a:lstStyle/>
          <a:p>
            <a:r>
              <a:rPr lang="en-US" altLang="ko-KR"/>
              <a:t>Slide </a:t>
            </a:r>
            <a:fld id="{5E2604AE-75F9-446C-8D35-6F3220BB898B}" type="slidenum">
              <a:rPr lang="en-US" altLang="ko-KR"/>
              <a:pPr/>
              <a:t>42</a:t>
            </a:fld>
            <a:endParaRPr lang="en-US" altLang="ko-KR"/>
          </a:p>
        </p:txBody>
      </p:sp>
      <p:sp>
        <p:nvSpPr>
          <p:cNvPr id="60418" name="Rectangle 2"/>
          <p:cNvSpPr>
            <a:spLocks noGrp="1" noChangeArrowheads="1"/>
          </p:cNvSpPr>
          <p:nvPr>
            <p:ph type="title"/>
          </p:nvPr>
        </p:nvSpPr>
        <p:spPr/>
        <p:txBody>
          <a:bodyPr/>
          <a:lstStyle/>
          <a:p>
            <a:r>
              <a:rPr lang="en-US" altLang="ko-KR">
                <a:ea typeface="굴림" pitchFamily="34" charset="-127"/>
              </a:rPr>
              <a:t>For better viewing</a:t>
            </a:r>
          </a:p>
        </p:txBody>
      </p:sp>
      <p:graphicFrame>
        <p:nvGraphicFramePr>
          <p:cNvPr id="60419" name="Group 3"/>
          <p:cNvGraphicFramePr>
            <a:graphicFrameLocks noGrp="1"/>
          </p:cNvGraphicFramePr>
          <p:nvPr>
            <p:ph sz="half" idx="2"/>
          </p:nvPr>
        </p:nvGraphicFramePr>
        <p:xfrm>
          <a:off x="762000" y="1981200"/>
          <a:ext cx="7696200" cy="4114800"/>
        </p:xfrm>
        <a:graphic>
          <a:graphicData uri="http://schemas.openxmlformats.org/drawingml/2006/table">
            <a:tbl>
              <a:tblPr/>
              <a:tblGrid>
                <a:gridCol w="7696200"/>
              </a:tblGrid>
              <a:tr h="4114800">
                <a:tc>
                  <a:txBody>
                    <a:bodyPr/>
                    <a:lstStyle/>
                    <a:p>
                      <a:pPr marL="342900" marR="0" lvl="0" indent="-342900" algn="l" defTabSz="914400" rtl="0" eaLnBrk="0" fontAlgn="base" latinLnBrk="0" hangingPunct="0">
                        <a:lnSpc>
                          <a:spcPct val="100000"/>
                        </a:lnSpc>
                        <a:spcBef>
                          <a:spcPct val="20000"/>
                        </a:spcBef>
                        <a:spcAft>
                          <a:spcPct val="0"/>
                        </a:spcAft>
                        <a:buClrTx/>
                        <a:buSzTx/>
                        <a:buFontTx/>
                        <a:buNone/>
                        <a:tabLst/>
                      </a:pPr>
                      <a:r>
                        <a:rPr kumimoji="0" lang="ko-KR" altLang="en-US" sz="2000" b="1" i="0" u="none" strike="noStrike" cap="none" normalizeH="0" baseline="0" dirty="0" smtClean="0">
                          <a:ln>
                            <a:noFill/>
                          </a:ln>
                          <a:solidFill>
                            <a:schemeClr val="tx1"/>
                          </a:solidFill>
                          <a:effectLst/>
                          <a:latin typeface="Times New Roman" pitchFamily="18" charset="0"/>
                          <a:ea typeface="굴림" pitchFamily="34" charset="-127"/>
                        </a:rPr>
                        <a:t> </a:t>
                      </a:r>
                      <a:r>
                        <a:rPr kumimoji="0" lang="en-US" altLang="ko-KR" sz="2000" b="0" i="0" u="none" strike="noStrike" cap="none" normalizeH="0" baseline="0" dirty="0" smtClean="0">
                          <a:ln>
                            <a:noFill/>
                          </a:ln>
                          <a:solidFill>
                            <a:schemeClr val="tx1"/>
                          </a:solidFill>
                          <a:effectLst/>
                          <a:latin typeface="Times New Roman" pitchFamily="18" charset="0"/>
                          <a:ea typeface="굴림" pitchFamily="34" charset="-127"/>
                        </a:rPr>
                        <a:t>Place text here</a:t>
                      </a:r>
                    </a:p>
                  </a:txBody>
                  <a:tcPr horzOverflow="overflow">
                    <a:lnL cap="flat">
                      <a:noFill/>
                    </a:lnL>
                    <a:lnR cap="flat">
                      <a:noFill/>
                    </a:lnR>
                    <a:lnT cap="flat">
                      <a:noFill/>
                    </a:lnT>
                    <a:lnB cap="flat">
                      <a:noFill/>
                    </a:lnB>
                    <a:lnTlToBr>
                      <a:noFill/>
                    </a:lnTlToBr>
                    <a:lnBlToTr>
                      <a:noFill/>
                    </a:lnBlToTr>
                    <a:noFill/>
                  </a:tcPr>
                </a:tc>
              </a:tr>
            </a:tbl>
          </a:graphicData>
        </a:graphic>
      </p:graphicFrame>
      <p:sp>
        <p:nvSpPr>
          <p:cNvPr id="8"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43</a:t>
            </a:fld>
            <a:endParaRPr lang="en-US" altLang="ko-KR"/>
          </a:p>
        </p:txBody>
      </p:sp>
      <p:sp>
        <p:nvSpPr>
          <p:cNvPr id="61442" name="Rectangle 2"/>
          <p:cNvSpPr>
            <a:spLocks noGrp="1" noChangeArrowheads="1"/>
          </p:cNvSpPr>
          <p:nvPr>
            <p:ph type="ctrTitle"/>
          </p:nvPr>
        </p:nvSpPr>
        <p:spPr/>
        <p:txBody>
          <a:bodyPr/>
          <a:lstStyle/>
          <a:p>
            <a:r>
              <a:rPr lang="en-US" altLang="ko-KR">
                <a:ea typeface="굴림" pitchFamily="34" charset="-127"/>
              </a:rPr>
              <a:t>TGac MAC adhoc Motions to be brought for vote in TGac task group</a:t>
            </a:r>
          </a:p>
        </p:txBody>
      </p:sp>
      <p:sp>
        <p:nvSpPr>
          <p:cNvPr id="61443" name="Rectangle 3"/>
          <p:cNvSpPr>
            <a:spLocks noGrp="1" noChangeArrowheads="1"/>
          </p:cNvSpPr>
          <p:nvPr>
            <p:ph type="subTitle" idx="1"/>
          </p:nvPr>
        </p:nvSpPr>
        <p:spPr/>
        <p:txBody>
          <a:bodyPr/>
          <a:lstStyle/>
          <a:p>
            <a:r>
              <a:rPr lang="en-US" altLang="ko-KR">
                <a:ea typeface="굴림" pitchFamily="34" charset="-127"/>
              </a:rPr>
              <a:t>All MAC adhoc motions are contained in this section, with the most recent motions appearing first.</a:t>
            </a: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ko-KR" altLang="en-US"/>
              <a:t>Fischer, Lee, Zhu</a:t>
            </a:r>
            <a:endParaRPr lang="en-US" altLang="ko-KR"/>
          </a:p>
        </p:txBody>
      </p:sp>
      <p:sp>
        <p:nvSpPr>
          <p:cNvPr id="7" name="Slide Number Placeholder 5"/>
          <p:cNvSpPr>
            <a:spLocks noGrp="1"/>
          </p:cNvSpPr>
          <p:nvPr>
            <p:ph type="sldNum" sz="quarter" idx="12"/>
          </p:nvPr>
        </p:nvSpPr>
        <p:spPr/>
        <p:txBody>
          <a:bodyPr/>
          <a:lstStyle/>
          <a:p>
            <a:r>
              <a:rPr lang="en-US" altLang="ko-KR"/>
              <a:t>Slide </a:t>
            </a:r>
            <a:fld id="{06FB7D86-7135-4371-AAB7-4A352A1D699B}" type="slidenum">
              <a:rPr lang="en-US" altLang="ko-KR"/>
              <a:pPr/>
              <a:t>44</a:t>
            </a:fld>
            <a:endParaRPr lang="en-US" altLang="ko-KR"/>
          </a:p>
        </p:txBody>
      </p:sp>
      <p:sp>
        <p:nvSpPr>
          <p:cNvPr id="96258" name="Rectangle 2"/>
          <p:cNvSpPr>
            <a:spLocks noGrp="1" noChangeArrowheads="1"/>
          </p:cNvSpPr>
          <p:nvPr>
            <p:ph type="title"/>
          </p:nvPr>
        </p:nvSpPr>
        <p:spPr/>
        <p:txBody>
          <a:bodyPr/>
          <a:lstStyle/>
          <a:p>
            <a:r>
              <a:rPr lang="en-US" altLang="ko-KR">
                <a:ea typeface="굴림" pitchFamily="34" charset="-127"/>
              </a:rPr>
              <a:t>TGac MAC straw poll 100119_a</a:t>
            </a:r>
          </a:p>
        </p:txBody>
      </p:sp>
      <p:sp>
        <p:nvSpPr>
          <p:cNvPr id="96259" name="Rectangle 3"/>
          <p:cNvSpPr>
            <a:spLocks noGrp="1" noChangeArrowheads="1"/>
          </p:cNvSpPr>
          <p:nvPr>
            <p:ph type="body" idx="1"/>
          </p:nvPr>
        </p:nvSpPr>
        <p:spPr/>
        <p:txBody>
          <a:bodyPr/>
          <a:lstStyle/>
          <a:p>
            <a:r>
              <a:rPr lang="en-US" altLang="ko-KR">
                <a:ea typeface="굴림" pitchFamily="34" charset="-127"/>
              </a:rPr>
              <a:t>Background</a:t>
            </a:r>
          </a:p>
          <a:p>
            <a:pPr lvl="1"/>
            <a:r>
              <a:rPr lang="en-US" altLang="ko-KR">
                <a:ea typeface="굴림" pitchFamily="34" charset="-127"/>
              </a:rPr>
              <a:t>Topic</a:t>
            </a:r>
          </a:p>
          <a:p>
            <a:pPr lvl="2"/>
            <a:r>
              <a:rPr lang="en-US" altLang="ko-KR">
                <a:ea typeface="굴림" pitchFamily="34" charset="-127"/>
              </a:rPr>
              <a:t>Relevant documents 11-08-xxxxRy</a:t>
            </a:r>
          </a:p>
          <a:p>
            <a:pPr lvl="2"/>
            <a:r>
              <a:rPr lang="en-US" altLang="ko-KR">
                <a:ea typeface="굴림" pitchFamily="34" charset="-127"/>
              </a:rPr>
              <a:t>General nature</a:t>
            </a:r>
          </a:p>
          <a:p>
            <a:pPr lvl="2"/>
            <a:r>
              <a:rPr lang="en-US" altLang="ko-KR">
                <a:ea typeface="굴림" pitchFamily="34" charset="-127"/>
              </a:rPr>
              <a:t>Adhoc straw poll result</a:t>
            </a:r>
          </a:p>
          <a:p>
            <a:r>
              <a:rPr lang="en-US" altLang="ko-KR">
                <a:ea typeface="굴림" pitchFamily="34" charset="-127"/>
              </a:rPr>
              <a:t>#xxx NOT REALLY A STRAW POLL – to forward the mechanism in 11-09/xxxxry to the task group as a motion to become part of the specification framework or draft specification for TGac</a:t>
            </a:r>
          </a:p>
          <a:p>
            <a:pPr lvl="1"/>
            <a:r>
              <a:rPr lang="en-US" altLang="ko-KR">
                <a:ea typeface="굴림" pitchFamily="34" charset="-127"/>
              </a:rPr>
              <a:t>09-11-19 PM1 TGac action xxxx</a:t>
            </a:r>
            <a:endParaRPr lang="en-GB"/>
          </a:p>
        </p:txBody>
      </p:sp>
      <p:sp>
        <p:nvSpPr>
          <p:cNvPr id="96260" name="Text Box 4"/>
          <p:cNvSpPr txBox="1">
            <a:spLocks noChangeArrowheads="1"/>
          </p:cNvSpPr>
          <p:nvPr/>
        </p:nvSpPr>
        <p:spPr bwMode="auto">
          <a:xfrm rot="-2700000">
            <a:off x="838200" y="2514600"/>
            <a:ext cx="7335838" cy="1555750"/>
          </a:xfrm>
          <a:prstGeom prst="rect">
            <a:avLst/>
          </a:prstGeom>
          <a:noFill/>
          <a:ln w="12700">
            <a:noFill/>
            <a:miter lim="800000"/>
            <a:headEnd type="none" w="sm" len="sm"/>
            <a:tailEnd type="none" w="sm" len="sm"/>
          </a:ln>
          <a:effectLst/>
        </p:spPr>
        <p:txBody>
          <a:bodyPr>
            <a:spAutoFit/>
          </a:bodyPr>
          <a:lstStyle/>
          <a:p>
            <a:pPr>
              <a:spcBef>
                <a:spcPct val="50000"/>
              </a:spcBef>
            </a:pPr>
            <a:r>
              <a:rPr lang="en-US" altLang="ko-KR" sz="9600">
                <a:solidFill>
                  <a:schemeClr val="hlink"/>
                </a:solidFill>
                <a:ea typeface="굴림" pitchFamily="34" charset="-127"/>
              </a:rPr>
              <a:t>TEMPLATE</a:t>
            </a:r>
          </a:p>
        </p:txBody>
      </p:sp>
      <p:sp>
        <p:nvSpPr>
          <p:cNvPr id="8" name="Date Placeholder 3"/>
          <p:cNvSpPr txBox="1">
            <a:spLocks/>
          </p:cNvSpPr>
          <p:nvPr/>
        </p:nvSpPr>
        <p:spPr bwMode="auto">
          <a:xfrm>
            <a:off x="685800" y="304800"/>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ko-KR" sz="1800" b="1" i="0" u="none" strike="noStrike" kern="1200" cap="none" spc="0" normalizeH="0" baseline="0" noProof="0" dirty="0" smtClean="0">
                <a:ln>
                  <a:noFill/>
                </a:ln>
                <a:solidFill>
                  <a:schemeClr val="tx1"/>
                </a:solidFill>
                <a:effectLst/>
                <a:uLnTx/>
                <a:uFillTx/>
                <a:latin typeface="Times New Roman" pitchFamily="18" charset="0"/>
                <a:ea typeface="굴림" pitchFamily="34" charset="-127"/>
                <a:cs typeface="+mn-cs"/>
              </a:rPr>
              <a:t>May 2011</a:t>
            </a:r>
            <a:endParaRPr kumimoji="0" lang="en-US" altLang="ko-KR" sz="1800" b="1" i="0" u="none" strike="noStrike" kern="1200" cap="none" spc="0" normalizeH="0" baseline="0" noProof="0" dirty="0">
              <a:ln>
                <a:noFill/>
              </a:ln>
              <a:solidFill>
                <a:schemeClr val="tx1"/>
              </a:solidFill>
              <a:effectLst/>
              <a:uLnTx/>
              <a:uFillTx/>
              <a:latin typeface="Times New Roman" pitchFamily="18" charset="0"/>
              <a:ea typeface="굴림" pitchFamily="34" charset="-127"/>
              <a:cs typeface="+mn-cs"/>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636546BD-5917-4E15-BA58-821F0521F28C}" type="slidenum">
              <a:rPr lang="en-US" altLang="ko-KR"/>
              <a:pPr/>
              <a:t>45</a:t>
            </a:fld>
            <a:endParaRPr lang="en-US" altLang="ko-KR"/>
          </a:p>
        </p:txBody>
      </p:sp>
      <p:sp>
        <p:nvSpPr>
          <p:cNvPr id="92162" name="Rectangle 2"/>
          <p:cNvSpPr>
            <a:spLocks noGrp="1" noChangeArrowheads="1"/>
          </p:cNvSpPr>
          <p:nvPr>
            <p:ph type="title"/>
          </p:nvPr>
        </p:nvSpPr>
        <p:spPr/>
        <p:txBody>
          <a:bodyPr/>
          <a:lstStyle/>
          <a:p>
            <a:r>
              <a:rPr lang="en-US" altLang="ko-KR">
                <a:ea typeface="굴림" pitchFamily="34" charset="-127"/>
              </a:rPr>
              <a:t>MAC adhoc operating rules</a:t>
            </a:r>
          </a:p>
        </p:txBody>
      </p:sp>
      <p:sp>
        <p:nvSpPr>
          <p:cNvPr id="92163" name="Rectangle 3"/>
          <p:cNvSpPr>
            <a:spLocks noGrp="1" noChangeArrowheads="1"/>
          </p:cNvSpPr>
          <p:nvPr>
            <p:ph type="body" idx="1"/>
          </p:nvPr>
        </p:nvSpPr>
        <p:spPr/>
        <p:txBody>
          <a:bodyPr/>
          <a:lstStyle/>
          <a:p>
            <a:pPr>
              <a:lnSpc>
                <a:spcPct val="80000"/>
              </a:lnSpc>
            </a:pPr>
            <a:r>
              <a:rPr lang="en-US" altLang="ko-KR" sz="1400" dirty="0">
                <a:ea typeface="굴림" pitchFamily="34" charset="-127"/>
              </a:rPr>
              <a:t>SEE </a:t>
            </a:r>
            <a:r>
              <a:rPr lang="en-US" altLang="ko-KR" sz="1400" dirty="0" smtClean="0">
                <a:ea typeface="굴림" pitchFamily="34" charset="-127"/>
              </a:rPr>
              <a:t>11-09-0059r5</a:t>
            </a:r>
            <a:endParaRPr lang="en-US" altLang="ko-KR" sz="1400" dirty="0">
              <a:ea typeface="굴림" pitchFamily="34" charset="-127"/>
            </a:endParaRPr>
          </a:p>
          <a:p>
            <a:pPr>
              <a:lnSpc>
                <a:spcPct val="80000"/>
              </a:lnSpc>
            </a:pPr>
            <a:r>
              <a:rPr lang="en-US" altLang="ko-KR" sz="1400" dirty="0">
                <a:ea typeface="굴림" pitchFamily="34" charset="-127"/>
              </a:rPr>
              <a:t>Attendance recorded outside of the 802.11 meeting week if the meeting is </a:t>
            </a:r>
            <a:r>
              <a:rPr lang="en-US" altLang="ko-KR" sz="1400" dirty="0" err="1">
                <a:ea typeface="굴림" pitchFamily="34" charset="-127"/>
              </a:rPr>
              <a:t>adhoc</a:t>
            </a:r>
            <a:r>
              <a:rPr lang="en-US" altLang="ko-KR" sz="1400" dirty="0">
                <a:ea typeface="굴림" pitchFamily="34" charset="-127"/>
              </a:rPr>
              <a:t>-only</a:t>
            </a:r>
          </a:p>
          <a:p>
            <a:pPr>
              <a:lnSpc>
                <a:spcPct val="80000"/>
              </a:lnSpc>
            </a:pPr>
            <a:r>
              <a:rPr lang="en-US" altLang="ko-KR" sz="1400" dirty="0">
                <a:ea typeface="굴림" pitchFamily="34" charset="-127"/>
              </a:rPr>
              <a:t>Straw poll outcomes will be recorded</a:t>
            </a:r>
          </a:p>
          <a:p>
            <a:pPr lvl="1">
              <a:lnSpc>
                <a:spcPct val="80000"/>
              </a:lnSpc>
            </a:pPr>
            <a:r>
              <a:rPr lang="en-US" altLang="ko-KR" sz="1200" dirty="0">
                <a:ea typeface="굴림" pitchFamily="34" charset="-127"/>
              </a:rPr>
              <a:t>In particular, for straw poll votes to bring an issue to the task group, such as the resolution of an issue, or the failure to resolve an issue</a:t>
            </a:r>
          </a:p>
          <a:p>
            <a:pPr>
              <a:lnSpc>
                <a:spcPct val="80000"/>
              </a:lnSpc>
            </a:pPr>
            <a:r>
              <a:rPr lang="en-US" altLang="ko-KR" sz="1400" dirty="0">
                <a:ea typeface="굴림" pitchFamily="34" charset="-127"/>
              </a:rPr>
              <a:t>Email concerning </a:t>
            </a:r>
            <a:r>
              <a:rPr lang="en-US" altLang="ko-KR" sz="1400" dirty="0" err="1">
                <a:ea typeface="굴림" pitchFamily="34" charset="-127"/>
              </a:rPr>
              <a:t>TGac</a:t>
            </a:r>
            <a:r>
              <a:rPr lang="en-US" altLang="ko-KR" sz="1400" dirty="0">
                <a:ea typeface="굴림" pitchFamily="34" charset="-127"/>
              </a:rPr>
              <a:t> MAC </a:t>
            </a:r>
            <a:r>
              <a:rPr lang="en-US" altLang="ko-KR" sz="1400" dirty="0" err="1">
                <a:ea typeface="굴림" pitchFamily="34" charset="-127"/>
              </a:rPr>
              <a:t>adhoc</a:t>
            </a:r>
            <a:r>
              <a:rPr lang="en-US" altLang="ko-KR" sz="1400" dirty="0">
                <a:ea typeface="굴림" pitchFamily="34" charset="-127"/>
              </a:rPr>
              <a:t> will be sent to the </a:t>
            </a:r>
            <a:r>
              <a:rPr lang="en-US" altLang="ko-KR" sz="1400" dirty="0" err="1">
                <a:ea typeface="굴림" pitchFamily="34" charset="-127"/>
              </a:rPr>
              <a:t>TGac</a:t>
            </a:r>
            <a:r>
              <a:rPr lang="en-US" altLang="ko-KR" sz="1400" dirty="0">
                <a:ea typeface="굴림" pitchFamily="34" charset="-127"/>
              </a:rPr>
              <a:t> reflector with the subject beginning with MAC ADHOC (or MAC </a:t>
            </a:r>
            <a:r>
              <a:rPr lang="en-US" altLang="ko-KR" sz="1400" dirty="0" err="1">
                <a:ea typeface="굴림" pitchFamily="34" charset="-127"/>
              </a:rPr>
              <a:t>Adhoc</a:t>
            </a:r>
            <a:r>
              <a:rPr lang="en-US" altLang="ko-KR" sz="1400" dirty="0">
                <a:ea typeface="굴림" pitchFamily="34" charset="-127"/>
              </a:rPr>
              <a:t>)</a:t>
            </a:r>
          </a:p>
          <a:p>
            <a:pPr>
              <a:lnSpc>
                <a:spcPct val="80000"/>
              </a:lnSpc>
            </a:pPr>
            <a:r>
              <a:rPr lang="en-US" altLang="ko-KR" sz="1400" dirty="0">
                <a:ea typeface="굴림" pitchFamily="34" charset="-127"/>
              </a:rPr>
              <a:t>&gt;=75% straw poll result is required to forward an item to the task group for a binding motion vote</a:t>
            </a:r>
          </a:p>
          <a:p>
            <a:pPr>
              <a:lnSpc>
                <a:spcPct val="80000"/>
              </a:lnSpc>
            </a:pPr>
            <a:r>
              <a:rPr lang="en-US" altLang="ko-KR" sz="1400" dirty="0">
                <a:ea typeface="굴림" pitchFamily="34" charset="-127"/>
              </a:rPr>
              <a:t>&gt;50% straw poll result is required to move an issue from the MAC </a:t>
            </a:r>
            <a:r>
              <a:rPr lang="en-US" altLang="ko-KR" sz="1400" dirty="0" err="1">
                <a:ea typeface="굴림" pitchFamily="34" charset="-127"/>
              </a:rPr>
              <a:t>adhoc</a:t>
            </a:r>
            <a:r>
              <a:rPr lang="en-US" altLang="ko-KR" sz="1400" dirty="0">
                <a:ea typeface="굴림" pitchFamily="34" charset="-127"/>
              </a:rPr>
              <a:t> to the task group for further debate</a:t>
            </a:r>
          </a:p>
          <a:p>
            <a:pPr lvl="1">
              <a:lnSpc>
                <a:spcPct val="80000"/>
              </a:lnSpc>
            </a:pPr>
            <a:r>
              <a:rPr lang="en-US" altLang="ko-KR" sz="1200" dirty="0">
                <a:ea typeface="굴림" pitchFamily="34" charset="-127"/>
              </a:rPr>
              <a:t>Only after at least one failed MAC </a:t>
            </a:r>
            <a:r>
              <a:rPr lang="en-US" altLang="ko-KR" sz="1200" dirty="0" err="1">
                <a:ea typeface="굴림" pitchFamily="34" charset="-127"/>
              </a:rPr>
              <a:t>adhoc</a:t>
            </a:r>
            <a:r>
              <a:rPr lang="en-US" altLang="ko-KR" sz="1200" dirty="0">
                <a:ea typeface="굴림" pitchFamily="34" charset="-127"/>
              </a:rPr>
              <a:t> vote to forward an item to the task group for a binding motion vote</a:t>
            </a:r>
          </a:p>
          <a:p>
            <a:pPr>
              <a:lnSpc>
                <a:spcPct val="80000"/>
              </a:lnSpc>
            </a:pPr>
            <a:r>
              <a:rPr lang="en-US" altLang="ko-KR" sz="1400" dirty="0">
                <a:ea typeface="굴림" pitchFamily="34" charset="-127"/>
              </a:rPr>
              <a:t>&gt;50% straw poll result is required to move an issue from the MAC </a:t>
            </a:r>
            <a:r>
              <a:rPr lang="en-US" altLang="ko-KR" sz="1400" dirty="0" err="1">
                <a:ea typeface="굴림" pitchFamily="34" charset="-127"/>
              </a:rPr>
              <a:t>adhoc</a:t>
            </a:r>
            <a:r>
              <a:rPr lang="en-US" altLang="ko-KR" sz="1400" dirty="0">
                <a:ea typeface="굴림" pitchFamily="34" charset="-127"/>
              </a:rPr>
              <a:t> to another </a:t>
            </a:r>
            <a:r>
              <a:rPr lang="en-US" altLang="ko-KR" sz="1400" dirty="0" err="1">
                <a:ea typeface="굴림" pitchFamily="34" charset="-127"/>
              </a:rPr>
              <a:t>adhoc</a:t>
            </a:r>
            <a:r>
              <a:rPr lang="en-US" altLang="ko-KR" sz="1400" dirty="0">
                <a:ea typeface="굴림" pitchFamily="34" charset="-127"/>
              </a:rPr>
              <a:t> for further debate</a:t>
            </a:r>
          </a:p>
          <a:p>
            <a:pPr>
              <a:lnSpc>
                <a:spcPct val="80000"/>
              </a:lnSpc>
            </a:pPr>
            <a:r>
              <a:rPr lang="en-US" altLang="ko-KR" sz="1400" dirty="0">
                <a:ea typeface="굴림" pitchFamily="34" charset="-127"/>
              </a:rPr>
              <a:t>&gt;50% straw poll result required to refuse an issue that is being moved from another </a:t>
            </a:r>
            <a:r>
              <a:rPr lang="en-US" altLang="ko-KR" sz="1400" dirty="0" err="1">
                <a:ea typeface="굴림" pitchFamily="34" charset="-127"/>
              </a:rPr>
              <a:t>adhoc</a:t>
            </a:r>
            <a:r>
              <a:rPr lang="en-US" altLang="ko-KR" sz="1400" dirty="0">
                <a:ea typeface="굴림" pitchFamily="34" charset="-127"/>
              </a:rPr>
              <a:t> into the group</a:t>
            </a:r>
          </a:p>
          <a:p>
            <a:pPr lvl="1">
              <a:lnSpc>
                <a:spcPct val="80000"/>
              </a:lnSpc>
            </a:pPr>
            <a:r>
              <a:rPr lang="en-US" altLang="ko-KR" sz="1200" dirty="0">
                <a:ea typeface="굴림" pitchFamily="34" charset="-127"/>
              </a:rPr>
              <a:t>Issues forwarded from </a:t>
            </a:r>
            <a:r>
              <a:rPr lang="en-US" altLang="ko-KR" sz="1200" dirty="0" err="1">
                <a:ea typeface="굴림" pitchFamily="34" charset="-127"/>
              </a:rPr>
              <a:t>TGac</a:t>
            </a:r>
            <a:r>
              <a:rPr lang="en-US" altLang="ko-KR" sz="1200" dirty="0">
                <a:ea typeface="굴림" pitchFamily="34" charset="-127"/>
              </a:rPr>
              <a:t> cannot be refused, must be subject to one failed MAC </a:t>
            </a:r>
            <a:r>
              <a:rPr lang="en-US" altLang="ko-KR" sz="1200" dirty="0" err="1">
                <a:ea typeface="굴림" pitchFamily="34" charset="-127"/>
              </a:rPr>
              <a:t>adhoc</a:t>
            </a:r>
            <a:r>
              <a:rPr lang="en-US" altLang="ko-KR" sz="1200" dirty="0">
                <a:ea typeface="굴림" pitchFamily="34" charset="-127"/>
              </a:rPr>
              <a:t> vote to forward an item to the task group for a binding motion vote before an attempt to move the item again</a:t>
            </a:r>
          </a:p>
          <a:p>
            <a:pPr lvl="1">
              <a:lnSpc>
                <a:spcPct val="80000"/>
              </a:lnSpc>
            </a:pPr>
            <a:endParaRPr lang="en-US" altLang="ko-KR" sz="1200" dirty="0">
              <a:ea typeface="굴림" pitchFamily="34" charset="-127"/>
            </a:endParaRPr>
          </a:p>
          <a:p>
            <a:pPr>
              <a:lnSpc>
                <a:spcPct val="80000"/>
              </a:lnSpc>
            </a:pPr>
            <a:r>
              <a:rPr lang="en-US" altLang="ko-KR" sz="1400" dirty="0">
                <a:ea typeface="굴림" pitchFamily="34" charset="-127"/>
              </a:rPr>
              <a:t>(See 11-09-0059-05-00ac-802-11ac-proposed-selection-procedure.doc)</a:t>
            </a: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46</a:t>
            </a:fld>
            <a:endParaRPr lang="en-US" altLang="ko-KR"/>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11-09-1175-r0-00ac-AdHoc </a:t>
            </a:r>
            <a:r>
              <a:rPr lang="en-US" altLang="ko-KR" sz="1800" dirty="0">
                <a:ea typeface="굴림" pitchFamily="34" charset="-127"/>
              </a:rPr>
              <a:t>Groups Scope_v3.ppt</a:t>
            </a:r>
          </a:p>
          <a:p>
            <a:pPr>
              <a:lnSpc>
                <a:spcPct val="80000"/>
              </a:lnSpc>
            </a:pPr>
            <a:r>
              <a:rPr lang="en-US" altLang="ko-KR" sz="1800" dirty="0">
                <a:ea typeface="굴림" pitchFamily="34" charset="-127"/>
              </a:rPr>
              <a:t>11-09-1181-00-00ac-ad-hoc-lifecycle.ppt</a:t>
            </a:r>
          </a:p>
          <a:p>
            <a:pPr>
              <a:lnSpc>
                <a:spcPct val="80000"/>
              </a:lnSpc>
            </a:pPr>
            <a:r>
              <a:rPr lang="en-US" altLang="ko-KR" sz="1800" dirty="0">
                <a:ea typeface="굴림" pitchFamily="34" charset="-127"/>
              </a:rPr>
              <a:t>11-09-1167-00-00ac-tgac-ad-hoc-group-operation-and-chair-selection-procedure.pptx</a:t>
            </a:r>
          </a:p>
          <a:p>
            <a:pPr>
              <a:lnSpc>
                <a:spcPct val="80000"/>
              </a:lnSpc>
            </a:pPr>
            <a:r>
              <a:rPr lang="en-US" altLang="ko-KR" sz="1800" dirty="0">
                <a:ea typeface="굴림" pitchFamily="34" charset="-127"/>
              </a:rPr>
              <a:t>11-09-0059-05-00ac-802-11ac-proposed-selection-procedure.doc</a:t>
            </a:r>
          </a:p>
          <a:p>
            <a:pPr>
              <a:lnSpc>
                <a:spcPct val="80000"/>
              </a:lnSpc>
            </a:pPr>
            <a:r>
              <a:rPr lang="en-US" altLang="ko-KR" sz="1800" dirty="0">
                <a:ea typeface="굴림" pitchFamily="34" charset="-127"/>
              </a:rPr>
              <a:t>11-09-0838-02-00ac-supporting-document-for-tgac-evaluation-methodology.ppt</a:t>
            </a:r>
          </a:p>
          <a:p>
            <a:pPr>
              <a:lnSpc>
                <a:spcPct val="80000"/>
              </a:lnSpc>
            </a:pPr>
            <a:r>
              <a:rPr lang="en-US" altLang="ko-KR" sz="1800" dirty="0">
                <a:ea typeface="굴림" pitchFamily="34" charset="-127"/>
              </a:rPr>
              <a:t>11-09-0451-09-00ac-tgac-functional-requirements-and-evaluation-methodology.doc</a:t>
            </a:r>
          </a:p>
          <a:p>
            <a:pPr>
              <a:lnSpc>
                <a:spcPct val="80000"/>
              </a:lnSpc>
            </a:pPr>
            <a:r>
              <a:rPr lang="en-US" altLang="ko-KR" sz="1800" dirty="0">
                <a:ea typeface="굴림" pitchFamily="34" charset="-127"/>
              </a:rPr>
              <a:t>11-09-0992-02-00ac-proposed-specification-framework-for-tgac.doc</a:t>
            </a:r>
          </a:p>
          <a:p>
            <a:pPr>
              <a:lnSpc>
                <a:spcPct val="80000"/>
              </a:lnSpc>
            </a:pPr>
            <a:r>
              <a:rPr lang="en-US" altLang="ko-KR" sz="1800" dirty="0">
                <a:ea typeface="굴림" pitchFamily="34" charset="-127"/>
              </a:rPr>
              <a:t>11-06-0689-01-000n-tgn-MAC-LB84-Ad-Hoc-Operation.ppt</a:t>
            </a:r>
          </a:p>
          <a:p>
            <a:pPr lvl="1">
              <a:lnSpc>
                <a:spcPct val="80000"/>
              </a:lnSpc>
            </a:pPr>
            <a:r>
              <a:rPr lang="en-US" altLang="ko-KR" sz="1600" dirty="0">
                <a:ea typeface="굴림" pitchFamily="34" charset="-127"/>
              </a:rPr>
              <a:t>Suggested rules document</a:t>
            </a: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5</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a:solidFill>
                  <a:srgbClr val="FF0066"/>
                </a:solidFill>
                <a:ea typeface="굴림" pitchFamily="34" charset="-127"/>
              </a:rPr>
              <a:t>Revision</a:t>
            </a:r>
            <a:r>
              <a:rPr lang="en-US" altLang="ko-KR">
                <a:ea typeface="굴림" pitchFamily="34" charset="-127"/>
              </a:rPr>
              <a:t>: May 2007 Standards Board Bylaw 5.2.1.1</a:t>
            </a:r>
          </a:p>
          <a:p>
            <a:pPr lvl="1"/>
            <a:r>
              <a:rPr lang="en-US" altLang="ko-KR">
                <a:ea typeface="굴림" pitchFamily="34" charset="-127"/>
              </a:rPr>
              <a:t>5.2.1.1 Openness</a:t>
            </a:r>
          </a:p>
          <a:p>
            <a:pPr lvl="2"/>
            <a:r>
              <a:rPr lang="en-US" altLang="ko-KR">
                <a:ea typeface="굴림" pitchFamily="34" charset="-127"/>
              </a:rPr>
              <a:t>Openness is defined as the quality of being not restricted to a particular type or category of participants. All meetings involving standards development an all IEEE Sponsor ballots shall be open toa all interested parties. </a:t>
            </a:r>
            <a:r>
              <a:rPr lang="en-US" altLang="ko-KR" b="1" i="1">
                <a:solidFill>
                  <a:schemeClr val="accent2"/>
                </a:solidFill>
                <a:ea typeface="굴림" pitchFamily="34" charset="-127"/>
              </a:rPr>
              <a:t>Each individual participant in IEEE Standards activities shall disclose his or her </a:t>
            </a:r>
            <a:r>
              <a:rPr lang="en-US" altLang="ko-KR" b="1" i="1" u="sng">
                <a:solidFill>
                  <a:srgbClr val="FF0066"/>
                </a:solidFill>
                <a:ea typeface="굴림" pitchFamily="34" charset="-127"/>
              </a:rPr>
              <a:t>affiliations</a:t>
            </a:r>
            <a:r>
              <a:rPr lang="en-US" altLang="ko-KR" b="1" i="1">
                <a:solidFill>
                  <a:schemeClr val="accent2"/>
                </a:solidFill>
                <a:ea typeface="굴림" pitchFamily="34" charset="-127"/>
              </a:rPr>
              <a:t> when requested</a:t>
            </a:r>
            <a:r>
              <a:rPr lang="en-US" altLang="ko-KR">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a:ea typeface="굴림" pitchFamily="34" charset="-127"/>
                <a:hlinkClick r:id="rId3"/>
              </a:rPr>
              <a:t>http://standards.ieee.org/faqs/affiliationFAQ.html</a:t>
            </a:r>
            <a:endParaRPr lang="en-US" altLang="ko-KR">
              <a:ea typeface="굴림" pitchFamily="34" charset="-127"/>
            </a:endParaRPr>
          </a:p>
          <a:p>
            <a:pPr lvl="1">
              <a:buFontTx/>
              <a:buNone/>
            </a:pPr>
            <a:endParaRPr lang="ko-KR" altLang="en-US">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6</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a:solidFill>
                  <a:schemeClr val="accent2"/>
                </a:solidFill>
                <a:ea typeface="굴림" pitchFamily="34" charset="-127"/>
              </a:rPr>
              <a:t>Requirement to declare affiliation</a:t>
            </a:r>
            <a:r>
              <a:rPr lang="en-US" altLang="ko-KR">
                <a:solidFill>
                  <a:schemeClr val="accent2"/>
                </a:solidFill>
                <a:ea typeface="굴림" pitchFamily="34" charset="-127"/>
              </a:rPr>
              <a:t> at all standards development meetings and recorded in the minutes</a:t>
            </a:r>
          </a:p>
          <a:p>
            <a:pPr lvl="1">
              <a:lnSpc>
                <a:spcPct val="90000"/>
              </a:lnSpc>
            </a:pPr>
            <a:r>
              <a:rPr lang="en-US" altLang="ko-KR">
                <a:ea typeface="굴림" pitchFamily="34" charset="-127"/>
              </a:rPr>
              <a:t>Affiliation not necessarily same as employer</a:t>
            </a:r>
          </a:p>
          <a:p>
            <a:pPr lvl="1">
              <a:lnSpc>
                <a:spcPct val="90000"/>
              </a:lnSpc>
            </a:pPr>
            <a:r>
              <a:rPr lang="en-US" altLang="ko-KR">
                <a:ea typeface="굴림" pitchFamily="34" charset="-127"/>
              </a:rPr>
              <a:t>Declaration requirement may be familiar to some 802 WGs, though WG declaration process may evolve</a:t>
            </a:r>
          </a:p>
          <a:p>
            <a:r>
              <a:rPr lang="en-US" altLang="ko-KR" sz="2000">
                <a:solidFill>
                  <a:schemeClr val="folHlink"/>
                </a:solidFill>
                <a:ea typeface="굴림" pitchFamily="34" charset="-127"/>
              </a:rPr>
              <a:t>11. What if I refuse to disclose my affiliation?</a:t>
            </a:r>
          </a:p>
          <a:p>
            <a:pPr lvl="1"/>
            <a:r>
              <a:rPr lang="en-US" altLang="ko-KR" sz="1800">
                <a:solidFill>
                  <a:srgbClr val="FF0000"/>
                </a:solidFill>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a:ea typeface="굴림" pitchFamily="34" charset="-127"/>
              </a:rPr>
              <a:t>Affiliation declaration will be added to Sponsor ballot</a:t>
            </a:r>
          </a:p>
          <a:p>
            <a:pPr>
              <a:lnSpc>
                <a:spcPct val="90000"/>
              </a:lnSpc>
            </a:pPr>
            <a:r>
              <a:rPr lang="en-US" altLang="ko-KR" sz="2000">
                <a:ea typeface="굴림" pitchFamily="34" charset="-127"/>
                <a:hlinkClick r:id="rId3"/>
              </a:rPr>
              <a:t>http://standards.ieee.org/faqs/affiliationFAQ.html</a:t>
            </a:r>
            <a:endParaRPr lang="en-US" altLang="ko-KR" sz="2000">
              <a:ea typeface="굴림" pitchFamily="34" charset="-127"/>
            </a:endParaRPr>
          </a:p>
          <a:p>
            <a:pPr>
              <a:lnSpc>
                <a:spcPct val="90000"/>
              </a:lnSpc>
            </a:pPr>
            <a:endParaRPr lang="en-US" altLang="ko-KR" sz="2000">
              <a:ea typeface="굴림" pitchFamily="34" charset="-127"/>
            </a:endParaRPr>
          </a:p>
          <a:p>
            <a:pPr>
              <a:lnSpc>
                <a:spcPct val="90000"/>
              </a:lnSpc>
            </a:pPr>
            <a:endParaRPr lang="ko-KR" altLang="en-US" sz="200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B7447D08-799F-4679-B24A-C18752455BBE}" type="slidenum">
              <a:rPr lang="en-US" altLang="ko-KR"/>
              <a:pPr/>
              <a:t>7</a:t>
            </a:fld>
            <a:endParaRPr lang="en-US" altLang="ko-KR"/>
          </a:p>
        </p:txBody>
      </p:sp>
      <p:sp>
        <p:nvSpPr>
          <p:cNvPr id="40962" name="Rectangle 2"/>
          <p:cNvSpPr>
            <a:spLocks noGrp="1" noChangeArrowheads="1"/>
          </p:cNvSpPr>
          <p:nvPr>
            <p:ph type="title"/>
          </p:nvPr>
        </p:nvSpPr>
        <p:spPr>
          <a:xfrm>
            <a:off x="250825" y="549275"/>
            <a:ext cx="8610600" cy="990600"/>
          </a:xfrm>
        </p:spPr>
        <p:txBody>
          <a:bodyPr/>
          <a:lstStyle/>
          <a:p>
            <a:r>
              <a:rPr lang="en-US" altLang="ko-KR" sz="2800" u="sng">
                <a:ea typeface="굴림" pitchFamily="34" charset="-127"/>
              </a:rPr>
              <a:t>Highlights of the </a:t>
            </a:r>
            <a:r>
              <a:rPr lang="en-US" altLang="ko-KR" sz="2800" i="1" u="sng">
                <a:ea typeface="굴림" pitchFamily="34" charset="-127"/>
              </a:rPr>
              <a:t>IEEE-SA Standards Board Bylaws</a:t>
            </a:r>
            <a:r>
              <a:rPr lang="en-US" altLang="ko-KR" sz="2800" u="sng">
                <a:ea typeface="굴림" pitchFamily="34" charset="-127"/>
              </a:rPr>
              <a:t> on Patents in Standards</a:t>
            </a:r>
          </a:p>
        </p:txBody>
      </p:sp>
      <p:sp>
        <p:nvSpPr>
          <p:cNvPr id="40963" name="Rectangle 3"/>
          <p:cNvSpPr>
            <a:spLocks noGrp="1" noChangeArrowheads="1"/>
          </p:cNvSpPr>
          <p:nvPr>
            <p:ph type="body" idx="1"/>
          </p:nvPr>
        </p:nvSpPr>
        <p:spPr>
          <a:xfrm>
            <a:off x="0" y="1557338"/>
            <a:ext cx="8915400" cy="4691062"/>
          </a:xfrm>
        </p:spPr>
        <p:txBody>
          <a:bodyPr/>
          <a:lstStyle/>
          <a:p>
            <a:pPr lvl="1">
              <a:lnSpc>
                <a:spcPct val="80000"/>
              </a:lnSpc>
            </a:pPr>
            <a:r>
              <a:rPr lang="en-GB" sz="1600" b="1"/>
              <a:t>Participants have a duty to tell the IEEE if they know (based on personal awareness) of potentially Essential Patent Claims they or their employer own</a:t>
            </a:r>
          </a:p>
          <a:p>
            <a:pPr lvl="1">
              <a:lnSpc>
                <a:spcPct val="80000"/>
              </a:lnSpc>
            </a:pPr>
            <a:r>
              <a:rPr lang="en-GB" sz="1600" b="1"/>
              <a:t>Participants are encouraged to tell the IEEE if they know of potentially Essential Patent Claims owned by others</a:t>
            </a:r>
          </a:p>
          <a:p>
            <a:pPr lvl="2">
              <a:lnSpc>
                <a:spcPct val="80000"/>
              </a:lnSpc>
            </a:pPr>
            <a:r>
              <a:rPr lang="en-GB" sz="1400"/>
              <a:t>This encouragement is particularly strong as the third party may not be a participant in the standards process</a:t>
            </a:r>
            <a:endParaRPr lang="en-US" altLang="ko-KR" sz="1400">
              <a:ea typeface="굴림" pitchFamily="34" charset="-127"/>
            </a:endParaRPr>
          </a:p>
          <a:p>
            <a:pPr lvl="1">
              <a:lnSpc>
                <a:spcPct val="80000"/>
              </a:lnSpc>
            </a:pPr>
            <a:r>
              <a:rPr lang="en-US" altLang="ko-KR" sz="1600" b="1">
                <a:ea typeface="굴림" pitchFamily="34" charset="-127"/>
              </a:rPr>
              <a:t>Working Group required to request assurance</a:t>
            </a:r>
          </a:p>
          <a:p>
            <a:pPr lvl="1">
              <a:lnSpc>
                <a:spcPct val="80000"/>
              </a:lnSpc>
            </a:pPr>
            <a:r>
              <a:rPr lang="en-US" altLang="ko-KR" sz="1600" b="1">
                <a:ea typeface="굴림" pitchFamily="34" charset="-127"/>
              </a:rPr>
              <a:t>Early assurance is encouraged</a:t>
            </a:r>
          </a:p>
          <a:p>
            <a:pPr lvl="1">
              <a:lnSpc>
                <a:spcPct val="80000"/>
              </a:lnSpc>
            </a:pPr>
            <a:r>
              <a:rPr lang="en-US" altLang="ko-KR" sz="1600" b="1">
                <a:ea typeface="굴림" pitchFamily="34" charset="-127"/>
              </a:rPr>
              <a:t>Terms of assurance shall be either:</a:t>
            </a:r>
          </a:p>
          <a:p>
            <a:pPr lvl="2">
              <a:lnSpc>
                <a:spcPct val="80000"/>
              </a:lnSpc>
            </a:pPr>
            <a:r>
              <a:rPr lang="en-US" altLang="ko-KR" sz="1400">
                <a:ea typeface="굴림" pitchFamily="34" charset="-127"/>
              </a:rPr>
              <a:t>Reasonable and nondiscriminatory, with or without monetary compensation; or,</a:t>
            </a:r>
          </a:p>
          <a:p>
            <a:pPr lvl="2">
              <a:lnSpc>
                <a:spcPct val="80000"/>
              </a:lnSpc>
            </a:pPr>
            <a:r>
              <a:rPr lang="en-US" altLang="ko-KR" sz="1400">
                <a:ea typeface="굴림" pitchFamily="34" charset="-127"/>
              </a:rPr>
              <a:t>A statement of non-assertion of patent rights</a:t>
            </a:r>
          </a:p>
          <a:p>
            <a:pPr lvl="1">
              <a:lnSpc>
                <a:spcPct val="80000"/>
              </a:lnSpc>
            </a:pPr>
            <a:r>
              <a:rPr lang="en-US" altLang="ko-KR" sz="1600" b="1">
                <a:ea typeface="굴림" pitchFamily="34" charset="-127"/>
              </a:rPr>
              <a:t>Assurances</a:t>
            </a:r>
          </a:p>
          <a:p>
            <a:pPr lvl="2">
              <a:lnSpc>
                <a:spcPct val="80000"/>
              </a:lnSpc>
            </a:pPr>
            <a:r>
              <a:rPr lang="en-US" altLang="ko-KR" sz="1400">
                <a:ea typeface="굴림" pitchFamily="34" charset="-127"/>
              </a:rPr>
              <a:t>Shall be provided on the IEEE-SA Standards Board approved LOA form</a:t>
            </a:r>
          </a:p>
          <a:p>
            <a:pPr lvl="2">
              <a:lnSpc>
                <a:spcPct val="80000"/>
              </a:lnSpc>
            </a:pPr>
            <a:r>
              <a:rPr lang="en-US" altLang="ko-KR" sz="1400">
                <a:ea typeface="굴림" pitchFamily="34" charset="-127"/>
              </a:rPr>
              <a:t>May optionally include not-to-exceed rates, terms, and conditions</a:t>
            </a:r>
          </a:p>
          <a:p>
            <a:pPr lvl="2">
              <a:lnSpc>
                <a:spcPct val="80000"/>
              </a:lnSpc>
            </a:pPr>
            <a:r>
              <a:rPr lang="en-US" altLang="ko-KR" sz="1400">
                <a:ea typeface="굴림" pitchFamily="34" charset="-127"/>
              </a:rPr>
              <a:t>Shall not be circumvented through sale or transfer of patents</a:t>
            </a:r>
          </a:p>
          <a:p>
            <a:pPr lvl="2">
              <a:lnSpc>
                <a:spcPct val="80000"/>
              </a:lnSpc>
            </a:pPr>
            <a:r>
              <a:rPr lang="en-US" altLang="ko-KR" sz="1400">
                <a:ea typeface="굴림" pitchFamily="34" charset="-127"/>
              </a:rPr>
              <a:t>Shall be brought to the attention of any future assignees or transferees</a:t>
            </a:r>
          </a:p>
          <a:p>
            <a:pPr lvl="2">
              <a:lnSpc>
                <a:spcPct val="80000"/>
              </a:lnSpc>
            </a:pPr>
            <a:r>
              <a:rPr lang="en-US" altLang="ko-KR" sz="1400">
                <a:ea typeface="굴림" pitchFamily="34" charset="-127"/>
              </a:rPr>
              <a:t>Shall apply to Affiliates unless explicitly excluded</a:t>
            </a:r>
          </a:p>
          <a:p>
            <a:pPr lvl="2">
              <a:lnSpc>
                <a:spcPct val="80000"/>
              </a:lnSpc>
            </a:pPr>
            <a:r>
              <a:rPr lang="en-US" altLang="ko-KR" sz="1400">
                <a:ea typeface="굴림" pitchFamily="34" charset="-127"/>
              </a:rPr>
              <a:t>Are irrevocable once submitted and accepted</a:t>
            </a:r>
          </a:p>
          <a:p>
            <a:pPr lvl="2">
              <a:lnSpc>
                <a:spcPct val="80000"/>
              </a:lnSpc>
            </a:pPr>
            <a:r>
              <a:rPr lang="en-US" altLang="ko-KR" sz="1400">
                <a:ea typeface="굴림" pitchFamily="34" charset="-127"/>
              </a:rPr>
              <a:t>Shall be supplemented if Submitter becomes aware of other potential Essential Patent Claims</a:t>
            </a:r>
          </a:p>
          <a:p>
            <a:pPr lvl="1">
              <a:lnSpc>
                <a:spcPct val="80000"/>
              </a:lnSpc>
            </a:pPr>
            <a:r>
              <a:rPr lang="en-US" altLang="ko-KR" sz="1600" b="1">
                <a:ea typeface="굴림" pitchFamily="34" charset="-127"/>
              </a:rPr>
              <a:t>A “Blanket Letter of Assurance” may be provided at the option of the patent holder</a:t>
            </a:r>
          </a:p>
          <a:p>
            <a:pPr lvl="1">
              <a:lnSpc>
                <a:spcPct val="80000"/>
              </a:lnSpc>
            </a:pPr>
            <a:r>
              <a:rPr lang="en-US" altLang="ko-KR" sz="1600" b="1">
                <a:ea typeface="굴림" pitchFamily="34" charset="-127"/>
              </a:rPr>
              <a:t>A patent holder has no duty to perform a patent search</a:t>
            </a:r>
          </a:p>
          <a:p>
            <a:pPr lvl="1">
              <a:lnSpc>
                <a:spcPct val="80000"/>
              </a:lnSpc>
            </a:pPr>
            <a:r>
              <a:rPr lang="en-US" altLang="ko-KR" sz="1600" b="1">
                <a:ea typeface="굴림" pitchFamily="34" charset="-127"/>
              </a:rPr>
              <a:t>Full policy available at http://standards.ieee.org/guides/bylaws/sect6-7.html#6</a:t>
            </a:r>
          </a:p>
        </p:txBody>
      </p:sp>
      <p:sp>
        <p:nvSpPr>
          <p:cNvPr id="40964"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0965"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0966"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1</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3ED3D900-B5D2-4F72-8B2D-0F4AC286FA5F}" type="slidenum">
              <a:rPr lang="en-US" altLang="ko-KR"/>
              <a:pPr/>
              <a:t>8</a:t>
            </a:fld>
            <a:endParaRPr lang="en-US" altLang="ko-KR"/>
          </a:p>
        </p:txBody>
      </p:sp>
      <p:sp>
        <p:nvSpPr>
          <p:cNvPr id="43010" name="Rectangle 2"/>
          <p:cNvSpPr>
            <a:spLocks noGrp="1" noChangeArrowheads="1"/>
          </p:cNvSpPr>
          <p:nvPr>
            <p:ph type="body" idx="1"/>
          </p:nvPr>
        </p:nvSpPr>
        <p:spPr>
          <a:xfrm>
            <a:off x="152400" y="1196975"/>
            <a:ext cx="8686800" cy="5111750"/>
          </a:xfrm>
        </p:spPr>
        <p:txBody>
          <a:bodyPr/>
          <a:lstStyle/>
          <a:p>
            <a:pPr marL="342900" lvl="1" indent="-114300">
              <a:lnSpc>
                <a:spcPct val="80000"/>
              </a:lnSpc>
              <a:buFontTx/>
              <a:buNone/>
            </a:pPr>
            <a:r>
              <a:rPr lang="en-US" altLang="ko-KR" sz="1400" b="1" u="sng">
                <a:ea typeface="굴림" pitchFamily="34" charset="-127"/>
              </a:rPr>
              <a:t>6.2  Policy</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IEEE standards may be drafted in terms that include the use of Essential Patent Claims. If the IEEE receives notice that a [Proposed] IEEE Standard may require the use of a potential Essential Patent Claim, the IEEE shall request licensing assurance, on the IEEE Standards Board approved Letter of Assurance form, from the patent holder or patent applicant. The IEEE shall request this assurance without coercion.</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The Submitter of the Letter of Assurance may, after Reasonable and Good Faith Inquiry, indicate it is not aware of any Patent Claims that the Submitter may own, control, or have the ability to license that might be or become Essential Patent Claims. If the patent holder or patent applicant provides an assurance, it should do so as soon as reasonably feasible in the standards development process. This assurance shall be provided prior to the Standards Board’s approval of the standard. This assurance shall be provided prior to a reaffirmation if the IEEE receives notice of a potential Essential Patent Claim after the standard’s approval or a prior reaffirmation. An asserted potential Essential Patent Claim for which an assurance cannot be obtained (e.g., a Letter of Assurance is not provided or the Letter of Assurance indicates that assurance is not being provided) shall be referred to the Patent Committee.</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A Letter of Assurance shall be either:</a:t>
            </a:r>
          </a:p>
          <a:p>
            <a:pPr marL="342900" lvl="1" indent="-114300">
              <a:lnSpc>
                <a:spcPct val="80000"/>
              </a:lnSpc>
              <a:buFontTx/>
              <a:buNone/>
            </a:pPr>
            <a:endParaRPr lang="en-US" altLang="ko-KR" sz="1400">
              <a:ea typeface="굴림" pitchFamily="34" charset="-127"/>
            </a:endParaRPr>
          </a:p>
          <a:p>
            <a:pPr marL="628650" lvl="2" indent="-171450">
              <a:lnSpc>
                <a:spcPct val="80000"/>
              </a:lnSpc>
              <a:buFontTx/>
              <a:buNone/>
            </a:pPr>
            <a:r>
              <a:rPr lang="en-US" altLang="ko-KR" sz="1200">
                <a:ea typeface="굴림" pitchFamily="34" charset="-127"/>
              </a:rPr>
              <a:t>a) </a:t>
            </a:r>
            <a:r>
              <a:rPr lang="en-US" altLang="ko-KR" sz="1400">
                <a:ea typeface="굴림" pitchFamily="34" charset="-127"/>
              </a:rPr>
              <a:t>A general disclaimer to the effect that the Submitter without conditions will not enforce any present or future Essential Patent Claims against any person or entity making, using, selling, offering to sell, importing, distributing, or implementing a compliant implementation of the standard; or</a:t>
            </a:r>
          </a:p>
          <a:p>
            <a:pPr marL="628650" lvl="2" indent="-171450">
              <a:lnSpc>
                <a:spcPct val="80000"/>
              </a:lnSpc>
              <a:buFontTx/>
              <a:buNone/>
            </a:pPr>
            <a:r>
              <a:rPr lang="en-US" altLang="ko-KR" sz="1400">
                <a:ea typeface="굴림" pitchFamily="34" charset="-127"/>
              </a:rPr>
              <a:t>b) A statement that a license for a compliant implementation of the standard will be made available to an unrestricted number of applicants on a worldwide basis without compensation or under reasonable rates, with reasonable terms and conditions that are demonstrably free of any unfair discrimination. At its sole option, the Submitter may provide with its assurance any of the following: (i) a not-to-exceed license fee or rate commitment, (ii) a sample license agreement, or (iii) one or more material licensing terms.</a:t>
            </a:r>
          </a:p>
          <a:p>
            <a:pPr marL="342900" lvl="1" indent="-114300">
              <a:lnSpc>
                <a:spcPct val="80000"/>
              </a:lnSpc>
              <a:buFontTx/>
              <a:buNone/>
            </a:pPr>
            <a:endParaRPr lang="ko-KR" altLang="en-US" sz="1400">
              <a:ea typeface="굴림" pitchFamily="34" charset="-127"/>
            </a:endParaRPr>
          </a:p>
        </p:txBody>
      </p:sp>
      <p:sp>
        <p:nvSpPr>
          <p:cNvPr id="43011" name="Rectangle 3"/>
          <p:cNvSpPr>
            <a:spLocks noGrp="1" noChangeArrowheads="1"/>
          </p:cNvSpPr>
          <p:nvPr>
            <p:ph type="title"/>
          </p:nvPr>
        </p:nvSpPr>
        <p:spPr>
          <a:xfrm>
            <a:off x="179388" y="549275"/>
            <a:ext cx="8686800" cy="576263"/>
          </a:xfrm>
        </p:spPr>
        <p:txBody>
          <a:bodyPr/>
          <a:lstStyle/>
          <a:p>
            <a:r>
              <a:rPr lang="en-US" altLang="ko-KR" sz="2000" i="1" u="sng">
                <a:ea typeface="굴림" pitchFamily="34" charset="-127"/>
              </a:rPr>
              <a:t>IEEE-SA Standards Board Bylaws</a:t>
            </a:r>
            <a:r>
              <a:rPr lang="en-US" altLang="ko-KR" sz="2000" u="sng">
                <a:ea typeface="굴림" pitchFamily="34" charset="-127"/>
              </a:rPr>
              <a:t> on Patents in Standards</a:t>
            </a:r>
          </a:p>
        </p:txBody>
      </p:sp>
      <p:sp>
        <p:nvSpPr>
          <p:cNvPr id="43012"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3013"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3014"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2</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501DD498-F280-4AFA-B546-898245491659}" type="slidenum">
              <a:rPr lang="en-US" altLang="ko-KR"/>
              <a:pPr/>
              <a:t>9</a:t>
            </a:fld>
            <a:endParaRPr lang="en-US" altLang="ko-KR"/>
          </a:p>
        </p:txBody>
      </p:sp>
      <p:sp>
        <p:nvSpPr>
          <p:cNvPr id="45058" name="Rectangle 2"/>
          <p:cNvSpPr>
            <a:spLocks noGrp="1" noChangeArrowheads="1"/>
          </p:cNvSpPr>
          <p:nvPr>
            <p:ph type="body" idx="1"/>
          </p:nvPr>
        </p:nvSpPr>
        <p:spPr>
          <a:xfrm>
            <a:off x="250825" y="1341438"/>
            <a:ext cx="8610600" cy="5119687"/>
          </a:xfrm>
        </p:spPr>
        <p:txBody>
          <a:bodyPr/>
          <a:lstStyle/>
          <a:p>
            <a:pPr marL="228600" lvl="1" indent="0">
              <a:lnSpc>
                <a:spcPct val="80000"/>
              </a:lnSpc>
              <a:buFontTx/>
              <a:buNone/>
            </a:pPr>
            <a:r>
              <a:rPr lang="en-US" altLang="ko-KR" sz="1400">
                <a:ea typeface="굴림" pitchFamily="34" charset="-127"/>
              </a:rPr>
              <a:t>Copies of an Accepted LOA may be provided to the working group, but shall not be discussed, at any standards working group meeting.</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Submitter and all Affiliates (other than those Affiliates excluded in a Letter of Assurance) shall not assign or otherwise transfer any rights in any Essential Patent Claims that are the subject of such Letter of Assurance that they hold, control, or have the ability to license with the intent of circumventing or negating any of the representations and commitments made in such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Submitter of a Letter of Assurance shall agree (a) to provide notice of a Letter of Assurance either through a Statement of Encumbrance or by binding any assignee or transferee to the terms of such Letter of Assurance; and (b) to require its assignee or transferee to (i) agree to similarly provide such notice and (ii) to bind its assignees or transferees to agree to provide such notice as described in (a) and (b).</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This assurance shall apply to the Submitter and its Affiliates except those Affiliates the Submitter specifically excludes on the relevant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If, after providing a Letter of Assurance to the IEEE, the Submitter becomes aware of additional Patent Claim(s) not already covered by an existing Letter of Assurance that are owned, controlled, or licensable by the Submitter that may be or become Essential Patent Claim(s) for the same IEEE Standard but are not the subject of an existing Letter of Assurance, then such Submitter shall submit a Letter of Assurance stating its position regarding enforcement or licensing of such Patent Claims. For the purposes of this commitment, the Submitter is deemed to be aware if any of the following individuals who are from, employed by, or otherwise represent the Submitter have personal knowledge of additional potential Essential Patent Claims, owned or controlled by the Submitter, related to a [Proposed] IEEE Standard and not already the subject of a previously submitted Letter of Assurance: (a) past or present participants in the development of the [Proposed] IEEE Standard, or (b) the individual executing the previously submitted Letter of Assurance.</a:t>
            </a:r>
          </a:p>
          <a:p>
            <a:pPr marL="228600" lvl="1" indent="0">
              <a:lnSpc>
                <a:spcPct val="80000"/>
              </a:lnSpc>
              <a:buFontTx/>
              <a:buNone/>
            </a:pPr>
            <a:endParaRPr lang="en-US" altLang="ko-KR" sz="1400">
              <a:ea typeface="굴림" pitchFamily="34" charset="-127"/>
            </a:endParaRPr>
          </a:p>
        </p:txBody>
      </p:sp>
      <p:sp>
        <p:nvSpPr>
          <p:cNvPr id="45059" name="Rectangle 3"/>
          <p:cNvSpPr>
            <a:spLocks noGrp="1" noChangeArrowheads="1"/>
          </p:cNvSpPr>
          <p:nvPr>
            <p:ph type="title"/>
          </p:nvPr>
        </p:nvSpPr>
        <p:spPr>
          <a:xfrm>
            <a:off x="250825" y="692150"/>
            <a:ext cx="8686800" cy="504825"/>
          </a:xfrm>
        </p:spPr>
        <p:txBody>
          <a:bodyPr/>
          <a:lstStyle/>
          <a:p>
            <a:r>
              <a:rPr lang="en-US" altLang="ko-KR" sz="2000" i="1" u="sng">
                <a:ea typeface="굴림" pitchFamily="34" charset="-127"/>
              </a:rPr>
              <a:t>IEEE-SA Standards Board Bylaws</a:t>
            </a:r>
            <a:r>
              <a:rPr lang="en-US" altLang="ko-KR" sz="2000" u="sng">
                <a:ea typeface="굴림" pitchFamily="34" charset="-127"/>
              </a:rPr>
              <a:t> on Patents in Standards</a:t>
            </a:r>
          </a:p>
        </p:txBody>
      </p:sp>
      <p:sp>
        <p:nvSpPr>
          <p:cNvPr id="45060"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5061"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5062"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3</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11835</TotalTime>
  <Words>3989</Words>
  <Application>Microsoft Office PowerPoint</Application>
  <PresentationFormat>On-screen Show (4:3)</PresentationFormat>
  <Paragraphs>597</Paragraphs>
  <Slides>46</Slides>
  <Notes>23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48" baseType="lpstr">
      <vt:lpstr>802-11-Submission</vt:lpstr>
      <vt:lpstr>Document</vt:lpstr>
      <vt:lpstr>TGac MAC ad hoc agenda and report</vt:lpstr>
      <vt:lpstr>Abstract</vt:lpstr>
      <vt:lpstr>Important IEEE Links</vt:lpstr>
      <vt:lpstr>Member Affiliation</vt:lpstr>
      <vt:lpstr>Declaration of Affiliation</vt:lpstr>
      <vt:lpstr>Affiliation Policy</vt:lpstr>
      <vt:lpstr>Highlights of the IEEE-SA Standards Board Bylaws on Patents in Standards</vt:lpstr>
      <vt:lpstr>IEEE-SA Standards Board Bylaws on Patents in Standards</vt:lpstr>
      <vt:lpstr>IEEE-SA Standards Board Bylaws on Patents in Standards</vt:lpstr>
      <vt:lpstr>IEEE-SA Standards Board Bylaws on Patents in Standards</vt:lpstr>
      <vt:lpstr>Other Guidelines for IEEE WG Meetings</vt:lpstr>
      <vt:lpstr>Question</vt:lpstr>
      <vt:lpstr>Current MAC adhoc meeting agenda-notes pages</vt:lpstr>
      <vt:lpstr>Interpretive guide</vt:lpstr>
      <vt:lpstr>Slide 15</vt:lpstr>
      <vt:lpstr>Submissions</vt:lpstr>
      <vt:lpstr>May 9th, PM2 (Room I, Indian Wells)</vt:lpstr>
      <vt:lpstr>May 9th, PM3 (Room K, Indian Wells)</vt:lpstr>
      <vt:lpstr>May 10th, AM2 (Room K, Indian Wells)</vt:lpstr>
      <vt:lpstr>May 12th, AM2 (Room K, Indian Wells)</vt:lpstr>
      <vt:lpstr>Pre-Motion #1</vt:lpstr>
      <vt:lpstr>Pre-Motion #2</vt:lpstr>
      <vt:lpstr>Pre-Motion #3</vt:lpstr>
      <vt:lpstr>Straw Poll  #1</vt:lpstr>
      <vt:lpstr>Pre-Motion #4</vt:lpstr>
      <vt:lpstr>Pre-Motion #5</vt:lpstr>
      <vt:lpstr>Pre-Motion #6</vt:lpstr>
      <vt:lpstr>Pre-Motion #7</vt:lpstr>
      <vt:lpstr>Pre-Motion #8</vt:lpstr>
      <vt:lpstr>Pre-Motion #9</vt:lpstr>
      <vt:lpstr>Pre-Motion #10</vt:lpstr>
      <vt:lpstr>Pre-Motion #11</vt:lpstr>
      <vt:lpstr>Pre-Motion #12</vt:lpstr>
      <vt:lpstr>Pre-Motion #13</vt:lpstr>
      <vt:lpstr>Pre-Motion #14</vt:lpstr>
      <vt:lpstr>Pre-Motion #15</vt:lpstr>
      <vt:lpstr>Pre-Motion #16</vt:lpstr>
      <vt:lpstr>Pre-Motion #17</vt:lpstr>
      <vt:lpstr>CID 1337</vt:lpstr>
      <vt:lpstr>TGac MAC adhoc Nov 19, 2009 minutes</vt:lpstr>
      <vt:lpstr>TGac MAC adhoc meeting agenda-notes from past sessions</vt:lpstr>
      <vt:lpstr>For better viewing</vt:lpstr>
      <vt:lpstr>TGac MAC adhoc Motions to be brought for vote in TGac task group</vt:lpstr>
      <vt:lpstr>TGac MAC straw poll 100119_a</vt:lpstr>
      <vt:lpstr>MAC adhoc operating rules</vt:lpstr>
      <vt:lpstr>References</vt:lpstr>
    </vt:vector>
  </TitlesOfParts>
  <Company>Broadcom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Chunhui Zhu</cp:lastModifiedBy>
  <cp:revision>300</cp:revision>
  <cp:lastPrinted>1998-02-10T13:28:06Z</cp:lastPrinted>
  <dcterms:created xsi:type="dcterms:W3CDTF">2008-05-05T19:43:32Z</dcterms:created>
  <dcterms:modified xsi:type="dcterms:W3CDTF">2011-05-12T19:38:35Z</dcterms:modified>
</cp:coreProperties>
</file>