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08" r:id="rId17"/>
    <p:sldId id="309" r:id="rId18"/>
    <p:sldId id="310" r:id="rId19"/>
    <p:sldId id="317" r:id="rId20"/>
    <p:sldId id="319" r:id="rId21"/>
    <p:sldId id="311" r:id="rId22"/>
    <p:sldId id="312" r:id="rId23"/>
    <p:sldId id="313" r:id="rId24"/>
    <p:sldId id="314" r:id="rId25"/>
    <p:sldId id="315" r:id="rId26"/>
    <p:sldId id="316" r:id="rId27"/>
    <p:sldId id="318" r:id="rId28"/>
    <p:sldId id="320" r:id="rId29"/>
    <p:sldId id="284" r:id="rId30"/>
    <p:sldId id="285" r:id="rId31"/>
    <p:sldId id="286" r:id="rId32"/>
    <p:sldId id="287" r:id="rId33"/>
    <p:sldId id="299" r:id="rId34"/>
    <p:sldId id="297" r:id="rId35"/>
    <p:sldId id="270"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66FF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09" autoAdjust="0"/>
    <p:restoredTop sz="99505" autoAdjust="0"/>
  </p:normalViewPr>
  <p:slideViewPr>
    <p:cSldViewPr>
      <p:cViewPr varScale="1">
        <p:scale>
          <a:sx n="88" d="100"/>
          <a:sy n="88" d="100"/>
        </p:scale>
        <p:origin x="-113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16</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29</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C3528F-7757-4B3B-8418-FE81880E493B}" type="slidenum">
              <a:rPr lang="en-US" altLang="ko-KR"/>
              <a:pPr/>
              <a:t>30</a:t>
            </a:fld>
            <a:endParaRPr lang="en-US" altLang="ko-KR"/>
          </a:p>
        </p:txBody>
      </p:sp>
      <p:sp>
        <p:nvSpPr>
          <p:cNvPr id="90114" name="Rectangle 2"/>
          <p:cNvSpPr>
            <a:spLocks noGrp="1" noRot="1" noChangeAspect="1" noChangeArrowheads="1" noTextEdit="1"/>
          </p:cNvSpPr>
          <p:nvPr>
            <p:ph type="sldImg"/>
          </p:nvPr>
        </p:nvSpPr>
        <p:spPr>
          <a:xfrm>
            <a:off x="1154113" y="701675"/>
            <a:ext cx="4625975" cy="3468688"/>
          </a:xfrm>
          <a:ln/>
        </p:spPr>
      </p:sp>
      <p:sp>
        <p:nvSpPr>
          <p:cNvPr id="9011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508059D-9C4F-40FC-955C-DDF943B07FB3}" type="slidenum">
              <a:rPr lang="en-US" altLang="ko-KR"/>
              <a:pPr/>
              <a:t>31</a:t>
            </a:fld>
            <a:endParaRPr lang="en-US" altLang="ko-KR"/>
          </a:p>
        </p:txBody>
      </p:sp>
      <p:sp>
        <p:nvSpPr>
          <p:cNvPr id="91138" name="Rectangle 2"/>
          <p:cNvSpPr>
            <a:spLocks noGrp="1" noRot="1" noChangeAspect="1" noChangeArrowheads="1" noTextEdit="1"/>
          </p:cNvSpPr>
          <p:nvPr>
            <p:ph type="sldImg"/>
          </p:nvPr>
        </p:nvSpPr>
        <p:spPr>
          <a:xfrm>
            <a:off x="1154113" y="701675"/>
            <a:ext cx="4625975" cy="3468688"/>
          </a:xfrm>
          <a:ln/>
        </p:spPr>
      </p:sp>
      <p:sp>
        <p:nvSpPr>
          <p:cNvPr id="9113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32</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33</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34</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May 2011</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r>
              <a:rPr lang="en-US" altLang="ko-KR" sz="1800" b="1" dirty="0">
                <a:ea typeface="굴림" pitchFamily="34" charset="-127"/>
              </a:rPr>
              <a:t>doc.: IEEE </a:t>
            </a:r>
            <a:r>
              <a:rPr lang="en-US" altLang="ko-KR" sz="1800" b="1" dirty="0" smtClean="0">
                <a:ea typeface="굴림" pitchFamily="34" charset="-127"/>
              </a:rPr>
              <a:t>802.11-11/0733r1</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a:t>May </a:t>
            </a:r>
            <a:r>
              <a:rPr lang="en-US" altLang="ko-KR" dirty="0" smtClean="0"/>
              <a:t>2011</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2011-05-10</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May </a:t>
            </a:r>
            <a:r>
              <a:rPr lang="en-US" altLang="ko-KR" sz="3200" b="1" dirty="0" smtClean="0">
                <a:solidFill>
                  <a:schemeClr val="tx2"/>
                </a:solidFill>
                <a:ea typeface="굴림" pitchFamily="34" charset="-127"/>
              </a:rPr>
              <a:t>09</a:t>
            </a:r>
            <a:r>
              <a:rPr lang="en-US" altLang="ko-KR" sz="3200" b="1" baseline="30000" dirty="0" smtClean="0">
                <a:solidFill>
                  <a:schemeClr val="tx2"/>
                </a:solidFill>
                <a:ea typeface="굴림" pitchFamily="34" charset="-127"/>
              </a:rPr>
              <a:t>th</a:t>
            </a:r>
            <a:r>
              <a:rPr lang="en-US" altLang="ko-KR" sz="3200" b="1" dirty="0">
                <a:solidFill>
                  <a:schemeClr val="tx2"/>
                </a:solidFill>
                <a:ea typeface="굴림" pitchFamily="34" charset="-127"/>
              </a:rPr>
              <a:t>, </a:t>
            </a:r>
            <a:r>
              <a:rPr lang="en-US" altLang="ko-KR" sz="3200" b="1" dirty="0" smtClean="0">
                <a:solidFill>
                  <a:schemeClr val="tx2"/>
                </a:solidFill>
                <a:ea typeface="굴림" pitchFamily="34" charset="-127"/>
              </a:rPr>
              <a:t>2011 </a:t>
            </a:r>
            <a:r>
              <a:rPr lang="en-US" altLang="ko-KR" sz="3200" b="1" dirty="0">
                <a:solidFill>
                  <a:schemeClr val="tx2"/>
                </a:solidFill>
                <a:ea typeface="굴림" pitchFamily="34" charset="-127"/>
              </a:rPr>
              <a:t>– PM2</a:t>
            </a: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742950" lvl="1" indent="-285750">
              <a:lnSpc>
                <a:spcPct val="80000"/>
              </a:lnSpc>
              <a:spcBef>
                <a:spcPct val="20000"/>
              </a:spcBef>
              <a:buFontTx/>
              <a:buChar char="–"/>
            </a:pPr>
            <a:r>
              <a:rPr lang="en-US" altLang="ko-KR" sz="1400" dirty="0" smtClean="0">
                <a:ea typeface="굴림" pitchFamily="34" charset="-127"/>
              </a:rPr>
              <a:t>11-11-0478r00</a:t>
            </a:r>
            <a:endParaRPr lang="en-US" altLang="ko-KR" sz="1400" dirty="0">
              <a:ea typeface="굴림" pitchFamily="34" charset="-127"/>
            </a:endParaRPr>
          </a:p>
          <a:p>
            <a:pPr marL="342900" indent="-342900">
              <a:lnSpc>
                <a:spcPct val="80000"/>
              </a:lnSpc>
              <a:spcBef>
                <a:spcPct val="20000"/>
              </a:spcBef>
              <a:buFontTx/>
              <a:buChar char="•"/>
            </a:pPr>
            <a:r>
              <a:rPr lang="en-US" altLang="ko-KR" sz="1600" b="1" dirty="0">
                <a:ea typeface="굴림" pitchFamily="34" charset="-127"/>
              </a:rPr>
              <a:t>Review 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16</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lstStyle/>
          <a:p>
            <a:endParaRPr lang="en-US" dirty="0"/>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9</a:t>
            </a:r>
            <a:r>
              <a:rPr lang="en-US" baseline="30000" dirty="0" smtClean="0"/>
              <a:t>th</a:t>
            </a:r>
            <a:r>
              <a:rPr lang="en-US" dirty="0" smtClean="0"/>
              <a:t>, PM2 (Room I, Indian Wells)</a:t>
            </a:r>
            <a:endParaRPr lang="en-US" dirty="0"/>
          </a:p>
        </p:txBody>
      </p:sp>
      <p:sp>
        <p:nvSpPr>
          <p:cNvPr id="3" name="Content Placeholder 2"/>
          <p:cNvSpPr>
            <a:spLocks noGrp="1"/>
          </p:cNvSpPr>
          <p:nvPr>
            <p:ph idx="1"/>
          </p:nvPr>
        </p:nvSpPr>
        <p:spPr/>
        <p:txBody>
          <a:bodyPr/>
          <a:lstStyle/>
          <a:p>
            <a:r>
              <a:rPr lang="en-US" dirty="0" smtClean="0"/>
              <a:t>MAC related comment resolutions presented in the </a:t>
            </a:r>
            <a:r>
              <a:rPr lang="en-US" dirty="0" err="1" smtClean="0"/>
              <a:t>TGac</a:t>
            </a:r>
            <a:r>
              <a:rPr lang="en-US" dirty="0" smtClean="0"/>
              <a:t> session</a:t>
            </a:r>
          </a:p>
          <a:p>
            <a:pPr lvl="1"/>
            <a:r>
              <a:rPr lang="en-US" dirty="0" smtClean="0">
                <a:solidFill>
                  <a:srgbClr val="00CC00"/>
                </a:solidFill>
              </a:rPr>
              <a:t>11-11/603r4 Matt (motion #7 as in 11/0582r1, </a:t>
            </a:r>
            <a:r>
              <a:rPr lang="en-US" b="1" dirty="0" smtClean="0">
                <a:solidFill>
                  <a:srgbClr val="00CC00"/>
                </a:solidFill>
              </a:rPr>
              <a:t>Motion passed</a:t>
            </a:r>
            <a:r>
              <a:rPr lang="en-US" dirty="0" smtClean="0">
                <a:solidFill>
                  <a:srgbClr val="00CC00"/>
                </a:solidFill>
              </a:rPr>
              <a:t>)</a:t>
            </a:r>
          </a:p>
          <a:p>
            <a:pPr lvl="1"/>
            <a:r>
              <a:rPr lang="en-US" dirty="0" smtClean="0">
                <a:solidFill>
                  <a:srgbClr val="00CC00"/>
                </a:solidFill>
              </a:rPr>
              <a:t>11-11/701r0 Illsoo (motion #9 as in 11/0582r1, </a:t>
            </a:r>
            <a:r>
              <a:rPr lang="en-US" b="1" dirty="0" smtClean="0">
                <a:solidFill>
                  <a:srgbClr val="00CC00"/>
                </a:solidFill>
              </a:rPr>
              <a:t>Motion passed</a:t>
            </a:r>
            <a:r>
              <a:rPr lang="en-US" dirty="0" smtClean="0">
                <a:solidFill>
                  <a:srgbClr val="00CC00"/>
                </a:solidFill>
              </a:rPr>
              <a:t>)</a:t>
            </a:r>
          </a:p>
          <a:p>
            <a:pPr lvl="1"/>
            <a:r>
              <a:rPr lang="en-CA" dirty="0" smtClean="0">
                <a:solidFill>
                  <a:srgbClr val="00CC00"/>
                </a:solidFill>
              </a:rPr>
              <a:t>11/730r0, CID 1271 661 1187 proposed text, Matthew Fischer (Broadcom)</a:t>
            </a:r>
          </a:p>
          <a:p>
            <a:pPr lvl="1"/>
            <a:endParaRPr lang="en-US"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9</a:t>
            </a:r>
            <a:r>
              <a:rPr lang="en-US" baseline="30000" dirty="0" smtClean="0"/>
              <a:t>th</a:t>
            </a:r>
            <a:r>
              <a:rPr lang="en-US" dirty="0" smtClean="0"/>
              <a:t>, PM3 (Room K, Indian Wells)</a:t>
            </a:r>
            <a:endParaRPr lang="en-US" dirty="0"/>
          </a:p>
        </p:txBody>
      </p:sp>
      <p:sp>
        <p:nvSpPr>
          <p:cNvPr id="3" name="Content Placeholder 2"/>
          <p:cNvSpPr>
            <a:spLocks noGrp="1"/>
          </p:cNvSpPr>
          <p:nvPr>
            <p:ph idx="1"/>
          </p:nvPr>
        </p:nvSpPr>
        <p:spPr>
          <a:xfrm>
            <a:off x="381000" y="1981200"/>
            <a:ext cx="8382000" cy="4114800"/>
          </a:xfrm>
        </p:spPr>
        <p:txBody>
          <a:bodyPr>
            <a:normAutofit/>
          </a:bodyPr>
          <a:lstStyle/>
          <a:p>
            <a:r>
              <a:rPr lang="en-US" dirty="0" smtClean="0">
                <a:solidFill>
                  <a:srgbClr val="00CC00"/>
                </a:solidFill>
              </a:rPr>
              <a:t>11/740r0, Comment resolution CIDs 1781 1359, Simone Merlin (Qualcomm)</a:t>
            </a:r>
          </a:p>
          <a:p>
            <a:r>
              <a:rPr lang="en-US" dirty="0" smtClean="0">
                <a:solidFill>
                  <a:srgbClr val="00CC00"/>
                </a:solidFill>
              </a:rPr>
              <a:t>11/729r1, </a:t>
            </a:r>
            <a:r>
              <a:rPr lang="fr-FR" dirty="0" smtClean="0">
                <a:solidFill>
                  <a:srgbClr val="00CC00"/>
                </a:solidFill>
              </a:rPr>
              <a:t>D0.1 Comment </a:t>
            </a:r>
            <a:r>
              <a:rPr lang="fr-FR" dirty="0" err="1" smtClean="0">
                <a:solidFill>
                  <a:srgbClr val="00CC00"/>
                </a:solidFill>
              </a:rPr>
              <a:t>Resolution</a:t>
            </a:r>
            <a:r>
              <a:rPr lang="fr-FR" dirty="0" smtClean="0">
                <a:solidFill>
                  <a:srgbClr val="00CC00"/>
                </a:solidFill>
              </a:rPr>
              <a:t> – CID 808 </a:t>
            </a:r>
            <a:r>
              <a:rPr lang="en-US" dirty="0" smtClean="0">
                <a:solidFill>
                  <a:srgbClr val="00CC00"/>
                </a:solidFill>
              </a:rPr>
              <a:t>Reza </a:t>
            </a:r>
            <a:r>
              <a:rPr lang="en-US" dirty="0" err="1" smtClean="0">
                <a:solidFill>
                  <a:srgbClr val="00CC00"/>
                </a:solidFill>
              </a:rPr>
              <a:t>Hedayat</a:t>
            </a:r>
            <a:r>
              <a:rPr lang="en-US" dirty="0" smtClean="0">
                <a:solidFill>
                  <a:srgbClr val="00CC00"/>
                </a:solidFill>
              </a:rPr>
              <a:t> </a:t>
            </a:r>
            <a:r>
              <a:rPr lang="fr-FR" dirty="0" smtClean="0">
                <a:solidFill>
                  <a:srgbClr val="00CC00"/>
                </a:solidFill>
              </a:rPr>
              <a:t>(</a:t>
            </a:r>
            <a:r>
              <a:rPr lang="en-US" dirty="0" smtClean="0">
                <a:solidFill>
                  <a:srgbClr val="00CC00"/>
                </a:solidFill>
              </a:rPr>
              <a:t>Cisco )</a:t>
            </a:r>
          </a:p>
          <a:p>
            <a:pPr fontAlgn="t"/>
            <a:r>
              <a:rPr lang="en-CA" dirty="0" smtClean="0">
                <a:solidFill>
                  <a:srgbClr val="00CC00"/>
                </a:solidFill>
              </a:rPr>
              <a:t>11/710r1, “</a:t>
            </a:r>
            <a:r>
              <a:rPr lang="en-CA" dirty="0" err="1" smtClean="0">
                <a:solidFill>
                  <a:srgbClr val="00CC00"/>
                </a:solidFill>
              </a:rPr>
              <a:t>TGac</a:t>
            </a:r>
            <a:r>
              <a:rPr lang="en-CA" dirty="0" smtClean="0">
                <a:solidFill>
                  <a:srgbClr val="00CC00"/>
                </a:solidFill>
              </a:rPr>
              <a:t> Comments resolutions on TXOP PS bit in VHT-SIG-A”, </a:t>
            </a:r>
            <a:r>
              <a:rPr lang="en-CA" dirty="0" err="1" smtClean="0">
                <a:solidFill>
                  <a:srgbClr val="00CC00"/>
                </a:solidFill>
              </a:rPr>
              <a:t>Patil</a:t>
            </a:r>
            <a:r>
              <a:rPr lang="en-CA" dirty="0" smtClean="0">
                <a:solidFill>
                  <a:srgbClr val="00CC00"/>
                </a:solidFill>
              </a:rPr>
              <a:t> </a:t>
            </a:r>
            <a:r>
              <a:rPr lang="en-CA" dirty="0" err="1" smtClean="0">
                <a:solidFill>
                  <a:srgbClr val="00CC00"/>
                </a:solidFill>
              </a:rPr>
              <a:t>Sandhya</a:t>
            </a:r>
            <a:r>
              <a:rPr lang="en-CA" dirty="0" smtClean="0">
                <a:solidFill>
                  <a:srgbClr val="00CC00"/>
                </a:solidFill>
              </a:rPr>
              <a:t> (Samsung)</a:t>
            </a:r>
          </a:p>
          <a:p>
            <a:pPr fontAlgn="t"/>
            <a:r>
              <a:rPr lang="en-CA" dirty="0" smtClean="0">
                <a:solidFill>
                  <a:srgbClr val="00CC00"/>
                </a:solidFill>
              </a:rPr>
              <a:t>11/662r0, Comment Resolution PLME SAP Interface, Yongho Seok (LG)</a:t>
            </a:r>
          </a:p>
          <a:p>
            <a:pPr fontAlgn="t"/>
            <a:r>
              <a:rPr lang="en-CA" dirty="0" smtClean="0">
                <a:solidFill>
                  <a:srgbClr val="00CC00"/>
                </a:solidFill>
              </a:rPr>
              <a:t>11/645r3, </a:t>
            </a:r>
            <a:r>
              <a:rPr lang="en-CA" dirty="0" err="1" smtClean="0">
                <a:solidFill>
                  <a:srgbClr val="00CC00"/>
                </a:solidFill>
              </a:rPr>
              <a:t>TGac</a:t>
            </a:r>
            <a:r>
              <a:rPr lang="en-CA" dirty="0" smtClean="0">
                <a:solidFill>
                  <a:srgbClr val="00CC00"/>
                </a:solidFill>
              </a:rPr>
              <a:t> AP as </a:t>
            </a:r>
            <a:r>
              <a:rPr lang="en-CA" dirty="0" err="1" smtClean="0">
                <a:solidFill>
                  <a:srgbClr val="00CC00"/>
                </a:solidFill>
              </a:rPr>
              <a:t>BFmee</a:t>
            </a:r>
            <a:r>
              <a:rPr lang="en-CA" dirty="0" smtClean="0">
                <a:solidFill>
                  <a:srgbClr val="00CC00"/>
                </a:solidFill>
              </a:rPr>
              <a:t>, BF in IBSS and </a:t>
            </a:r>
            <a:r>
              <a:rPr lang="en-CA" dirty="0" err="1" smtClean="0">
                <a:solidFill>
                  <a:srgbClr val="00CC00"/>
                </a:solidFill>
              </a:rPr>
              <a:t>mBSS</a:t>
            </a:r>
            <a:r>
              <a:rPr lang="en-CA" dirty="0" smtClean="0">
                <a:solidFill>
                  <a:srgbClr val="00CC00"/>
                </a:solidFill>
              </a:rPr>
              <a:t>, </a:t>
            </a:r>
            <a:r>
              <a:rPr lang="en-CA" dirty="0" err="1" smtClean="0">
                <a:solidFill>
                  <a:srgbClr val="00CC00"/>
                </a:solidFill>
              </a:rPr>
              <a:t>Liwen</a:t>
            </a:r>
            <a:r>
              <a:rPr lang="en-CA" dirty="0" smtClean="0">
                <a:solidFill>
                  <a:srgbClr val="00CC00"/>
                </a:solidFill>
              </a:rPr>
              <a:t> Chu (STMicroelectronics)</a:t>
            </a:r>
            <a:endParaRPr lang="en-US" dirty="0" smtClean="0">
              <a:solidFill>
                <a:srgbClr val="00CC00"/>
              </a:solidFill>
            </a:endParaRPr>
          </a:p>
          <a:p>
            <a:pPr fontAlgn="t"/>
            <a:endParaRPr lang="en-CA"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10</a:t>
            </a:r>
            <a:r>
              <a:rPr lang="en-US" baseline="30000" dirty="0" smtClean="0"/>
              <a:t>th</a:t>
            </a:r>
            <a:r>
              <a:rPr lang="en-US" dirty="0" smtClean="0"/>
              <a:t>, AM2 (Room K, Indian Wells)</a:t>
            </a:r>
            <a:endParaRPr lang="en-US" dirty="0"/>
          </a:p>
        </p:txBody>
      </p:sp>
      <p:sp>
        <p:nvSpPr>
          <p:cNvPr id="3" name="Content Placeholder 2"/>
          <p:cNvSpPr>
            <a:spLocks noGrp="1"/>
          </p:cNvSpPr>
          <p:nvPr>
            <p:ph idx="1"/>
          </p:nvPr>
        </p:nvSpPr>
        <p:spPr>
          <a:xfrm>
            <a:off x="381000" y="1981200"/>
            <a:ext cx="8382000" cy="4114800"/>
          </a:xfrm>
        </p:spPr>
        <p:txBody>
          <a:bodyPr>
            <a:normAutofit/>
          </a:bodyPr>
          <a:lstStyle/>
          <a:p>
            <a:pPr fontAlgn="t"/>
            <a:r>
              <a:rPr lang="en-CA" dirty="0" smtClean="0">
                <a:solidFill>
                  <a:srgbClr val="00CC00"/>
                </a:solidFill>
              </a:rPr>
              <a:t>11/705r0, </a:t>
            </a:r>
            <a:r>
              <a:rPr lang="en-CA" dirty="0" err="1" smtClean="0">
                <a:solidFill>
                  <a:srgbClr val="00CC00"/>
                </a:solidFill>
              </a:rPr>
              <a:t>TGac</a:t>
            </a:r>
            <a:r>
              <a:rPr lang="en-CA" dirty="0" smtClean="0">
                <a:solidFill>
                  <a:srgbClr val="00CC00"/>
                </a:solidFill>
              </a:rPr>
              <a:t> Comment resolutions on miscellaneous CIDs in 9.9.1.4 ,Jae Seung Lee (ETRI)</a:t>
            </a:r>
            <a:r>
              <a:rPr lang="en-CA" dirty="0" smtClean="0"/>
              <a:t> </a:t>
            </a:r>
          </a:p>
          <a:p>
            <a:pPr fontAlgn="t"/>
            <a:r>
              <a:rPr lang="en-CA" dirty="0" smtClean="0">
                <a:solidFill>
                  <a:srgbClr val="00CC00"/>
                </a:solidFill>
              </a:rPr>
              <a:t>11/711r0</a:t>
            </a:r>
            <a:r>
              <a:rPr lang="en-CA" dirty="0" smtClean="0">
                <a:solidFill>
                  <a:srgbClr val="00CC00"/>
                </a:solidFill>
              </a:rPr>
              <a:t>, Clause 9.15 Comments Resolution, Osama Aboul-Magd (Samsung Electronics</a:t>
            </a:r>
            <a:r>
              <a:rPr lang="en-CA" dirty="0" smtClean="0">
                <a:solidFill>
                  <a:srgbClr val="00CC00"/>
                </a:solidFill>
              </a:rPr>
              <a:t>)</a:t>
            </a:r>
          </a:p>
          <a:p>
            <a:pPr fontAlgn="t"/>
            <a:r>
              <a:rPr lang="en-CA" dirty="0" smtClean="0"/>
              <a:t>Robert discussed CID 1286, the group agreed to remove the sentence (assigned to Allan to be included in 11/606r1).</a:t>
            </a:r>
          </a:p>
          <a:p>
            <a:pPr fontAlgn="t"/>
            <a:r>
              <a:rPr lang="en-CA" dirty="0" smtClean="0"/>
              <a:t>Robert went through the MAC comments that are not resolved.</a:t>
            </a:r>
          </a:p>
          <a:p>
            <a:pPr lvl="1" fontAlgn="t"/>
            <a:r>
              <a:rPr lang="en-CA" dirty="0" smtClean="0"/>
              <a:t>CID #697 was resolved during the session. No objection to the resolution (reflected in master comment spreadsheet directly).</a:t>
            </a:r>
            <a:endParaRPr lang="en-CA" dirty="0" smtClean="0"/>
          </a:p>
          <a:p>
            <a:endParaRPr lang="en-US" dirty="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May</a:t>
            </a:r>
            <a:r>
              <a:rPr lang="ko-KR" altLang="en-US" dirty="0">
                <a:ea typeface="굴림" pitchFamily="34" charset="-127"/>
              </a:rPr>
              <a:t> </a:t>
            </a:r>
            <a:r>
              <a:rPr lang="en-US" altLang="ko-KR" dirty="0" smtClean="0">
                <a:ea typeface="굴림" pitchFamily="34" charset="-127"/>
              </a:rPr>
              <a:t>2011 </a:t>
            </a:r>
            <a:r>
              <a:rPr lang="en-US" altLang="ko-KR" dirty="0">
                <a:ea typeface="굴림" pitchFamily="34" charset="-127"/>
              </a:rPr>
              <a:t>interim </a:t>
            </a:r>
            <a:r>
              <a:rPr lang="en-US" altLang="ko-KR" dirty="0" smtClean="0">
                <a:ea typeface="굴림" pitchFamily="34" charset="-127"/>
              </a:rPr>
              <a:t>meeting</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a:t>
            </a:r>
            <a:r>
              <a:rPr lang="en-US" dirty="0" smtClean="0"/>
              <a:t>11</a:t>
            </a:r>
            <a:r>
              <a:rPr lang="en-US" baseline="30000" dirty="0" smtClean="0"/>
              <a:t>th</a:t>
            </a:r>
            <a:r>
              <a:rPr lang="en-US" dirty="0" smtClean="0"/>
              <a:t>, </a:t>
            </a:r>
            <a:r>
              <a:rPr lang="en-US" dirty="0" smtClean="0"/>
              <a:t>AM1 </a:t>
            </a:r>
            <a:r>
              <a:rPr lang="en-US" dirty="0" smtClean="0"/>
              <a:t>(Room </a:t>
            </a:r>
            <a:r>
              <a:rPr lang="en-US" dirty="0" smtClean="0"/>
              <a:t>I, </a:t>
            </a:r>
            <a:r>
              <a:rPr lang="en-US" dirty="0" smtClean="0"/>
              <a:t>Indian Wells)</a:t>
            </a:r>
            <a:endParaRPr lang="en-US" dirty="0"/>
          </a:p>
        </p:txBody>
      </p:sp>
      <p:sp>
        <p:nvSpPr>
          <p:cNvPr id="3" name="Content Placeholder 2"/>
          <p:cNvSpPr>
            <a:spLocks noGrp="1"/>
          </p:cNvSpPr>
          <p:nvPr>
            <p:ph idx="1"/>
          </p:nvPr>
        </p:nvSpPr>
        <p:spPr>
          <a:xfrm>
            <a:off x="381000" y="1981200"/>
            <a:ext cx="8382000" cy="4114800"/>
          </a:xfrm>
        </p:spPr>
        <p:txBody>
          <a:bodyPr>
            <a:normAutofit/>
          </a:bodyPr>
          <a:lstStyle/>
          <a:p>
            <a:pPr fontAlgn="t"/>
            <a:r>
              <a:rPr lang="en-CA" dirty="0" smtClean="0"/>
              <a:t>11/706r0</a:t>
            </a:r>
            <a:r>
              <a:rPr lang="en-CA" dirty="0" smtClean="0"/>
              <a:t>, </a:t>
            </a:r>
            <a:r>
              <a:rPr lang="en-CA" dirty="0" err="1" smtClean="0"/>
              <a:t>TGac</a:t>
            </a:r>
            <a:r>
              <a:rPr lang="en-CA" dirty="0" smtClean="0"/>
              <a:t> Comment resolutions on TXOP Bandwidth in 9.9.1.4 , Jae Seung Lee (ETRI) </a:t>
            </a:r>
          </a:p>
          <a:p>
            <a:pPr fontAlgn="t"/>
            <a:r>
              <a:rPr lang="en-CA" dirty="0" smtClean="0"/>
              <a:t>11/606r1</a:t>
            </a:r>
            <a:r>
              <a:rPr lang="en-CA" dirty="0" smtClean="0"/>
              <a:t>, Comment resolutions – TXOP sharing, Allan Zhu (Samsung</a:t>
            </a:r>
            <a:r>
              <a:rPr lang="en-CA" dirty="0" smtClean="0"/>
              <a:t>)</a:t>
            </a:r>
          </a:p>
          <a:p>
            <a:pPr fontAlgn="t"/>
            <a:r>
              <a:rPr lang="en-CA" dirty="0" smtClean="0"/>
              <a:t>Robert Stacy </a:t>
            </a:r>
          </a:p>
          <a:p>
            <a:pPr fontAlgn="t"/>
            <a:r>
              <a:rPr lang="en-CA" dirty="0" smtClean="0"/>
              <a:t>Peter Loc (counter proposal to CID 808)</a:t>
            </a:r>
          </a:p>
          <a:p>
            <a:pPr fontAlgn="t"/>
            <a:endParaRPr lang="en-CA" dirty="0" smtClean="0"/>
          </a:p>
          <a:p>
            <a:endParaRPr lang="en-US" dirty="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Do you agree on the comment resolutions to CIDs 1781 and 1359 as described in Doc # 11/740r0?</a:t>
            </a:r>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CC00"/>
                </a:solidFill>
              </a:rPr>
              <a:t>Pre-Motion passed without objections</a:t>
            </a:r>
            <a:r>
              <a:rPr lang="en-US" dirty="0" smtClean="0"/>
              <a:t>.</a:t>
            </a:r>
            <a:endParaRPr lang="en-US" dirty="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a:t>
            </a:r>
            <a:endParaRPr lang="en-US" dirty="0"/>
          </a:p>
        </p:txBody>
      </p:sp>
      <p:sp>
        <p:nvSpPr>
          <p:cNvPr id="3" name="Content Placeholder 2"/>
          <p:cNvSpPr>
            <a:spLocks noGrp="1"/>
          </p:cNvSpPr>
          <p:nvPr>
            <p:ph idx="1"/>
          </p:nvPr>
        </p:nvSpPr>
        <p:spPr/>
        <p:txBody>
          <a:bodyPr/>
          <a:lstStyle/>
          <a:p>
            <a:r>
              <a:rPr lang="en-US" dirty="0" smtClean="0"/>
              <a:t>Do you agree on the comment resolutions to CIDs 808 as described in Doc # 11/</a:t>
            </a:r>
            <a:r>
              <a:rPr lang="en-CA" dirty="0" smtClean="0"/>
              <a:t>729r1</a:t>
            </a:r>
            <a:r>
              <a:rPr lang="en-US" dirty="0" smtClean="0"/>
              <a:t>?</a:t>
            </a:r>
          </a:p>
          <a:p>
            <a:endParaRPr lang="en-US" dirty="0" smtClean="0"/>
          </a:p>
          <a:p>
            <a:r>
              <a:rPr lang="en-US" dirty="0" smtClean="0"/>
              <a:t>Yes: 7</a:t>
            </a:r>
          </a:p>
          <a:p>
            <a:r>
              <a:rPr lang="en-US" dirty="0" smtClean="0"/>
              <a:t>No: 7</a:t>
            </a:r>
          </a:p>
          <a:p>
            <a:r>
              <a:rPr lang="en-US" dirty="0" smtClean="0"/>
              <a:t>Abs: 8</a:t>
            </a:r>
          </a:p>
          <a:p>
            <a:endParaRPr lang="en-US" dirty="0" smtClean="0"/>
          </a:p>
          <a:p>
            <a:r>
              <a:rPr lang="en-US" dirty="0" smtClean="0">
                <a:solidFill>
                  <a:srgbClr val="FF0000"/>
                </a:solidFill>
              </a:rPr>
              <a:t>Pre-Motion failed</a:t>
            </a:r>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a:t>
            </a:r>
            <a:endParaRPr lang="en-US" dirty="0"/>
          </a:p>
        </p:txBody>
      </p:sp>
      <p:sp>
        <p:nvSpPr>
          <p:cNvPr id="3" name="Content Placeholder 2"/>
          <p:cNvSpPr>
            <a:spLocks noGrp="1"/>
          </p:cNvSpPr>
          <p:nvPr>
            <p:ph idx="1"/>
          </p:nvPr>
        </p:nvSpPr>
        <p:spPr/>
        <p:txBody>
          <a:bodyPr/>
          <a:lstStyle/>
          <a:p>
            <a:r>
              <a:rPr lang="en-GB" dirty="0" smtClean="0"/>
              <a:t>Do you accept the resolutions provided to the CIDs 289, 970, 557, 610, 663, 971, 1619, 125, 1342, 851, 550, 549 and the changes to the spec text as presented in editing instructions section of 11/710r1?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CC00"/>
                </a:solidFill>
              </a:rPr>
              <a:t>Pre-Motion passed without objections</a:t>
            </a:r>
            <a:r>
              <a:rPr lang="en-US" dirty="0" smtClean="0"/>
              <a:t>.</a:t>
            </a: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GB" dirty="0" smtClean="0"/>
              <a:t>Do you support the resolutions provided to the CIDs 1307 and 1308 in Doc # 11/662r0, without the MLME interfaces for Group ID and Operating Mode Notification?</a:t>
            </a:r>
            <a:endParaRPr lang="en-US" dirty="0" smtClean="0"/>
          </a:p>
          <a:p>
            <a:endParaRPr lang="en-US" dirty="0" smtClean="0"/>
          </a:p>
          <a:p>
            <a:r>
              <a:rPr lang="en-US" dirty="0" smtClean="0"/>
              <a:t>Yes: 18</a:t>
            </a:r>
          </a:p>
          <a:p>
            <a:r>
              <a:rPr lang="en-US" dirty="0" smtClean="0"/>
              <a:t>No: 0</a:t>
            </a:r>
          </a:p>
          <a:p>
            <a:r>
              <a:rPr lang="en-US" dirty="0" smtClean="0"/>
              <a:t>Abs</a:t>
            </a: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a:t>
            </a:r>
            <a:endParaRPr lang="en-US" dirty="0"/>
          </a:p>
        </p:txBody>
      </p:sp>
      <p:sp>
        <p:nvSpPr>
          <p:cNvPr id="3" name="Content Placeholder 2"/>
          <p:cNvSpPr>
            <a:spLocks noGrp="1"/>
          </p:cNvSpPr>
          <p:nvPr>
            <p:ph idx="1"/>
          </p:nvPr>
        </p:nvSpPr>
        <p:spPr/>
        <p:txBody>
          <a:bodyPr/>
          <a:lstStyle/>
          <a:p>
            <a:r>
              <a:rPr lang="en-GB" dirty="0" smtClean="0"/>
              <a:t>Do you support changing the </a:t>
            </a:r>
            <a:r>
              <a:rPr lang="en-GB" dirty="0" err="1" smtClean="0"/>
              <a:t>TGac</a:t>
            </a:r>
            <a:r>
              <a:rPr lang="en-GB" dirty="0" smtClean="0"/>
              <a:t> spec D0.1 as described in Slide #7 of Doc 11/645r4?</a:t>
            </a:r>
            <a:endParaRPr lang="en-US" dirty="0" smtClean="0"/>
          </a:p>
          <a:p>
            <a:endParaRPr lang="en-US" dirty="0" smtClean="0"/>
          </a:p>
          <a:p>
            <a:r>
              <a:rPr lang="en-US" dirty="0" smtClean="0"/>
              <a:t>Yes: </a:t>
            </a:r>
          </a:p>
          <a:p>
            <a:r>
              <a:rPr lang="en-US" dirty="0" smtClean="0"/>
              <a:t>No: </a:t>
            </a:r>
          </a:p>
          <a:p>
            <a:r>
              <a:rPr lang="en-US" dirty="0" smtClean="0"/>
              <a:t>Abs</a:t>
            </a:r>
          </a:p>
          <a:p>
            <a:endParaRPr lang="en-US" dirty="0" smtClean="0"/>
          </a:p>
          <a:p>
            <a:r>
              <a:rPr lang="en-US" dirty="0" smtClean="0">
                <a:solidFill>
                  <a:srgbClr val="00CC00"/>
                </a:solidFill>
              </a:rPr>
              <a:t>Pre-Motion passed without objections.</a:t>
            </a:r>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#5</a:t>
            </a:r>
            <a:endParaRPr lang="en-US" dirty="0"/>
          </a:p>
        </p:txBody>
      </p:sp>
      <p:sp>
        <p:nvSpPr>
          <p:cNvPr id="3" name="Content Placeholder 2"/>
          <p:cNvSpPr>
            <a:spLocks noGrp="1"/>
          </p:cNvSpPr>
          <p:nvPr>
            <p:ph idx="1"/>
          </p:nvPr>
        </p:nvSpPr>
        <p:spPr/>
        <p:txBody>
          <a:bodyPr/>
          <a:lstStyle/>
          <a:p>
            <a:r>
              <a:rPr lang="en-GB" dirty="0" smtClean="0"/>
              <a:t>Do you support the resolutions provided to the CIDs 1307 and 1308 in Doc # 11/662r1?</a:t>
            </a:r>
            <a:endParaRPr lang="en-US" dirty="0" smtClean="0"/>
          </a:p>
          <a:p>
            <a:endParaRPr lang="en-US" dirty="0" smtClean="0"/>
          </a:p>
          <a:p>
            <a:r>
              <a:rPr lang="en-US" dirty="0" smtClean="0"/>
              <a:t>Yes: </a:t>
            </a:r>
          </a:p>
          <a:p>
            <a:r>
              <a:rPr lang="en-US" dirty="0" smtClean="0"/>
              <a:t>No: </a:t>
            </a:r>
          </a:p>
          <a:p>
            <a:r>
              <a:rPr lang="en-US" dirty="0" smtClean="0"/>
              <a:t>Abs</a:t>
            </a:r>
          </a:p>
          <a:p>
            <a:r>
              <a:rPr lang="en-US" dirty="0" smtClean="0">
                <a:solidFill>
                  <a:srgbClr val="00CC0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#6</a:t>
            </a:r>
            <a:endParaRPr lang="en-US" dirty="0"/>
          </a:p>
        </p:txBody>
      </p:sp>
      <p:sp>
        <p:nvSpPr>
          <p:cNvPr id="3" name="Content Placeholder 2"/>
          <p:cNvSpPr>
            <a:spLocks noGrp="1"/>
          </p:cNvSpPr>
          <p:nvPr>
            <p:ph idx="1"/>
          </p:nvPr>
        </p:nvSpPr>
        <p:spPr/>
        <p:txBody>
          <a:bodyPr/>
          <a:lstStyle/>
          <a:p>
            <a:r>
              <a:rPr lang="en-GB" dirty="0" smtClean="0"/>
              <a:t>Do you support the resolutions provided to </a:t>
            </a:r>
            <a:r>
              <a:rPr lang="en-GB" dirty="0" smtClean="0"/>
              <a:t>CIDs 114, 1492, 1715, 1491, 1493</a:t>
            </a:r>
            <a:r>
              <a:rPr lang="en-GB" dirty="0" smtClean="0"/>
              <a:t>, and 8 in </a:t>
            </a:r>
            <a:r>
              <a:rPr lang="en-GB" dirty="0" smtClean="0"/>
              <a:t>Doc # </a:t>
            </a:r>
            <a:r>
              <a:rPr lang="en-GB" dirty="0" smtClean="0"/>
              <a:t>11/705r1?</a:t>
            </a:r>
            <a:endParaRPr lang="en-US" dirty="0" smtClean="0"/>
          </a:p>
          <a:p>
            <a:endParaRPr lang="en-US" dirty="0" smtClean="0"/>
          </a:p>
          <a:p>
            <a:r>
              <a:rPr lang="en-US" dirty="0" smtClean="0"/>
              <a:t>Yes: </a:t>
            </a:r>
          </a:p>
          <a:p>
            <a:r>
              <a:rPr lang="en-US" dirty="0" smtClean="0"/>
              <a:t>No: </a:t>
            </a:r>
          </a:p>
          <a:p>
            <a:r>
              <a:rPr lang="en-US" dirty="0" smtClean="0"/>
              <a:t>Abs</a:t>
            </a:r>
          </a:p>
          <a:p>
            <a:endParaRPr lang="en-US" dirty="0" smtClean="0"/>
          </a:p>
          <a:p>
            <a:r>
              <a:rPr lang="en-US" dirty="0" smtClean="0">
                <a:solidFill>
                  <a:srgbClr val="00CC00"/>
                </a:solidFill>
              </a:rPr>
              <a:t>Pre-Motion </a:t>
            </a:r>
            <a:r>
              <a:rPr lang="en-US" dirty="0" smtClean="0">
                <a:solidFill>
                  <a:srgbClr val="00CC00"/>
                </a:solidFill>
              </a:rPr>
              <a:t>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#7</a:t>
            </a:r>
            <a:endParaRPr lang="en-US" dirty="0"/>
          </a:p>
        </p:txBody>
      </p:sp>
      <p:sp>
        <p:nvSpPr>
          <p:cNvPr id="3" name="Content Placeholder 2"/>
          <p:cNvSpPr>
            <a:spLocks noGrp="1"/>
          </p:cNvSpPr>
          <p:nvPr>
            <p:ph idx="1"/>
          </p:nvPr>
        </p:nvSpPr>
        <p:spPr/>
        <p:txBody>
          <a:bodyPr/>
          <a:lstStyle/>
          <a:p>
            <a:r>
              <a:rPr lang="en-GB" dirty="0" smtClean="0"/>
              <a:t>Do you support the resolutions provided to </a:t>
            </a:r>
            <a:r>
              <a:rPr lang="en-GB" dirty="0" smtClean="0"/>
              <a:t>CIDs 175,</a:t>
            </a:r>
            <a:r>
              <a:rPr lang="en-GB" dirty="0" smtClean="0"/>
              <a:t>, </a:t>
            </a:r>
            <a:r>
              <a:rPr lang="en-GB" dirty="0" smtClean="0"/>
              <a:t>and </a:t>
            </a:r>
            <a:r>
              <a:rPr lang="en-GB" dirty="0" smtClean="0"/>
              <a:t>159 </a:t>
            </a:r>
            <a:r>
              <a:rPr lang="en-GB" dirty="0" smtClean="0"/>
              <a:t>in </a:t>
            </a:r>
            <a:r>
              <a:rPr lang="en-GB" dirty="0" smtClean="0"/>
              <a:t>Doc # </a:t>
            </a:r>
            <a:r>
              <a:rPr lang="en-GB" dirty="0" smtClean="0"/>
              <a:t>11/711r0?</a:t>
            </a:r>
            <a:endParaRPr lang="en-US" dirty="0" smtClean="0"/>
          </a:p>
          <a:p>
            <a:endParaRPr lang="en-US" dirty="0" smtClean="0"/>
          </a:p>
          <a:p>
            <a:r>
              <a:rPr lang="en-US" dirty="0" smtClean="0"/>
              <a:t>Yes: </a:t>
            </a:r>
          </a:p>
          <a:p>
            <a:r>
              <a:rPr lang="en-US" dirty="0" smtClean="0"/>
              <a:t>No: </a:t>
            </a:r>
          </a:p>
          <a:p>
            <a:r>
              <a:rPr lang="en-US" dirty="0" smtClean="0"/>
              <a:t>Abs</a:t>
            </a:r>
          </a:p>
          <a:p>
            <a:endParaRPr lang="en-US" dirty="0" smtClean="0"/>
          </a:p>
          <a:p>
            <a:r>
              <a:rPr lang="en-US" dirty="0" smtClean="0">
                <a:solidFill>
                  <a:srgbClr val="00CC0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29</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38D400E6-8FCF-4779-9F25-F65DB5B9AC79}" type="slidenum">
              <a:rPr lang="en-US" altLang="ko-KR"/>
              <a:pPr/>
              <a:t>30</a:t>
            </a:fld>
            <a:endParaRPr lang="en-US" altLang="ko-KR"/>
          </a:p>
        </p:txBody>
      </p:sp>
      <p:sp>
        <p:nvSpPr>
          <p:cNvPr id="59394" name="Rectangle 2"/>
          <p:cNvSpPr>
            <a:spLocks noGrp="1" noChangeArrowheads="1"/>
          </p:cNvSpPr>
          <p:nvPr>
            <p:ph type="ctrTitle"/>
          </p:nvPr>
        </p:nvSpPr>
        <p:spPr/>
        <p:txBody>
          <a:bodyPr/>
          <a:lstStyle/>
          <a:p>
            <a:r>
              <a:rPr lang="en-US" altLang="ko-KR">
                <a:ea typeface="굴림" pitchFamily="34" charset="-127"/>
              </a:rPr>
              <a:t>TGac MAC adhoc meeting agenda-notes from past sessions</a:t>
            </a:r>
          </a:p>
        </p:txBody>
      </p:sp>
      <p:sp>
        <p:nvSpPr>
          <p:cNvPr id="59395" name="Rectangle 3"/>
          <p:cNvSpPr>
            <a:spLocks noGrp="1" noChangeArrowheads="1"/>
          </p:cNvSpPr>
          <p:nvPr>
            <p:ph type="subTitle" idx="1"/>
          </p:nvPr>
        </p:nvSpPr>
        <p:spPr/>
        <p:txBody>
          <a:bodyPr/>
          <a:lstStyle/>
          <a:p>
            <a:endParaRPr lang="en-GB"/>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5"/>
          <p:cNvSpPr>
            <a:spLocks noGrp="1"/>
          </p:cNvSpPr>
          <p:nvPr>
            <p:ph type="ftr" sz="quarter" idx="11"/>
          </p:nvPr>
        </p:nvSpPr>
        <p:spPr/>
        <p:txBody>
          <a:bodyPr/>
          <a:lstStyle/>
          <a:p>
            <a:r>
              <a:rPr lang="ko-KR" altLang="en-US"/>
              <a:t>Fischer, Lee, Zhu</a:t>
            </a:r>
            <a:endParaRPr lang="en-US" altLang="ko-KR"/>
          </a:p>
        </p:txBody>
      </p:sp>
      <p:sp>
        <p:nvSpPr>
          <p:cNvPr id="11" name="Slide Number Placeholder 6"/>
          <p:cNvSpPr>
            <a:spLocks noGrp="1"/>
          </p:cNvSpPr>
          <p:nvPr>
            <p:ph type="sldNum" sz="quarter" idx="12"/>
          </p:nvPr>
        </p:nvSpPr>
        <p:spPr/>
        <p:txBody>
          <a:bodyPr/>
          <a:lstStyle/>
          <a:p>
            <a:r>
              <a:rPr lang="en-US" altLang="ko-KR"/>
              <a:t>Slide </a:t>
            </a:r>
            <a:fld id="{5E2604AE-75F9-446C-8D35-6F3220BB898B}" type="slidenum">
              <a:rPr lang="en-US" altLang="ko-KR"/>
              <a:pPr/>
              <a:t>31</a:t>
            </a:fld>
            <a:endParaRPr lang="en-US" altLang="ko-KR"/>
          </a:p>
        </p:txBody>
      </p:sp>
      <p:sp>
        <p:nvSpPr>
          <p:cNvPr id="60418" name="Rectangle 2"/>
          <p:cNvSpPr>
            <a:spLocks noGrp="1" noChangeArrowheads="1"/>
          </p:cNvSpPr>
          <p:nvPr>
            <p:ph type="title"/>
          </p:nvPr>
        </p:nvSpPr>
        <p:spPr/>
        <p:txBody>
          <a:bodyPr/>
          <a:lstStyle/>
          <a:p>
            <a:r>
              <a:rPr lang="en-US" altLang="ko-KR">
                <a:ea typeface="굴림" pitchFamily="34" charset="-127"/>
              </a:rPr>
              <a:t>For better viewing</a:t>
            </a:r>
          </a:p>
        </p:txBody>
      </p:sp>
      <p:graphicFrame>
        <p:nvGraphicFramePr>
          <p:cNvPr id="60419" name="Group 3"/>
          <p:cNvGraphicFramePr>
            <a:graphicFrameLocks noGrp="1"/>
          </p:cNvGraphicFramePr>
          <p:nvPr>
            <p:ph sz="half" idx="2"/>
          </p:nvPr>
        </p:nvGraphicFramePr>
        <p:xfrm>
          <a:off x="762000" y="1981200"/>
          <a:ext cx="7696200" cy="4114800"/>
        </p:xfrm>
        <a:graphic>
          <a:graphicData uri="http://schemas.openxmlformats.org/drawingml/2006/table">
            <a:tbl>
              <a:tblPr/>
              <a:tblGrid>
                <a:gridCol w="7696200"/>
              </a:tblGrid>
              <a:tr h="4114800">
                <a:tc>
                  <a:txBody>
                    <a:bodyPr/>
                    <a:lstStyle/>
                    <a:p>
                      <a:pPr marL="342900" marR="0" lvl="0" indent="-342900" algn="l" defTabSz="914400" rtl="0" eaLnBrk="0" fontAlgn="base" latinLnBrk="0" hangingPunct="0">
                        <a:lnSpc>
                          <a:spcPct val="100000"/>
                        </a:lnSpc>
                        <a:spcBef>
                          <a:spcPct val="20000"/>
                        </a:spcBef>
                        <a:spcAft>
                          <a:spcPct val="0"/>
                        </a:spcAft>
                        <a:buClrTx/>
                        <a:buSzTx/>
                        <a:buFontTx/>
                        <a:buNone/>
                        <a:tabLst/>
                      </a:pPr>
                      <a:r>
                        <a:rPr kumimoji="0" lang="ko-KR" altLang="en-US" sz="2000" b="1" i="0" u="none" strike="noStrike" cap="none" normalizeH="0" baseline="0" dirty="0" smtClean="0">
                          <a:ln>
                            <a:noFill/>
                          </a:ln>
                          <a:solidFill>
                            <a:schemeClr val="tx1"/>
                          </a:solidFill>
                          <a:effectLst/>
                          <a:latin typeface="Times New Roman" pitchFamily="18" charset="0"/>
                          <a:ea typeface="굴림" pitchFamily="34" charset="-127"/>
                        </a:rPr>
                        <a:t> </a:t>
                      </a:r>
                      <a:r>
                        <a:rPr kumimoji="0" lang="en-US" altLang="ko-KR" sz="2000" b="0" i="0" u="none" strike="noStrike" cap="none" normalizeH="0" baseline="0" dirty="0" smtClean="0">
                          <a:ln>
                            <a:noFill/>
                          </a:ln>
                          <a:solidFill>
                            <a:schemeClr val="tx1"/>
                          </a:solidFill>
                          <a:effectLst/>
                          <a:latin typeface="Times New Roman" pitchFamily="18" charset="0"/>
                          <a:ea typeface="굴림" pitchFamily="34" charset="-127"/>
                        </a:rPr>
                        <a:t>Place text here</a:t>
                      </a: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8"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32</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33</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txBox="1">
            <a:spLocks/>
          </p:cNvSpPr>
          <p:nvPr/>
        </p:nvSpPr>
        <p:spPr bwMode="auto">
          <a:xfrm>
            <a:off x="685800" y="304800"/>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800" b="1" i="0" u="none" strike="noStrike" kern="1200" cap="none" spc="0" normalizeH="0" baseline="0" noProof="0" dirty="0" smtClean="0">
                <a:ln>
                  <a:noFill/>
                </a:ln>
                <a:solidFill>
                  <a:schemeClr val="tx1"/>
                </a:solidFill>
                <a:effectLst/>
                <a:uLnTx/>
                <a:uFillTx/>
                <a:latin typeface="Times New Roman" pitchFamily="18" charset="0"/>
                <a:ea typeface="굴림" pitchFamily="34" charset="-127"/>
                <a:cs typeface="+mn-cs"/>
              </a:rPr>
              <a:t>May 2011</a:t>
            </a:r>
            <a:endParaRPr kumimoji="0" lang="en-US" altLang="ko-KR" sz="1800" b="1" i="0" u="none" strike="noStrike" kern="1200" cap="none" spc="0" normalizeH="0" baseline="0" noProof="0" dirty="0">
              <a:ln>
                <a:noFill/>
              </a:ln>
              <a:solidFill>
                <a:schemeClr val="tx1"/>
              </a:solidFill>
              <a:effectLst/>
              <a:uLnTx/>
              <a:uFillTx/>
              <a:latin typeface="Times New Roman" pitchFamily="18" charset="0"/>
              <a:ea typeface="굴림" pitchFamily="34" charset="-127"/>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34</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35</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9575</TotalTime>
  <Words>3235</Words>
  <Application>Microsoft Office PowerPoint</Application>
  <PresentationFormat>On-screen Show (4:3)</PresentationFormat>
  <Paragraphs>467</Paragraphs>
  <Slides>35</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vt:lpstr>
      <vt:lpstr>May 9th, PM2 (Room I, Indian Wells)</vt:lpstr>
      <vt:lpstr>May 9th, PM3 (Room K, Indian Wells)</vt:lpstr>
      <vt:lpstr>May 10th, AM2 (Room K, Indian Wells)</vt:lpstr>
      <vt:lpstr>May 11th, AM1 (Room I, Indian Wells)</vt:lpstr>
      <vt:lpstr>Pre-Motion #1</vt:lpstr>
      <vt:lpstr>Pre-Motion #2</vt:lpstr>
      <vt:lpstr>Pre-Motion #3</vt:lpstr>
      <vt:lpstr>Straw Poll  #1</vt:lpstr>
      <vt:lpstr>Pre-Motion #4</vt:lpstr>
      <vt:lpstr>Pre-Motion #5</vt:lpstr>
      <vt:lpstr>Pre-Motion #6</vt:lpstr>
      <vt:lpstr>Pre-Motion #7</vt:lpstr>
      <vt:lpstr>TGac MAC adhoc Nov 19, 2009 minutes</vt:lpstr>
      <vt:lpstr>TGac MAC adhoc meeting agenda-notes from past sessions</vt:lpstr>
      <vt:lpstr>For better viewing</vt:lpstr>
      <vt:lpstr>TGac MAC adhoc Motions to be brought for vote in TGac task group</vt:lpstr>
      <vt:lpstr>TGac MAC straw poll 100119_a</vt:lpstr>
      <vt:lpstr>MAC adhoc operating rules</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226</cp:revision>
  <cp:lastPrinted>1998-02-10T13:28:06Z</cp:lastPrinted>
  <dcterms:created xsi:type="dcterms:W3CDTF">2008-05-05T19:43:32Z</dcterms:created>
  <dcterms:modified xsi:type="dcterms:W3CDTF">2011-05-10T18:54:03Z</dcterms:modified>
</cp:coreProperties>
</file>