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309" r:id="rId18"/>
    <p:sldId id="310" r:id="rId19"/>
    <p:sldId id="317" r:id="rId20"/>
    <p:sldId id="311" r:id="rId21"/>
    <p:sldId id="312" r:id="rId22"/>
    <p:sldId id="313" r:id="rId23"/>
    <p:sldId id="314" r:id="rId24"/>
    <p:sldId id="315" r:id="rId25"/>
    <p:sldId id="316" r:id="rId26"/>
    <p:sldId id="284" r:id="rId27"/>
    <p:sldId id="285" r:id="rId28"/>
    <p:sldId id="286" r:id="rId29"/>
    <p:sldId id="287" r:id="rId30"/>
    <p:sldId id="299" r:id="rId31"/>
    <p:sldId id="297" r:id="rId32"/>
    <p:sldId id="27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9" autoAdjust="0"/>
    <p:restoredTop sz="99505" autoAdjust="0"/>
  </p:normalViewPr>
  <p:slideViewPr>
    <p:cSldViewPr>
      <p:cViewPr varScale="1">
        <p:scale>
          <a:sx n="88" d="100"/>
          <a:sy n="88" d="100"/>
        </p:scale>
        <p:origin x="-11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26</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C3528F-7757-4B3B-8418-FE81880E493B}" type="slidenum">
              <a:rPr lang="en-US" altLang="ko-KR"/>
              <a:pPr/>
              <a:t>27</a:t>
            </a:fld>
            <a:endParaRPr lang="en-US" altLang="ko-KR"/>
          </a:p>
        </p:txBody>
      </p:sp>
      <p:sp>
        <p:nvSpPr>
          <p:cNvPr id="90114" name="Rectangle 2"/>
          <p:cNvSpPr>
            <a:spLocks noGrp="1" noRot="1" noChangeAspect="1" noChangeArrowheads="1" noTextEdit="1"/>
          </p:cNvSpPr>
          <p:nvPr>
            <p:ph type="sldImg"/>
          </p:nvPr>
        </p:nvSpPr>
        <p:spPr>
          <a:xfrm>
            <a:off x="1154113" y="701675"/>
            <a:ext cx="4625975" cy="3468688"/>
          </a:xfrm>
          <a:ln/>
        </p:spPr>
      </p:sp>
      <p:sp>
        <p:nvSpPr>
          <p:cNvPr id="9011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508059D-9C4F-40FC-955C-DDF943B07FB3}" type="slidenum">
              <a:rPr lang="en-US" altLang="ko-KR"/>
              <a:pPr/>
              <a:t>28</a:t>
            </a:fld>
            <a:endParaRPr lang="en-US" altLang="ko-KR"/>
          </a:p>
        </p:txBody>
      </p:sp>
      <p:sp>
        <p:nvSpPr>
          <p:cNvPr id="91138" name="Rectangle 2"/>
          <p:cNvSpPr>
            <a:spLocks noGrp="1" noRot="1" noChangeAspect="1" noChangeArrowheads="1" noTextEdit="1"/>
          </p:cNvSpPr>
          <p:nvPr>
            <p:ph type="sldImg"/>
          </p:nvPr>
        </p:nvSpPr>
        <p:spPr>
          <a:xfrm>
            <a:off x="1154113" y="701675"/>
            <a:ext cx="4625975" cy="3468688"/>
          </a:xfrm>
          <a:ln/>
        </p:spPr>
      </p:sp>
      <p:sp>
        <p:nvSpPr>
          <p:cNvPr id="9113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30</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31</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May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34" charset="-127"/>
              </a:rPr>
              <a:t>doc.: IEEE </a:t>
            </a:r>
            <a:r>
              <a:rPr lang="en-US" altLang="ko-KR" sz="1800" b="1" dirty="0" smtClean="0">
                <a:ea typeface="굴림" pitchFamily="34" charset="-127"/>
              </a:rPr>
              <a:t>802.11-11/0733r0</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a:t>May </a:t>
            </a:r>
            <a:r>
              <a:rPr lang="en-US" altLang="ko-KR" dirty="0" smtClean="0"/>
              <a:t>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2011-05-09</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May </a:t>
            </a:r>
            <a:r>
              <a:rPr lang="en-US" altLang="ko-KR" sz="3200" b="1" dirty="0" smtClean="0">
                <a:solidFill>
                  <a:schemeClr val="tx2"/>
                </a:solidFill>
                <a:ea typeface="굴림" pitchFamily="34" charset="-127"/>
              </a:rPr>
              <a:t>09</a:t>
            </a:r>
            <a:r>
              <a:rPr lang="en-US" altLang="ko-KR" sz="3200" b="1" baseline="30000" dirty="0" smtClean="0">
                <a:solidFill>
                  <a:schemeClr val="tx2"/>
                </a:solidFill>
                <a:ea typeface="굴림" pitchFamily="34" charset="-127"/>
              </a:rPr>
              <a:t>th</a:t>
            </a:r>
            <a:r>
              <a:rPr lang="en-US" altLang="ko-KR" sz="3200" b="1" dirty="0">
                <a:solidFill>
                  <a:schemeClr val="tx2"/>
                </a:solidFill>
                <a:ea typeface="굴림" pitchFamily="34" charset="-127"/>
              </a:rPr>
              <a:t>, </a:t>
            </a:r>
            <a:r>
              <a:rPr lang="en-US" altLang="ko-KR" sz="3200" b="1" dirty="0" smtClean="0">
                <a:solidFill>
                  <a:schemeClr val="tx2"/>
                </a:solidFill>
                <a:ea typeface="굴림" pitchFamily="34" charset="-127"/>
              </a:rPr>
              <a:t>2011 </a:t>
            </a:r>
            <a:r>
              <a:rPr lang="en-US" altLang="ko-KR" sz="3200" b="1" dirty="0">
                <a:solidFill>
                  <a:schemeClr val="tx2"/>
                </a:solidFill>
                <a:ea typeface="굴림" pitchFamily="34" charset="-127"/>
              </a:rPr>
              <a:t>– PM2</a:t>
            </a: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11-11-0478r00</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lstStyle/>
          <a:p>
            <a:endParaRPr lang="en-US" dirty="0"/>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PM2 (Room I, Indian Wells)</a:t>
            </a:r>
            <a:endParaRPr lang="en-US" dirty="0"/>
          </a:p>
        </p:txBody>
      </p:sp>
      <p:sp>
        <p:nvSpPr>
          <p:cNvPr id="3" name="Content Placeholder 2"/>
          <p:cNvSpPr>
            <a:spLocks noGrp="1"/>
          </p:cNvSpPr>
          <p:nvPr>
            <p:ph idx="1"/>
          </p:nvPr>
        </p:nvSpPr>
        <p:spPr/>
        <p:txBody>
          <a:bodyPr/>
          <a:lstStyle/>
          <a:p>
            <a:r>
              <a:rPr lang="en-US" dirty="0" smtClean="0"/>
              <a:t>MAC related comment resolutions presented in the </a:t>
            </a:r>
            <a:r>
              <a:rPr lang="en-US" dirty="0" err="1" smtClean="0"/>
              <a:t>TGac</a:t>
            </a:r>
            <a:r>
              <a:rPr lang="en-US" dirty="0" smtClean="0"/>
              <a:t> session</a:t>
            </a:r>
          </a:p>
          <a:p>
            <a:pPr lvl="1"/>
            <a:r>
              <a:rPr lang="en-US" dirty="0" smtClean="0">
                <a:solidFill>
                  <a:srgbClr val="00CC00"/>
                </a:solidFill>
              </a:rPr>
              <a:t>11-11/603r4 Matt (motion #7 as in 11/0582r1, </a:t>
            </a:r>
            <a:r>
              <a:rPr lang="en-US" b="1" dirty="0" smtClean="0">
                <a:solidFill>
                  <a:srgbClr val="00CC00"/>
                </a:solidFill>
              </a:rPr>
              <a:t>Motion passed</a:t>
            </a:r>
            <a:r>
              <a:rPr lang="en-US" dirty="0" smtClean="0">
                <a:solidFill>
                  <a:srgbClr val="00CC00"/>
                </a:solidFill>
              </a:rPr>
              <a:t>)</a:t>
            </a:r>
          </a:p>
          <a:p>
            <a:pPr lvl="1"/>
            <a:r>
              <a:rPr lang="en-US" dirty="0" smtClean="0">
                <a:solidFill>
                  <a:srgbClr val="00CC00"/>
                </a:solidFill>
              </a:rPr>
              <a:t>11-11/701r0 </a:t>
            </a:r>
            <a:r>
              <a:rPr lang="en-US" dirty="0" smtClean="0">
                <a:solidFill>
                  <a:srgbClr val="00CC00"/>
                </a:solidFill>
              </a:rPr>
              <a:t>Illsoo (motion #9 as in 11/0582r1, </a:t>
            </a:r>
            <a:r>
              <a:rPr lang="en-US" b="1" dirty="0" smtClean="0">
                <a:solidFill>
                  <a:srgbClr val="00CC00"/>
                </a:solidFill>
              </a:rPr>
              <a:t>Motion passed</a:t>
            </a:r>
            <a:r>
              <a:rPr lang="en-US" dirty="0" smtClean="0">
                <a:solidFill>
                  <a:srgbClr val="00CC00"/>
                </a:solidFill>
              </a:rPr>
              <a:t>)</a:t>
            </a:r>
          </a:p>
          <a:p>
            <a:pPr lvl="1"/>
            <a:r>
              <a:rPr lang="en-CA" dirty="0" smtClean="0">
                <a:solidFill>
                  <a:srgbClr val="00CC00"/>
                </a:solidFill>
              </a:rPr>
              <a:t>11/730r0, CID 1271 661 1187 proposed text, Matthew Fischer (Broadcom)</a:t>
            </a:r>
          </a:p>
          <a:p>
            <a:pPr lvl="1"/>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PM3 (Room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r>
              <a:rPr lang="en-US" dirty="0" smtClean="0">
                <a:solidFill>
                  <a:srgbClr val="00CC00"/>
                </a:solidFill>
              </a:rPr>
              <a:t>11/740r0, Comment </a:t>
            </a:r>
            <a:r>
              <a:rPr lang="en-US" dirty="0" smtClean="0">
                <a:solidFill>
                  <a:srgbClr val="00CC00"/>
                </a:solidFill>
              </a:rPr>
              <a:t>resolution CIDs 1781 </a:t>
            </a:r>
            <a:r>
              <a:rPr lang="en-US" dirty="0" smtClean="0">
                <a:solidFill>
                  <a:srgbClr val="00CC00"/>
                </a:solidFill>
              </a:rPr>
              <a:t>1359, Simone </a:t>
            </a:r>
            <a:r>
              <a:rPr lang="en-US" dirty="0" smtClean="0">
                <a:solidFill>
                  <a:srgbClr val="00CC00"/>
                </a:solidFill>
              </a:rPr>
              <a:t>Merlin</a:t>
            </a:r>
            <a:r>
              <a:rPr lang="en-US" dirty="0" smtClean="0">
                <a:solidFill>
                  <a:srgbClr val="00CC00"/>
                </a:solidFill>
              </a:rPr>
              <a:t> (Qualcomm)</a:t>
            </a:r>
          </a:p>
          <a:p>
            <a:r>
              <a:rPr lang="en-US" dirty="0" smtClean="0">
                <a:solidFill>
                  <a:srgbClr val="00CC00"/>
                </a:solidFill>
              </a:rPr>
              <a:t>11/729r1, </a:t>
            </a:r>
            <a:r>
              <a:rPr lang="fr-FR" dirty="0" smtClean="0">
                <a:solidFill>
                  <a:srgbClr val="00CC00"/>
                </a:solidFill>
              </a:rPr>
              <a:t>D0.1 </a:t>
            </a:r>
            <a:r>
              <a:rPr lang="fr-FR" dirty="0" smtClean="0">
                <a:solidFill>
                  <a:srgbClr val="00CC00"/>
                </a:solidFill>
              </a:rPr>
              <a:t>Comment </a:t>
            </a:r>
            <a:r>
              <a:rPr lang="fr-FR" dirty="0" err="1" smtClean="0">
                <a:solidFill>
                  <a:srgbClr val="00CC00"/>
                </a:solidFill>
              </a:rPr>
              <a:t>Resolution</a:t>
            </a:r>
            <a:r>
              <a:rPr lang="fr-FR" dirty="0" smtClean="0">
                <a:solidFill>
                  <a:srgbClr val="00CC00"/>
                </a:solidFill>
              </a:rPr>
              <a:t> – CID </a:t>
            </a:r>
            <a:r>
              <a:rPr lang="fr-FR" dirty="0" smtClean="0">
                <a:solidFill>
                  <a:srgbClr val="00CC00"/>
                </a:solidFill>
              </a:rPr>
              <a:t>808 </a:t>
            </a:r>
            <a:r>
              <a:rPr lang="en-US" dirty="0" smtClean="0">
                <a:solidFill>
                  <a:srgbClr val="00CC00"/>
                </a:solidFill>
              </a:rPr>
              <a:t>Reza </a:t>
            </a:r>
            <a:r>
              <a:rPr lang="en-US" dirty="0" err="1" smtClean="0">
                <a:solidFill>
                  <a:srgbClr val="00CC00"/>
                </a:solidFill>
              </a:rPr>
              <a:t>Hedayat</a:t>
            </a:r>
            <a:r>
              <a:rPr lang="en-US" dirty="0" smtClean="0">
                <a:solidFill>
                  <a:srgbClr val="00CC00"/>
                </a:solidFill>
              </a:rPr>
              <a:t> </a:t>
            </a:r>
            <a:r>
              <a:rPr lang="fr-FR" dirty="0" smtClean="0">
                <a:solidFill>
                  <a:srgbClr val="00CC00"/>
                </a:solidFill>
              </a:rPr>
              <a:t>(</a:t>
            </a:r>
            <a:r>
              <a:rPr lang="en-US" dirty="0" smtClean="0">
                <a:solidFill>
                  <a:srgbClr val="00CC00"/>
                </a:solidFill>
              </a:rPr>
              <a:t>Cisco )</a:t>
            </a:r>
          </a:p>
          <a:p>
            <a:pPr fontAlgn="t"/>
            <a:r>
              <a:rPr lang="en-CA" dirty="0" smtClean="0">
                <a:solidFill>
                  <a:srgbClr val="00CC00"/>
                </a:solidFill>
              </a:rPr>
              <a:t>11/710r1, </a:t>
            </a:r>
            <a:r>
              <a:rPr lang="en-CA" dirty="0" smtClean="0">
                <a:solidFill>
                  <a:srgbClr val="00CC00"/>
                </a:solidFill>
              </a:rPr>
              <a:t>“</a:t>
            </a:r>
            <a:r>
              <a:rPr lang="en-CA" dirty="0" err="1" smtClean="0">
                <a:solidFill>
                  <a:srgbClr val="00CC00"/>
                </a:solidFill>
              </a:rPr>
              <a:t>TGac</a:t>
            </a:r>
            <a:r>
              <a:rPr lang="en-CA" dirty="0" smtClean="0">
                <a:solidFill>
                  <a:srgbClr val="00CC00"/>
                </a:solidFill>
              </a:rPr>
              <a:t> Comments resolutions on TXOP PS bit in VHT-SIG-A</a:t>
            </a:r>
            <a:r>
              <a:rPr lang="en-CA" dirty="0" smtClean="0">
                <a:solidFill>
                  <a:srgbClr val="00CC00"/>
                </a:solidFill>
              </a:rPr>
              <a:t>”, </a:t>
            </a:r>
            <a:r>
              <a:rPr lang="en-CA" dirty="0" err="1" smtClean="0">
                <a:solidFill>
                  <a:srgbClr val="00CC00"/>
                </a:solidFill>
              </a:rPr>
              <a:t>Patil</a:t>
            </a:r>
            <a:r>
              <a:rPr lang="en-CA" dirty="0" smtClean="0">
                <a:solidFill>
                  <a:srgbClr val="00CC00"/>
                </a:solidFill>
              </a:rPr>
              <a:t> </a:t>
            </a:r>
            <a:r>
              <a:rPr lang="en-CA" dirty="0" err="1" smtClean="0">
                <a:solidFill>
                  <a:srgbClr val="00CC00"/>
                </a:solidFill>
              </a:rPr>
              <a:t>Sandhya</a:t>
            </a:r>
            <a:r>
              <a:rPr lang="en-CA" dirty="0" smtClean="0">
                <a:solidFill>
                  <a:srgbClr val="00CC00"/>
                </a:solidFill>
              </a:rPr>
              <a:t> (Samsung</a:t>
            </a:r>
            <a:r>
              <a:rPr lang="en-CA" dirty="0" smtClean="0">
                <a:solidFill>
                  <a:srgbClr val="00CC00"/>
                </a:solidFill>
              </a:rPr>
              <a:t>)</a:t>
            </a:r>
            <a:endParaRPr lang="en-CA" dirty="0" smtClean="0">
              <a:solidFill>
                <a:srgbClr val="00CC00"/>
              </a:solidFill>
            </a:endParaRPr>
          </a:p>
          <a:p>
            <a:pPr fontAlgn="t"/>
            <a:r>
              <a:rPr lang="en-CA" dirty="0" smtClean="0">
                <a:solidFill>
                  <a:srgbClr val="00CC00"/>
                </a:solidFill>
              </a:rPr>
              <a:t>11/662r0, Comment Resolution PLME SAP </a:t>
            </a:r>
            <a:r>
              <a:rPr lang="en-CA" dirty="0" smtClean="0">
                <a:solidFill>
                  <a:srgbClr val="00CC00"/>
                </a:solidFill>
              </a:rPr>
              <a:t>Interface, Yongho Seok (LG)</a:t>
            </a:r>
            <a:endParaRPr lang="en-CA" dirty="0" smtClean="0">
              <a:solidFill>
                <a:srgbClr val="00CC00"/>
              </a:solidFill>
            </a:endParaRPr>
          </a:p>
          <a:p>
            <a:pPr fontAlgn="t"/>
            <a:r>
              <a:rPr lang="en-CA" dirty="0" smtClean="0">
                <a:solidFill>
                  <a:srgbClr val="00CC00"/>
                </a:solidFill>
              </a:rPr>
              <a:t>11/645r3, </a:t>
            </a:r>
            <a:r>
              <a:rPr lang="en-CA" dirty="0" err="1" smtClean="0">
                <a:solidFill>
                  <a:srgbClr val="00CC00"/>
                </a:solidFill>
              </a:rPr>
              <a:t>TGac</a:t>
            </a:r>
            <a:r>
              <a:rPr lang="en-CA" dirty="0" smtClean="0">
                <a:solidFill>
                  <a:srgbClr val="00CC00"/>
                </a:solidFill>
              </a:rPr>
              <a:t> AP as </a:t>
            </a:r>
            <a:r>
              <a:rPr lang="en-CA" dirty="0" err="1" smtClean="0">
                <a:solidFill>
                  <a:srgbClr val="00CC00"/>
                </a:solidFill>
              </a:rPr>
              <a:t>BFmee</a:t>
            </a:r>
            <a:r>
              <a:rPr lang="en-CA" dirty="0" smtClean="0">
                <a:solidFill>
                  <a:srgbClr val="00CC00"/>
                </a:solidFill>
              </a:rPr>
              <a:t>, BF in IBSS and </a:t>
            </a:r>
            <a:r>
              <a:rPr lang="en-CA" dirty="0" err="1" smtClean="0">
                <a:solidFill>
                  <a:srgbClr val="00CC00"/>
                </a:solidFill>
              </a:rPr>
              <a:t>mBSS</a:t>
            </a:r>
            <a:r>
              <a:rPr lang="en-CA" dirty="0" smtClean="0">
                <a:solidFill>
                  <a:srgbClr val="00CC00"/>
                </a:solidFill>
              </a:rPr>
              <a:t>, </a:t>
            </a:r>
            <a:r>
              <a:rPr lang="en-CA" dirty="0" err="1" smtClean="0">
                <a:solidFill>
                  <a:srgbClr val="00CC00"/>
                </a:solidFill>
              </a:rPr>
              <a:t>Liwen</a:t>
            </a:r>
            <a:r>
              <a:rPr lang="en-CA" dirty="0" smtClean="0">
                <a:solidFill>
                  <a:srgbClr val="00CC00"/>
                </a:solidFill>
              </a:rPr>
              <a:t> Chu (STMicroelectronics)</a:t>
            </a:r>
            <a:endParaRPr lang="en-US" dirty="0" smtClean="0">
              <a:solidFill>
                <a:srgbClr val="00CC00"/>
              </a:solidFill>
            </a:endParaRPr>
          </a:p>
          <a:p>
            <a:pPr fontAlgn="t"/>
            <a:endParaRPr lang="en-CA"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smtClean="0"/>
              <a:t>10</a:t>
            </a:r>
            <a:r>
              <a:rPr lang="en-US" baseline="30000" dirty="0" smtClean="0"/>
              <a:t>th</a:t>
            </a:r>
            <a:r>
              <a:rPr lang="en-US" dirty="0" smtClean="0"/>
              <a:t>, </a:t>
            </a:r>
            <a:r>
              <a:rPr lang="en-US" dirty="0" smtClean="0"/>
              <a:t>A</a:t>
            </a:r>
            <a:r>
              <a:rPr lang="en-US" dirty="0" smtClean="0"/>
              <a:t>M2 </a:t>
            </a:r>
            <a:r>
              <a:rPr lang="en-US" dirty="0" smtClean="0"/>
              <a:t>(Room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pPr fontAlgn="t"/>
            <a:r>
              <a:rPr lang="en-CA" dirty="0" smtClean="0"/>
              <a:t>11/706r0, </a:t>
            </a:r>
            <a:r>
              <a:rPr lang="en-CA" dirty="0" err="1" smtClean="0"/>
              <a:t>TGac</a:t>
            </a:r>
            <a:r>
              <a:rPr lang="en-CA" dirty="0" smtClean="0"/>
              <a:t> Comment resolutions on TXOP Bandwidth in 9.9.1.4 </a:t>
            </a:r>
            <a:r>
              <a:rPr lang="en-CA" dirty="0" smtClean="0"/>
              <a:t>, Jae </a:t>
            </a:r>
            <a:r>
              <a:rPr lang="en-CA" dirty="0" smtClean="0"/>
              <a:t>Seung Lee (ETRI) </a:t>
            </a:r>
          </a:p>
          <a:p>
            <a:pPr fontAlgn="t"/>
            <a:r>
              <a:rPr lang="en-CA" dirty="0" smtClean="0"/>
              <a:t>11/705r0, </a:t>
            </a:r>
            <a:r>
              <a:rPr lang="en-CA" dirty="0" err="1" smtClean="0"/>
              <a:t>TGac</a:t>
            </a:r>
            <a:r>
              <a:rPr lang="en-CA" dirty="0" smtClean="0"/>
              <a:t> Comment resolutions on miscellaneous CIDs in 9.9.1.4 </a:t>
            </a:r>
            <a:r>
              <a:rPr lang="en-CA" dirty="0" smtClean="0"/>
              <a:t>,Jae </a:t>
            </a:r>
            <a:r>
              <a:rPr lang="en-CA" dirty="0" smtClean="0"/>
              <a:t>Seung Lee (ETRI) </a:t>
            </a:r>
          </a:p>
          <a:p>
            <a:pPr fontAlgn="t"/>
            <a:r>
              <a:rPr lang="en-CA" dirty="0" smtClean="0"/>
              <a:t>11/711r0, Clause 9.15 Comments Resolution, Osama Aboul-Magd (Samsung Electronics) MAC</a:t>
            </a:r>
          </a:p>
          <a:p>
            <a:pPr fontAlgn="t"/>
            <a:r>
              <a:rPr lang="en-CA" dirty="0" smtClean="0"/>
              <a:t>11/636r1, </a:t>
            </a:r>
            <a:r>
              <a:rPr lang="fr-FR" dirty="0" smtClean="0"/>
              <a:t>D0.1 Comment </a:t>
            </a:r>
            <a:r>
              <a:rPr lang="fr-FR" dirty="0" err="1" smtClean="0"/>
              <a:t>Resolution</a:t>
            </a:r>
            <a:r>
              <a:rPr lang="fr-FR" dirty="0" smtClean="0"/>
              <a:t> CID 809, Peter </a:t>
            </a:r>
            <a:r>
              <a:rPr lang="fr-FR" dirty="0" err="1" smtClean="0"/>
              <a:t>Loc</a:t>
            </a:r>
            <a:r>
              <a:rPr lang="en-CA" dirty="0" smtClean="0"/>
              <a:t> (Self)</a:t>
            </a:r>
          </a:p>
          <a:p>
            <a:pPr fontAlgn="t"/>
            <a:r>
              <a:rPr lang="en-CA" dirty="0" smtClean="0"/>
              <a:t>11/606r1, Comment resolutions – TXOP sharing, Allan Zhu (Samsung)</a:t>
            </a:r>
          </a:p>
          <a:p>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May</a:t>
            </a:r>
            <a:r>
              <a:rPr lang="ko-KR" altLang="en-US" dirty="0">
                <a:ea typeface="굴림" pitchFamily="34" charset="-127"/>
              </a:rPr>
              <a:t> </a:t>
            </a:r>
            <a:r>
              <a:rPr lang="en-US" altLang="ko-KR" dirty="0" smtClean="0">
                <a:ea typeface="굴림" pitchFamily="34" charset="-127"/>
              </a:rPr>
              <a:t>2011 </a:t>
            </a:r>
            <a:r>
              <a:rPr lang="en-US" altLang="ko-KR" dirty="0">
                <a:ea typeface="굴림" pitchFamily="34" charset="-127"/>
              </a:rPr>
              <a:t>interim </a:t>
            </a:r>
            <a:r>
              <a:rPr lang="en-US" altLang="ko-KR" dirty="0" smtClean="0">
                <a:ea typeface="굴림" pitchFamily="34" charset="-127"/>
              </a:rPr>
              <a:t>meeting</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a:t>
            </a:r>
            <a:r>
              <a:rPr lang="en-US" dirty="0" smtClean="0"/>
              <a:t>1781 </a:t>
            </a:r>
            <a:r>
              <a:rPr lang="en-US" dirty="0" smtClean="0"/>
              <a:t>and 1359 as described in Doc # 11/740r0?</a:t>
            </a:r>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CC00"/>
                </a:solidFill>
              </a:rPr>
              <a:t>Pre-Motion passed without objections</a:t>
            </a:r>
            <a:r>
              <a:rPr lang="en-US" dirty="0" smtClean="0"/>
              <a:t>.</a:t>
            </a:r>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808 as described in Doc # 11/</a:t>
            </a:r>
            <a:r>
              <a:rPr lang="en-CA" dirty="0" smtClean="0"/>
              <a:t>729r1</a:t>
            </a:r>
            <a:r>
              <a:rPr lang="en-US" dirty="0" smtClean="0"/>
              <a:t>?</a:t>
            </a:r>
          </a:p>
          <a:p>
            <a:endParaRPr lang="en-US" dirty="0" smtClean="0"/>
          </a:p>
          <a:p>
            <a:r>
              <a:rPr lang="en-US" dirty="0" smtClean="0"/>
              <a:t>Yes: 7</a:t>
            </a:r>
          </a:p>
          <a:p>
            <a:r>
              <a:rPr lang="en-US" dirty="0" smtClean="0"/>
              <a:t>No: 7</a:t>
            </a:r>
          </a:p>
          <a:p>
            <a:r>
              <a:rPr lang="en-US" dirty="0" smtClean="0"/>
              <a:t>Abs: 8</a:t>
            </a:r>
          </a:p>
          <a:p>
            <a:endParaRPr lang="en-US" dirty="0" smtClean="0"/>
          </a:p>
          <a:p>
            <a:r>
              <a:rPr lang="en-US" dirty="0" smtClean="0">
                <a:solidFill>
                  <a:srgbClr val="FF0000"/>
                </a:solidFill>
              </a:rPr>
              <a:t>Pre-Motion failed</a:t>
            </a:r>
            <a:endParaRPr lang="en-US" dirty="0" smtClean="0">
              <a:solidFill>
                <a:srgbClr val="FF0000"/>
              </a:solidFill>
            </a:endParaRP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GB" dirty="0" smtClean="0"/>
              <a:t>Do you accept the resolutions provided to the CIDs 289, 970, 557, 610, 663, 971, 1619, 125, 1342, 851, 550, 549 and the changes to the spec text as presented in editing instructions section of </a:t>
            </a:r>
            <a:r>
              <a:rPr lang="en-GB" dirty="0" smtClean="0"/>
              <a:t>11/710r1?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CC00"/>
                </a:solidFill>
              </a:rPr>
              <a:t>Pre-Motion passed without objections</a:t>
            </a:r>
            <a:r>
              <a:rPr lang="en-US" dirty="0" smtClean="0"/>
              <a:t>.</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GB" dirty="0" smtClean="0"/>
              <a:t>Do you </a:t>
            </a:r>
            <a:r>
              <a:rPr lang="en-GB" dirty="0" smtClean="0"/>
              <a:t>support </a:t>
            </a:r>
            <a:r>
              <a:rPr lang="en-GB" dirty="0" smtClean="0"/>
              <a:t>the resolutions provided to the CIDs </a:t>
            </a:r>
            <a:r>
              <a:rPr lang="en-GB" dirty="0" smtClean="0"/>
              <a:t>1307 and 1308 in Doc # 11/662r0, without the MLME interfaces for Group ID and Operating Mode Notification?</a:t>
            </a:r>
            <a:endParaRPr lang="en-US" dirty="0" smtClean="0"/>
          </a:p>
          <a:p>
            <a:endParaRPr lang="en-US" dirty="0" smtClean="0"/>
          </a:p>
          <a:p>
            <a:r>
              <a:rPr lang="en-US" dirty="0" smtClean="0"/>
              <a:t>Yes: 18</a:t>
            </a:r>
          </a:p>
          <a:p>
            <a:r>
              <a:rPr lang="en-US" dirty="0" smtClean="0"/>
              <a:t>No: 0</a:t>
            </a:r>
          </a:p>
          <a:p>
            <a:r>
              <a:rPr lang="en-US" dirty="0" smtClean="0"/>
              <a:t>Abs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r>
              <a:rPr lang="en-GB" dirty="0" smtClean="0"/>
              <a:t>Do you </a:t>
            </a:r>
            <a:r>
              <a:rPr lang="en-GB" dirty="0" smtClean="0"/>
              <a:t>support changing the </a:t>
            </a:r>
            <a:r>
              <a:rPr lang="en-GB" dirty="0" err="1" smtClean="0"/>
              <a:t>TGac</a:t>
            </a:r>
            <a:r>
              <a:rPr lang="en-GB" dirty="0" smtClean="0"/>
              <a:t> spec D0.1 as described in Slide #7 of Doc 11/645r4?</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t>Pre-Motion passed without objections.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r>
              <a:rPr lang="en-GB" dirty="0" smtClean="0"/>
              <a:t>Do you support the resolutions provided to the CIDs 1307 and 1308 in Doc # </a:t>
            </a:r>
            <a:r>
              <a:rPr lang="en-GB" dirty="0" smtClean="0"/>
              <a:t>11/662r1?</a:t>
            </a:r>
            <a:endParaRPr lang="en-US" dirty="0" smtClean="0"/>
          </a:p>
          <a:p>
            <a:endParaRPr lang="en-US" dirty="0" smtClean="0"/>
          </a:p>
          <a:p>
            <a:r>
              <a:rPr lang="en-US" dirty="0" smtClean="0"/>
              <a:t>Yes: </a:t>
            </a:r>
          </a:p>
          <a:p>
            <a:r>
              <a:rPr lang="en-US" dirty="0" smtClean="0"/>
              <a:t>No: </a:t>
            </a:r>
          </a:p>
          <a:p>
            <a:r>
              <a:rPr lang="en-US" dirty="0" smtClean="0"/>
              <a:t>Abs</a:t>
            </a:r>
          </a:p>
          <a:p>
            <a:r>
              <a:rPr lang="en-US" dirty="0" smtClean="0"/>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26</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38D400E6-8FCF-4779-9F25-F65DB5B9AC79}" type="slidenum">
              <a:rPr lang="en-US" altLang="ko-KR"/>
              <a:pPr/>
              <a:t>27</a:t>
            </a:fld>
            <a:endParaRPr lang="en-US" altLang="ko-KR"/>
          </a:p>
        </p:txBody>
      </p:sp>
      <p:sp>
        <p:nvSpPr>
          <p:cNvPr id="59394" name="Rectangle 2"/>
          <p:cNvSpPr>
            <a:spLocks noGrp="1" noChangeArrowheads="1"/>
          </p:cNvSpPr>
          <p:nvPr>
            <p:ph type="ctrTitle"/>
          </p:nvPr>
        </p:nvSpPr>
        <p:spPr/>
        <p:txBody>
          <a:bodyPr/>
          <a:lstStyle/>
          <a:p>
            <a:r>
              <a:rPr lang="en-US" altLang="ko-KR">
                <a:ea typeface="굴림" pitchFamily="34" charset="-127"/>
              </a:rPr>
              <a:t>TGac MAC adhoc meeting agenda-notes from past sessions</a:t>
            </a:r>
          </a:p>
        </p:txBody>
      </p:sp>
      <p:sp>
        <p:nvSpPr>
          <p:cNvPr id="59395" name="Rectangle 3"/>
          <p:cNvSpPr>
            <a:spLocks noGrp="1" noChangeArrowheads="1"/>
          </p:cNvSpPr>
          <p:nvPr>
            <p:ph type="subTitle" idx="1"/>
          </p:nvPr>
        </p:nvSpPr>
        <p:spPr/>
        <p:txBody>
          <a:bodyPr/>
          <a:lstStyle/>
          <a:p>
            <a:endParaRPr lang="en-GB"/>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5"/>
          <p:cNvSpPr>
            <a:spLocks noGrp="1"/>
          </p:cNvSpPr>
          <p:nvPr>
            <p:ph type="ftr" sz="quarter" idx="11"/>
          </p:nvPr>
        </p:nvSpPr>
        <p:spPr/>
        <p:txBody>
          <a:bodyPr/>
          <a:lstStyle/>
          <a:p>
            <a:r>
              <a:rPr lang="ko-KR" altLang="en-US"/>
              <a:t>Fischer, Lee, Zhu</a:t>
            </a:r>
            <a:endParaRPr lang="en-US" altLang="ko-KR"/>
          </a:p>
        </p:txBody>
      </p:sp>
      <p:sp>
        <p:nvSpPr>
          <p:cNvPr id="11" name="Slide Number Placeholder 6"/>
          <p:cNvSpPr>
            <a:spLocks noGrp="1"/>
          </p:cNvSpPr>
          <p:nvPr>
            <p:ph type="sldNum" sz="quarter" idx="12"/>
          </p:nvPr>
        </p:nvSpPr>
        <p:spPr/>
        <p:txBody>
          <a:bodyPr/>
          <a:lstStyle/>
          <a:p>
            <a:r>
              <a:rPr lang="en-US" altLang="ko-KR"/>
              <a:t>Slide </a:t>
            </a:r>
            <a:fld id="{5E2604AE-75F9-446C-8D35-6F3220BB898B}" type="slidenum">
              <a:rPr lang="en-US" altLang="ko-KR"/>
              <a:pPr/>
              <a:t>28</a:t>
            </a:fld>
            <a:endParaRPr lang="en-US" altLang="ko-KR"/>
          </a:p>
        </p:txBody>
      </p:sp>
      <p:sp>
        <p:nvSpPr>
          <p:cNvPr id="60418" name="Rectangle 2"/>
          <p:cNvSpPr>
            <a:spLocks noGrp="1" noChangeArrowheads="1"/>
          </p:cNvSpPr>
          <p:nvPr>
            <p:ph type="title"/>
          </p:nvPr>
        </p:nvSpPr>
        <p:spPr/>
        <p:txBody>
          <a:bodyPr/>
          <a:lstStyle/>
          <a:p>
            <a:r>
              <a:rPr lang="en-US" altLang="ko-KR">
                <a:ea typeface="굴림" pitchFamily="34" charset="-127"/>
              </a:rPr>
              <a:t>For better viewing</a:t>
            </a:r>
          </a:p>
        </p:txBody>
      </p:sp>
      <p:graphicFrame>
        <p:nvGraphicFramePr>
          <p:cNvPr id="60419" name="Group 3"/>
          <p:cNvGraphicFramePr>
            <a:graphicFrameLocks noGrp="1"/>
          </p:cNvGraphicFramePr>
          <p:nvPr>
            <p:ph sz="half" idx="2"/>
          </p:nvPr>
        </p:nvGraphicFramePr>
        <p:xfrm>
          <a:off x="762000" y="1981200"/>
          <a:ext cx="7696200" cy="4114800"/>
        </p:xfrm>
        <a:graphic>
          <a:graphicData uri="http://schemas.openxmlformats.org/drawingml/2006/table">
            <a:tbl>
              <a:tblPr/>
              <a:tblGrid>
                <a:gridCol w="7696200"/>
              </a:tblGrid>
              <a:tr h="4114800">
                <a:tc>
                  <a: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pPr>
                      <a:r>
                        <a:rPr kumimoji="0" lang="ko-KR" altLang="en-US" sz="2000" b="1" i="0" u="none" strike="noStrike" cap="none" normalizeH="0" baseline="0" dirty="0" smtClean="0">
                          <a:ln>
                            <a:noFill/>
                          </a:ln>
                          <a:solidFill>
                            <a:schemeClr val="tx1"/>
                          </a:solidFill>
                          <a:effectLst/>
                          <a:latin typeface="Times New Roman" pitchFamily="18" charset="0"/>
                          <a:ea typeface="굴림" pitchFamily="34" charset="-127"/>
                        </a:rPr>
                        <a:t> </a:t>
                      </a:r>
                      <a:r>
                        <a:rPr kumimoji="0" lang="en-US" altLang="ko-KR" sz="2000" b="0" i="0" u="none" strike="noStrike" cap="none" normalizeH="0" baseline="0" dirty="0" smtClean="0">
                          <a:ln>
                            <a:noFill/>
                          </a:ln>
                          <a:solidFill>
                            <a:schemeClr val="tx1"/>
                          </a:solidFill>
                          <a:effectLst/>
                          <a:latin typeface="Times New Roman" pitchFamily="18" charset="0"/>
                          <a:ea typeface="굴림" pitchFamily="34" charset="-127"/>
                        </a:rPr>
                        <a:t>Place text here</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30</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31</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32</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9480</TotalTime>
  <Words>3077</Words>
  <Application>Microsoft Office PowerPoint</Application>
  <PresentationFormat>On-screen Show (4:3)</PresentationFormat>
  <Paragraphs>437</Paragraphs>
  <Slides>32</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May 9th, PM2 (Room I, Indian Wells)</vt:lpstr>
      <vt:lpstr>May 9th, PM3 (Room K, Indian Wells)</vt:lpstr>
      <vt:lpstr>May 10th, AM2 (Room K, Indian Wells)</vt:lpstr>
      <vt:lpstr>Pre-Motion #1</vt:lpstr>
      <vt:lpstr>Pre-Motion #2</vt:lpstr>
      <vt:lpstr>Pre-Motion #3</vt:lpstr>
      <vt:lpstr>Straw Poll  #1</vt:lpstr>
      <vt:lpstr>Pre-Motion #4</vt:lpstr>
      <vt:lpstr>Pre-Motion #5</vt:lpstr>
      <vt:lpstr>TGac MAC adhoc Nov 19, 2009 minutes</vt:lpstr>
      <vt:lpstr>TGac MAC adhoc meeting agenda-notes from past sessions</vt:lpstr>
      <vt:lpstr>For better viewing</vt:lpstr>
      <vt:lpstr>TGac MAC adhoc Motions to be brought for vote in TGac task group</vt:lpstr>
      <vt:lpstr>TGac MAC straw poll 100119_a</vt:lpstr>
      <vt:lpstr>MAC adhoc operating rules</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217</cp:revision>
  <cp:lastPrinted>1998-02-10T13:28:06Z</cp:lastPrinted>
  <dcterms:created xsi:type="dcterms:W3CDTF">2008-05-05T19:43:32Z</dcterms:created>
  <dcterms:modified xsi:type="dcterms:W3CDTF">2011-05-10T15:18:43Z</dcterms:modified>
</cp:coreProperties>
</file>