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notesSlides/notesSlide6.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69" r:id="rId2"/>
    <p:sldId id="257" r:id="rId3"/>
    <p:sldId id="285" r:id="rId4"/>
    <p:sldId id="278" r:id="rId5"/>
    <p:sldId id="280" r:id="rId6"/>
    <p:sldId id="287" r:id="rId7"/>
    <p:sldId id="284" r:id="rId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tk01961" initials="m" lastIdx="2" clrIdx="0"/>
  <p:cmAuthor id="1" name="Chao-Chun Wang" initials="k"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53FB2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8" autoAdjust="0"/>
    <p:restoredTop sz="94667" autoAdjust="0"/>
  </p:normalViewPr>
  <p:slideViewPr>
    <p:cSldViewPr>
      <p:cViewPr>
        <p:scale>
          <a:sx n="80" d="100"/>
          <a:sy n="80" d="100"/>
        </p:scale>
        <p:origin x="-1092"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2814"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93580" y="175081"/>
            <a:ext cx="2245295"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a:t>
            </a:r>
            <a:r>
              <a:rPr lang="en-US" dirty="0" smtClean="0"/>
              <a:t>802.11-11/0725-r0</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atin typeface="Times New Roman" charset="0"/>
              </a:defRPr>
            </a:lvl1pPr>
          </a:lstStyle>
          <a:p>
            <a:pPr>
              <a:defRPr/>
            </a:pPr>
            <a:r>
              <a:rPr lang="en-US"/>
              <a:t>Page </a:t>
            </a:r>
            <a:fld id="{9A7BA121-34AD-4BA8-AA6C-5C7AA6DD042D}" type="slidenum">
              <a:rPr lang="en-US"/>
              <a:pPr>
                <a:defRPr/>
              </a:pPr>
              <a:t>‹#›</a:t>
            </a:fld>
            <a:endParaRPr lang="en-US"/>
          </a:p>
        </p:txBody>
      </p:sp>
      <p:sp>
        <p:nvSpPr>
          <p:cNvPr id="3078" name="Line 6"/>
          <p:cNvSpPr>
            <a:spLocks noChangeShapeType="1"/>
          </p:cNvSpPr>
          <p:nvPr/>
        </p:nvSpPr>
        <p:spPr bwMode="auto">
          <a:xfrm>
            <a:off x="693738" y="373062"/>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36444" y="95706"/>
            <a:ext cx="224529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smtClean="0"/>
              <a:t>doc.: IEEE 802.11-11-0725/r0</a:t>
            </a:r>
            <a:endParaRPr lang="en-US" dirty="0"/>
          </a:p>
        </p:txBody>
      </p:sp>
      <p:sp>
        <p:nvSpPr>
          <p:cNvPr id="2051" name="Rectangle 3"/>
          <p:cNvSpPr>
            <a:spLocks noGrp="1" noChangeArrowheads="1"/>
          </p:cNvSpPr>
          <p:nvPr>
            <p:ph type="dt" idx="1"/>
          </p:nvPr>
        </p:nvSpPr>
        <p:spPr bwMode="auto">
          <a:xfrm>
            <a:off x="654050" y="95250"/>
            <a:ext cx="90963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March 2011</a:t>
            </a:r>
          </a:p>
        </p:txBody>
      </p:sp>
      <p:sp>
        <p:nvSpPr>
          <p:cNvPr id="1536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defRPr>
            </a:lvl1pPr>
          </a:lstStyle>
          <a:p>
            <a:pPr>
              <a:defRPr/>
            </a:pPr>
            <a:r>
              <a:rPr lang="en-US"/>
              <a:t>Page </a:t>
            </a:r>
            <a:fld id="{F9286BF7-0C78-41E4-83CB-D9F845E90C1D}"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37013" y="95250"/>
            <a:ext cx="2244725" cy="215900"/>
          </a:xfrm>
        </p:spPr>
        <p:txBody>
          <a:bodyPr/>
          <a:lstStyle/>
          <a:p>
            <a:pPr>
              <a:defRPr/>
            </a:pPr>
            <a:r>
              <a:rPr lang="en-US"/>
              <a:t>doc.: IEEE 802.11-11/0341-r0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6389" name="Rectangle 7"/>
          <p:cNvSpPr>
            <a:spLocks noGrp="1" noChangeArrowheads="1"/>
          </p:cNvSpPr>
          <p:nvPr>
            <p:ph type="sldNum" sz="quarter" idx="5"/>
          </p:nvPr>
        </p:nvSpPr>
        <p:spPr>
          <a:noFill/>
        </p:spPr>
        <p:txBody>
          <a:bodyPr/>
          <a:lstStyle/>
          <a:p>
            <a:r>
              <a:rPr lang="en-US" smtClean="0">
                <a:latin typeface="Times New Roman" pitchFamily="18" charset="0"/>
              </a:rPr>
              <a:t>Page </a:t>
            </a:r>
            <a:fld id="{549A5D13-2D1F-4476-A95B-2FBB29AC27A0}" type="slidenum">
              <a:rPr lang="en-US" smtClean="0">
                <a:latin typeface="Times New Roman" pitchFamily="18" charset="0"/>
              </a:rPr>
              <a:pPr/>
              <a:t>1</a:t>
            </a:fld>
            <a:endParaRPr lang="en-US" smtClean="0">
              <a:latin typeface="Times New Roman" pitchFamily="18" charset="0"/>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xfrm>
            <a:off x="923925" y="4408488"/>
            <a:ext cx="5086350" cy="4176712"/>
          </a:xfrm>
          <a:prstGeom prst="rect">
            <a:avLst/>
          </a:prstGeom>
          <a:noFill/>
          <a:ln/>
        </p:spPr>
        <p:txBody>
          <a:bodyPr/>
          <a:lstStyle/>
          <a:p>
            <a:endParaRPr lang="en-US" smtClean="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t>doc.: IEEE 802.11-yy/xxxxr0</a:t>
            </a:r>
          </a:p>
        </p:txBody>
      </p:sp>
      <p:sp>
        <p:nvSpPr>
          <p:cNvPr id="12291" name="Rectangle 3"/>
          <p:cNvSpPr>
            <a:spLocks noGrp="1" noChangeArrowheads="1"/>
          </p:cNvSpPr>
          <p:nvPr>
            <p:ph type="dt" sz="quarter" idx="1"/>
          </p:nvPr>
        </p:nvSpPr>
        <p:spPr/>
        <p:txBody>
          <a:bodyPr/>
          <a:lstStyle/>
          <a:p>
            <a:pPr>
              <a:defRPr/>
            </a:pPr>
            <a:r>
              <a:rPr lang="en-US"/>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7413" name="Rectangle 7"/>
          <p:cNvSpPr>
            <a:spLocks noGrp="1" noChangeArrowheads="1"/>
          </p:cNvSpPr>
          <p:nvPr>
            <p:ph type="sldNum" sz="quarter" idx="5"/>
          </p:nvPr>
        </p:nvSpPr>
        <p:spPr>
          <a:noFill/>
        </p:spPr>
        <p:txBody>
          <a:bodyPr/>
          <a:lstStyle/>
          <a:p>
            <a:r>
              <a:rPr lang="en-US" smtClean="0">
                <a:latin typeface="Times New Roman" pitchFamily="18" charset="0"/>
              </a:rPr>
              <a:t>Page </a:t>
            </a:r>
            <a:fld id="{D3FA0E54-B9E5-4AB1-9B32-00B4D8F45560}" type="slidenum">
              <a:rPr lang="en-US" smtClean="0">
                <a:latin typeface="Times New Roman" pitchFamily="18" charset="0"/>
              </a:rPr>
              <a:pPr/>
              <a:t>2</a:t>
            </a:fld>
            <a:endParaRPr lang="en-US" smtClean="0">
              <a:latin typeface="Times New Roman" pitchFamily="18" charset="0"/>
            </a:endParaRPr>
          </a:p>
        </p:txBody>
      </p:sp>
      <p:sp>
        <p:nvSpPr>
          <p:cNvPr id="17414" name="Rectangle 2"/>
          <p:cNvSpPr>
            <a:spLocks noGrp="1" noRot="1" noChangeAspect="1" noChangeArrowheads="1" noTextEdit="1"/>
          </p:cNvSpPr>
          <p:nvPr>
            <p:ph type="sldImg"/>
          </p:nvPr>
        </p:nvSpPr>
        <p:spPr>
          <a:xfrm>
            <a:off x="1154113" y="701675"/>
            <a:ext cx="4625975" cy="3468688"/>
          </a:xfrm>
          <a:ln cap="flat"/>
        </p:spPr>
      </p:sp>
      <p:sp>
        <p:nvSpPr>
          <p:cNvPr id="17415" name="Rectangle 3"/>
          <p:cNvSpPr>
            <a:spLocks noGrp="1" noChangeArrowheads="1"/>
          </p:cNvSpPr>
          <p:nvPr>
            <p:ph type="body" idx="1"/>
          </p:nvPr>
        </p:nvSpPr>
        <p:spPr>
          <a:xfrm>
            <a:off x="923925" y="4408488"/>
            <a:ext cx="5086350" cy="4176712"/>
          </a:xfrm>
          <a:prstGeom prst="rect">
            <a:avLst/>
          </a:prstGeom>
          <a:noFill/>
          <a:ln/>
        </p:spPr>
        <p:txBody>
          <a:bodyPr lIns="95250" rIns="95250"/>
          <a:lstStyle/>
          <a:p>
            <a:endParaRPr lang="en-US" smtClean="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t>doc.: IEEE 802.11-yy/xxxxr0</a:t>
            </a:r>
          </a:p>
        </p:txBody>
      </p:sp>
      <p:sp>
        <p:nvSpPr>
          <p:cNvPr id="12291" name="Rectangle 3"/>
          <p:cNvSpPr>
            <a:spLocks noGrp="1" noChangeArrowheads="1"/>
          </p:cNvSpPr>
          <p:nvPr>
            <p:ph type="dt" sz="quarter" idx="1"/>
          </p:nvPr>
        </p:nvSpPr>
        <p:spPr/>
        <p:txBody>
          <a:bodyPr/>
          <a:lstStyle/>
          <a:p>
            <a:pPr>
              <a:defRPr/>
            </a:pPr>
            <a:r>
              <a:rPr lang="en-US"/>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8437" name="Rectangle 7"/>
          <p:cNvSpPr>
            <a:spLocks noGrp="1" noChangeArrowheads="1"/>
          </p:cNvSpPr>
          <p:nvPr>
            <p:ph type="sldNum" sz="quarter" idx="5"/>
          </p:nvPr>
        </p:nvSpPr>
        <p:spPr>
          <a:noFill/>
        </p:spPr>
        <p:txBody>
          <a:bodyPr/>
          <a:lstStyle/>
          <a:p>
            <a:r>
              <a:rPr lang="en-US" smtClean="0">
                <a:latin typeface="Times New Roman" pitchFamily="18" charset="0"/>
              </a:rPr>
              <a:t>Page </a:t>
            </a:r>
            <a:fld id="{A1CDE026-30FE-495C-BB78-11F8B7E503E4}" type="slidenum">
              <a:rPr lang="en-US" smtClean="0">
                <a:latin typeface="Times New Roman" pitchFamily="18" charset="0"/>
              </a:rPr>
              <a:pPr/>
              <a:t>4</a:t>
            </a:fld>
            <a:endParaRPr lang="en-US" smtClean="0">
              <a:latin typeface="Times New Roman" pitchFamily="18" charset="0"/>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xfrm>
            <a:off x="923925" y="4408488"/>
            <a:ext cx="5086350" cy="4176712"/>
          </a:xfrm>
          <a:prstGeom prst="rect">
            <a:avLst/>
          </a:prstGeom>
          <a:noFill/>
          <a:ln/>
        </p:spPr>
        <p:txBody>
          <a:bodyPr lIns="95250" rIns="95250"/>
          <a:lstStyle/>
          <a:p>
            <a:r>
              <a:rPr lang="en-US" dirty="0" smtClean="0">
                <a:ea typeface="ＭＳ Ｐゴシック" pitchFamily="34" charset="-128"/>
              </a:rPr>
              <a:t>It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t>doc.: IEEE 802.11-yy/xxxxr0</a:t>
            </a:r>
          </a:p>
        </p:txBody>
      </p:sp>
      <p:sp>
        <p:nvSpPr>
          <p:cNvPr id="12291" name="Rectangle 3"/>
          <p:cNvSpPr>
            <a:spLocks noGrp="1" noChangeArrowheads="1"/>
          </p:cNvSpPr>
          <p:nvPr>
            <p:ph type="dt" sz="quarter" idx="1"/>
          </p:nvPr>
        </p:nvSpPr>
        <p:spPr/>
        <p:txBody>
          <a:bodyPr/>
          <a:lstStyle/>
          <a:p>
            <a:pPr>
              <a:defRPr/>
            </a:pPr>
            <a:r>
              <a:rPr lang="en-US"/>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9461" name="Rectangle 7"/>
          <p:cNvSpPr>
            <a:spLocks noGrp="1" noChangeArrowheads="1"/>
          </p:cNvSpPr>
          <p:nvPr>
            <p:ph type="sldNum" sz="quarter" idx="5"/>
          </p:nvPr>
        </p:nvSpPr>
        <p:spPr>
          <a:noFill/>
        </p:spPr>
        <p:txBody>
          <a:bodyPr/>
          <a:lstStyle/>
          <a:p>
            <a:r>
              <a:rPr lang="en-US" smtClean="0">
                <a:latin typeface="Times New Roman" pitchFamily="18" charset="0"/>
              </a:rPr>
              <a:t>Page </a:t>
            </a:r>
            <a:fld id="{E52ABBB4-811F-49E8-9649-B6BFB6CA3387}" type="slidenum">
              <a:rPr lang="en-US" smtClean="0">
                <a:latin typeface="Times New Roman" pitchFamily="18" charset="0"/>
              </a:rPr>
              <a:pPr/>
              <a:t>5</a:t>
            </a:fld>
            <a:endParaRPr lang="en-US" smtClean="0">
              <a:latin typeface="Times New Roman" pitchFamily="18" charset="0"/>
            </a:endParaRPr>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23925" y="4408488"/>
            <a:ext cx="5086350" cy="4176712"/>
          </a:xfrm>
          <a:prstGeom prst="rect">
            <a:avLst/>
          </a:prstGeom>
          <a:noFill/>
          <a:ln/>
        </p:spPr>
        <p:txBody>
          <a:bodyPr lIns="95250" rIns="95250"/>
          <a:lstStyle/>
          <a:p>
            <a:endParaRPr lang="en-US" smtClean="0">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t>doc.: IEEE 802.11-yy/xxxxr0</a:t>
            </a:r>
          </a:p>
        </p:txBody>
      </p:sp>
      <p:sp>
        <p:nvSpPr>
          <p:cNvPr id="12291" name="Rectangle 3"/>
          <p:cNvSpPr>
            <a:spLocks noGrp="1" noChangeArrowheads="1"/>
          </p:cNvSpPr>
          <p:nvPr>
            <p:ph type="dt" sz="quarter" idx="1"/>
          </p:nvPr>
        </p:nvSpPr>
        <p:spPr/>
        <p:txBody>
          <a:bodyPr/>
          <a:lstStyle/>
          <a:p>
            <a:pPr>
              <a:defRPr/>
            </a:pPr>
            <a:r>
              <a:rPr lang="en-US"/>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9461" name="Rectangle 7"/>
          <p:cNvSpPr>
            <a:spLocks noGrp="1" noChangeArrowheads="1"/>
          </p:cNvSpPr>
          <p:nvPr>
            <p:ph type="sldNum" sz="quarter" idx="5"/>
          </p:nvPr>
        </p:nvSpPr>
        <p:spPr>
          <a:noFill/>
        </p:spPr>
        <p:txBody>
          <a:bodyPr/>
          <a:lstStyle/>
          <a:p>
            <a:r>
              <a:rPr lang="en-US" smtClean="0">
                <a:latin typeface="Times New Roman" pitchFamily="18" charset="0"/>
              </a:rPr>
              <a:t>Page </a:t>
            </a:r>
            <a:fld id="{E52ABBB4-811F-49E8-9649-B6BFB6CA3387}" type="slidenum">
              <a:rPr lang="en-US" smtClean="0">
                <a:latin typeface="Times New Roman" pitchFamily="18" charset="0"/>
              </a:rPr>
              <a:pPr/>
              <a:t>6</a:t>
            </a:fld>
            <a:endParaRPr lang="en-US" smtClean="0">
              <a:latin typeface="Times New Roman" pitchFamily="18" charset="0"/>
            </a:endParaRPr>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23925" y="4408488"/>
            <a:ext cx="5086350" cy="4176712"/>
          </a:xfrm>
          <a:prstGeom prst="rect">
            <a:avLst/>
          </a:prstGeom>
          <a:noFill/>
          <a:ln/>
        </p:spPr>
        <p:txBody>
          <a:bodyPr lIns="95250" rIns="95250"/>
          <a:lstStyle/>
          <a:p>
            <a:endParaRPr lang="en-US" smtClean="0">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t>doc.: IEEE 802.11-yy/xxxxr0</a:t>
            </a:r>
          </a:p>
        </p:txBody>
      </p:sp>
      <p:sp>
        <p:nvSpPr>
          <p:cNvPr id="12291" name="Rectangle 3"/>
          <p:cNvSpPr>
            <a:spLocks noGrp="1" noChangeArrowheads="1"/>
          </p:cNvSpPr>
          <p:nvPr>
            <p:ph type="dt" sz="quarter" idx="1"/>
          </p:nvPr>
        </p:nvSpPr>
        <p:spPr/>
        <p:txBody>
          <a:bodyPr/>
          <a:lstStyle/>
          <a:p>
            <a:pPr>
              <a:defRPr/>
            </a:pPr>
            <a:r>
              <a:rPr lang="en-US"/>
              <a:t>Month Year</a:t>
            </a:r>
          </a:p>
        </p:txBody>
      </p:sp>
      <p:sp>
        <p:nvSpPr>
          <p:cNvPr id="12292" name="Rectangle 6"/>
          <p:cNvSpPr>
            <a:spLocks noGrp="1" noChangeArrowheads="1"/>
          </p:cNvSpPr>
          <p:nvPr>
            <p:ph type="ftr" sz="quarter" idx="4"/>
          </p:nvPr>
        </p:nvSpPr>
        <p:spPr/>
        <p:txBody>
          <a:bodyPr/>
          <a:lstStyle/>
          <a:p>
            <a:pPr lvl="4">
              <a:defRPr/>
            </a:pPr>
            <a:r>
              <a:rPr lang="en-US" smtClean="0"/>
              <a:t>John Doe, Some Company</a:t>
            </a:r>
          </a:p>
        </p:txBody>
      </p:sp>
      <p:sp>
        <p:nvSpPr>
          <p:cNvPr id="19461" name="Rectangle 7"/>
          <p:cNvSpPr>
            <a:spLocks noGrp="1" noChangeArrowheads="1"/>
          </p:cNvSpPr>
          <p:nvPr>
            <p:ph type="sldNum" sz="quarter" idx="5"/>
          </p:nvPr>
        </p:nvSpPr>
        <p:spPr>
          <a:noFill/>
        </p:spPr>
        <p:txBody>
          <a:bodyPr/>
          <a:lstStyle/>
          <a:p>
            <a:r>
              <a:rPr lang="en-US" smtClean="0">
                <a:latin typeface="Times New Roman" pitchFamily="18" charset="0"/>
              </a:rPr>
              <a:t>Page </a:t>
            </a:r>
            <a:fld id="{E52ABBB4-811F-49E8-9649-B6BFB6CA3387}" type="slidenum">
              <a:rPr lang="en-US" smtClean="0">
                <a:latin typeface="Times New Roman" pitchFamily="18" charset="0"/>
              </a:rPr>
              <a:pPr/>
              <a:t>7</a:t>
            </a:fld>
            <a:endParaRPr lang="en-US" smtClean="0">
              <a:latin typeface="Times New Roman" pitchFamily="18" charset="0"/>
            </a:endParaRPr>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23925" y="4408488"/>
            <a:ext cx="5086350" cy="4176712"/>
          </a:xfrm>
          <a:prstGeom prst="rect">
            <a:avLst/>
          </a:prstGeom>
          <a:noFill/>
          <a:ln/>
        </p:spPr>
        <p:txBody>
          <a:bodyPr lIns="95250" rIns="95250"/>
          <a:lstStyle/>
          <a:p>
            <a:endParaRPr lang="en-US" smtClean="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a:xfrm>
            <a:off x="7607300" y="6475413"/>
            <a:ext cx="936625" cy="184150"/>
          </a:xfrm>
        </p:spPr>
        <p:txBody>
          <a:bodyPr/>
          <a:lstStyle>
            <a:lvl1pPr>
              <a:defRPr/>
            </a:lvl1pPr>
          </a:lstStyle>
          <a:p>
            <a:pPr>
              <a:defRPr/>
            </a:pPr>
            <a:r>
              <a:rPr lang="en-US"/>
              <a:t>MediaTek, Inc.</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C238878-51FA-4476-92E8-E7C18368DDA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a:t>
            </a:r>
            <a:r>
              <a:rPr lang="en-US" dirty="0"/>
              <a:t>2011</a:t>
            </a:r>
          </a:p>
        </p:txBody>
      </p:sp>
      <p:sp>
        <p:nvSpPr>
          <p:cNvPr id="5" name="Rectangle 5"/>
          <p:cNvSpPr>
            <a:spLocks noGrp="1" noChangeArrowheads="1"/>
          </p:cNvSpPr>
          <p:nvPr>
            <p:ph type="ftr" sz="quarter" idx="11"/>
          </p:nvPr>
        </p:nvSpPr>
        <p:spPr>
          <a:xfrm>
            <a:off x="7569200" y="6477000"/>
            <a:ext cx="974725" cy="184150"/>
          </a:xfrm>
        </p:spPr>
        <p:txBody>
          <a:bodyPr/>
          <a:lstStyle>
            <a:lvl1pPr>
              <a:defRPr/>
            </a:lvl1pPr>
          </a:lstStyle>
          <a:p>
            <a:pPr>
              <a:defRPr/>
            </a:pPr>
            <a:r>
              <a:rPr lang="en-US"/>
              <a:t>MediaTek, Inc..</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D931317E-6E1E-4069-BBA2-B472E9BAE2E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2011</a:t>
            </a:r>
            <a:endParaRPr lang="en-US" dirty="0"/>
          </a:p>
        </p:txBody>
      </p:sp>
      <p:sp>
        <p:nvSpPr>
          <p:cNvPr id="5" name="Rectangle 5"/>
          <p:cNvSpPr>
            <a:spLocks noGrp="1" noChangeArrowheads="1"/>
          </p:cNvSpPr>
          <p:nvPr>
            <p:ph type="ftr" sz="quarter" idx="11"/>
          </p:nvPr>
        </p:nvSpPr>
        <p:spPr>
          <a:xfrm>
            <a:off x="7645400" y="6475413"/>
            <a:ext cx="898525" cy="184150"/>
          </a:xfrm>
        </p:spPr>
        <p:txBody>
          <a:bodyPr/>
          <a:lstStyle>
            <a:lvl1pPr>
              <a:defRPr/>
            </a:lvl1pPr>
          </a:lstStyle>
          <a:p>
            <a:pPr>
              <a:defRPr/>
            </a:pPr>
            <a:r>
              <a:rPr lang="en-US"/>
              <a:t>MediaTek, Inc</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14C9D3D2-583C-43E1-B885-D707B9E458B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2011</a:t>
            </a:r>
            <a:endParaRPr lang="en-US" dirty="0"/>
          </a:p>
        </p:txBody>
      </p:sp>
      <p:sp>
        <p:nvSpPr>
          <p:cNvPr id="6" name="Rectangle 5"/>
          <p:cNvSpPr>
            <a:spLocks noGrp="1" noChangeArrowheads="1"/>
          </p:cNvSpPr>
          <p:nvPr>
            <p:ph type="ftr" sz="quarter" idx="11"/>
          </p:nvPr>
        </p:nvSpPr>
        <p:spPr>
          <a:xfrm>
            <a:off x="7645400" y="6475413"/>
            <a:ext cx="898525" cy="184150"/>
          </a:xfrm>
        </p:spPr>
        <p:txBody>
          <a:bodyPr/>
          <a:lstStyle>
            <a:lvl1pPr>
              <a:defRPr/>
            </a:lvl1pPr>
          </a:lstStyle>
          <a:p>
            <a:pPr>
              <a:defRPr/>
            </a:pPr>
            <a:r>
              <a:rPr lang="en-US"/>
              <a:t>MediaTek, Inc</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065E46D8-D5AA-46BD-93AA-62B01AAB651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99060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2011</a:t>
            </a:r>
            <a:endParaRPr lang="en-US" dirty="0"/>
          </a:p>
        </p:txBody>
      </p:sp>
      <p:sp>
        <p:nvSpPr>
          <p:cNvPr id="8" name="Rectangle 5"/>
          <p:cNvSpPr>
            <a:spLocks noGrp="1" noChangeArrowheads="1"/>
          </p:cNvSpPr>
          <p:nvPr>
            <p:ph type="ftr" sz="quarter" idx="11"/>
          </p:nvPr>
        </p:nvSpPr>
        <p:spPr>
          <a:xfrm>
            <a:off x="7607300" y="6475413"/>
            <a:ext cx="936625" cy="184150"/>
          </a:xfrm>
        </p:spPr>
        <p:txBody>
          <a:bodyPr/>
          <a:lstStyle>
            <a:lvl1pPr>
              <a:defRPr/>
            </a:lvl1pPr>
          </a:lstStyle>
          <a:p>
            <a:pPr>
              <a:defRPr/>
            </a:pPr>
            <a:r>
              <a:rPr lang="en-US"/>
              <a:t>MediaTek, Inc.</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0AE0CF4E-BBD0-4EA3-89BE-E47860D1E66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955454" cy="276999"/>
          </a:xfrm>
        </p:spPr>
        <p:txBody>
          <a:bodyPr/>
          <a:lstStyle>
            <a:lvl1pPr>
              <a:defRPr/>
            </a:lvl1pPr>
          </a:lstStyle>
          <a:p>
            <a:pPr>
              <a:defRPr/>
            </a:pPr>
            <a:r>
              <a:rPr lang="en-US" dirty="0" smtClean="0"/>
              <a:t>May 2011</a:t>
            </a:r>
            <a:endParaRPr lang="en-US" dirty="0"/>
          </a:p>
        </p:txBody>
      </p:sp>
      <p:sp>
        <p:nvSpPr>
          <p:cNvPr id="4" name="Rectangle 5"/>
          <p:cNvSpPr>
            <a:spLocks noGrp="1" noChangeArrowheads="1"/>
          </p:cNvSpPr>
          <p:nvPr>
            <p:ph type="ftr" sz="quarter" idx="11"/>
          </p:nvPr>
        </p:nvSpPr>
        <p:spPr>
          <a:xfrm>
            <a:off x="7645400" y="6475413"/>
            <a:ext cx="898525" cy="184150"/>
          </a:xfrm>
        </p:spPr>
        <p:txBody>
          <a:bodyPr/>
          <a:lstStyle>
            <a:lvl1pPr>
              <a:defRPr/>
            </a:lvl1pPr>
          </a:lstStyle>
          <a:p>
            <a:pPr>
              <a:defRPr/>
            </a:pPr>
            <a:r>
              <a:rPr lang="en-US"/>
              <a:t>MediaTek, Inc</a:t>
            </a:r>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574C6B43-15B6-4C84-B91F-61CC2DFF02B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9554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May 2011</a:t>
            </a:r>
            <a:endParaRPr lang="en-US" dirty="0"/>
          </a:p>
        </p:txBody>
      </p:sp>
      <p:sp>
        <p:nvSpPr>
          <p:cNvPr id="1029" name="Rectangle 5"/>
          <p:cNvSpPr>
            <a:spLocks noGrp="1" noChangeArrowheads="1"/>
          </p:cNvSpPr>
          <p:nvPr>
            <p:ph type="ftr" sz="quarter" idx="3"/>
          </p:nvPr>
        </p:nvSpPr>
        <p:spPr bwMode="auto">
          <a:xfrm>
            <a:off x="7610475" y="6475413"/>
            <a:ext cx="9334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MediaTek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charset="0"/>
              </a:defRPr>
            </a:lvl1pPr>
          </a:lstStyle>
          <a:p>
            <a:pPr>
              <a:defRPr/>
            </a:pPr>
            <a:r>
              <a:rPr lang="en-US"/>
              <a:t>Slide </a:t>
            </a:r>
            <a:fld id="{DC2FA32C-F9C9-41C7-A71F-A21E88F63EB0}"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latin typeface="Times New Roman" charset="0"/>
                <a:ea typeface="Arial" charset="0"/>
              </a:rPr>
              <a:t>doc.: IEEE </a:t>
            </a:r>
            <a:r>
              <a:rPr lang="en-US" sz="1800" b="1" dirty="0" smtClean="0">
                <a:latin typeface="Times New Roman" charset="0"/>
                <a:ea typeface="Arial" charset="0"/>
              </a:rPr>
              <a:t>802.11-11/0725r1</a:t>
            </a:r>
            <a:endParaRPr lang="en-US" sz="1800" b="1" dirty="0">
              <a:latin typeface="Times New Roman" charset="0"/>
              <a:ea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
        <p:nvSpPr>
          <p:cNvPr id="1028" name="Footer Placeholder 4"/>
          <p:cNvSpPr>
            <a:spLocks noGrp="1"/>
          </p:cNvSpPr>
          <p:nvPr>
            <p:ph type="ftr" sz="quarter" idx="11"/>
          </p:nvPr>
        </p:nvSpPr>
        <p:spPr>
          <a:xfrm>
            <a:off x="7645400" y="6477000"/>
            <a:ext cx="898525" cy="184150"/>
          </a:xfrm>
        </p:spPr>
        <p:txBody>
          <a:bodyPr/>
          <a:lstStyle/>
          <a:p>
            <a:pPr>
              <a:defRPr/>
            </a:pPr>
            <a:r>
              <a:rPr lang="en-US" dirty="0" err="1"/>
              <a:t>MediaTek</a:t>
            </a:r>
            <a:r>
              <a:rPr lang="en-US" dirty="0"/>
              <a:t>, Inc</a:t>
            </a:r>
          </a:p>
        </p:txBody>
      </p:sp>
      <p:sp>
        <p:nvSpPr>
          <p:cNvPr id="1029" name="Slide Number Placeholder 5"/>
          <p:cNvSpPr>
            <a:spLocks noGrp="1"/>
          </p:cNvSpPr>
          <p:nvPr>
            <p:ph type="sldNum" sz="quarter" idx="12"/>
          </p:nvPr>
        </p:nvSpPr>
        <p:spPr>
          <a:noFill/>
        </p:spPr>
        <p:txBody>
          <a:bodyPr/>
          <a:lstStyle/>
          <a:p>
            <a:r>
              <a:rPr lang="en-US" smtClean="0">
                <a:latin typeface="Times New Roman" pitchFamily="18" charset="0"/>
              </a:rPr>
              <a:t>Slide </a:t>
            </a:r>
            <a:fld id="{17FA53EA-07D1-43D1-8582-CB2AA0EE9DE0}" type="slidenum">
              <a:rPr lang="en-US" smtClean="0">
                <a:latin typeface="Times New Roman" pitchFamily="18" charset="0"/>
              </a:rPr>
              <a:pPr/>
              <a:t>1</a:t>
            </a:fld>
            <a:endParaRPr lang="en-US" smtClean="0">
              <a:latin typeface="Times New Roman" pitchFamily="18" charset="0"/>
            </a:endParaRPr>
          </a:p>
        </p:txBody>
      </p:sp>
      <p:sp>
        <p:nvSpPr>
          <p:cNvPr id="1030" name="Rectangle 2"/>
          <p:cNvSpPr>
            <a:spLocks noGrp="1" noChangeArrowheads="1"/>
          </p:cNvSpPr>
          <p:nvPr>
            <p:ph type="title"/>
          </p:nvPr>
        </p:nvSpPr>
        <p:spPr>
          <a:xfrm>
            <a:off x="381000" y="685800"/>
            <a:ext cx="8305800" cy="1066800"/>
          </a:xfrm>
        </p:spPr>
        <p:txBody>
          <a:bodyPr/>
          <a:lstStyle/>
          <a:p>
            <a:r>
              <a:rPr lang="en-US" dirty="0" smtClean="0">
                <a:ea typeface="ＭＳ Ｐゴシック" pitchFamily="34" charset="-128"/>
              </a:rPr>
              <a:t>Supporting Large Number of STAs in 802.11ah</a:t>
            </a:r>
          </a:p>
        </p:txBody>
      </p:sp>
      <p:sp>
        <p:nvSpPr>
          <p:cNvPr id="1031"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ea typeface="ＭＳ Ｐゴシック" pitchFamily="34" charset="-128"/>
              </a:rPr>
              <a:t>Date:</a:t>
            </a:r>
            <a:r>
              <a:rPr lang="en-US" sz="2000" b="0" dirty="0" smtClean="0">
                <a:ea typeface="ＭＳ Ｐゴシック" pitchFamily="34" charset="-128"/>
              </a:rPr>
              <a:t> 2011-05-09</a:t>
            </a:r>
          </a:p>
        </p:txBody>
      </p:sp>
      <p:graphicFrame>
        <p:nvGraphicFramePr>
          <p:cNvPr id="1026" name="Object 11"/>
          <p:cNvGraphicFramePr>
            <a:graphicFrameLocks noChangeAspect="1"/>
          </p:cNvGraphicFramePr>
          <p:nvPr/>
        </p:nvGraphicFramePr>
        <p:xfrm>
          <a:off x="723900" y="2506663"/>
          <a:ext cx="8051800" cy="3082925"/>
        </p:xfrm>
        <a:graphic>
          <a:graphicData uri="http://schemas.openxmlformats.org/presentationml/2006/ole">
            <p:oleObj spid="_x0000_s1026" name="Document" r:id="rId4" imgW="8724395" imgH="3229043"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5"/>
          <p:cNvSpPr>
            <a:spLocks noGrp="1"/>
          </p:cNvSpPr>
          <p:nvPr>
            <p:ph type="sldNum" sz="quarter" idx="12"/>
          </p:nvPr>
        </p:nvSpPr>
        <p:spPr>
          <a:noFill/>
        </p:spPr>
        <p:txBody>
          <a:bodyPr/>
          <a:lstStyle/>
          <a:p>
            <a:r>
              <a:rPr lang="en-US" smtClean="0">
                <a:latin typeface="Times New Roman" pitchFamily="18" charset="0"/>
              </a:rPr>
              <a:t>Slide </a:t>
            </a:r>
            <a:fld id="{BA64D7B5-BF7B-4DE0-9DE3-DB463CD9AD01}" type="slidenum">
              <a:rPr lang="en-US" smtClean="0">
                <a:latin typeface="Times New Roman" pitchFamily="18" charset="0"/>
              </a:rPr>
              <a:pPr/>
              <a:t>2</a:t>
            </a:fld>
            <a:endParaRPr lang="en-US" smtClean="0">
              <a:latin typeface="Times New Roman" pitchFamily="18" charset="0"/>
            </a:endParaRPr>
          </a:p>
        </p:txBody>
      </p:sp>
      <p:sp>
        <p:nvSpPr>
          <p:cNvPr id="9220" name="Rectangle 2"/>
          <p:cNvSpPr>
            <a:spLocks noGrp="1" noChangeArrowheads="1"/>
          </p:cNvSpPr>
          <p:nvPr>
            <p:ph type="title"/>
          </p:nvPr>
        </p:nvSpPr>
        <p:spPr>
          <a:xfrm>
            <a:off x="685800" y="457200"/>
            <a:ext cx="7772400" cy="1066800"/>
          </a:xfrm>
        </p:spPr>
        <p:txBody>
          <a:bodyPr/>
          <a:lstStyle/>
          <a:p>
            <a:r>
              <a:rPr lang="en-US" dirty="0" smtClean="0">
                <a:ea typeface="ＭＳ Ｐゴシック" pitchFamily="34" charset="-128"/>
              </a:rPr>
              <a:t>Summary</a:t>
            </a:r>
          </a:p>
        </p:txBody>
      </p:sp>
      <p:sp>
        <p:nvSpPr>
          <p:cNvPr id="9221" name="Rectangle 3"/>
          <p:cNvSpPr>
            <a:spLocks noGrp="1" noChangeArrowheads="1"/>
          </p:cNvSpPr>
          <p:nvPr>
            <p:ph type="body" idx="1"/>
          </p:nvPr>
        </p:nvSpPr>
        <p:spPr>
          <a:xfrm>
            <a:off x="381000" y="1295400"/>
            <a:ext cx="8458200" cy="5105400"/>
          </a:xfrm>
        </p:spPr>
        <p:txBody>
          <a:bodyPr/>
          <a:lstStyle/>
          <a:p>
            <a:r>
              <a:rPr lang="en-US" dirty="0" smtClean="0">
                <a:ea typeface="ＭＳ Ｐゴシック" pitchFamily="34" charset="-128"/>
              </a:rPr>
              <a:t>A 802.11 ah network must support up to 6000 STAs</a:t>
            </a:r>
          </a:p>
          <a:p>
            <a:pPr lvl="1"/>
            <a:r>
              <a:rPr lang="en-US" dirty="0" smtClean="0">
                <a:ea typeface="ＭＳ Ｐゴシック" pitchFamily="34" charset="-128"/>
              </a:rPr>
              <a:t>Smart Grid, long range data collection and monitoring system  </a:t>
            </a:r>
          </a:p>
          <a:p>
            <a:r>
              <a:rPr lang="en-US" dirty="0" smtClean="0">
                <a:ea typeface="ＭＳ Ｐゴシック" pitchFamily="34" charset="-128"/>
              </a:rPr>
              <a:t>Current 802.11 MAC/PHY specification has to be modified in order to accommodate this large number of STAs</a:t>
            </a:r>
          </a:p>
          <a:p>
            <a:pPr lvl="1"/>
            <a:r>
              <a:rPr lang="en-US" dirty="0" smtClean="0">
                <a:ea typeface="ＭＳ Ｐゴシック" pitchFamily="34" charset="-128"/>
              </a:rPr>
              <a:t>Desirable to minimizes the degree of changes from the baseline spec</a:t>
            </a:r>
          </a:p>
          <a:p>
            <a:r>
              <a:rPr lang="en-US" dirty="0" smtClean="0">
                <a:ea typeface="ＭＳ Ｐゴシック" pitchFamily="34" charset="-128"/>
              </a:rPr>
              <a:t>Issues</a:t>
            </a:r>
          </a:p>
          <a:p>
            <a:pPr lvl="1"/>
            <a:r>
              <a:rPr lang="en-US" dirty="0" smtClean="0">
                <a:ea typeface="ＭＳ Ｐゴシック" pitchFamily="34" charset="-128"/>
              </a:rPr>
              <a:t>AID</a:t>
            </a:r>
          </a:p>
          <a:p>
            <a:pPr lvl="2"/>
            <a:r>
              <a:rPr lang="en-US" dirty="0" smtClean="0">
                <a:ea typeface="ＭＳ Ｐゴシック" pitchFamily="34" charset="-128"/>
              </a:rPr>
              <a:t>The current AID field has 14 bits but is limited to 2007 STAs only</a:t>
            </a:r>
          </a:p>
          <a:p>
            <a:pPr lvl="1"/>
            <a:r>
              <a:rPr lang="en-US" dirty="0" smtClean="0">
                <a:ea typeface="ＭＳ Ｐゴシック" pitchFamily="34" charset="-128"/>
              </a:rPr>
              <a:t>Authentication and Association efficiency</a:t>
            </a:r>
          </a:p>
          <a:p>
            <a:pPr lvl="1"/>
            <a:r>
              <a:rPr lang="en-US" dirty="0" smtClean="0">
                <a:ea typeface="ＭＳ Ｐゴシック" pitchFamily="34" charset="-128"/>
              </a:rPr>
              <a:t>Efficiency of Channel resource allocation</a:t>
            </a:r>
          </a:p>
          <a:p>
            <a:pPr lvl="2"/>
            <a:r>
              <a:rPr lang="en-US" dirty="0" smtClean="0">
                <a:ea typeface="ＭＳ Ｐゴシック" pitchFamily="34" charset="-128"/>
              </a:rPr>
              <a:t>CCA centric approach has severe performance limitations</a:t>
            </a:r>
          </a:p>
        </p:txBody>
      </p:sp>
      <p:sp>
        <p:nvSpPr>
          <p:cNvPr id="8"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
        <p:nvSpPr>
          <p:cNvPr id="7" name="Footer Placeholder 4"/>
          <p:cNvSpPr>
            <a:spLocks noGrp="1"/>
          </p:cNvSpPr>
          <p:nvPr>
            <p:ph type="ftr" sz="quarter" idx="11"/>
          </p:nvPr>
        </p:nvSpPr>
        <p:spPr>
          <a:xfrm>
            <a:off x="7645400" y="6477000"/>
            <a:ext cx="898525" cy="184150"/>
          </a:xfrm>
        </p:spPr>
        <p:txBody>
          <a:bodyPr/>
          <a:lstStyle/>
          <a:p>
            <a:pPr>
              <a:defRPr/>
            </a:pPr>
            <a:r>
              <a:rPr lang="en-US" dirty="0" err="1"/>
              <a:t>MediaTek</a:t>
            </a:r>
            <a:r>
              <a:rPr lang="en-US" dirty="0"/>
              <a:t>, Inc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Slide Number Placeholder 5"/>
          <p:cNvSpPr>
            <a:spLocks noGrp="1"/>
          </p:cNvSpPr>
          <p:nvPr>
            <p:ph type="sldNum" sz="quarter" idx="12"/>
          </p:nvPr>
        </p:nvSpPr>
        <p:spPr>
          <a:noFill/>
        </p:spPr>
        <p:txBody>
          <a:bodyPr/>
          <a:lstStyle/>
          <a:p>
            <a:r>
              <a:rPr lang="en-US" smtClean="0">
                <a:latin typeface="Times New Roman" pitchFamily="18" charset="0"/>
              </a:rPr>
              <a:t>Slide </a:t>
            </a:r>
            <a:fld id="{450E248F-CB61-4946-9ED4-593CAAA2CE3B}" type="slidenum">
              <a:rPr lang="en-US" smtClean="0">
                <a:latin typeface="Times New Roman" pitchFamily="18" charset="0"/>
              </a:rPr>
              <a:pPr/>
              <a:t>3</a:t>
            </a:fld>
            <a:endParaRPr lang="en-US" smtClean="0">
              <a:latin typeface="Times New Roman" pitchFamily="18" charset="0"/>
            </a:endParaRPr>
          </a:p>
        </p:txBody>
      </p:sp>
      <p:sp>
        <p:nvSpPr>
          <p:cNvPr id="8" name="Rectangle 3"/>
          <p:cNvSpPr txBox="1">
            <a:spLocks noChangeArrowheads="1"/>
          </p:cNvSpPr>
          <p:nvPr/>
        </p:nvSpPr>
        <p:spPr bwMode="auto">
          <a:xfrm>
            <a:off x="381000" y="1295400"/>
            <a:ext cx="8458200" cy="5105400"/>
          </a:xfrm>
          <a:prstGeom prst="rect">
            <a:avLst/>
          </a:prstGeom>
          <a:noFill/>
          <a:ln w="9525">
            <a:noFill/>
            <a:miter lim="800000"/>
            <a:headEnd/>
            <a:tailEnd/>
          </a:ln>
        </p:spPr>
        <p:txBody>
          <a:bodyPr lIns="92075" tIns="46038" rIns="92075" bIns="46038"/>
          <a:lstStyle/>
          <a:p>
            <a:pPr marL="342900" indent="-342900" eaLnBrk="0" hangingPunct="0">
              <a:spcBef>
                <a:spcPct val="20000"/>
              </a:spcBef>
              <a:buFontTx/>
              <a:buChar char="•"/>
              <a:defRPr/>
            </a:pPr>
            <a:r>
              <a:rPr lang="en-US" sz="2400" b="1" kern="0" dirty="0" smtClean="0">
                <a:latin typeface="+mn-lt"/>
                <a:ea typeface="ＭＳ Ｐゴシック" charset="-128"/>
                <a:cs typeface="ＭＳ Ｐゴシック" charset="-128"/>
              </a:rPr>
              <a:t>Does the current specification support 6000 STAs?</a:t>
            </a:r>
            <a:endParaRPr lang="en-US" sz="2400" b="1" kern="0" dirty="0">
              <a:latin typeface="+mn-lt"/>
              <a:ea typeface="ＭＳ Ｐゴシック" charset="-128"/>
              <a:cs typeface="ＭＳ Ｐゴシック" charset="-128"/>
            </a:endParaRPr>
          </a:p>
          <a:p>
            <a:pPr marL="800100" lvl="1" indent="-342900" eaLnBrk="0" hangingPunct="0">
              <a:spcBef>
                <a:spcPct val="20000"/>
              </a:spcBef>
              <a:buFontTx/>
              <a:buChar char="•"/>
              <a:defRPr/>
            </a:pPr>
            <a:r>
              <a:rPr lang="en-US" sz="2000" dirty="0" smtClean="0"/>
              <a:t>The AID field has 14 bits but the number of AIDs is limited to 2007 </a:t>
            </a:r>
          </a:p>
          <a:p>
            <a:pPr marL="1257300" lvl="2" indent="-342900" eaLnBrk="0" hangingPunct="0">
              <a:spcBef>
                <a:spcPct val="20000"/>
              </a:spcBef>
              <a:buFontTx/>
              <a:buChar char="•"/>
              <a:defRPr/>
            </a:pPr>
            <a:r>
              <a:rPr lang="en-US" sz="2000" dirty="0" smtClean="0"/>
              <a:t>From Clause 8.4.1.8 of 802.11mb-D8 [7.3.1.8 of 802.11-2007]</a:t>
            </a:r>
          </a:p>
          <a:p>
            <a:pPr marL="1714500" lvl="3" indent="-342900" eaLnBrk="0" hangingPunct="0">
              <a:spcBef>
                <a:spcPct val="20000"/>
              </a:spcBef>
              <a:buFontTx/>
              <a:buChar char="•"/>
              <a:defRPr/>
            </a:pPr>
            <a:r>
              <a:rPr lang="en-US" sz="1800" dirty="0" smtClean="0"/>
              <a:t>The value assigned as the AID is in the range 1–2007 and is placed in the 14 LSBs of the AID field, with the two MSBs of the AID field set to 1 (see 8.2.4.2 (Duration/ID field)). </a:t>
            </a:r>
          </a:p>
          <a:p>
            <a:pPr marL="2171700" lvl="4" indent="-342900" eaLnBrk="0" hangingPunct="0">
              <a:spcBef>
                <a:spcPct val="20000"/>
              </a:spcBef>
              <a:buFontTx/>
              <a:buChar char="•"/>
              <a:defRPr/>
            </a:pPr>
            <a:r>
              <a:rPr lang="en-US" sz="1600" kern="0" dirty="0" smtClean="0">
                <a:latin typeface="+mn-lt"/>
                <a:ea typeface="ＭＳ Ｐゴシック" charset="-128"/>
                <a:cs typeface="ＭＳ Ｐゴシック" charset="-128"/>
              </a:rPr>
              <a:t>From 8.2.4.2: a) In control frames of subtype PS-Poll, the Duration/ID field carries the association identifier (AID) of the STA that transmitted the frame in the 14 least significant bits (LSB), and the 2 most significant bits (MSB) both set to 1. The value of the AID is in the range 1–2007.</a:t>
            </a:r>
            <a:endParaRPr lang="en-US" sz="2000" kern="0" dirty="0">
              <a:latin typeface="+mn-lt"/>
              <a:ea typeface="ＭＳ Ｐゴシック" charset="-128"/>
              <a:cs typeface="ＭＳ Ｐゴシック" charset="-128"/>
            </a:endParaRPr>
          </a:p>
          <a:p>
            <a:pPr marL="800100" lvl="1" indent="-342900" eaLnBrk="0" hangingPunct="0">
              <a:spcBef>
                <a:spcPct val="20000"/>
              </a:spcBef>
              <a:buFontTx/>
              <a:buChar char="•"/>
              <a:defRPr/>
            </a:pPr>
            <a:r>
              <a:rPr lang="en-US" sz="2000" kern="0" dirty="0" smtClean="0">
                <a:latin typeface="+mn-lt"/>
                <a:ea typeface="ＭＳ Ｐゴシック" charset="-128"/>
                <a:cs typeface="ＭＳ Ｐゴシック" charset="-128"/>
              </a:rPr>
              <a:t>Proposed Changes</a:t>
            </a:r>
          </a:p>
          <a:p>
            <a:pPr marL="1257300" lvl="2" indent="-342900" eaLnBrk="0" hangingPunct="0">
              <a:spcBef>
                <a:spcPct val="20000"/>
              </a:spcBef>
              <a:buFontTx/>
              <a:buChar char="•"/>
              <a:defRPr/>
            </a:pPr>
            <a:r>
              <a:rPr lang="en-US" sz="2000" kern="0" dirty="0" smtClean="0">
                <a:latin typeface="+mn-lt"/>
                <a:ea typeface="ＭＳ Ｐゴシック" charset="-128"/>
                <a:cs typeface="ＭＳ Ｐゴシック" charset="-128"/>
              </a:rPr>
              <a:t>Relax the 2007 STA restriction.</a:t>
            </a:r>
          </a:p>
          <a:p>
            <a:pPr marL="1257300" lvl="2" indent="-342900" eaLnBrk="0" hangingPunct="0">
              <a:spcBef>
                <a:spcPct val="20000"/>
              </a:spcBef>
              <a:buFontTx/>
              <a:buChar char="•"/>
              <a:defRPr/>
            </a:pPr>
            <a:r>
              <a:rPr lang="en-US" sz="2000" kern="0" dirty="0" smtClean="0">
                <a:latin typeface="+mn-lt"/>
                <a:ea typeface="ＭＳ Ｐゴシック" charset="-128"/>
                <a:cs typeface="ＭＳ Ｐゴシック" charset="-128"/>
              </a:rPr>
              <a:t>Use one of two reserve bits to indicate up to 6000 STAs</a:t>
            </a:r>
          </a:p>
          <a:p>
            <a:pPr marL="1257300" lvl="2" indent="-342900" eaLnBrk="0" hangingPunct="0">
              <a:spcBef>
                <a:spcPct val="20000"/>
              </a:spcBef>
              <a:buFontTx/>
              <a:buChar char="•"/>
              <a:defRPr/>
            </a:pPr>
            <a:r>
              <a:rPr lang="en-US" sz="2000" kern="0" dirty="0" smtClean="0">
                <a:latin typeface="+mn-lt"/>
                <a:ea typeface="ＭＳ Ｐゴシック" charset="-128"/>
                <a:cs typeface="ＭＳ Ｐゴシック" charset="-128"/>
              </a:rPr>
              <a:t>Or, use a new element to indicate additional STAs just for </a:t>
            </a:r>
            <a:r>
              <a:rPr lang="en-US" sz="2000" kern="0" dirty="0" err="1" smtClean="0">
                <a:latin typeface="+mn-lt"/>
                <a:ea typeface="ＭＳ Ｐゴシック" charset="-128"/>
                <a:cs typeface="ＭＳ Ｐゴシック" charset="-128"/>
              </a:rPr>
              <a:t>Tgah</a:t>
            </a:r>
            <a:r>
              <a:rPr lang="en-US" sz="2000" kern="0" dirty="0" smtClean="0">
                <a:latin typeface="+mn-lt"/>
                <a:ea typeface="ＭＳ Ｐゴシック" charset="-128"/>
                <a:cs typeface="ＭＳ Ｐゴシック" charset="-128"/>
              </a:rPr>
              <a:t> devices. See Slide 7.</a:t>
            </a:r>
          </a:p>
        </p:txBody>
      </p:sp>
      <p:sp>
        <p:nvSpPr>
          <p:cNvPr id="10245" name="Rectangle 2"/>
          <p:cNvSpPr>
            <a:spLocks noGrp="1" noChangeArrowheads="1"/>
          </p:cNvSpPr>
          <p:nvPr>
            <p:ph type="title"/>
          </p:nvPr>
        </p:nvSpPr>
        <p:spPr>
          <a:xfrm>
            <a:off x="685800" y="685800"/>
            <a:ext cx="7772400" cy="685800"/>
          </a:xfrm>
        </p:spPr>
        <p:txBody>
          <a:bodyPr/>
          <a:lstStyle/>
          <a:p>
            <a:r>
              <a:rPr lang="en-US" dirty="0" smtClean="0">
                <a:ea typeface="ＭＳ Ｐゴシック" pitchFamily="34" charset="-128"/>
              </a:rPr>
              <a:t>Number of AIDs </a:t>
            </a:r>
          </a:p>
        </p:txBody>
      </p:sp>
      <p:sp>
        <p:nvSpPr>
          <p:cNvPr id="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
        <p:nvSpPr>
          <p:cNvPr id="9" name="Footer Placeholder 4"/>
          <p:cNvSpPr>
            <a:spLocks noGrp="1"/>
          </p:cNvSpPr>
          <p:nvPr>
            <p:ph type="ftr" sz="quarter" idx="11"/>
          </p:nvPr>
        </p:nvSpPr>
        <p:spPr>
          <a:xfrm>
            <a:off x="7645400" y="6477000"/>
            <a:ext cx="898525" cy="184150"/>
          </a:xfrm>
        </p:spPr>
        <p:txBody>
          <a:bodyPr/>
          <a:lstStyle/>
          <a:p>
            <a:pPr>
              <a:defRPr/>
            </a:pPr>
            <a:r>
              <a:rPr lang="en-US" dirty="0" err="1"/>
              <a:t>MediaTek</a:t>
            </a:r>
            <a:r>
              <a:rPr lang="en-US" dirty="0"/>
              <a:t>, Inc</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Slide Number Placeholder 5"/>
          <p:cNvSpPr>
            <a:spLocks noGrp="1"/>
          </p:cNvSpPr>
          <p:nvPr>
            <p:ph type="sldNum" sz="quarter" idx="12"/>
          </p:nvPr>
        </p:nvSpPr>
        <p:spPr>
          <a:noFill/>
        </p:spPr>
        <p:txBody>
          <a:bodyPr/>
          <a:lstStyle/>
          <a:p>
            <a:r>
              <a:rPr lang="en-US" smtClean="0">
                <a:latin typeface="Times New Roman" pitchFamily="18" charset="0"/>
              </a:rPr>
              <a:t>Slide </a:t>
            </a:r>
            <a:fld id="{53FF4467-E102-46D0-8FA9-8DB2D79C2A8A}" type="slidenum">
              <a:rPr lang="en-US" smtClean="0">
                <a:latin typeface="Times New Roman" pitchFamily="18" charset="0"/>
              </a:rPr>
              <a:pPr/>
              <a:t>4</a:t>
            </a:fld>
            <a:endParaRPr lang="en-US" smtClean="0">
              <a:latin typeface="Times New Roman" pitchFamily="18" charset="0"/>
            </a:endParaRPr>
          </a:p>
        </p:txBody>
      </p:sp>
      <p:sp>
        <p:nvSpPr>
          <p:cNvPr id="11268" name="Rectangle 2"/>
          <p:cNvSpPr>
            <a:spLocks noGrp="1" noChangeArrowheads="1"/>
          </p:cNvSpPr>
          <p:nvPr>
            <p:ph type="title"/>
          </p:nvPr>
        </p:nvSpPr>
        <p:spPr>
          <a:xfrm>
            <a:off x="685800" y="381000"/>
            <a:ext cx="7772400" cy="1066800"/>
          </a:xfrm>
        </p:spPr>
        <p:txBody>
          <a:bodyPr/>
          <a:lstStyle/>
          <a:p>
            <a:r>
              <a:rPr lang="en-US" dirty="0" smtClean="0">
                <a:ea typeface="ＭＳ Ｐゴシック" pitchFamily="34" charset="-128"/>
              </a:rPr>
              <a:t>Authentication and Association</a:t>
            </a:r>
          </a:p>
        </p:txBody>
      </p:sp>
      <p:sp>
        <p:nvSpPr>
          <p:cNvPr id="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
        <p:nvSpPr>
          <p:cNvPr id="10" name="Rectangle 3"/>
          <p:cNvSpPr>
            <a:spLocks noGrp="1" noChangeArrowheads="1"/>
          </p:cNvSpPr>
          <p:nvPr>
            <p:ph idx="1"/>
          </p:nvPr>
        </p:nvSpPr>
        <p:spPr>
          <a:xfrm>
            <a:off x="685800" y="1219200"/>
            <a:ext cx="7772400" cy="5334000"/>
          </a:xfrm>
        </p:spPr>
        <p:txBody>
          <a:bodyPr/>
          <a:lstStyle/>
          <a:p>
            <a:r>
              <a:rPr lang="en-US" dirty="0" smtClean="0">
                <a:ea typeface="ＭＳ Ｐゴシック" pitchFamily="34" charset="-128"/>
              </a:rPr>
              <a:t>For </a:t>
            </a:r>
            <a:r>
              <a:rPr lang="en-US" dirty="0" err="1" smtClean="0">
                <a:ea typeface="ＭＳ Ｐゴシック" pitchFamily="34" charset="-128"/>
              </a:rPr>
              <a:t>TGah</a:t>
            </a:r>
            <a:r>
              <a:rPr lang="en-US" dirty="0" smtClean="0">
                <a:ea typeface="ＭＳ Ｐゴシック" pitchFamily="34" charset="-128"/>
              </a:rPr>
              <a:t>, the time it takes for STAs to join a BSS (</a:t>
            </a:r>
            <a:r>
              <a:rPr lang="en-US" altLang="zh-TW" dirty="0" smtClean="0">
                <a:ea typeface="ＭＳ Ｐゴシック" pitchFamily="34" charset="-128"/>
              </a:rPr>
              <a:t>association time)</a:t>
            </a:r>
            <a:r>
              <a:rPr lang="en-US" dirty="0" smtClean="0">
                <a:ea typeface="ＭＳ Ｐゴシック" pitchFamily="34" charset="-128"/>
              </a:rPr>
              <a:t> is an important performance metric  </a:t>
            </a:r>
          </a:p>
          <a:p>
            <a:pPr lvl="1"/>
            <a:r>
              <a:rPr lang="en-US" dirty="0" smtClean="0">
                <a:ea typeface="ＭＳ Ｐゴシック" pitchFamily="34" charset="-128"/>
              </a:rPr>
              <a:t>The scenario we address is having up to 6000 STAs join at the same time (e.g., after power outage or initial AP power-up)</a:t>
            </a:r>
          </a:p>
          <a:p>
            <a:pPr lvl="1"/>
            <a:r>
              <a:rPr lang="en-US" dirty="0" smtClean="0">
                <a:ea typeface="ＭＳ Ｐゴシック" pitchFamily="34" charset="-128"/>
              </a:rPr>
              <a:t>It is preferred to impose an upper bound on the “association time” for 95% (TBD) of STAs joining the network.</a:t>
            </a:r>
          </a:p>
          <a:p>
            <a:r>
              <a:rPr lang="en-US" dirty="0" smtClean="0">
                <a:ea typeface="ＭＳ Ｐゴシック" pitchFamily="34" charset="-128"/>
              </a:rPr>
              <a:t>The current Authentication and Association is based on contention access process</a:t>
            </a:r>
          </a:p>
          <a:p>
            <a:pPr lvl="1"/>
            <a:r>
              <a:rPr lang="en-US" dirty="0" smtClean="0">
                <a:ea typeface="ＭＳ Ｐゴシック" pitchFamily="34" charset="-128"/>
              </a:rPr>
              <a:t>The AP must be able to manage association time of an STA under the maximum network load </a:t>
            </a:r>
          </a:p>
          <a:p>
            <a:pPr lvl="1"/>
            <a:r>
              <a:rPr lang="en-US" dirty="0" smtClean="0">
                <a:ea typeface="ＭＳ Ｐゴシック" pitchFamily="34" charset="-128"/>
              </a:rPr>
              <a:t>Current channel access protocol with a adaptive scheduler design should be capable of allocating CBP and TXOP adaptively according to the load capacity in order to meet the association time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2"/>
          </p:nvPr>
        </p:nvSpPr>
        <p:spPr>
          <a:noFill/>
        </p:spPr>
        <p:txBody>
          <a:bodyPr/>
          <a:lstStyle/>
          <a:p>
            <a:r>
              <a:rPr lang="en-US" smtClean="0">
                <a:latin typeface="Times New Roman" pitchFamily="18" charset="0"/>
              </a:rPr>
              <a:t>Slide </a:t>
            </a:r>
            <a:fld id="{EFAA553D-E971-452D-A765-9B88454FFFF8}" type="slidenum">
              <a:rPr lang="en-US" smtClean="0">
                <a:latin typeface="Times New Roman" pitchFamily="18" charset="0"/>
              </a:rPr>
              <a:pPr/>
              <a:t>5</a:t>
            </a:fld>
            <a:endParaRPr lang="en-US" smtClean="0">
              <a:latin typeface="Times New Roman" pitchFamily="18" charset="0"/>
            </a:endParaRPr>
          </a:p>
        </p:txBody>
      </p:sp>
      <p:sp>
        <p:nvSpPr>
          <p:cNvPr id="12292" name="Rectangle 2"/>
          <p:cNvSpPr>
            <a:spLocks noGrp="1" noChangeArrowheads="1"/>
          </p:cNvSpPr>
          <p:nvPr>
            <p:ph type="title"/>
          </p:nvPr>
        </p:nvSpPr>
        <p:spPr>
          <a:xfrm>
            <a:off x="685800" y="381000"/>
            <a:ext cx="7772400" cy="1066800"/>
          </a:xfrm>
        </p:spPr>
        <p:txBody>
          <a:bodyPr/>
          <a:lstStyle/>
          <a:p>
            <a:r>
              <a:rPr lang="en-US" dirty="0" smtClean="0">
                <a:ea typeface="ＭＳ Ｐゴシック" pitchFamily="34" charset="-128"/>
              </a:rPr>
              <a:t>Data Communication</a:t>
            </a:r>
          </a:p>
        </p:txBody>
      </p:sp>
      <p:sp>
        <p:nvSpPr>
          <p:cNvPr id="12293" name="Rectangle 3"/>
          <p:cNvSpPr>
            <a:spLocks noGrp="1" noChangeArrowheads="1"/>
          </p:cNvSpPr>
          <p:nvPr>
            <p:ph type="body" idx="1"/>
          </p:nvPr>
        </p:nvSpPr>
        <p:spPr>
          <a:xfrm>
            <a:off x="685800" y="1143000"/>
            <a:ext cx="8001000" cy="5257800"/>
          </a:xfrm>
        </p:spPr>
        <p:txBody>
          <a:bodyPr/>
          <a:lstStyle/>
          <a:p>
            <a:r>
              <a:rPr lang="en-US" dirty="0" smtClean="0">
                <a:ea typeface="ＭＳ Ｐゴシック" pitchFamily="34" charset="-128"/>
              </a:rPr>
              <a:t>For applications supporting 6000 STAs, the data communication is mostly uplink only</a:t>
            </a:r>
          </a:p>
          <a:p>
            <a:pPr lvl="1"/>
            <a:r>
              <a:rPr lang="en-US" dirty="0" smtClean="0">
                <a:ea typeface="ＭＳ Ｐゴシック" pitchFamily="34" charset="-128"/>
              </a:rPr>
              <a:t>The inter STAs communication is still supported by the 802.11 MAC/PHY specification</a:t>
            </a:r>
          </a:p>
          <a:p>
            <a:r>
              <a:rPr lang="en-US" dirty="0" smtClean="0">
                <a:ea typeface="ＭＳ Ｐゴシック" pitchFamily="34" charset="-128"/>
              </a:rPr>
              <a:t>A CCA centric process will not work</a:t>
            </a:r>
          </a:p>
          <a:p>
            <a:pPr lvl="1"/>
            <a:r>
              <a:rPr lang="en-US" dirty="0" smtClean="0">
                <a:ea typeface="ＭＳ Ｐゴシック" pitchFamily="34" charset="-128"/>
              </a:rPr>
              <a:t>A coordinated process is essential to guarantee that all STAs can send uplink traffic regularly</a:t>
            </a:r>
          </a:p>
          <a:p>
            <a:pPr lvl="2"/>
            <a:r>
              <a:rPr lang="en-US" dirty="0" smtClean="0">
                <a:ea typeface="ＭＳ Ｐゴシック" pitchFamily="34" charset="-128"/>
              </a:rPr>
              <a:t>AP sends a pre-assigned resource allocation scheduling information to STAs at least once in every (TBD) beacon periods</a:t>
            </a:r>
          </a:p>
          <a:p>
            <a:pPr lvl="2"/>
            <a:r>
              <a:rPr lang="en-US" dirty="0" smtClean="0">
                <a:ea typeface="ＭＳ Ｐゴシック" pitchFamily="34" charset="-128"/>
              </a:rPr>
              <a:t>An STA transmits data to AP according to the scheduled time</a:t>
            </a:r>
          </a:p>
          <a:p>
            <a:r>
              <a:rPr lang="en-US" dirty="0" smtClean="0">
                <a:ea typeface="ＭＳ Ｐゴシック" pitchFamily="34" charset="-128"/>
              </a:rPr>
              <a:t>MAC/PHY specification change required</a:t>
            </a:r>
          </a:p>
          <a:p>
            <a:pPr lvl="1"/>
            <a:r>
              <a:rPr lang="en-US" dirty="0" smtClean="0">
                <a:ea typeface="ＭＳ Ｐゴシック" pitchFamily="34" charset="-128"/>
              </a:rPr>
              <a:t>Current 802.11 specification does not have a mechanism supporting scheduled uplink data transmission</a:t>
            </a:r>
          </a:p>
          <a:p>
            <a:pPr lvl="2"/>
            <a:r>
              <a:rPr lang="en-US" dirty="0" smtClean="0">
                <a:ea typeface="ＭＳ Ｐゴシック" pitchFamily="34" charset="-128"/>
              </a:rPr>
              <a:t>The DTIM is used for downlink data transmission only and there is no actual scheduling information</a:t>
            </a:r>
          </a:p>
        </p:txBody>
      </p:sp>
      <p:sp>
        <p:nvSpPr>
          <p:cNvPr id="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2"/>
          </p:nvPr>
        </p:nvSpPr>
        <p:spPr>
          <a:noFill/>
        </p:spPr>
        <p:txBody>
          <a:bodyPr/>
          <a:lstStyle/>
          <a:p>
            <a:r>
              <a:rPr lang="en-US" smtClean="0">
                <a:latin typeface="Times New Roman" pitchFamily="18" charset="0"/>
              </a:rPr>
              <a:t>Slide </a:t>
            </a:r>
            <a:fld id="{EFAA553D-E971-452D-A765-9B88454FFFF8}" type="slidenum">
              <a:rPr lang="en-US" smtClean="0">
                <a:latin typeface="Times New Roman" pitchFamily="18" charset="0"/>
              </a:rPr>
              <a:pPr/>
              <a:t>6</a:t>
            </a:fld>
            <a:endParaRPr lang="en-US" smtClean="0">
              <a:latin typeface="Times New Roman" pitchFamily="18" charset="0"/>
            </a:endParaRPr>
          </a:p>
        </p:txBody>
      </p:sp>
      <p:sp>
        <p:nvSpPr>
          <p:cNvPr id="12292" name="Rectangle 2"/>
          <p:cNvSpPr>
            <a:spLocks noGrp="1" noChangeArrowheads="1"/>
          </p:cNvSpPr>
          <p:nvPr>
            <p:ph type="title"/>
          </p:nvPr>
        </p:nvSpPr>
        <p:spPr>
          <a:xfrm>
            <a:off x="685800" y="381000"/>
            <a:ext cx="7772400" cy="1066800"/>
          </a:xfrm>
        </p:spPr>
        <p:txBody>
          <a:bodyPr/>
          <a:lstStyle/>
          <a:p>
            <a:r>
              <a:rPr lang="en-US" dirty="0" smtClean="0">
                <a:ea typeface="ＭＳ Ｐゴシック" pitchFamily="34" charset="-128"/>
              </a:rPr>
              <a:t>Proposals: Data Communication</a:t>
            </a:r>
          </a:p>
        </p:txBody>
      </p:sp>
      <p:sp>
        <p:nvSpPr>
          <p:cNvPr id="12293" name="Rectangle 3"/>
          <p:cNvSpPr>
            <a:spLocks noGrp="1" noChangeArrowheads="1"/>
          </p:cNvSpPr>
          <p:nvPr>
            <p:ph type="body" idx="1"/>
          </p:nvPr>
        </p:nvSpPr>
        <p:spPr>
          <a:xfrm>
            <a:off x="685800" y="1295400"/>
            <a:ext cx="8001000" cy="5105400"/>
          </a:xfrm>
        </p:spPr>
        <p:txBody>
          <a:bodyPr/>
          <a:lstStyle/>
          <a:p>
            <a:r>
              <a:rPr lang="en-US" dirty="0" smtClean="0">
                <a:ea typeface="ＭＳ Ｐゴシック" pitchFamily="34" charset="-128"/>
              </a:rPr>
              <a:t>How to indicate who can transmit data to AP?</a:t>
            </a:r>
          </a:p>
          <a:p>
            <a:pPr lvl="1"/>
            <a:r>
              <a:rPr lang="en-US" dirty="0" smtClean="0">
                <a:ea typeface="ＭＳ Ｐゴシック" pitchFamily="34" charset="-128"/>
              </a:rPr>
              <a:t>Option 1: modify the definition of DTIM to support both uplink and down link data transmission</a:t>
            </a:r>
          </a:p>
          <a:p>
            <a:pPr lvl="2"/>
            <a:r>
              <a:rPr lang="en-US" dirty="0" smtClean="0">
                <a:ea typeface="ＭＳ Ｐゴシック" pitchFamily="34" charset="-128"/>
              </a:rPr>
              <a:t>Will have to change the baseline behavior which will create more issue and is not preferred</a:t>
            </a:r>
          </a:p>
          <a:p>
            <a:pPr lvl="1"/>
            <a:r>
              <a:rPr lang="en-US" dirty="0" smtClean="0">
                <a:ea typeface="ＭＳ Ｐゴシック" pitchFamily="34" charset="-128"/>
              </a:rPr>
              <a:t>Option 2: Introduce a new element UTIM, Upstream Traffic Indication MAP</a:t>
            </a:r>
          </a:p>
          <a:p>
            <a:pPr lvl="2"/>
            <a:r>
              <a:rPr lang="en-US" dirty="0" smtClean="0">
                <a:ea typeface="ＭＳ Ｐゴシック" pitchFamily="34" charset="-128"/>
              </a:rPr>
              <a:t>A new element will not affect baseline behavior</a:t>
            </a:r>
          </a:p>
          <a:p>
            <a:r>
              <a:rPr lang="en-US" dirty="0" smtClean="0">
                <a:ea typeface="ＭＳ Ｐゴシック" pitchFamily="34" charset="-128"/>
              </a:rPr>
              <a:t>How to indicate orders/time of upstream transmission for each STA</a:t>
            </a:r>
          </a:p>
          <a:p>
            <a:pPr lvl="1"/>
            <a:r>
              <a:rPr lang="en-US" dirty="0" smtClean="0">
                <a:ea typeface="ＭＳ Ｐゴシック" pitchFamily="34" charset="-128"/>
              </a:rPr>
              <a:t>Uplink DTIM/UTIM message will have to carry uplink scheduling information by either explicitly spelling out the time slot for each STA transmission or the STAs need to figure out the time slot according to an offset from a fixed point.</a:t>
            </a:r>
          </a:p>
        </p:txBody>
      </p:sp>
      <p:sp>
        <p:nvSpPr>
          <p:cNvPr id="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Slide Number Placeholder 5"/>
          <p:cNvSpPr>
            <a:spLocks noGrp="1"/>
          </p:cNvSpPr>
          <p:nvPr>
            <p:ph type="sldNum" sz="quarter" idx="12"/>
          </p:nvPr>
        </p:nvSpPr>
        <p:spPr>
          <a:noFill/>
        </p:spPr>
        <p:txBody>
          <a:bodyPr/>
          <a:lstStyle/>
          <a:p>
            <a:r>
              <a:rPr lang="en-US" smtClean="0">
                <a:latin typeface="Times New Roman" pitchFamily="18" charset="0"/>
              </a:rPr>
              <a:t>Slide </a:t>
            </a:r>
            <a:fld id="{EFAA553D-E971-452D-A765-9B88454FFFF8}" type="slidenum">
              <a:rPr lang="en-US" smtClean="0">
                <a:latin typeface="Times New Roman" pitchFamily="18" charset="0"/>
              </a:rPr>
              <a:pPr/>
              <a:t>7</a:t>
            </a:fld>
            <a:endParaRPr lang="en-US" smtClean="0">
              <a:latin typeface="Times New Roman" pitchFamily="18" charset="0"/>
            </a:endParaRPr>
          </a:p>
        </p:txBody>
      </p:sp>
      <p:sp>
        <p:nvSpPr>
          <p:cNvPr id="12292" name="Rectangle 2"/>
          <p:cNvSpPr>
            <a:spLocks noGrp="1" noChangeArrowheads="1"/>
          </p:cNvSpPr>
          <p:nvPr>
            <p:ph type="title"/>
          </p:nvPr>
        </p:nvSpPr>
        <p:spPr>
          <a:xfrm>
            <a:off x="685800" y="457200"/>
            <a:ext cx="7772400" cy="1066800"/>
          </a:xfrm>
        </p:spPr>
        <p:txBody>
          <a:bodyPr/>
          <a:lstStyle/>
          <a:p>
            <a:r>
              <a:rPr lang="en-US" dirty="0" smtClean="0">
                <a:ea typeface="ＭＳ Ｐゴシック" pitchFamily="34" charset="-128"/>
              </a:rPr>
              <a:t>Proposals: Data Communication</a:t>
            </a:r>
          </a:p>
        </p:txBody>
      </p:sp>
      <p:sp>
        <p:nvSpPr>
          <p:cNvPr id="12293" name="Rectangle 3"/>
          <p:cNvSpPr>
            <a:spLocks noGrp="1" noChangeArrowheads="1"/>
          </p:cNvSpPr>
          <p:nvPr>
            <p:ph type="body" idx="1"/>
          </p:nvPr>
        </p:nvSpPr>
        <p:spPr>
          <a:xfrm>
            <a:off x="685800" y="1295400"/>
            <a:ext cx="8001000" cy="5105400"/>
          </a:xfrm>
        </p:spPr>
        <p:txBody>
          <a:bodyPr/>
          <a:lstStyle/>
          <a:p>
            <a:r>
              <a:rPr lang="en-US" dirty="0" smtClean="0">
                <a:ea typeface="ＭＳ Ｐゴシック" pitchFamily="34" charset="-128"/>
              </a:rPr>
              <a:t>How to deal with 6000 STAs with existing DTIM?</a:t>
            </a:r>
          </a:p>
          <a:p>
            <a:pPr lvl="1"/>
            <a:r>
              <a:rPr lang="en-US" dirty="0" smtClean="0">
                <a:ea typeface="ＭＳ Ｐゴシック" pitchFamily="34" charset="-128"/>
              </a:rPr>
              <a:t>Must modify the MAC protocol to indicate the following information: </a:t>
            </a:r>
          </a:p>
          <a:p>
            <a:pPr lvl="2"/>
            <a:r>
              <a:rPr lang="en-US" dirty="0" smtClean="0">
                <a:ea typeface="ＭＳ Ｐゴシック" pitchFamily="34" charset="-128"/>
              </a:rPr>
              <a:t>A method to specify up to 6000 STAs with a DTIM map only support 2007 STAs</a:t>
            </a:r>
          </a:p>
          <a:p>
            <a:pPr lvl="3"/>
            <a:r>
              <a:rPr lang="en-US" dirty="0" smtClean="0">
                <a:ea typeface="ＭＳ Ｐゴシック" pitchFamily="34" charset="-128"/>
              </a:rPr>
              <a:t>For example, </a:t>
            </a:r>
          </a:p>
          <a:p>
            <a:pPr lvl="4"/>
            <a:r>
              <a:rPr lang="en-US" dirty="0" smtClean="0">
                <a:ea typeface="ＭＳ Ｐゴシック" pitchFamily="34" charset="-128"/>
              </a:rPr>
              <a:t>(1) For </a:t>
            </a:r>
            <a:r>
              <a:rPr lang="en-US" dirty="0" err="1" smtClean="0">
                <a:ea typeface="ＭＳ Ｐゴシック" pitchFamily="34" charset="-128"/>
              </a:rPr>
              <a:t>TGah</a:t>
            </a:r>
            <a:r>
              <a:rPr lang="en-US" dirty="0" smtClean="0">
                <a:ea typeface="ＭＳ Ｐゴシック" pitchFamily="34" charset="-128"/>
              </a:rPr>
              <a:t>, the partial virtual map is reduced by two bits and only support 2005 STAs. The </a:t>
            </a:r>
            <a:r>
              <a:rPr lang="en-US" altLang="zh-TW" dirty="0" smtClean="0">
                <a:ea typeface="ＭＳ Ｐゴシック" pitchFamily="34" charset="-128"/>
              </a:rPr>
              <a:t>last two bits are reserved to indicate STA groups 2006-4010, and 4011 – 6000s</a:t>
            </a:r>
            <a:endParaRPr lang="en-US" dirty="0" smtClean="0">
              <a:ea typeface="ＭＳ Ｐゴシック" pitchFamily="34" charset="-128"/>
            </a:endParaRPr>
          </a:p>
          <a:p>
            <a:r>
              <a:rPr lang="en-US" dirty="0" smtClean="0">
                <a:ea typeface="ＭＳ Ｐゴシック" pitchFamily="34" charset="-128"/>
              </a:rPr>
              <a:t>How to deal with 6000 STAs by using UTIM? </a:t>
            </a:r>
          </a:p>
          <a:p>
            <a:pPr lvl="1"/>
            <a:r>
              <a:rPr lang="en-US" dirty="0" smtClean="0">
                <a:ea typeface="ＭＳ Ｐゴシック" pitchFamily="34" charset="-128"/>
              </a:rPr>
              <a:t>Add a new element, UTIM</a:t>
            </a:r>
          </a:p>
          <a:p>
            <a:pPr lvl="2"/>
            <a:r>
              <a:rPr lang="en-US" dirty="0" smtClean="0">
                <a:ea typeface="ＭＳ Ｐゴシック" pitchFamily="34" charset="-128"/>
              </a:rPr>
              <a:t>The UTIM support a map of 6000 STAs</a:t>
            </a:r>
          </a:p>
          <a:p>
            <a:pPr lvl="2"/>
            <a:r>
              <a:rPr lang="en-US" dirty="0" smtClean="0">
                <a:ea typeface="ＭＳ Ｐゴシック" pitchFamily="34" charset="-128"/>
              </a:rPr>
              <a:t>The scheduling information can be explicit or implicit</a:t>
            </a:r>
          </a:p>
          <a:p>
            <a:pPr lvl="2"/>
            <a:r>
              <a:rPr lang="en-US" dirty="0" smtClean="0">
                <a:ea typeface="ＭＳ Ｐゴシック" pitchFamily="34" charset="-128"/>
              </a:rPr>
              <a:t>The UTIM and scheduling information element are sent only when there is a change of ordering or number of STAs</a:t>
            </a:r>
          </a:p>
          <a:p>
            <a:pPr lvl="3"/>
            <a:r>
              <a:rPr lang="en-US" dirty="0" smtClean="0">
                <a:ea typeface="ＭＳ Ｐゴシック" pitchFamily="34" charset="-128"/>
              </a:rPr>
              <a:t>The overhead is reduced by only transmit the UTIM when it is necessary</a:t>
            </a:r>
          </a:p>
          <a:p>
            <a:endParaRPr lang="en-US" dirty="0" smtClean="0">
              <a:ea typeface="ＭＳ Ｐゴシック" pitchFamily="34" charset="-128"/>
            </a:endParaRPr>
          </a:p>
          <a:p>
            <a:pPr lvl="1">
              <a:buNone/>
            </a:pPr>
            <a:endParaRPr lang="en-US" dirty="0" smtClean="0">
              <a:ea typeface="ＭＳ Ｐゴシック" pitchFamily="34" charset="-128"/>
            </a:endParaRPr>
          </a:p>
        </p:txBody>
      </p:sp>
      <p:sp>
        <p:nvSpPr>
          <p:cNvPr id="7" name="Date Placeholder 3"/>
          <p:cNvSpPr>
            <a:spLocks noGrp="1"/>
          </p:cNvSpPr>
          <p:nvPr>
            <p:ph type="dt" sz="quarter" idx="10"/>
          </p:nvPr>
        </p:nvSpPr>
        <p:spPr>
          <a:xfrm>
            <a:off x="696913" y="332601"/>
            <a:ext cx="955454" cy="276999"/>
          </a:xfrm>
        </p:spPr>
        <p:txBody>
          <a:bodyPr/>
          <a:lstStyle/>
          <a:p>
            <a:pPr>
              <a:defRPr/>
            </a:pPr>
            <a:r>
              <a:rPr lang="en-US" dirty="0" smtClean="0"/>
              <a:t>May </a:t>
            </a:r>
            <a:r>
              <a:rPr lang="en-US" dirty="0"/>
              <a:t>2011</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18032</TotalTime>
  <Words>901</Words>
  <Application>Microsoft Office PowerPoint</Application>
  <PresentationFormat>On-screen Show (4:3)</PresentationFormat>
  <Paragraphs>103</Paragraphs>
  <Slides>7</Slides>
  <Notes>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802-11-Submission</vt:lpstr>
      <vt:lpstr>Document</vt:lpstr>
      <vt:lpstr>Supporting Large Number of STAs in 802.11ah</vt:lpstr>
      <vt:lpstr>Summary</vt:lpstr>
      <vt:lpstr>Number of AIDs </vt:lpstr>
      <vt:lpstr>Authentication and Association</vt:lpstr>
      <vt:lpstr>Data Communication</vt:lpstr>
      <vt:lpstr>Proposals: Data Communication</vt:lpstr>
      <vt:lpstr>Proposals: Data Communication</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Minyoung Park</dc:creator>
  <cp:lastModifiedBy>Chao-Chun Wang</cp:lastModifiedBy>
  <cp:revision>646</cp:revision>
  <cp:lastPrinted>1998-02-10T13:28:06Z</cp:lastPrinted>
  <dcterms:created xsi:type="dcterms:W3CDTF">2011-03-02T23:55:45Z</dcterms:created>
  <dcterms:modified xsi:type="dcterms:W3CDTF">2011-05-11T15:39:58Z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857202049</vt:i4>
  </property>
  <property fmtid="{D5CDD505-2E9C-101B-9397-08002B2CF9AE}" pid="3" name="_NewReviewCycle">
    <vt:lpwstr/>
  </property>
  <property fmtid="{D5CDD505-2E9C-101B-9397-08002B2CF9AE}" pid="4" name="_EmailSubject">
    <vt:lpwstr>TGah contribution</vt:lpwstr>
  </property>
  <property fmtid="{D5CDD505-2E9C-101B-9397-08002B2CF9AE}" pid="5" name="_AuthorEmail">
    <vt:lpwstr>james.yee@mediatek.com</vt:lpwstr>
  </property>
  <property fmtid="{D5CDD505-2E9C-101B-9397-08002B2CF9AE}" pid="6" name="_AuthorEmailDisplayName">
    <vt:lpwstr>James Yee (易志熹)</vt:lpwstr>
  </property>
  <property fmtid="{D5CDD505-2E9C-101B-9397-08002B2CF9AE}" pid="7" name="_PreviousAdHocReviewCycleID">
    <vt:i4>725733952</vt:i4>
  </property>
</Properties>
</file>