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4" r:id="rId4"/>
    <p:sldId id="280" r:id="rId5"/>
    <p:sldId id="281" r:id="rId6"/>
    <p:sldId id="288" r:id="rId7"/>
    <p:sldId id="282" r:id="rId8"/>
    <p:sldId id="285" r:id="rId9"/>
    <p:sldId id="283" r:id="rId10"/>
    <p:sldId id="287"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p:cViewPr>
        <p:scale>
          <a:sx n="95" d="100"/>
          <a:sy n="95" d="100"/>
        </p:scale>
        <p:origin x="-678" y="6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802.11-11/0708r2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0568-01-00ah-industrial-channels-of-usecase-1d-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0579-02-00ah-channel-model-tex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1/11-11-0707-00-00ah-overview-on-tgah-spec-framework-developm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2011-05-09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81"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submissions</a:t>
            </a:r>
            <a:endParaRPr lang="en-US" dirty="0"/>
          </a:p>
        </p:txBody>
      </p:sp>
      <p:sp>
        <p:nvSpPr>
          <p:cNvPr id="3" name="Content Placeholder 2"/>
          <p:cNvSpPr>
            <a:spLocks noGrp="1"/>
          </p:cNvSpPr>
          <p:nvPr>
            <p:ph idx="1"/>
          </p:nvPr>
        </p:nvSpPr>
        <p:spPr/>
        <p:txBody>
          <a:bodyPr/>
          <a:lstStyle/>
          <a:p>
            <a:r>
              <a:rPr lang="en-US" dirty="0" smtClean="0"/>
              <a:t>11/753 DFT spread OFDM optimized for 802.11ah</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65287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sz="1400" dirty="0" smtClean="0"/>
              <a:t>Plan </a:t>
            </a:r>
            <a:r>
              <a:rPr lang="en-US" sz="1400" dirty="0"/>
              <a:t>A</a:t>
            </a:r>
            <a:r>
              <a:rPr lang="en-US" sz="1400" dirty="0" smtClean="0"/>
              <a:t>)</a:t>
            </a:r>
            <a:endParaRPr lang="en-US" sz="1400" dirty="0"/>
          </a:p>
          <a:p>
            <a:pPr marL="1009650" lvl="1" indent="-609600"/>
            <a:r>
              <a:rPr lang="en-US" sz="1200" dirty="0"/>
              <a:t>June 6, 9:30 PM ET – 1.5 hours long</a:t>
            </a:r>
          </a:p>
          <a:p>
            <a:pPr marL="1009650" lvl="1" indent="-609600"/>
            <a:r>
              <a:rPr lang="en-US" sz="1200" dirty="0"/>
              <a:t>June 13, 9:30 PM ET – 1.5 hours long</a:t>
            </a:r>
          </a:p>
          <a:p>
            <a:pPr marL="1009650" lvl="1" indent="-609600"/>
            <a:r>
              <a:rPr lang="en-US" sz="1200" dirty="0"/>
              <a:t>June 20, 9:30 PM ET – 1.5 hours long</a:t>
            </a:r>
          </a:p>
          <a:p>
            <a:pPr marL="1009650" lvl="1" indent="-609600"/>
            <a:r>
              <a:rPr lang="en-US" sz="1200" dirty="0"/>
              <a:t>June 27, 9:30 PM ET – 1.5 hours long</a:t>
            </a:r>
          </a:p>
          <a:p>
            <a:pPr marL="1009650" lvl="1" indent="-609600"/>
            <a:r>
              <a:rPr lang="en-US" sz="1200" dirty="0"/>
              <a:t>July 11, 9:30 PM ET – 1.5 hours long</a:t>
            </a:r>
          </a:p>
          <a:p>
            <a:pPr marL="609600" indent="-609600"/>
            <a:endParaRPr lang="en-US" sz="1000" dirty="0"/>
          </a:p>
          <a:p>
            <a:pPr marL="609600" indent="-609600"/>
            <a:r>
              <a:rPr lang="en-US" sz="1400" dirty="0"/>
              <a:t>Plan B</a:t>
            </a:r>
            <a:r>
              <a:rPr lang="en-US" sz="1400" dirty="0" smtClean="0"/>
              <a:t>)</a:t>
            </a:r>
            <a:endParaRPr lang="en-US" sz="1400" dirty="0"/>
          </a:p>
          <a:p>
            <a:pPr marL="1009650" lvl="1" indent="-609600"/>
            <a:r>
              <a:rPr lang="en-US" sz="1200" dirty="0"/>
              <a:t>June 6, 8:30 PM ET – 1.5 hours long</a:t>
            </a:r>
          </a:p>
          <a:p>
            <a:pPr marL="1009650" lvl="1" indent="-609600"/>
            <a:r>
              <a:rPr lang="en-US" sz="1200" dirty="0"/>
              <a:t>June 13, 8:30 PM ET – 1.5 hours long</a:t>
            </a:r>
          </a:p>
          <a:p>
            <a:pPr marL="1009650" lvl="1" indent="-609600"/>
            <a:r>
              <a:rPr lang="en-US" sz="1200" dirty="0"/>
              <a:t>June 20, 8:30 PM ET – 1.5 hours long</a:t>
            </a:r>
          </a:p>
          <a:p>
            <a:pPr marL="1009650" lvl="1" indent="-609600"/>
            <a:r>
              <a:rPr lang="en-US" sz="1200" dirty="0"/>
              <a:t>June 27, 8:30 PM ET – 1.5 hours long</a:t>
            </a:r>
          </a:p>
          <a:p>
            <a:pPr marL="1009650" lvl="1" indent="-609600"/>
            <a:r>
              <a:rPr lang="en-US" sz="1200" dirty="0"/>
              <a:t>July 11, 8:30 PM ET – 1.5 hours long</a:t>
            </a:r>
          </a:p>
          <a:p>
            <a:pPr marL="609600" indent="-609600"/>
            <a:endParaRPr lang="en-US" sz="1000" dirty="0"/>
          </a:p>
          <a:p>
            <a:pPr marL="609600" indent="-609600"/>
            <a:r>
              <a:rPr lang="en-US" sz="1400" dirty="0"/>
              <a:t>Plan C</a:t>
            </a:r>
            <a:r>
              <a:rPr lang="en-US" sz="1400" dirty="0" smtClean="0"/>
              <a:t>)</a:t>
            </a:r>
            <a:endParaRPr lang="en-US" sz="1400" dirty="0"/>
          </a:p>
          <a:p>
            <a:pPr marL="1009650" lvl="1" indent="-609600"/>
            <a:r>
              <a:rPr lang="en-US" sz="1200" dirty="0"/>
              <a:t>June 8, 9:30 PM ET – 1.5 hours long</a:t>
            </a:r>
          </a:p>
          <a:p>
            <a:pPr marL="1009650" lvl="1" indent="-609600"/>
            <a:r>
              <a:rPr lang="en-US" sz="1200" dirty="0"/>
              <a:t>June 15, 9:30 PM ET – 1.5 hours long</a:t>
            </a:r>
          </a:p>
          <a:p>
            <a:pPr marL="1009650" lvl="1" indent="-609600"/>
            <a:r>
              <a:rPr lang="en-US" sz="1200" dirty="0"/>
              <a:t>June 22, 9:30 PM ET – 1.5 hours long</a:t>
            </a:r>
          </a:p>
          <a:p>
            <a:pPr marL="1009650" lvl="1" indent="-609600"/>
            <a:r>
              <a:rPr lang="en-US" sz="1200" dirty="0"/>
              <a:t>June 29, 9:30 PM ET – 1.5 hours long</a:t>
            </a:r>
          </a:p>
          <a:p>
            <a:pPr marL="1009650" lvl="1" indent="-609600"/>
            <a:r>
              <a:rPr lang="en-US" sz="1200" dirty="0"/>
              <a:t>July 13, 9:30 PM ET – 1.5 hours long</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1009650" lvl="1" indent="-609600"/>
            <a:r>
              <a:rPr lang="en-US" dirty="0" smtClean="0">
                <a:solidFill>
                  <a:schemeClr val="accent1">
                    <a:lumMod val="75000"/>
                  </a:schemeClr>
                </a:solidFill>
              </a:rPr>
              <a:t>Dwight Smith (Motorola Mobility) - Monday</a:t>
            </a:r>
          </a:p>
          <a:p>
            <a:pPr marL="609600" indent="-609600"/>
            <a:r>
              <a:rPr lang="en-US" dirty="0" smtClean="0">
                <a:solidFill>
                  <a:schemeClr val="accent1">
                    <a:lumMod val="75000"/>
                  </a:schemeClr>
                </a:solidFill>
              </a:rPr>
              <a:t>IPR and other relevant </a:t>
            </a:r>
            <a:r>
              <a:rPr lang="en-US" dirty="0">
                <a:solidFill>
                  <a:schemeClr val="accent1">
                    <a:lumMod val="75000"/>
                  </a:schemeClr>
                </a:solidFill>
              </a:rPr>
              <a:t>policy and </a:t>
            </a:r>
            <a:r>
              <a:rPr lang="en-US" dirty="0" smtClean="0">
                <a:solidFill>
                  <a:schemeClr val="accent1">
                    <a:lumMod val="75000"/>
                  </a:schemeClr>
                </a:solidFill>
              </a:rPr>
              <a:t>procedures</a:t>
            </a:r>
          </a:p>
          <a:p>
            <a:pPr marL="609600" indent="-609600"/>
            <a:r>
              <a:rPr lang="en-US" dirty="0">
                <a:solidFill>
                  <a:schemeClr val="accent1">
                    <a:lumMod val="75000"/>
                  </a:schemeClr>
                </a:solidFill>
              </a:rPr>
              <a:t>Minutes approval moved by </a:t>
            </a:r>
            <a:r>
              <a:rPr lang="en-US" dirty="0" err="1">
                <a:solidFill>
                  <a:schemeClr val="accent1">
                    <a:lumMod val="75000"/>
                  </a:schemeClr>
                </a:solidFill>
              </a:rPr>
              <a:t>Yongho</a:t>
            </a:r>
            <a:r>
              <a:rPr lang="en-US" dirty="0">
                <a:solidFill>
                  <a:schemeClr val="accent1">
                    <a:lumMod val="75000"/>
                  </a:schemeClr>
                </a:solidFill>
              </a:rPr>
              <a:t> </a:t>
            </a:r>
            <a:r>
              <a:rPr lang="en-US" dirty="0" err="1">
                <a:solidFill>
                  <a:schemeClr val="accent1">
                    <a:lumMod val="75000"/>
                  </a:schemeClr>
                </a:solidFill>
              </a:rPr>
              <a:t>Seok</a:t>
            </a:r>
            <a:r>
              <a:rPr lang="en-US" dirty="0">
                <a:solidFill>
                  <a:schemeClr val="accent1">
                    <a:lumMod val="75000"/>
                  </a:schemeClr>
                </a:solidFill>
              </a:rPr>
              <a:t>. Seconded by Jim Lansford. Unanimous consent</a:t>
            </a:r>
            <a:r>
              <a:rPr lang="en-US" dirty="0" smtClean="0">
                <a:solidFill>
                  <a:schemeClr val="accent1">
                    <a:lumMod val="75000"/>
                  </a:schemeClr>
                </a:solidFill>
              </a:rPr>
              <a:t>.</a:t>
            </a:r>
          </a:p>
          <a:p>
            <a:pPr marL="1009650" lvl="1" indent="-609600"/>
            <a:r>
              <a:rPr lang="en-US" dirty="0" smtClean="0">
                <a:solidFill>
                  <a:schemeClr val="accent1">
                    <a:lumMod val="75000"/>
                  </a:schemeClr>
                </a:solidFill>
              </a:rPr>
              <a:t>Approve March meeting minutes</a:t>
            </a:r>
          </a:p>
          <a:p>
            <a:pPr marL="1352550" lvl="2" indent="-609600"/>
            <a:r>
              <a:rPr lang="en-US" sz="1800" dirty="0" smtClean="0">
                <a:solidFill>
                  <a:schemeClr val="accent1">
                    <a:lumMod val="75000"/>
                  </a:schemeClr>
                </a:solidFill>
              </a:rPr>
              <a:t>March meeting minutes 11/486r0</a:t>
            </a:r>
          </a:p>
          <a:p>
            <a:pPr marL="1009650" lvl="1" indent="-609600"/>
            <a:r>
              <a:rPr lang="en-US" dirty="0" smtClean="0">
                <a:solidFill>
                  <a:schemeClr val="accent1">
                    <a:lumMod val="75000"/>
                  </a:schemeClr>
                </a:solidFill>
              </a:rPr>
              <a:t>Approve Teleconference meeting minutes</a:t>
            </a:r>
          </a:p>
          <a:p>
            <a:pPr marL="1352550" lvl="2" indent="-609600"/>
            <a:r>
              <a:rPr lang="en-US" sz="1800" dirty="0" smtClean="0">
                <a:solidFill>
                  <a:schemeClr val="accent1">
                    <a:lumMod val="75000"/>
                  </a:schemeClr>
                </a:solidFill>
              </a:rPr>
              <a:t>March 28</a:t>
            </a:r>
            <a:r>
              <a:rPr lang="en-US" sz="1800" baseline="30000" dirty="0" smtClean="0">
                <a:solidFill>
                  <a:schemeClr val="accent1">
                    <a:lumMod val="75000"/>
                  </a:schemeClr>
                </a:solidFill>
              </a:rPr>
              <a:t>th</a:t>
            </a:r>
            <a:r>
              <a:rPr lang="en-US" sz="1800" dirty="0" smtClean="0">
                <a:solidFill>
                  <a:schemeClr val="accent1">
                    <a:lumMod val="75000"/>
                  </a:schemeClr>
                </a:solidFill>
              </a:rPr>
              <a:t> 11/495r0, April 4</a:t>
            </a:r>
            <a:r>
              <a:rPr lang="en-US" sz="1800" baseline="30000" dirty="0" smtClean="0">
                <a:solidFill>
                  <a:schemeClr val="accent1">
                    <a:lumMod val="75000"/>
                  </a:schemeClr>
                </a:solidFill>
              </a:rPr>
              <a:t>th</a:t>
            </a:r>
            <a:r>
              <a:rPr lang="en-US" sz="1800" dirty="0" smtClean="0">
                <a:solidFill>
                  <a:schemeClr val="accent1">
                    <a:lumMod val="75000"/>
                  </a:schemeClr>
                </a:solidFill>
              </a:rPr>
              <a:t> 11/520r0</a:t>
            </a:r>
          </a:p>
          <a:p>
            <a:pPr marL="1352550" lvl="2" indent="-609600"/>
            <a:r>
              <a:rPr lang="en-US" sz="1800" dirty="0" smtClean="0">
                <a:solidFill>
                  <a:schemeClr val="accent1">
                    <a:lumMod val="75000"/>
                  </a:schemeClr>
                </a:solidFill>
              </a:rPr>
              <a:t>April 11th 11/569r0, April 18th 11/570r0</a:t>
            </a:r>
          </a:p>
          <a:p>
            <a:pPr marL="1352550" lvl="2" indent="-609600"/>
            <a:r>
              <a:rPr lang="en-US" sz="1800" dirty="0" smtClean="0">
                <a:solidFill>
                  <a:schemeClr val="accent1">
                    <a:lumMod val="75000"/>
                  </a:schemeClr>
                </a:solidFill>
              </a:rPr>
              <a:t>April 25th 11/574r0, May 2nd 11/652r0</a:t>
            </a:r>
          </a:p>
          <a:p>
            <a:pPr marL="609600" indent="-609600"/>
            <a:r>
              <a:rPr lang="en-US" dirty="0" smtClean="0">
                <a:solidFill>
                  <a:schemeClr val="accent1">
                    <a:lumMod val="75000"/>
                  </a:schemeClr>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 discussion/election</a:t>
            </a:r>
            <a:br>
              <a:rPr lang="en-US" dirty="0" smtClean="0"/>
            </a:br>
            <a:r>
              <a:rPr lang="en-US" dirty="0" smtClean="0"/>
              <a:t>Current volunteers</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Vice Chair</a:t>
            </a:r>
          </a:p>
          <a:p>
            <a:pPr lvl="1"/>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r>
              <a:rPr lang="en-US" dirty="0" smtClean="0">
                <a:solidFill>
                  <a:schemeClr val="accent1"/>
                </a:solidFill>
              </a:rPr>
              <a:t> (LG Electronics)</a:t>
            </a:r>
          </a:p>
          <a:p>
            <a:pPr lvl="1"/>
            <a:r>
              <a:rPr lang="en-US" dirty="0" smtClean="0">
                <a:solidFill>
                  <a:schemeClr val="accent1"/>
                </a:solidFill>
              </a:rPr>
              <a:t>Motion: Accept </a:t>
            </a:r>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r>
              <a:rPr lang="en-US" dirty="0" smtClean="0">
                <a:solidFill>
                  <a:schemeClr val="accent1"/>
                </a:solidFill>
              </a:rPr>
              <a:t> as </a:t>
            </a:r>
            <a:r>
              <a:rPr lang="en-US" dirty="0" err="1" smtClean="0">
                <a:solidFill>
                  <a:schemeClr val="accent1"/>
                </a:solidFill>
              </a:rPr>
              <a:t>Tgah</a:t>
            </a:r>
            <a:r>
              <a:rPr lang="en-US" dirty="0" smtClean="0">
                <a:solidFill>
                  <a:schemeClr val="accent1"/>
                </a:solidFill>
              </a:rPr>
              <a:t> Vice Chair.</a:t>
            </a:r>
          </a:p>
          <a:p>
            <a:pPr lvl="2"/>
            <a:r>
              <a:rPr lang="en-US" sz="1800" dirty="0" smtClean="0">
                <a:solidFill>
                  <a:schemeClr val="accent1"/>
                </a:solidFill>
              </a:rPr>
              <a:t>Moved Jim Lansford, Second Rolf De Vegt</a:t>
            </a:r>
          </a:p>
          <a:p>
            <a:pPr lvl="2"/>
            <a:r>
              <a:rPr lang="en-US" sz="1800" dirty="0" smtClean="0">
                <a:solidFill>
                  <a:schemeClr val="accent1"/>
                </a:solidFill>
              </a:rPr>
              <a:t>34 – 0 - 0</a:t>
            </a:r>
          </a:p>
          <a:p>
            <a:r>
              <a:rPr lang="en-US" dirty="0" smtClean="0">
                <a:solidFill>
                  <a:schemeClr val="accent1"/>
                </a:solidFill>
              </a:rPr>
              <a:t>Editor</a:t>
            </a:r>
          </a:p>
          <a:p>
            <a:pPr lvl="1"/>
            <a:r>
              <a:rPr lang="en-US" dirty="0" smtClean="0">
                <a:solidFill>
                  <a:schemeClr val="accent1"/>
                </a:solidFill>
              </a:rPr>
              <a:t>Minyoung Park (Intel)</a:t>
            </a:r>
          </a:p>
          <a:p>
            <a:pPr lvl="1"/>
            <a:r>
              <a:rPr lang="en-US" dirty="0" smtClean="0">
                <a:solidFill>
                  <a:schemeClr val="accent1"/>
                </a:solidFill>
              </a:rPr>
              <a:t>Motion: Accept Minyoung Park as </a:t>
            </a:r>
            <a:r>
              <a:rPr lang="en-US" dirty="0" err="1" smtClean="0">
                <a:solidFill>
                  <a:schemeClr val="accent1"/>
                </a:solidFill>
              </a:rPr>
              <a:t>Tgah</a:t>
            </a:r>
            <a:r>
              <a:rPr lang="en-US" dirty="0" smtClean="0">
                <a:solidFill>
                  <a:schemeClr val="accent1"/>
                </a:solidFill>
              </a:rPr>
              <a:t> Editor.</a:t>
            </a:r>
          </a:p>
          <a:p>
            <a:pPr lvl="2"/>
            <a:r>
              <a:rPr lang="en-US" sz="1800" dirty="0" smtClean="0">
                <a:solidFill>
                  <a:schemeClr val="accent1"/>
                </a:solidFill>
              </a:rPr>
              <a:t>Moved Emily Qi, Second Minho Cheong</a:t>
            </a:r>
          </a:p>
          <a:p>
            <a:pPr lvl="2"/>
            <a:r>
              <a:rPr lang="en-US" sz="1800" dirty="0" smtClean="0">
                <a:solidFill>
                  <a:schemeClr val="accent1"/>
                </a:solidFill>
              </a:rPr>
              <a:t>37 – 0 - 0</a:t>
            </a:r>
          </a:p>
          <a:p>
            <a:r>
              <a:rPr lang="en-US" dirty="0" smtClean="0">
                <a:solidFill>
                  <a:schemeClr val="accent1"/>
                </a:solidFill>
              </a:rPr>
              <a:t>Secretary</a:t>
            </a:r>
          </a:p>
          <a:p>
            <a:pPr lvl="1"/>
            <a:r>
              <a:rPr lang="en-US" dirty="0" smtClean="0">
                <a:solidFill>
                  <a:schemeClr val="accent1"/>
                </a:solidFill>
              </a:rPr>
              <a:t>No current volunteers</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76879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br>
              <a:rPr lang="en-US" dirty="0" smtClean="0"/>
            </a:br>
            <a:r>
              <a:rPr lang="en-US" dirty="0" smtClean="0"/>
              <a:t>Use Cases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Shusaku Shimada (Yokogawa Co.) </a:t>
            </a:r>
            <a:r>
              <a:rPr lang="en-US" dirty="0" smtClean="0">
                <a:solidFill>
                  <a:schemeClr val="accent1">
                    <a:lumMod val="75000"/>
                  </a:schemeClr>
                </a:solidFill>
                <a:hlinkClick r:id="rId2"/>
              </a:rPr>
              <a:t>https</a:t>
            </a:r>
            <a:r>
              <a:rPr lang="en-US" dirty="0">
                <a:solidFill>
                  <a:schemeClr val="accent1">
                    <a:lumMod val="75000"/>
                  </a:schemeClr>
                </a:solidFill>
                <a:hlinkClick r:id="rId2"/>
              </a:rPr>
              <a:t>://</a:t>
            </a:r>
            <a:r>
              <a:rPr lang="en-US" dirty="0" smtClean="0">
                <a:solidFill>
                  <a:schemeClr val="accent1">
                    <a:lumMod val="75000"/>
                  </a:schemeClr>
                </a:solidFill>
                <a:hlinkClick r:id="rId2"/>
              </a:rPr>
              <a:t>mentor.ieee.org/802.11/dcn/11/11-11-0568-01-00ah-industrial-channels-of-usecase-1d-2.pdf</a:t>
            </a:r>
            <a:endParaRPr lang="en-US" dirty="0" smtClean="0">
              <a:solidFill>
                <a:schemeClr val="accent1">
                  <a:lumMod val="75000"/>
                </a:schemeClr>
              </a:solidFill>
            </a:endParaRPr>
          </a:p>
          <a:p>
            <a:r>
              <a:rPr lang="en-US" dirty="0" smtClean="0">
                <a:solidFill>
                  <a:schemeClr val="accent1">
                    <a:lumMod val="75000"/>
                  </a:schemeClr>
                </a:solidFill>
              </a:rPr>
              <a:t>Fang Ping (Huawei) </a:t>
            </a:r>
            <a:r>
              <a:rPr lang="en-US" dirty="0" smtClean="0">
                <a:solidFill>
                  <a:schemeClr val="accent1">
                    <a:lumMod val="75000"/>
                  </a:schemeClr>
                </a:solidFill>
              </a:rPr>
              <a:t>11/763 Traffic </a:t>
            </a:r>
            <a:r>
              <a:rPr lang="en-US" dirty="0" smtClean="0">
                <a:solidFill>
                  <a:schemeClr val="accent1">
                    <a:lumMod val="75000"/>
                  </a:schemeClr>
                </a:solidFill>
              </a:rPr>
              <a:t>information distribution</a:t>
            </a:r>
          </a:p>
          <a:p>
            <a:pPr lvl="1"/>
            <a:r>
              <a:rPr lang="en-US" dirty="0" smtClean="0">
                <a:solidFill>
                  <a:schemeClr val="accent1">
                    <a:lumMod val="75000"/>
                  </a:schemeClr>
                </a:solidFill>
              </a:rPr>
              <a:t>Straw poll : </a:t>
            </a:r>
            <a:r>
              <a:rPr kumimoji="1" lang="en-US" altLang="zh-CN" b="1" dirty="0">
                <a:solidFill>
                  <a:schemeClr val="accent1">
                    <a:lumMod val="75000"/>
                  </a:schemeClr>
                </a:solidFill>
              </a:rPr>
              <a:t>Add </a:t>
            </a:r>
            <a:r>
              <a:rPr kumimoji="1" lang="en-US" altLang="zh-CN" b="1" dirty="0" smtClean="0">
                <a:solidFill>
                  <a:schemeClr val="accent1">
                    <a:lumMod val="75000"/>
                  </a:schemeClr>
                </a:solidFill>
              </a:rPr>
              <a:t>submission 11/763 traffic </a:t>
            </a:r>
            <a:r>
              <a:rPr kumimoji="1" lang="en-US" altLang="zh-CN" b="1" dirty="0">
                <a:solidFill>
                  <a:schemeClr val="accent1">
                    <a:lumMod val="75000"/>
                  </a:schemeClr>
                </a:solidFill>
              </a:rPr>
              <a:t>information dissemination use case into the draft of the 802.11ah Use Case </a:t>
            </a:r>
            <a:r>
              <a:rPr kumimoji="1" lang="en-US" altLang="zh-CN" b="1" dirty="0" smtClean="0">
                <a:solidFill>
                  <a:schemeClr val="accent1">
                    <a:lumMod val="75000"/>
                  </a:schemeClr>
                </a:solidFill>
              </a:rPr>
              <a:t>document and without medium mobility</a:t>
            </a:r>
            <a:endParaRPr kumimoji="1" lang="en-US" altLang="zh-CN" b="1" dirty="0">
              <a:solidFill>
                <a:schemeClr val="accent1">
                  <a:lumMod val="75000"/>
                </a:schemeClr>
              </a:solidFill>
            </a:endParaRPr>
          </a:p>
          <a:p>
            <a:pPr lvl="2"/>
            <a:r>
              <a:rPr lang="en-US" dirty="0" smtClean="0">
                <a:solidFill>
                  <a:schemeClr val="accent1">
                    <a:lumMod val="75000"/>
                  </a:schemeClr>
                </a:solidFill>
              </a:rPr>
              <a:t> 12-16-29</a:t>
            </a:r>
            <a:endParaRPr lang="en-US" dirty="0">
              <a:solidFill>
                <a:schemeClr val="accent1">
                  <a:lumMod val="75000"/>
                </a:schemeClr>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74601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Channel Models discussion Jim Lansford (CSR)</a:t>
            </a:r>
          </a:p>
          <a:p>
            <a:r>
              <a:rPr lang="en-US" dirty="0" smtClean="0">
                <a:solidFill>
                  <a:schemeClr val="accent1">
                    <a:lumMod val="75000"/>
                  </a:schemeClr>
                </a:solidFill>
              </a:rPr>
              <a:t>Ron Porat </a:t>
            </a:r>
            <a:r>
              <a:rPr lang="en-US" dirty="0">
                <a:solidFill>
                  <a:schemeClr val="accent1">
                    <a:lumMod val="75000"/>
                  </a:schemeClr>
                </a:solidFill>
              </a:rPr>
              <a:t>(Broadcom) </a:t>
            </a:r>
            <a:r>
              <a:rPr lang="en-US" dirty="0">
                <a:solidFill>
                  <a:schemeClr val="accent1">
                    <a:lumMod val="75000"/>
                  </a:schemeClr>
                </a:solidFill>
                <a:hlinkClick r:id="rId2"/>
              </a:rPr>
              <a:t>https://</a:t>
            </a:r>
            <a:r>
              <a:rPr lang="en-US" dirty="0" smtClean="0">
                <a:solidFill>
                  <a:schemeClr val="accent1">
                    <a:lumMod val="75000"/>
                  </a:schemeClr>
                </a:solidFill>
                <a:hlinkClick r:id="rId2"/>
              </a:rPr>
              <a:t>mentor.ieee.org/802.11/dcn/11/11-11-0579-02-00ah-channel-model-text.docx</a:t>
            </a:r>
            <a:endParaRPr lang="en-US" dirty="0" smtClean="0">
              <a:solidFill>
                <a:schemeClr val="accent1">
                  <a:lumMod val="75000"/>
                </a:schemeClr>
              </a:solidFill>
            </a:endParaRPr>
          </a:p>
          <a:p>
            <a:r>
              <a:rPr lang="en-US" dirty="0">
                <a:solidFill>
                  <a:schemeClr val="accent1">
                    <a:lumMod val="75000"/>
                  </a:schemeClr>
                </a:solidFill>
              </a:rPr>
              <a:t>Indoor Channel model 11/724 SK (</a:t>
            </a:r>
            <a:r>
              <a:rPr lang="en-US" dirty="0" smtClean="0">
                <a:solidFill>
                  <a:schemeClr val="accent1">
                    <a:lumMod val="75000"/>
                  </a:schemeClr>
                </a:solidFill>
              </a:rPr>
              <a:t>Marvell</a:t>
            </a:r>
            <a:r>
              <a:rPr lang="en-US" dirty="0">
                <a:solidFill>
                  <a:schemeClr val="accent1">
                    <a:lumMod val="75000"/>
                  </a:schemeClr>
                </a:solidFill>
              </a:rPr>
              <a:t>)</a:t>
            </a:r>
          </a:p>
          <a:p>
            <a:r>
              <a:rPr lang="en-US" dirty="0" smtClean="0">
                <a:solidFill>
                  <a:schemeClr val="accent1">
                    <a:lumMod val="75000"/>
                  </a:schemeClr>
                </a:solidFill>
              </a:rPr>
              <a:t>Outdoor channel model </a:t>
            </a:r>
            <a:r>
              <a:rPr lang="en-US" dirty="0" smtClean="0">
                <a:solidFill>
                  <a:schemeClr val="accent1">
                    <a:lumMod val="75000"/>
                  </a:schemeClr>
                </a:solidFill>
              </a:rPr>
              <a:t>11/760r1 (</a:t>
            </a:r>
            <a:r>
              <a:rPr lang="en-US" dirty="0" err="1" smtClean="0">
                <a:solidFill>
                  <a:schemeClr val="accent1">
                    <a:lumMod val="75000"/>
                  </a:schemeClr>
                </a:solidFill>
              </a:rPr>
              <a:t>Mediatek</a:t>
            </a:r>
            <a:r>
              <a:rPr lang="en-US" dirty="0" smtClean="0">
                <a:solidFill>
                  <a:schemeClr val="accent1">
                    <a:lumMod val="75000"/>
                  </a:schemeClr>
                </a:solidFill>
              </a:rPr>
              <a:t>)</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555188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models discussion</a:t>
            </a:r>
            <a:br>
              <a:rPr lang="en-US" dirty="0" smtClean="0"/>
            </a:br>
            <a:r>
              <a:rPr lang="en-US" dirty="0" smtClean="0"/>
              <a:t>Jim Lansford – Straw Polls</a:t>
            </a:r>
            <a:endParaRPr lang="en-US" dirty="0"/>
          </a:p>
        </p:txBody>
      </p:sp>
      <p:sp>
        <p:nvSpPr>
          <p:cNvPr id="3" name="Content Placeholder 2"/>
          <p:cNvSpPr>
            <a:spLocks noGrp="1"/>
          </p:cNvSpPr>
          <p:nvPr>
            <p:ph idx="1"/>
          </p:nvPr>
        </p:nvSpPr>
        <p:spPr/>
        <p:txBody>
          <a:bodyPr/>
          <a:lstStyle/>
          <a:p>
            <a:r>
              <a:rPr lang="en-US" dirty="0" err="1">
                <a:solidFill>
                  <a:schemeClr val="accent1">
                    <a:lumMod val="75000"/>
                  </a:schemeClr>
                </a:solidFill>
              </a:rPr>
              <a:t>TGah</a:t>
            </a:r>
            <a:r>
              <a:rPr lang="en-US" dirty="0">
                <a:solidFill>
                  <a:schemeClr val="accent1">
                    <a:lumMod val="75000"/>
                  </a:schemeClr>
                </a:solidFill>
              </a:rPr>
              <a:t> should </a:t>
            </a:r>
            <a:r>
              <a:rPr lang="en-US" dirty="0" smtClean="0">
                <a:solidFill>
                  <a:schemeClr val="accent1">
                    <a:lumMod val="75000"/>
                  </a:schemeClr>
                </a:solidFill>
              </a:rPr>
              <a:t>be based on channel </a:t>
            </a:r>
            <a:r>
              <a:rPr lang="en-US" dirty="0">
                <a:solidFill>
                  <a:schemeClr val="accent1">
                    <a:lumMod val="75000"/>
                  </a:schemeClr>
                </a:solidFill>
              </a:rPr>
              <a:t>models 11/760r1</a:t>
            </a:r>
            <a:r>
              <a:rPr lang="en-US" dirty="0" smtClean="0">
                <a:solidFill>
                  <a:schemeClr val="accent1">
                    <a:lumMod val="75000"/>
                  </a:schemeClr>
                </a:solidFill>
              </a:rPr>
              <a:t>.</a:t>
            </a:r>
          </a:p>
          <a:p>
            <a:pPr lvl="1"/>
            <a:r>
              <a:rPr lang="en-US" dirty="0" smtClean="0">
                <a:solidFill>
                  <a:schemeClr val="accent1">
                    <a:lumMod val="75000"/>
                  </a:schemeClr>
                </a:solidFill>
              </a:rPr>
              <a:t>Path loss for indoor, </a:t>
            </a:r>
            <a:r>
              <a:rPr lang="en-US" dirty="0">
                <a:solidFill>
                  <a:schemeClr val="accent1">
                    <a:lumMod val="75000"/>
                  </a:schemeClr>
                </a:solidFill>
              </a:rPr>
              <a:t>o</a:t>
            </a:r>
            <a:r>
              <a:rPr lang="en-US" dirty="0" smtClean="0">
                <a:solidFill>
                  <a:schemeClr val="accent1">
                    <a:lumMod val="75000"/>
                  </a:schemeClr>
                </a:solidFill>
              </a:rPr>
              <a:t>utdoor, </a:t>
            </a:r>
            <a:r>
              <a:rPr lang="en-US" dirty="0" err="1" smtClean="0">
                <a:solidFill>
                  <a:schemeClr val="accent1">
                    <a:lumMod val="75000"/>
                  </a:schemeClr>
                </a:solidFill>
              </a:rPr>
              <a:t>etc</a:t>
            </a:r>
            <a:r>
              <a:rPr lang="en-US" dirty="0" smtClean="0">
                <a:solidFill>
                  <a:schemeClr val="accent1">
                    <a:lumMod val="75000"/>
                  </a:schemeClr>
                </a:solidFill>
              </a:rPr>
              <a:t> should be added</a:t>
            </a:r>
            <a:endParaRPr lang="en-US" dirty="0">
              <a:solidFill>
                <a:schemeClr val="accent1">
                  <a:lumMod val="75000"/>
                </a:schemeClr>
              </a:solidFill>
            </a:endParaRPr>
          </a:p>
          <a:p>
            <a:pPr lvl="1"/>
            <a:r>
              <a:rPr lang="en-US" dirty="0">
                <a:solidFill>
                  <a:schemeClr val="accent1">
                    <a:lumMod val="75000"/>
                  </a:schemeClr>
                </a:solidFill>
              </a:rPr>
              <a:t>Vote : </a:t>
            </a:r>
            <a:r>
              <a:rPr lang="en-US" dirty="0" smtClean="0">
                <a:solidFill>
                  <a:schemeClr val="accent1">
                    <a:lumMod val="75000"/>
                  </a:schemeClr>
                </a:solidFill>
              </a:rPr>
              <a:t>47 – 0 - 7</a:t>
            </a:r>
          </a:p>
          <a:p>
            <a:r>
              <a:rPr lang="en-US" dirty="0" err="1" smtClean="0">
                <a:solidFill>
                  <a:schemeClr val="accent1">
                    <a:lumMod val="75000"/>
                  </a:schemeClr>
                </a:solidFill>
              </a:rPr>
              <a:t>TGah</a:t>
            </a:r>
            <a:r>
              <a:rPr lang="en-US" dirty="0" smtClean="0">
                <a:solidFill>
                  <a:schemeClr val="accent1">
                    <a:lumMod val="75000"/>
                  </a:schemeClr>
                </a:solidFill>
              </a:rPr>
              <a:t> should be based on channel models 11/760r1 and 11/724r0.</a:t>
            </a:r>
          </a:p>
          <a:p>
            <a:pPr lvl="1"/>
            <a:r>
              <a:rPr lang="en-US" dirty="0" smtClean="0">
                <a:solidFill>
                  <a:schemeClr val="accent1">
                    <a:lumMod val="75000"/>
                  </a:schemeClr>
                </a:solidFill>
              </a:rPr>
              <a:t>Vote : 21 – 9 - 17</a:t>
            </a:r>
          </a:p>
          <a:p>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669828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t>Requirements discussion Minho Cheong (ETRI)</a:t>
            </a:r>
          </a:p>
          <a:p>
            <a:r>
              <a:rPr lang="en-US" dirty="0" err="1" smtClean="0"/>
              <a:t>Datarate</a:t>
            </a:r>
            <a:r>
              <a:rPr lang="en-US" dirty="0" smtClean="0"/>
              <a:t> requirement for Wi-Fi offloading (</a:t>
            </a:r>
            <a:r>
              <a:rPr lang="en-US" dirty="0" err="1" smtClean="0"/>
              <a:t>Mediatek</a:t>
            </a:r>
            <a:r>
              <a:rPr lang="en-US" dirty="0" smtClean="0"/>
              <a:t>)</a:t>
            </a:r>
          </a:p>
          <a:p>
            <a:r>
              <a:rPr lang="en-US" dirty="0" smtClean="0"/>
              <a:t>Large number of STAs (</a:t>
            </a:r>
            <a:r>
              <a:rPr lang="en-US" dirty="0" err="1" smtClean="0"/>
              <a:t>Mediatek</a:t>
            </a:r>
            <a:r>
              <a:rPr lang="en-US" dirty="0" smtClean="0"/>
              <a:t>)</a:t>
            </a:r>
          </a:p>
          <a:p>
            <a:r>
              <a:rPr lang="en-US" dirty="0" smtClean="0">
                <a:solidFill>
                  <a:schemeClr val="accent1">
                    <a:lumMod val="75000"/>
                  </a:schemeClr>
                </a:solidFill>
              </a:rPr>
              <a:t>672 Network management </a:t>
            </a:r>
            <a:r>
              <a:rPr lang="en-US" dirty="0" err="1" smtClean="0">
                <a:solidFill>
                  <a:schemeClr val="accent1">
                    <a:lumMod val="75000"/>
                  </a:schemeClr>
                </a:solidFill>
              </a:rPr>
              <a:t>Boshan</a:t>
            </a:r>
            <a:r>
              <a:rPr lang="en-US" dirty="0" smtClean="0">
                <a:solidFill>
                  <a:schemeClr val="accent1">
                    <a:lumMod val="75000"/>
                  </a:schemeClr>
                </a:solidFill>
              </a:rPr>
              <a:t> </a:t>
            </a:r>
            <a:r>
              <a:rPr lang="en-US" dirty="0" err="1" smtClean="0">
                <a:solidFill>
                  <a:schemeClr val="accent1">
                    <a:lumMod val="75000"/>
                  </a:schemeClr>
                </a:solidFill>
              </a:rPr>
              <a:t>Zang</a:t>
            </a:r>
            <a:r>
              <a:rPr lang="en-US" dirty="0" smtClean="0">
                <a:solidFill>
                  <a:schemeClr val="accent1">
                    <a:lumMod val="75000"/>
                  </a:schemeClr>
                </a:solidFill>
              </a:rPr>
              <a:t> (ZTE)</a:t>
            </a:r>
          </a:p>
          <a:p>
            <a:r>
              <a:rPr lang="en-US" dirty="0" smtClean="0">
                <a:solidFill>
                  <a:schemeClr val="accent1">
                    <a:lumMod val="75000"/>
                  </a:schemeClr>
                </a:solidFill>
              </a:rPr>
              <a:t>673 Consideration of power saving </a:t>
            </a:r>
            <a:r>
              <a:rPr lang="en-US" dirty="0" err="1" smtClean="0">
                <a:solidFill>
                  <a:schemeClr val="accent1">
                    <a:lumMod val="75000"/>
                  </a:schemeClr>
                </a:solidFill>
              </a:rPr>
              <a:t>Boshan</a:t>
            </a:r>
            <a:r>
              <a:rPr lang="en-US" dirty="0" smtClean="0">
                <a:solidFill>
                  <a:schemeClr val="accent1">
                    <a:lumMod val="75000"/>
                  </a:schemeClr>
                </a:solidFill>
              </a:rPr>
              <a:t> </a:t>
            </a:r>
            <a:r>
              <a:rPr lang="en-US" dirty="0" err="1" smtClean="0">
                <a:solidFill>
                  <a:schemeClr val="accent1">
                    <a:lumMod val="75000"/>
                  </a:schemeClr>
                </a:solidFill>
              </a:rPr>
              <a:t>Zang</a:t>
            </a:r>
            <a:r>
              <a:rPr lang="en-US" dirty="0" smtClean="0">
                <a:solidFill>
                  <a:schemeClr val="accent1">
                    <a:lumMod val="75000"/>
                  </a:schemeClr>
                </a:solidFill>
              </a:rPr>
              <a:t> (ZTE)</a:t>
            </a:r>
          </a:p>
          <a:p>
            <a:r>
              <a:rPr lang="en-US" dirty="0" smtClean="0"/>
              <a:t>Ron Porat Regulatory requirements 685</a:t>
            </a:r>
          </a:p>
          <a:p>
            <a:r>
              <a:rPr lang="en-US" dirty="0" smtClean="0"/>
              <a:t>Station group management for .11ah (LG)</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932015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a:t>
            </a:r>
            <a:r>
              <a:rPr lang="en-US" dirty="0" smtClean="0"/>
              <a:t>Models</a:t>
            </a:r>
            <a:br>
              <a:rPr lang="en-US" dirty="0" smtClean="0"/>
            </a:br>
            <a:r>
              <a:rPr lang="en-US" dirty="0" smtClean="0"/>
              <a:t>Start again Wednesday morning</a:t>
            </a:r>
            <a:endParaRPr lang="en-US" dirty="0"/>
          </a:p>
        </p:txBody>
      </p:sp>
      <p:sp>
        <p:nvSpPr>
          <p:cNvPr id="3" name="Content Placeholder 2"/>
          <p:cNvSpPr>
            <a:spLocks noGrp="1"/>
          </p:cNvSpPr>
          <p:nvPr>
            <p:ph idx="1"/>
          </p:nvPr>
        </p:nvSpPr>
        <p:spPr/>
        <p:txBody>
          <a:bodyPr/>
          <a:lstStyle/>
          <a:p>
            <a:r>
              <a:rPr lang="en-US" dirty="0" smtClean="0"/>
              <a:t>Channel Models discussion, Jim Lansford (CSR)</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116622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t>Specification Framework discussion Minyoung Park (Intel)</a:t>
            </a:r>
          </a:p>
          <a:p>
            <a:r>
              <a:rPr lang="en-US" dirty="0">
                <a:hlinkClick r:id="rId2"/>
              </a:rPr>
              <a:t>https://</a:t>
            </a:r>
            <a:r>
              <a:rPr lang="en-US" dirty="0" smtClean="0">
                <a:hlinkClick r:id="rId2"/>
              </a:rPr>
              <a:t>mentor.ieee.org/802.11/dcn/11/11-11-0707-00-00ah-overview-on-tgah-spec-framework-development.pptx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28492216"/>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1473</TotalTime>
  <Words>1020</Words>
  <Application>Microsoft Office PowerPoint</Application>
  <PresentationFormat>On-screen Show (4:3)</PresentationFormat>
  <Paragraphs>204</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May 2011</vt:lpstr>
      <vt:lpstr>IEEE 802.11ah Agenda</vt:lpstr>
      <vt:lpstr>Officer discussion/election Current volunteers</vt:lpstr>
      <vt:lpstr>Agenda cont. Use Cases</vt:lpstr>
      <vt:lpstr>Agenda cont. Channel Models</vt:lpstr>
      <vt:lpstr>Channel models discussion Jim Lansford – Straw Polls</vt:lpstr>
      <vt:lpstr>Agenda cont. Requirements</vt:lpstr>
      <vt:lpstr>Agenda cont. Channel Models Start again Wednesday morning</vt:lpstr>
      <vt:lpstr>Agenda cont. Specification Framework</vt:lpstr>
      <vt:lpstr>Other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169</cp:revision>
  <cp:lastPrinted>1998-02-10T13:28:06Z</cp:lastPrinted>
  <dcterms:created xsi:type="dcterms:W3CDTF">2009-11-09T00:32:22Z</dcterms:created>
  <dcterms:modified xsi:type="dcterms:W3CDTF">2011-05-10T22:26:25Z</dcterms:modified>
</cp:coreProperties>
</file>