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70" r:id="rId3"/>
    <p:sldId id="284" r:id="rId4"/>
    <p:sldId id="280" r:id="rId5"/>
    <p:sldId id="281" r:id="rId6"/>
    <p:sldId id="282" r:id="rId7"/>
    <p:sldId id="285" r:id="rId8"/>
    <p:sldId id="283" r:id="rId9"/>
    <p:sldId id="279" r:id="rId10"/>
    <p:sldId id="286" r:id="rId11"/>
    <p:sldId id="273" r:id="rId12"/>
    <p:sldId id="274" r:id="rId13"/>
    <p:sldId id="275" r:id="rId14"/>
    <p:sldId id="276" r:id="rId15"/>
    <p:sldId id="277"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397" autoAdjust="0"/>
    <p:restoredTop sz="94660"/>
  </p:normalViewPr>
  <p:slideViewPr>
    <p:cSldViewPr>
      <p:cViewPr>
        <p:scale>
          <a:sx n="95" d="100"/>
          <a:sy n="95" d="100"/>
        </p:scale>
        <p:origin x="-1302" y="618"/>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11</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12</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15</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May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2011</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802.11-11/0708r1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1/11-11-0568-01-00ah-industrial-channels-of-usecase-1d-2.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1/11-11-0579-02-00ah-channel-model-text.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1/11-11-0707-00-00ah-overview-on-tgah-spec-framework-development.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2011</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2011</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2011-05-09</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073" name="Document" r:id="rId5" imgW="8691842" imgH="4130615" progId="Word.Document.8">
                  <p:embed/>
                </p:oleObj>
              </mc:Choice>
              <mc:Fallback>
                <p:oleObj name="Document" r:id="rId5" imgW="8691842" imgH="4130615" progId="Word.Document.8">
                  <p:embed/>
                  <p:pic>
                    <p:nvPicPr>
                      <p:cNvPr id="0" name="Object 11"/>
                      <p:cNvPicPr>
                        <a:picLocks noChangeAspect="1" noChangeArrowheads="1"/>
                      </p:cNvPicPr>
                      <p:nvPr/>
                    </p:nvPicPr>
                    <p:blipFill>
                      <a:blip r:embed="rId6"/>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1059331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2011</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a:t>
            </a:r>
            <a:r>
              <a:rPr lang="en-US" dirty="0" smtClean="0"/>
              <a:t>secretary</a:t>
            </a:r>
          </a:p>
          <a:p>
            <a:pPr marL="1009650" lvl="1" indent="-609600"/>
            <a:r>
              <a:rPr lang="en-US" dirty="0" smtClean="0">
                <a:solidFill>
                  <a:schemeClr val="accent1">
                    <a:lumMod val="75000"/>
                  </a:schemeClr>
                </a:solidFill>
              </a:rPr>
              <a:t>Dwight </a:t>
            </a:r>
            <a:r>
              <a:rPr lang="en-US" dirty="0" smtClean="0">
                <a:solidFill>
                  <a:schemeClr val="accent1">
                    <a:lumMod val="75000"/>
                  </a:schemeClr>
                </a:solidFill>
              </a:rPr>
              <a:t>Smith (Motorola Mobility</a:t>
            </a:r>
            <a:r>
              <a:rPr lang="en-US" dirty="0" smtClean="0">
                <a:solidFill>
                  <a:schemeClr val="accent1">
                    <a:lumMod val="75000"/>
                  </a:schemeClr>
                </a:solidFill>
              </a:rPr>
              <a:t>) - Monday</a:t>
            </a:r>
            <a:endParaRPr lang="en-US" dirty="0" smtClean="0">
              <a:solidFill>
                <a:schemeClr val="accent1">
                  <a:lumMod val="75000"/>
                </a:schemeClr>
              </a:solidFill>
            </a:endParaRPr>
          </a:p>
          <a:p>
            <a:pPr marL="609600" indent="-609600"/>
            <a:r>
              <a:rPr lang="en-US" dirty="0" smtClean="0">
                <a:solidFill>
                  <a:schemeClr val="accent1">
                    <a:lumMod val="75000"/>
                  </a:schemeClr>
                </a:solidFill>
              </a:rPr>
              <a:t>IPR and other relevant </a:t>
            </a:r>
            <a:r>
              <a:rPr lang="en-US" dirty="0">
                <a:solidFill>
                  <a:schemeClr val="accent1">
                    <a:lumMod val="75000"/>
                  </a:schemeClr>
                </a:solidFill>
              </a:rPr>
              <a:t>policy and </a:t>
            </a:r>
            <a:r>
              <a:rPr lang="en-US" dirty="0" smtClean="0">
                <a:solidFill>
                  <a:schemeClr val="accent1">
                    <a:lumMod val="75000"/>
                  </a:schemeClr>
                </a:solidFill>
              </a:rPr>
              <a:t>procedures</a:t>
            </a:r>
          </a:p>
          <a:p>
            <a:pPr marL="609600" indent="-609600"/>
            <a:r>
              <a:rPr lang="en-US" dirty="0">
                <a:solidFill>
                  <a:schemeClr val="accent1">
                    <a:lumMod val="75000"/>
                  </a:schemeClr>
                </a:solidFill>
              </a:rPr>
              <a:t>Minutes approval moved by </a:t>
            </a:r>
            <a:r>
              <a:rPr lang="en-US" dirty="0" err="1">
                <a:solidFill>
                  <a:schemeClr val="accent1">
                    <a:lumMod val="75000"/>
                  </a:schemeClr>
                </a:solidFill>
              </a:rPr>
              <a:t>Yongho</a:t>
            </a:r>
            <a:r>
              <a:rPr lang="en-US" dirty="0">
                <a:solidFill>
                  <a:schemeClr val="accent1">
                    <a:lumMod val="75000"/>
                  </a:schemeClr>
                </a:solidFill>
              </a:rPr>
              <a:t> </a:t>
            </a:r>
            <a:r>
              <a:rPr lang="en-US" dirty="0" err="1">
                <a:solidFill>
                  <a:schemeClr val="accent1">
                    <a:lumMod val="75000"/>
                  </a:schemeClr>
                </a:solidFill>
              </a:rPr>
              <a:t>Seok</a:t>
            </a:r>
            <a:r>
              <a:rPr lang="en-US" dirty="0">
                <a:solidFill>
                  <a:schemeClr val="accent1">
                    <a:lumMod val="75000"/>
                  </a:schemeClr>
                </a:solidFill>
              </a:rPr>
              <a:t>. Seconded by Jim Lansford. Unanimous consent</a:t>
            </a:r>
            <a:r>
              <a:rPr lang="en-US" dirty="0" smtClean="0">
                <a:solidFill>
                  <a:schemeClr val="accent1">
                    <a:lumMod val="75000"/>
                  </a:schemeClr>
                </a:solidFill>
              </a:rPr>
              <a:t>.</a:t>
            </a:r>
            <a:endParaRPr lang="en-US" dirty="0" smtClean="0">
              <a:solidFill>
                <a:schemeClr val="accent1">
                  <a:lumMod val="75000"/>
                </a:schemeClr>
              </a:solidFill>
            </a:endParaRPr>
          </a:p>
          <a:p>
            <a:pPr marL="1009650" lvl="1" indent="-609600"/>
            <a:r>
              <a:rPr lang="en-US" dirty="0" smtClean="0">
                <a:solidFill>
                  <a:schemeClr val="accent1">
                    <a:lumMod val="75000"/>
                  </a:schemeClr>
                </a:solidFill>
              </a:rPr>
              <a:t>Approve March meeting minutes</a:t>
            </a:r>
          </a:p>
          <a:p>
            <a:pPr marL="1352550" lvl="2" indent="-609600"/>
            <a:r>
              <a:rPr lang="en-US" sz="1800" dirty="0" smtClean="0">
                <a:solidFill>
                  <a:schemeClr val="accent1">
                    <a:lumMod val="75000"/>
                  </a:schemeClr>
                </a:solidFill>
              </a:rPr>
              <a:t>March meeting minutes 11/486r0</a:t>
            </a:r>
          </a:p>
          <a:p>
            <a:pPr marL="1009650" lvl="1" indent="-609600"/>
            <a:r>
              <a:rPr lang="en-US" dirty="0" smtClean="0">
                <a:solidFill>
                  <a:schemeClr val="accent1">
                    <a:lumMod val="75000"/>
                  </a:schemeClr>
                </a:solidFill>
              </a:rPr>
              <a:t>Approve Teleconference meeting minutes</a:t>
            </a:r>
          </a:p>
          <a:p>
            <a:pPr marL="1352550" lvl="2" indent="-609600"/>
            <a:r>
              <a:rPr lang="en-US" sz="1800" dirty="0" smtClean="0">
                <a:solidFill>
                  <a:schemeClr val="accent1">
                    <a:lumMod val="75000"/>
                  </a:schemeClr>
                </a:solidFill>
              </a:rPr>
              <a:t>March 28</a:t>
            </a:r>
            <a:r>
              <a:rPr lang="en-US" sz="1800" baseline="30000" dirty="0" smtClean="0">
                <a:solidFill>
                  <a:schemeClr val="accent1">
                    <a:lumMod val="75000"/>
                  </a:schemeClr>
                </a:solidFill>
              </a:rPr>
              <a:t>th</a:t>
            </a:r>
            <a:r>
              <a:rPr lang="en-US" sz="1800" dirty="0" smtClean="0">
                <a:solidFill>
                  <a:schemeClr val="accent1">
                    <a:lumMod val="75000"/>
                  </a:schemeClr>
                </a:solidFill>
              </a:rPr>
              <a:t> 11/495r0, April 4</a:t>
            </a:r>
            <a:r>
              <a:rPr lang="en-US" sz="1800" baseline="30000" dirty="0" smtClean="0">
                <a:solidFill>
                  <a:schemeClr val="accent1">
                    <a:lumMod val="75000"/>
                  </a:schemeClr>
                </a:solidFill>
              </a:rPr>
              <a:t>th</a:t>
            </a:r>
            <a:r>
              <a:rPr lang="en-US" sz="1800" dirty="0" smtClean="0">
                <a:solidFill>
                  <a:schemeClr val="accent1">
                    <a:lumMod val="75000"/>
                  </a:schemeClr>
                </a:solidFill>
              </a:rPr>
              <a:t> 11/520r0</a:t>
            </a:r>
          </a:p>
          <a:p>
            <a:pPr marL="1352550" lvl="2" indent="-609600"/>
            <a:r>
              <a:rPr lang="en-US" sz="1800" dirty="0" smtClean="0">
                <a:solidFill>
                  <a:schemeClr val="accent1">
                    <a:lumMod val="75000"/>
                  </a:schemeClr>
                </a:solidFill>
              </a:rPr>
              <a:t>April 11th 11/569r0, April 18th 11/570r0</a:t>
            </a:r>
          </a:p>
          <a:p>
            <a:pPr marL="1352550" lvl="2" indent="-609600"/>
            <a:r>
              <a:rPr lang="en-US" sz="1800" dirty="0" smtClean="0">
                <a:solidFill>
                  <a:schemeClr val="accent1">
                    <a:lumMod val="75000"/>
                  </a:schemeClr>
                </a:solidFill>
              </a:rPr>
              <a:t>April 25th 11/574r0, May 2nd 11/652r0</a:t>
            </a:r>
          </a:p>
          <a:p>
            <a:pPr marL="609600" indent="-609600"/>
            <a:r>
              <a:rPr lang="en-US" dirty="0" smtClean="0">
                <a:solidFill>
                  <a:schemeClr val="accent1">
                    <a:lumMod val="75000"/>
                  </a:schemeClr>
                </a:solidFill>
              </a:rPr>
              <a:t>Call </a:t>
            </a:r>
            <a:r>
              <a:rPr lang="en-US" dirty="0" smtClean="0">
                <a:solidFill>
                  <a:schemeClr val="accent1">
                    <a:lumMod val="75000"/>
                  </a:schemeClr>
                </a:solidFill>
              </a:rPr>
              <a:t>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2011</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Officer discussion/election</a:t>
            </a:r>
            <a:br>
              <a:rPr lang="en-US" dirty="0" smtClean="0"/>
            </a:br>
            <a:r>
              <a:rPr lang="en-US" dirty="0" smtClean="0"/>
              <a:t>Current volunteers</a:t>
            </a:r>
            <a:endParaRPr lang="en-US" dirty="0"/>
          </a:p>
        </p:txBody>
      </p:sp>
      <p:sp>
        <p:nvSpPr>
          <p:cNvPr id="3" name="Content Placeholder 2"/>
          <p:cNvSpPr>
            <a:spLocks noGrp="1"/>
          </p:cNvSpPr>
          <p:nvPr>
            <p:ph idx="1"/>
          </p:nvPr>
        </p:nvSpPr>
        <p:spPr/>
        <p:txBody>
          <a:bodyPr/>
          <a:lstStyle/>
          <a:p>
            <a:r>
              <a:rPr lang="en-US" dirty="0" smtClean="0">
                <a:solidFill>
                  <a:schemeClr val="accent1"/>
                </a:solidFill>
              </a:rPr>
              <a:t>Vice Chair</a:t>
            </a:r>
          </a:p>
          <a:p>
            <a:pPr lvl="1"/>
            <a:r>
              <a:rPr lang="en-US" dirty="0" err="1" smtClean="0">
                <a:solidFill>
                  <a:schemeClr val="accent1"/>
                </a:solidFill>
              </a:rPr>
              <a:t>Yongho</a:t>
            </a:r>
            <a:r>
              <a:rPr lang="en-US" dirty="0" smtClean="0">
                <a:solidFill>
                  <a:schemeClr val="accent1"/>
                </a:solidFill>
              </a:rPr>
              <a:t> </a:t>
            </a:r>
            <a:r>
              <a:rPr lang="en-US" dirty="0" err="1" smtClean="0">
                <a:solidFill>
                  <a:schemeClr val="accent1"/>
                </a:solidFill>
              </a:rPr>
              <a:t>Seok</a:t>
            </a:r>
            <a:r>
              <a:rPr lang="en-US" dirty="0" smtClean="0">
                <a:solidFill>
                  <a:schemeClr val="accent1"/>
                </a:solidFill>
              </a:rPr>
              <a:t> (LG Electronics)</a:t>
            </a:r>
          </a:p>
          <a:p>
            <a:pPr lvl="1"/>
            <a:r>
              <a:rPr lang="en-US" dirty="0" smtClean="0">
                <a:solidFill>
                  <a:schemeClr val="accent1"/>
                </a:solidFill>
              </a:rPr>
              <a:t>Motion: Accept </a:t>
            </a:r>
            <a:r>
              <a:rPr lang="en-US" dirty="0" err="1" smtClean="0">
                <a:solidFill>
                  <a:schemeClr val="accent1"/>
                </a:solidFill>
              </a:rPr>
              <a:t>Yongho</a:t>
            </a:r>
            <a:r>
              <a:rPr lang="en-US" dirty="0" smtClean="0">
                <a:solidFill>
                  <a:schemeClr val="accent1"/>
                </a:solidFill>
              </a:rPr>
              <a:t> </a:t>
            </a:r>
            <a:r>
              <a:rPr lang="en-US" dirty="0" err="1" smtClean="0">
                <a:solidFill>
                  <a:schemeClr val="accent1"/>
                </a:solidFill>
              </a:rPr>
              <a:t>Seok</a:t>
            </a:r>
            <a:r>
              <a:rPr lang="en-US" dirty="0" smtClean="0">
                <a:solidFill>
                  <a:schemeClr val="accent1"/>
                </a:solidFill>
              </a:rPr>
              <a:t> as </a:t>
            </a:r>
            <a:r>
              <a:rPr lang="en-US" dirty="0" err="1" smtClean="0">
                <a:solidFill>
                  <a:schemeClr val="accent1"/>
                </a:solidFill>
              </a:rPr>
              <a:t>Tgah</a:t>
            </a:r>
            <a:r>
              <a:rPr lang="en-US" dirty="0" smtClean="0">
                <a:solidFill>
                  <a:schemeClr val="accent1"/>
                </a:solidFill>
              </a:rPr>
              <a:t> Vice Chair.</a:t>
            </a:r>
          </a:p>
          <a:p>
            <a:pPr lvl="2"/>
            <a:r>
              <a:rPr lang="en-US" sz="1800" dirty="0" smtClean="0">
                <a:solidFill>
                  <a:schemeClr val="accent1"/>
                </a:solidFill>
              </a:rPr>
              <a:t>Moved Jim Lansford, Second Rolf De Vegt</a:t>
            </a:r>
          </a:p>
          <a:p>
            <a:pPr lvl="2"/>
            <a:r>
              <a:rPr lang="en-US" sz="1800" dirty="0" smtClean="0">
                <a:solidFill>
                  <a:schemeClr val="accent1"/>
                </a:solidFill>
              </a:rPr>
              <a:t>34 – 0 - 0</a:t>
            </a:r>
          </a:p>
          <a:p>
            <a:r>
              <a:rPr lang="en-US" dirty="0" smtClean="0">
                <a:solidFill>
                  <a:schemeClr val="accent1"/>
                </a:solidFill>
              </a:rPr>
              <a:t>Editor</a:t>
            </a:r>
          </a:p>
          <a:p>
            <a:pPr lvl="1"/>
            <a:r>
              <a:rPr lang="en-US" dirty="0" smtClean="0">
                <a:solidFill>
                  <a:schemeClr val="accent1"/>
                </a:solidFill>
              </a:rPr>
              <a:t>Minyoung Park (Intel)</a:t>
            </a:r>
          </a:p>
          <a:p>
            <a:pPr lvl="1"/>
            <a:r>
              <a:rPr lang="en-US" dirty="0" smtClean="0">
                <a:solidFill>
                  <a:schemeClr val="accent1"/>
                </a:solidFill>
              </a:rPr>
              <a:t>Motion: Accept Minyoung Park as </a:t>
            </a:r>
            <a:r>
              <a:rPr lang="en-US" dirty="0" err="1" smtClean="0">
                <a:solidFill>
                  <a:schemeClr val="accent1"/>
                </a:solidFill>
              </a:rPr>
              <a:t>Tgah</a:t>
            </a:r>
            <a:r>
              <a:rPr lang="en-US" dirty="0" smtClean="0">
                <a:solidFill>
                  <a:schemeClr val="accent1"/>
                </a:solidFill>
              </a:rPr>
              <a:t> Editor.</a:t>
            </a:r>
          </a:p>
          <a:p>
            <a:pPr lvl="2"/>
            <a:r>
              <a:rPr lang="en-US" sz="1800" dirty="0" smtClean="0">
                <a:solidFill>
                  <a:schemeClr val="accent1"/>
                </a:solidFill>
              </a:rPr>
              <a:t>Moved Emily Qi, Second Minho Cheong</a:t>
            </a:r>
          </a:p>
          <a:p>
            <a:pPr lvl="2"/>
            <a:r>
              <a:rPr lang="en-US" sz="1800" dirty="0" smtClean="0">
                <a:solidFill>
                  <a:schemeClr val="accent1"/>
                </a:solidFill>
              </a:rPr>
              <a:t>37 – 0 - 0</a:t>
            </a:r>
          </a:p>
          <a:p>
            <a:r>
              <a:rPr lang="en-US" dirty="0" smtClean="0">
                <a:solidFill>
                  <a:schemeClr val="accent1"/>
                </a:solidFill>
              </a:rPr>
              <a:t>Secretary</a:t>
            </a:r>
          </a:p>
          <a:p>
            <a:pPr lvl="1"/>
            <a:r>
              <a:rPr lang="en-US" dirty="0" smtClean="0">
                <a:solidFill>
                  <a:schemeClr val="accent1"/>
                </a:solidFill>
              </a:rPr>
              <a:t>No current volunteers</a:t>
            </a:r>
            <a:endParaRPr lang="en-US" dirty="0">
              <a:solidFill>
                <a:schemeClr val="accent1"/>
              </a:solidFill>
            </a:endParaRPr>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1768790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r>
              <a:rPr lang="en-US" dirty="0" smtClean="0"/>
              <a:t>.</a:t>
            </a:r>
            <a:br>
              <a:rPr lang="en-US" dirty="0" smtClean="0"/>
            </a:br>
            <a:r>
              <a:rPr lang="en-US" dirty="0" smtClean="0"/>
              <a:t>Use Cases</a:t>
            </a:r>
            <a:endParaRPr lang="en-US" dirty="0"/>
          </a:p>
        </p:txBody>
      </p:sp>
      <p:sp>
        <p:nvSpPr>
          <p:cNvPr id="3" name="Content Placeholder 2"/>
          <p:cNvSpPr>
            <a:spLocks noGrp="1"/>
          </p:cNvSpPr>
          <p:nvPr>
            <p:ph idx="1"/>
          </p:nvPr>
        </p:nvSpPr>
        <p:spPr/>
        <p:txBody>
          <a:bodyPr/>
          <a:lstStyle/>
          <a:p>
            <a:r>
              <a:rPr lang="en-US" dirty="0" smtClean="0">
                <a:solidFill>
                  <a:schemeClr val="accent1">
                    <a:lumMod val="75000"/>
                  </a:schemeClr>
                </a:solidFill>
              </a:rPr>
              <a:t>Shusaku Shimada (Yokogawa Co.) </a:t>
            </a:r>
            <a:r>
              <a:rPr lang="en-US" dirty="0" smtClean="0">
                <a:solidFill>
                  <a:schemeClr val="accent1">
                    <a:lumMod val="75000"/>
                  </a:schemeClr>
                </a:solidFill>
                <a:hlinkClick r:id="rId2"/>
              </a:rPr>
              <a:t>https</a:t>
            </a:r>
            <a:r>
              <a:rPr lang="en-US" dirty="0">
                <a:solidFill>
                  <a:schemeClr val="accent1">
                    <a:lumMod val="75000"/>
                  </a:schemeClr>
                </a:solidFill>
                <a:hlinkClick r:id="rId2"/>
              </a:rPr>
              <a:t>://</a:t>
            </a:r>
            <a:r>
              <a:rPr lang="en-US" dirty="0" smtClean="0">
                <a:solidFill>
                  <a:schemeClr val="accent1">
                    <a:lumMod val="75000"/>
                  </a:schemeClr>
                </a:solidFill>
                <a:hlinkClick r:id="rId2"/>
              </a:rPr>
              <a:t>mentor.ieee.org/802.11/dcn/11/11-11-0568-01-00ah-industrial-channels-of-usecase-1d-2.pdf</a:t>
            </a:r>
            <a:endParaRPr lang="en-US" dirty="0" smtClean="0">
              <a:solidFill>
                <a:schemeClr val="accent1">
                  <a:lumMod val="75000"/>
                </a:schemeClr>
              </a:solidFill>
            </a:endParaRPr>
          </a:p>
          <a:p>
            <a:r>
              <a:rPr lang="en-US" dirty="0" smtClean="0"/>
              <a:t>Fang Ping (Huawei) Traffic information distribution</a:t>
            </a:r>
          </a:p>
          <a:p>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674601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Channel Models</a:t>
            </a:r>
            <a:endParaRPr lang="en-US" dirty="0"/>
          </a:p>
        </p:txBody>
      </p:sp>
      <p:sp>
        <p:nvSpPr>
          <p:cNvPr id="3" name="Content Placeholder 2"/>
          <p:cNvSpPr>
            <a:spLocks noGrp="1"/>
          </p:cNvSpPr>
          <p:nvPr>
            <p:ph idx="1"/>
          </p:nvPr>
        </p:nvSpPr>
        <p:spPr/>
        <p:txBody>
          <a:bodyPr/>
          <a:lstStyle/>
          <a:p>
            <a:r>
              <a:rPr lang="en-US" dirty="0" smtClean="0">
                <a:solidFill>
                  <a:schemeClr val="accent1">
                    <a:lumMod val="75000"/>
                  </a:schemeClr>
                </a:solidFill>
              </a:rPr>
              <a:t>Channel Models discussion Jim Lansford (CSR)</a:t>
            </a:r>
          </a:p>
          <a:p>
            <a:r>
              <a:rPr lang="en-US" dirty="0" smtClean="0">
                <a:solidFill>
                  <a:schemeClr val="accent1">
                    <a:lumMod val="75000"/>
                  </a:schemeClr>
                </a:solidFill>
              </a:rPr>
              <a:t>Ron Porat </a:t>
            </a:r>
            <a:r>
              <a:rPr lang="en-US" dirty="0">
                <a:solidFill>
                  <a:schemeClr val="accent1">
                    <a:lumMod val="75000"/>
                  </a:schemeClr>
                </a:solidFill>
              </a:rPr>
              <a:t>(Broadcom) </a:t>
            </a:r>
            <a:r>
              <a:rPr lang="en-US" dirty="0">
                <a:solidFill>
                  <a:schemeClr val="accent1">
                    <a:lumMod val="75000"/>
                  </a:schemeClr>
                </a:solidFill>
                <a:hlinkClick r:id="rId2"/>
              </a:rPr>
              <a:t>https://</a:t>
            </a:r>
            <a:r>
              <a:rPr lang="en-US" dirty="0" smtClean="0">
                <a:solidFill>
                  <a:schemeClr val="accent1">
                    <a:lumMod val="75000"/>
                  </a:schemeClr>
                </a:solidFill>
                <a:hlinkClick r:id="rId2"/>
              </a:rPr>
              <a:t>mentor.ieee.org/802.11/dcn/11/11-11-0579-02-00ah-channel-model-text.docx</a:t>
            </a:r>
            <a:endParaRPr lang="en-US" dirty="0" smtClean="0">
              <a:solidFill>
                <a:schemeClr val="accent1">
                  <a:lumMod val="75000"/>
                </a:schemeClr>
              </a:solidFill>
            </a:endParaRPr>
          </a:p>
          <a:p>
            <a:r>
              <a:rPr lang="en-US" dirty="0"/>
              <a:t>Indoor Channel model 11/724 SK (</a:t>
            </a:r>
            <a:r>
              <a:rPr lang="en-US" dirty="0" smtClean="0"/>
              <a:t>Marvell</a:t>
            </a:r>
            <a:r>
              <a:rPr lang="en-US" dirty="0"/>
              <a:t>)</a:t>
            </a:r>
          </a:p>
          <a:p>
            <a:r>
              <a:rPr lang="en-US" dirty="0" smtClean="0"/>
              <a:t>Outdoor channel model (</a:t>
            </a:r>
            <a:r>
              <a:rPr lang="en-US" dirty="0" err="1" smtClean="0"/>
              <a:t>Mediatek</a:t>
            </a:r>
            <a:r>
              <a:rPr lang="en-US" dirty="0" smtClean="0"/>
              <a:t>)</a:t>
            </a:r>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555188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Requirements</a:t>
            </a:r>
            <a:endParaRPr lang="en-US" dirty="0"/>
          </a:p>
        </p:txBody>
      </p:sp>
      <p:sp>
        <p:nvSpPr>
          <p:cNvPr id="3" name="Content Placeholder 2"/>
          <p:cNvSpPr>
            <a:spLocks noGrp="1"/>
          </p:cNvSpPr>
          <p:nvPr>
            <p:ph idx="1"/>
          </p:nvPr>
        </p:nvSpPr>
        <p:spPr/>
        <p:txBody>
          <a:bodyPr/>
          <a:lstStyle/>
          <a:p>
            <a:r>
              <a:rPr lang="en-US" dirty="0" smtClean="0"/>
              <a:t>Requirements discussion Minho Cheong (ETRI)</a:t>
            </a:r>
          </a:p>
          <a:p>
            <a:r>
              <a:rPr lang="en-US" dirty="0" err="1" smtClean="0"/>
              <a:t>Datarate</a:t>
            </a:r>
            <a:r>
              <a:rPr lang="en-US" dirty="0" smtClean="0"/>
              <a:t> requirement for Wi-Fi offloading (</a:t>
            </a:r>
            <a:r>
              <a:rPr lang="en-US" dirty="0" err="1" smtClean="0"/>
              <a:t>Mediatek</a:t>
            </a:r>
            <a:r>
              <a:rPr lang="en-US" dirty="0" smtClean="0"/>
              <a:t>)</a:t>
            </a:r>
          </a:p>
          <a:p>
            <a:r>
              <a:rPr lang="en-US" dirty="0" smtClean="0"/>
              <a:t>Large number of STAs (</a:t>
            </a:r>
            <a:r>
              <a:rPr lang="en-US" dirty="0" err="1" smtClean="0"/>
              <a:t>Mediatek</a:t>
            </a:r>
            <a:r>
              <a:rPr lang="en-US" dirty="0" smtClean="0"/>
              <a:t>)</a:t>
            </a:r>
          </a:p>
          <a:p>
            <a:r>
              <a:rPr lang="en-US" dirty="0" smtClean="0">
                <a:solidFill>
                  <a:schemeClr val="accent1">
                    <a:lumMod val="75000"/>
                  </a:schemeClr>
                </a:solidFill>
              </a:rPr>
              <a:t>672 Network management </a:t>
            </a:r>
            <a:r>
              <a:rPr lang="en-US" dirty="0" err="1" smtClean="0">
                <a:solidFill>
                  <a:schemeClr val="accent1">
                    <a:lumMod val="75000"/>
                  </a:schemeClr>
                </a:solidFill>
              </a:rPr>
              <a:t>Boshan</a:t>
            </a:r>
            <a:r>
              <a:rPr lang="en-US" dirty="0" smtClean="0">
                <a:solidFill>
                  <a:schemeClr val="accent1">
                    <a:lumMod val="75000"/>
                  </a:schemeClr>
                </a:solidFill>
              </a:rPr>
              <a:t> </a:t>
            </a:r>
            <a:r>
              <a:rPr lang="en-US" dirty="0" err="1" smtClean="0">
                <a:solidFill>
                  <a:schemeClr val="accent1">
                    <a:lumMod val="75000"/>
                  </a:schemeClr>
                </a:solidFill>
              </a:rPr>
              <a:t>Zang</a:t>
            </a:r>
            <a:r>
              <a:rPr lang="en-US" dirty="0" smtClean="0">
                <a:solidFill>
                  <a:schemeClr val="accent1">
                    <a:lumMod val="75000"/>
                  </a:schemeClr>
                </a:solidFill>
              </a:rPr>
              <a:t> (ZTE)</a:t>
            </a:r>
          </a:p>
          <a:p>
            <a:r>
              <a:rPr lang="en-US" dirty="0" smtClean="0">
                <a:solidFill>
                  <a:schemeClr val="accent1">
                    <a:lumMod val="75000"/>
                  </a:schemeClr>
                </a:solidFill>
              </a:rPr>
              <a:t>673 Consideration of power saving </a:t>
            </a:r>
            <a:r>
              <a:rPr lang="en-US" dirty="0" err="1" smtClean="0">
                <a:solidFill>
                  <a:schemeClr val="accent1">
                    <a:lumMod val="75000"/>
                  </a:schemeClr>
                </a:solidFill>
              </a:rPr>
              <a:t>Boshan</a:t>
            </a:r>
            <a:r>
              <a:rPr lang="en-US" dirty="0" smtClean="0">
                <a:solidFill>
                  <a:schemeClr val="accent1">
                    <a:lumMod val="75000"/>
                  </a:schemeClr>
                </a:solidFill>
              </a:rPr>
              <a:t> </a:t>
            </a:r>
            <a:r>
              <a:rPr lang="en-US" dirty="0" err="1" smtClean="0">
                <a:solidFill>
                  <a:schemeClr val="accent1">
                    <a:lumMod val="75000"/>
                  </a:schemeClr>
                </a:solidFill>
              </a:rPr>
              <a:t>Zang</a:t>
            </a:r>
            <a:r>
              <a:rPr lang="en-US" dirty="0" smtClean="0">
                <a:solidFill>
                  <a:schemeClr val="accent1">
                    <a:lumMod val="75000"/>
                  </a:schemeClr>
                </a:solidFill>
              </a:rPr>
              <a:t> (ZTE)</a:t>
            </a:r>
          </a:p>
          <a:p>
            <a:r>
              <a:rPr lang="en-US" dirty="0" smtClean="0"/>
              <a:t>Ron Porat Regulatory requirements 685</a:t>
            </a:r>
          </a:p>
          <a:p>
            <a:r>
              <a:rPr lang="en-US" dirty="0" smtClean="0"/>
              <a:t>Station group management for .11ah (LG)</a:t>
            </a:r>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932015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Channel Models</a:t>
            </a:r>
            <a:endParaRPr lang="en-US" dirty="0"/>
          </a:p>
        </p:txBody>
      </p:sp>
      <p:sp>
        <p:nvSpPr>
          <p:cNvPr id="3" name="Content Placeholder 2"/>
          <p:cNvSpPr>
            <a:spLocks noGrp="1"/>
          </p:cNvSpPr>
          <p:nvPr>
            <p:ph idx="1"/>
          </p:nvPr>
        </p:nvSpPr>
        <p:spPr/>
        <p:txBody>
          <a:bodyPr/>
          <a:lstStyle/>
          <a:p>
            <a:r>
              <a:rPr lang="en-US" dirty="0" smtClean="0"/>
              <a:t>Channel Models discussion, Jim Lansford (CSR)</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3116622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Specification Framework</a:t>
            </a:r>
            <a:endParaRPr lang="en-US" dirty="0"/>
          </a:p>
        </p:txBody>
      </p:sp>
      <p:sp>
        <p:nvSpPr>
          <p:cNvPr id="3" name="Content Placeholder 2"/>
          <p:cNvSpPr>
            <a:spLocks noGrp="1"/>
          </p:cNvSpPr>
          <p:nvPr>
            <p:ph idx="1"/>
          </p:nvPr>
        </p:nvSpPr>
        <p:spPr/>
        <p:txBody>
          <a:bodyPr/>
          <a:lstStyle/>
          <a:p>
            <a:r>
              <a:rPr lang="en-US" dirty="0" smtClean="0"/>
              <a:t>Specification Framework discussion Minyoung Park (Intel)</a:t>
            </a:r>
          </a:p>
          <a:p>
            <a:r>
              <a:rPr lang="en-US" dirty="0">
                <a:hlinkClick r:id="rId2"/>
              </a:rPr>
              <a:t>https://</a:t>
            </a:r>
            <a:r>
              <a:rPr lang="en-US" dirty="0" smtClean="0">
                <a:hlinkClick r:id="rId2"/>
              </a:rPr>
              <a:t>mentor.ieee.org/802.11/dcn/11/11-11-0707-00-00ah-overview-on-tgah-spec-framework-development.pptx</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528492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sz="1400" dirty="0" smtClean="0"/>
              <a:t>Plan </a:t>
            </a:r>
            <a:r>
              <a:rPr lang="en-US" sz="1400" dirty="0"/>
              <a:t>A</a:t>
            </a:r>
            <a:r>
              <a:rPr lang="en-US" sz="1400" dirty="0" smtClean="0"/>
              <a:t>)</a:t>
            </a:r>
            <a:endParaRPr lang="en-US" sz="1400" dirty="0"/>
          </a:p>
          <a:p>
            <a:pPr marL="1009650" lvl="1" indent="-609600"/>
            <a:r>
              <a:rPr lang="en-US" sz="1200" dirty="0"/>
              <a:t>June 6, 9:30 PM ET – 1.5 hours long</a:t>
            </a:r>
          </a:p>
          <a:p>
            <a:pPr marL="1009650" lvl="1" indent="-609600"/>
            <a:r>
              <a:rPr lang="en-US" sz="1200" dirty="0"/>
              <a:t>June 13, 9:30 PM ET – 1.5 hours long</a:t>
            </a:r>
          </a:p>
          <a:p>
            <a:pPr marL="1009650" lvl="1" indent="-609600"/>
            <a:r>
              <a:rPr lang="en-US" sz="1200" dirty="0"/>
              <a:t>June 20, 9:30 PM ET – 1.5 hours long</a:t>
            </a:r>
          </a:p>
          <a:p>
            <a:pPr marL="1009650" lvl="1" indent="-609600"/>
            <a:r>
              <a:rPr lang="en-US" sz="1200" dirty="0"/>
              <a:t>June 27, 9:30 PM ET – 1.5 hours long</a:t>
            </a:r>
          </a:p>
          <a:p>
            <a:pPr marL="1009650" lvl="1" indent="-609600"/>
            <a:r>
              <a:rPr lang="en-US" sz="1200" dirty="0"/>
              <a:t>July 11, 9:30 PM ET – 1.5 hours long</a:t>
            </a:r>
          </a:p>
          <a:p>
            <a:pPr marL="609600" indent="-609600"/>
            <a:endParaRPr lang="en-US" sz="1000" dirty="0"/>
          </a:p>
          <a:p>
            <a:pPr marL="609600" indent="-609600"/>
            <a:r>
              <a:rPr lang="en-US" sz="1400" dirty="0"/>
              <a:t>Plan B</a:t>
            </a:r>
            <a:r>
              <a:rPr lang="en-US" sz="1400" dirty="0" smtClean="0"/>
              <a:t>)</a:t>
            </a:r>
            <a:endParaRPr lang="en-US" sz="1400" dirty="0"/>
          </a:p>
          <a:p>
            <a:pPr marL="1009650" lvl="1" indent="-609600"/>
            <a:r>
              <a:rPr lang="en-US" sz="1200" dirty="0"/>
              <a:t>June 6, 8:30 PM ET – 1.5 hours long</a:t>
            </a:r>
          </a:p>
          <a:p>
            <a:pPr marL="1009650" lvl="1" indent="-609600"/>
            <a:r>
              <a:rPr lang="en-US" sz="1200" dirty="0"/>
              <a:t>June 13, 8:30 PM ET – 1.5 hours long</a:t>
            </a:r>
          </a:p>
          <a:p>
            <a:pPr marL="1009650" lvl="1" indent="-609600"/>
            <a:r>
              <a:rPr lang="en-US" sz="1200" dirty="0"/>
              <a:t>June 20, 8:30 PM ET – 1.5 hours long</a:t>
            </a:r>
          </a:p>
          <a:p>
            <a:pPr marL="1009650" lvl="1" indent="-609600"/>
            <a:r>
              <a:rPr lang="en-US" sz="1200" dirty="0"/>
              <a:t>June 27, 8:30 PM ET – 1.5 hours long</a:t>
            </a:r>
          </a:p>
          <a:p>
            <a:pPr marL="1009650" lvl="1" indent="-609600"/>
            <a:r>
              <a:rPr lang="en-US" sz="1200" dirty="0"/>
              <a:t>July 11, 8:30 PM ET – 1.5 hours long</a:t>
            </a:r>
          </a:p>
          <a:p>
            <a:pPr marL="609600" indent="-609600"/>
            <a:endParaRPr lang="en-US" sz="1000" dirty="0"/>
          </a:p>
          <a:p>
            <a:pPr marL="609600" indent="-609600"/>
            <a:r>
              <a:rPr lang="en-US" sz="1400" dirty="0"/>
              <a:t>Plan C</a:t>
            </a:r>
            <a:r>
              <a:rPr lang="en-US" sz="1400" dirty="0" smtClean="0"/>
              <a:t>)</a:t>
            </a:r>
            <a:endParaRPr lang="en-US" sz="1400" dirty="0"/>
          </a:p>
          <a:p>
            <a:pPr marL="1009650" lvl="1" indent="-609600"/>
            <a:r>
              <a:rPr lang="en-US" sz="1200" dirty="0"/>
              <a:t>June 8, 9:30 PM ET – 1.5 hours long</a:t>
            </a:r>
          </a:p>
          <a:p>
            <a:pPr marL="1009650" lvl="1" indent="-609600"/>
            <a:r>
              <a:rPr lang="en-US" sz="1200" dirty="0"/>
              <a:t>June 15, 9:30 PM ET – 1.5 hours long</a:t>
            </a:r>
          </a:p>
          <a:p>
            <a:pPr marL="1009650" lvl="1" indent="-609600"/>
            <a:r>
              <a:rPr lang="en-US" sz="1200" dirty="0"/>
              <a:t>June 22, 9:30 PM ET – 1.5 hours long</a:t>
            </a:r>
          </a:p>
          <a:p>
            <a:pPr marL="1009650" lvl="1" indent="-609600"/>
            <a:r>
              <a:rPr lang="en-US" sz="1200" dirty="0"/>
              <a:t>June 29, 9:30 PM ET – 1.5 hours long</a:t>
            </a:r>
          </a:p>
          <a:p>
            <a:pPr marL="1009650" lvl="1" indent="-609600"/>
            <a:r>
              <a:rPr lang="en-US" sz="1200" dirty="0"/>
              <a:t>July 13, 9:30 PM ET – 1.5 hours long</a:t>
            </a:r>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1343</TotalTime>
  <Words>917</Words>
  <Application>Microsoft Office PowerPoint</Application>
  <PresentationFormat>On-screen Show (4:3)</PresentationFormat>
  <Paragraphs>188</Paragraphs>
  <Slides>15</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802-11-PathProtection</vt:lpstr>
      <vt:lpstr>Document</vt:lpstr>
      <vt:lpstr>IEEE 802.11ah Sub 1 GHz license-exempt operation Agenda for May 2011</vt:lpstr>
      <vt:lpstr>IEEE 802.11ah Agenda</vt:lpstr>
      <vt:lpstr>Officer discussion/election Current volunteers</vt:lpstr>
      <vt:lpstr>Agenda cont. Use Cases</vt:lpstr>
      <vt:lpstr>Agenda cont. Channel Models</vt:lpstr>
      <vt:lpstr>Agenda cont. Requirements</vt:lpstr>
      <vt:lpstr>Agenda cont. Channel Models</vt:lpstr>
      <vt:lpstr>Agenda cont. Specification Framework</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158</cp:revision>
  <cp:lastPrinted>1998-02-10T13:28:06Z</cp:lastPrinted>
  <dcterms:created xsi:type="dcterms:W3CDTF">2009-11-09T00:32:22Z</dcterms:created>
  <dcterms:modified xsi:type="dcterms:W3CDTF">2011-05-09T23:29:08Z</dcterms:modified>
</cp:coreProperties>
</file>