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94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ldad Perahia" initials="e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485" autoAdjust="0"/>
    <p:restoredTop sz="76607" autoAdjust="0"/>
  </p:normalViewPr>
  <p:slideViewPr>
    <p:cSldViewPr>
      <p:cViewPr varScale="1">
        <p:scale>
          <a:sx n="75" d="100"/>
          <a:sy n="75" d="100"/>
        </p:scale>
        <p:origin x="-870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802.11-07/0570r0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83187" y="8982075"/>
            <a:ext cx="16350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Brian Hart, Cisco Systems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C24924B9-B72E-49E7-99FD-ADE1EF1247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802.11-07/0570r0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2007</a:t>
            </a:r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85010" y="8985250"/>
            <a:ext cx="209672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 smtClean="0"/>
              <a:t>Brian Hart, Cisco Systems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1F8F12C-BD02-43E5-8F83-A41D40E93A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802.11-07/0570r0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April 2007</a:t>
            </a:r>
          </a:p>
        </p:txBody>
      </p:sp>
      <p:sp>
        <p:nvSpPr>
          <p:cNvPr id="3174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85010" y="8985250"/>
            <a:ext cx="2096728" cy="184666"/>
          </a:xfrm>
          <a:noFill/>
        </p:spPr>
        <p:txBody>
          <a:bodyPr/>
          <a:lstStyle/>
          <a:p>
            <a:pPr lvl="4"/>
            <a:r>
              <a:rPr lang="en-US" dirty="0" smtClean="0"/>
              <a:t>Brian Hart, Cisco Systems</a:t>
            </a:r>
            <a:endParaRPr lang="en-US" dirty="0" smtClean="0"/>
          </a:p>
        </p:txBody>
      </p:sp>
      <p:sp>
        <p:nvSpPr>
          <p:cNvPr id="317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782D810-8DC4-4373-BF2C-A8829D22EB6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 2db 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2933700" y="8985250"/>
            <a:ext cx="801688" cy="184150"/>
          </a:xfrm>
          <a:noFill/>
        </p:spPr>
        <p:txBody>
          <a:bodyPr/>
          <a:lstStyle/>
          <a:p>
            <a:fld id="{8111D298-72C1-4AB3-B700-D8EE7C3E9C67}" type="slidenum">
              <a:rPr lang="en-US" smtClean="0">
                <a:latin typeface="Times New Roman" pitchFamily="18" charset="0"/>
                <a:ea typeface="MS PGothic" pitchFamily="34" charset="-128"/>
              </a:rPr>
              <a:pPr/>
              <a:t>12</a:t>
            </a:fld>
            <a:endParaRPr lang="en-US" smtClean="0">
              <a:latin typeface="Times New Roman" pitchFamily="18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Apr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Brian Hart, Cisco Systems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2C772C1-38FC-4C20-8300-5738E2F74A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Apr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Brian Hart, Cisco Systems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0303EBE-1BCE-4055-912C-67BAFAA620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Apr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Brian Hart, Cisco Systems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14C4C48-ED64-460F-823B-8C30E107F1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999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Apr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Brian Hart, Cisco Systems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482E01-E0DA-40F2-B3E5-DE67E2FE17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Apr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Brian Hart, Cisco Systems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219D3F7-09ED-4156-8182-4C5B7563D0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Apr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Brian Hart, Cisco Systems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B241D0-4F66-4139-8A28-F6270A570C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Apr 2011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Brian Hart, Cisco Systems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659EB4-63F5-49E9-A56C-1D9B444E5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Apr 2011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Brian Hart, Cisco Systems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50D9E8-FD58-45A0-8D45-3ED64B51D5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Apr 2011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Brian Hart, Cisco Systems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8171E9-CF3B-4CC5-AD86-0545E7E705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Apr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Brian Hart, Cisco Systems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186A02B-C6B8-4A9B-8976-A86E1D0D39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Apr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Brian Hart, Cisco Systems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315A2E0-5CB6-4784-931D-53BE60D2AB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99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Apr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08862" y="6475413"/>
            <a:ext cx="16350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Brian Hart, Cisco Systems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B5C4C2AC-7A6D-4836-981E-85553FA6F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802.11-11/0534r0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Apr 2011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08862" y="6475413"/>
            <a:ext cx="1635063" cy="184666"/>
          </a:xfrm>
          <a:noFill/>
        </p:spPr>
        <p:txBody>
          <a:bodyPr/>
          <a:lstStyle/>
          <a:p>
            <a:r>
              <a:rPr lang="en-US" dirty="0" smtClean="0"/>
              <a:t>Brian Hart, Cisco Systems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F6E4E258-3062-40C5-B515-B8F4B1741885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Enterprise extensions - overview</a:t>
            </a:r>
            <a:endParaRPr lang="en-US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2011-04-12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463550" y="2292350"/>
          <a:ext cx="8020050" cy="2476500"/>
        </p:xfrm>
        <a:graphic>
          <a:graphicData uri="http://schemas.openxmlformats.org/presentationml/2006/ole">
            <p:oleObj spid="_x0000_s1026" name="Document" r:id="rId4" imgW="8219654" imgH="2547145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</a:t>
            </a:r>
            <a:r>
              <a:rPr lang="en-US" dirty="0" smtClean="0"/>
              <a:t>Benefits</a:t>
            </a:r>
            <a:endParaRPr lang="en-US" dirty="0" smtClean="0"/>
          </a:p>
        </p:txBody>
      </p:sp>
      <p:sp>
        <p:nvSpPr>
          <p:cNvPr id="8196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153400" cy="40386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800" dirty="0" smtClean="0"/>
              <a:t>On selected channels within an isolated space, complete avoidance of directional jamming from OBSS DBand Beacons in BTI and Sector Sweeping in A-BFT</a:t>
            </a:r>
          </a:p>
          <a:p>
            <a:pPr marL="685800" lvl="2" indent="-342900"/>
            <a:r>
              <a:rPr lang="en-US" sz="1600" dirty="0" smtClean="0"/>
              <a:t>More Cluster Time Offset indices prevents PCP/AP lockout</a:t>
            </a:r>
          </a:p>
          <a:p>
            <a:pPr marL="685800" lvl="2" indent="-342900"/>
            <a:r>
              <a:rPr lang="en-US" sz="1600" dirty="0" smtClean="0"/>
              <a:t>15-20% of clients reduced to ~0% of clients that can’t receive their beacons</a:t>
            </a:r>
          </a:p>
          <a:p>
            <a:pPr marL="342900" lvl="1" indent="-342900">
              <a:buFontTx/>
              <a:buChar char="•"/>
            </a:pPr>
            <a:r>
              <a:rPr lang="en-US" sz="1800" dirty="0" smtClean="0"/>
              <a:t>Ditto for </a:t>
            </a:r>
            <a:r>
              <a:rPr lang="en-US" sz="1800" dirty="0" err="1" smtClean="0"/>
              <a:t>TXSSing</a:t>
            </a:r>
            <a:r>
              <a:rPr lang="en-US" sz="1800" dirty="0" smtClean="0"/>
              <a:t> within DTT (10 dB CINR recovered)</a:t>
            </a:r>
          </a:p>
          <a:p>
            <a:pPr marL="342900" lvl="1" indent="-342900">
              <a:buFontTx/>
              <a:buChar char="•"/>
            </a:pPr>
            <a:r>
              <a:rPr lang="en-US" sz="1800" dirty="0" smtClean="0"/>
              <a:t>SPs are prevented from creating uncontrolled directional interferers</a:t>
            </a:r>
          </a:p>
          <a:p>
            <a:pPr marL="342900" lvl="1" indent="-342900">
              <a:buFontTx/>
              <a:buChar char="•"/>
            </a:pPr>
            <a:r>
              <a:rPr lang="en-US" sz="1800" dirty="0" smtClean="0"/>
              <a:t>Still 1-hop maximum wireless clustering only</a:t>
            </a:r>
          </a:p>
          <a:p>
            <a:pPr marL="342900" lvl="1" indent="-342900">
              <a:buFontTx/>
              <a:buChar char="•"/>
            </a:pPr>
            <a:r>
              <a:rPr lang="en-US" sz="1800" dirty="0" smtClean="0"/>
              <a:t>Since the requirements from large scale field trials requirements are not fully known yet, these mitigation measures can be selectively enabled where found necessary</a:t>
            </a:r>
          </a:p>
          <a:p>
            <a:pPr marL="342900" lvl="1" indent="-342900">
              <a:buFontTx/>
              <a:buChar char="•"/>
            </a:pPr>
            <a:r>
              <a:rPr lang="en-US" sz="1800" dirty="0" smtClean="0"/>
              <a:t>Devices not supporting Centralized clustering are guaranteed their own channel(s) to use</a:t>
            </a:r>
          </a:p>
          <a:p>
            <a:pPr marL="342900" lvl="1" indent="-342900">
              <a:buFontTx/>
              <a:buChar char="•"/>
            </a:pPr>
            <a:r>
              <a:rPr lang="en-US" sz="1800" dirty="0" smtClean="0"/>
              <a:t>See backup slides for simulation study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Apr 2011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08862" y="6475413"/>
            <a:ext cx="1635063" cy="184666"/>
          </a:xfrm>
          <a:noFill/>
        </p:spPr>
        <p:txBody>
          <a:bodyPr/>
          <a:lstStyle/>
          <a:p>
            <a:r>
              <a:rPr lang="en-US" dirty="0" smtClean="0"/>
              <a:t>Brian Hart, Cisco Systems</a:t>
            </a:r>
            <a:endParaRPr lang="en-US" dirty="0" smtClean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F6E4E258-3062-40C5-B515-B8F4B1741885}" type="slidenum">
              <a:rPr lang="en-US" smtClean="0"/>
              <a:pPr/>
              <a:t>10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Study</a:t>
            </a:r>
          </a:p>
        </p:txBody>
      </p:sp>
      <p:sp>
        <p:nvSpPr>
          <p:cNvPr id="12291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smtClean="0"/>
              <a:t>Performance comparisons between Centralized-clustering and Decentralized-clustering in an enterprise environment </a:t>
            </a:r>
          </a:p>
          <a:p>
            <a:r>
              <a:rPr lang="en-US" sz="2200" smtClean="0"/>
              <a:t>Note: For many overlapped environments, Centralized clustering may involve more complexity/performance than required. A DS or a Coordination Service Root may not be available. For these use cases, channel selection and/or Decentralized clustering remains the best choice.</a:t>
            </a:r>
          </a:p>
          <a:p>
            <a:endParaRPr lang="en-US" sz="2200" smtClean="0"/>
          </a:p>
          <a:p>
            <a:endParaRPr lang="en-US" sz="2200" smtClean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 bwMode="auto">
          <a:xfrm>
            <a:off x="6908862" y="6475413"/>
            <a:ext cx="16350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Brian Hart, Cisco Systems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F6E4E258-3062-40C5-B515-B8F4B1741885}" type="slidenum">
              <a:rPr lang="en-US" smtClean="0"/>
              <a:pPr/>
              <a:t>11</a:t>
            </a:fld>
            <a:endParaRPr lang="en-US" dirty="0" smtClean="0"/>
          </a:p>
        </p:txBody>
      </p:sp>
      <p:sp>
        <p:nvSpPr>
          <p:cNvPr id="7" name="Date Placeholder 4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999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Apr 2011</a:t>
            </a:r>
            <a:endParaRPr lang="en-US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Simulation Environment and Setup</a:t>
            </a: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152400" y="1752600"/>
            <a:ext cx="5029200" cy="4419600"/>
            <a:chOff x="113422" y="1089279"/>
            <a:chExt cx="7255911" cy="5664200"/>
          </a:xfrm>
        </p:grpSpPr>
        <p:pic>
          <p:nvPicPr>
            <p:cNvPr id="1331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2732" y="1089279"/>
              <a:ext cx="692493" cy="1404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19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25117" y="1089279"/>
              <a:ext cx="692493" cy="1404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2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27503" y="1089279"/>
              <a:ext cx="692493" cy="1404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2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229888" y="1089279"/>
              <a:ext cx="692493" cy="1404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22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32273" y="1089279"/>
              <a:ext cx="692493" cy="1404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23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634659" y="1089279"/>
              <a:ext cx="692493" cy="1404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24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37044" y="1089279"/>
              <a:ext cx="692493" cy="1404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25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039430" y="1089279"/>
              <a:ext cx="692493" cy="1404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2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2732" y="2504484"/>
              <a:ext cx="692493" cy="1404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27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25117" y="2504484"/>
              <a:ext cx="692493" cy="1404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2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27503" y="2504484"/>
              <a:ext cx="692493" cy="1404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29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229888" y="2504484"/>
              <a:ext cx="692493" cy="1404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3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32273" y="2504484"/>
              <a:ext cx="692493" cy="1404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3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632976" y="2504479"/>
              <a:ext cx="692493" cy="1404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32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37044" y="2504484"/>
              <a:ext cx="692493" cy="1404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33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039430" y="2504484"/>
              <a:ext cx="692493" cy="1404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34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3422" y="3933371"/>
              <a:ext cx="692493" cy="1404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35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5807" y="3933371"/>
              <a:ext cx="692493" cy="1404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3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18193" y="3933371"/>
              <a:ext cx="692493" cy="1404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37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220578" y="3933371"/>
              <a:ext cx="692493" cy="1404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3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22963" y="3933371"/>
              <a:ext cx="692493" cy="1404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39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625349" y="3933371"/>
              <a:ext cx="692493" cy="1404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4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27734" y="3933371"/>
              <a:ext cx="692493" cy="1404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4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030119" y="3933371"/>
              <a:ext cx="692493" cy="1404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42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3422" y="5348576"/>
              <a:ext cx="692493" cy="1404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43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5807" y="5348576"/>
              <a:ext cx="692493" cy="1404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44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18193" y="5348576"/>
              <a:ext cx="692493" cy="1404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45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220578" y="5348576"/>
              <a:ext cx="692493" cy="1404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4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22963" y="5348576"/>
              <a:ext cx="692493" cy="1404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47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625349" y="5348576"/>
              <a:ext cx="692493" cy="1404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4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27734" y="5348576"/>
              <a:ext cx="692493" cy="1404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49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030119" y="5348576"/>
              <a:ext cx="692493" cy="1404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50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5400000">
              <a:off x="6087003" y="1211852"/>
              <a:ext cx="1061123" cy="1503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317" name="Content Placeholder 2"/>
          <p:cNvSpPr>
            <a:spLocks noGrp="1"/>
          </p:cNvSpPr>
          <p:nvPr>
            <p:ph idx="1"/>
          </p:nvPr>
        </p:nvSpPr>
        <p:spPr>
          <a:xfrm>
            <a:off x="5105400" y="1752600"/>
            <a:ext cx="4038600" cy="4587875"/>
          </a:xfrm>
        </p:spPr>
        <p:txBody>
          <a:bodyPr/>
          <a:lstStyle/>
          <a:p>
            <a:r>
              <a:rPr lang="en-US" sz="1600" smtClean="0">
                <a:latin typeface="Times New Roman" pitchFamily="18" charset="0"/>
              </a:rPr>
              <a:t>16x16=256 </a:t>
            </a: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cubicles</a:t>
            </a:r>
          </a:p>
          <a:p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Area size= 44.8 x 48 meters </a:t>
            </a:r>
          </a:p>
          <a:p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32 APs:  set on the ceiling, height: 3m</a:t>
            </a:r>
          </a:p>
          <a:p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One STA and one PCP in each cubicle, with  height 1 meter</a:t>
            </a:r>
          </a:p>
          <a:p>
            <a:r>
              <a:rPr lang="en-US" sz="1600" smtClean="0">
                <a:cs typeface="Times New Roman" pitchFamily="18" charset="0"/>
              </a:rPr>
              <a:t>Conference room: one AP , 8 STAs</a:t>
            </a:r>
          </a:p>
          <a:p>
            <a:r>
              <a:rPr lang="en-US" sz="1600" smtClean="0">
                <a:cs typeface="Times New Roman" pitchFamily="18" charset="0"/>
              </a:rPr>
              <a:t>AP/PCP: 32 antennas </a:t>
            </a:r>
          </a:p>
          <a:p>
            <a:r>
              <a:rPr lang="en-US" sz="1600" smtClean="0">
                <a:cs typeface="Times New Roman" pitchFamily="18" charset="0"/>
              </a:rPr>
              <a:t>STA: (50%,50%) 32, 4 antennas</a:t>
            </a:r>
          </a:p>
          <a:p>
            <a:r>
              <a:rPr lang="en-US" sz="1600" smtClean="0">
                <a:cs typeface="Times New Roman" pitchFamily="18" charset="0"/>
              </a:rPr>
              <a:t>Channels: 11 ad models</a:t>
            </a:r>
          </a:p>
          <a:p>
            <a:pPr lvl="1"/>
            <a:r>
              <a:rPr lang="en-US" sz="1200" smtClean="0">
                <a:cs typeface="Times New Roman" pitchFamily="18" charset="0"/>
              </a:rPr>
              <a:t>AP to AP: LOS, 1.5dB lognormal </a:t>
            </a:r>
          </a:p>
          <a:p>
            <a:pPr lvl="1"/>
            <a:r>
              <a:rPr lang="en-US" sz="1200" smtClean="0">
                <a:cs typeface="Times New Roman" pitchFamily="18" charset="0"/>
              </a:rPr>
              <a:t>AP/PCP/STA: NLOS</a:t>
            </a:r>
          </a:p>
          <a:p>
            <a:r>
              <a:rPr lang="en-US" sz="1600" smtClean="0">
                <a:cs typeface="Times New Roman" pitchFamily="18" charset="0"/>
              </a:rPr>
              <a:t>Conference room to cubicles: additional  2dB lognormal </a:t>
            </a:r>
          </a:p>
          <a:p>
            <a:r>
              <a:rPr lang="en-US" sz="1600" smtClean="0">
                <a:cs typeface="Times New Roman" pitchFamily="18" charset="0"/>
              </a:rPr>
              <a:t>ClusterMaxMem: 8/16/32</a:t>
            </a:r>
          </a:p>
          <a:p>
            <a:r>
              <a:rPr lang="en-US" sz="1600" smtClean="0">
                <a:cs typeface="Times New Roman" pitchFamily="18" charset="0"/>
              </a:rPr>
              <a:t>Multiple directional Beacon: 32</a:t>
            </a:r>
          </a:p>
          <a:p>
            <a:r>
              <a:rPr lang="en-US" sz="1600" smtClean="0">
                <a:cs typeface="Times New Roman" pitchFamily="18" charset="0"/>
              </a:rPr>
              <a:t>Simulation realizations: 3000</a:t>
            </a:r>
          </a:p>
          <a:p>
            <a:endParaRPr lang="en-US" sz="1600" smtClean="0">
              <a:latin typeface="Times New Roman" pitchFamily="18" charset="0"/>
            </a:endParaRPr>
          </a:p>
        </p:txBody>
      </p:sp>
      <p:sp>
        <p:nvSpPr>
          <p:cNvPr id="39" name="Footer Placeholder 4"/>
          <p:cNvSpPr txBox="1">
            <a:spLocks/>
          </p:cNvSpPr>
          <p:nvPr/>
        </p:nvSpPr>
        <p:spPr bwMode="auto">
          <a:xfrm>
            <a:off x="6908862" y="6475413"/>
            <a:ext cx="16350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Brian Hart, Cisco Systems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F6E4E258-3062-40C5-B515-B8F4B1741885}" type="slidenum">
              <a:rPr lang="en-US" smtClean="0"/>
              <a:pPr/>
              <a:t>12</a:t>
            </a:fld>
            <a:endParaRPr lang="en-US" dirty="0" smtClean="0"/>
          </a:p>
        </p:txBody>
      </p:sp>
      <p:sp>
        <p:nvSpPr>
          <p:cNvPr id="41" name="Date Placeholder 4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999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Apr 2011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Simulated 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/>
              <a:t>The Decentralized/Centralized-Clustering generating procedures </a:t>
            </a:r>
          </a:p>
          <a:p>
            <a:r>
              <a:rPr lang="en-US" sz="2400" smtClean="0"/>
              <a:t>Decentralized/Centralized-Clustering maintenance</a:t>
            </a:r>
          </a:p>
          <a:p>
            <a:r>
              <a:rPr lang="en-US" sz="2400" smtClean="0"/>
              <a:t>Comparisons of CINR coverage between Decentralized-Clustering and Centralized-Clustering</a:t>
            </a:r>
          </a:p>
          <a:p>
            <a:r>
              <a:rPr lang="en-US" sz="2400" smtClean="0"/>
              <a:t>Impact of the conference room door open/close on Decentralized- Clustering and Centralized-Clustering:</a:t>
            </a:r>
          </a:p>
          <a:p>
            <a:pPr lvl="1"/>
            <a:r>
              <a:rPr lang="en-US" sz="2000" smtClean="0"/>
              <a:t>Number of S-APs, APs and PCP in the Decentralized/Centralized-clustering need to update their cluster-roles or change their Beacon offset is provided.</a:t>
            </a:r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 bwMode="auto">
          <a:xfrm>
            <a:off x="6908862" y="6475413"/>
            <a:ext cx="16350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Brian Hart, Cisco Systems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F6E4E258-3062-40C5-B515-B8F4B1741885}" type="slidenum">
              <a:rPr lang="en-US" smtClean="0"/>
              <a:pPr/>
              <a:t>13</a:t>
            </a:fld>
            <a:endParaRPr lang="en-US" dirty="0" smtClean="0"/>
          </a:p>
        </p:txBody>
      </p:sp>
      <p:sp>
        <p:nvSpPr>
          <p:cNvPr id="7" name="Date Placeholder 4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999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Apr 2011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Summary of Simulation Results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90525" y="1228725"/>
            <a:ext cx="8180388" cy="5324475"/>
          </a:xfrm>
        </p:spPr>
        <p:txBody>
          <a:bodyPr/>
          <a:lstStyle/>
          <a:p>
            <a:r>
              <a:rPr lang="en-US" sz="1800" smtClean="0"/>
              <a:t>Beacon</a:t>
            </a:r>
          </a:p>
          <a:p>
            <a:pPr lvl="1"/>
            <a:r>
              <a:rPr lang="en-US" sz="1600" smtClean="0"/>
              <a:t>Without TXSS</a:t>
            </a:r>
          </a:p>
          <a:p>
            <a:pPr lvl="2"/>
            <a:r>
              <a:rPr lang="en-US" sz="1400" smtClean="0"/>
              <a:t>Decentralized-Clustering </a:t>
            </a:r>
          </a:p>
          <a:p>
            <a:pPr lvl="3"/>
            <a:r>
              <a:rPr lang="en-US" sz="1200" smtClean="0"/>
              <a:t>10%~20% area has issues receiving the Beacon, where the Beacon CINR is less than 7 dB (3dB due to -78dBm RSSI/noise floor + 2 sigma of  log-norm gives 4 dB)</a:t>
            </a:r>
          </a:p>
          <a:p>
            <a:pPr lvl="3"/>
            <a:r>
              <a:rPr lang="en-US" sz="1200" smtClean="0"/>
              <a:t>Sensitive to environment change: multiple co-channel APs may need to update their cluster role, change their Beacon offset or change their channel when open/close the door of conference room</a:t>
            </a:r>
          </a:p>
          <a:p>
            <a:pPr lvl="2"/>
            <a:r>
              <a:rPr lang="en-US" sz="1400" smtClean="0"/>
              <a:t>Centralized-Clustering</a:t>
            </a:r>
            <a:endParaRPr lang="en-US" sz="600" smtClean="0"/>
          </a:p>
          <a:p>
            <a:pPr lvl="3"/>
            <a:r>
              <a:rPr lang="en-US" sz="1200" smtClean="0"/>
              <a:t>There is no issue to receive Beacon with a larger ClusterMaxMem</a:t>
            </a:r>
          </a:p>
          <a:p>
            <a:pPr lvl="3"/>
            <a:r>
              <a:rPr lang="en-US" sz="1200" smtClean="0"/>
              <a:t>Robust to the environment change</a:t>
            </a:r>
          </a:p>
          <a:p>
            <a:pPr lvl="1"/>
            <a:r>
              <a:rPr lang="en-US" sz="1600" smtClean="0"/>
              <a:t>With TXSS</a:t>
            </a:r>
          </a:p>
          <a:p>
            <a:pPr lvl="2"/>
            <a:r>
              <a:rPr lang="en-US" sz="1200" smtClean="0"/>
              <a:t>Decentralized-clustering: about 4 dB CINR degradation compared to without TXSS</a:t>
            </a:r>
          </a:p>
          <a:p>
            <a:pPr lvl="2"/>
            <a:r>
              <a:rPr lang="en-US" sz="1200" smtClean="0"/>
              <a:t>Centralized-clustering: without impact from TXSS</a:t>
            </a:r>
          </a:p>
          <a:p>
            <a:r>
              <a:rPr lang="en-US" sz="1800" smtClean="0"/>
              <a:t>Data CINR</a:t>
            </a:r>
          </a:p>
          <a:p>
            <a:pPr lvl="1"/>
            <a:r>
              <a:rPr lang="en-US" sz="1600" smtClean="0"/>
              <a:t>Without TXSS</a:t>
            </a:r>
          </a:p>
          <a:p>
            <a:pPr lvl="2"/>
            <a:r>
              <a:rPr lang="en-US" sz="1200" smtClean="0"/>
              <a:t>CINR of Centralized-Cluster and Decentralized-Cluster are similar</a:t>
            </a:r>
          </a:p>
          <a:p>
            <a:pPr lvl="1"/>
            <a:r>
              <a:rPr lang="en-US" sz="1600" smtClean="0"/>
              <a:t>With TXSS</a:t>
            </a:r>
          </a:p>
          <a:p>
            <a:pPr lvl="2"/>
            <a:r>
              <a:rPr lang="en-US" sz="1200" smtClean="0"/>
              <a:t>Decentralized-clustering: big impact from TXSS, 12 dB CINR is reduced</a:t>
            </a:r>
          </a:p>
          <a:p>
            <a:pPr lvl="2"/>
            <a:r>
              <a:rPr lang="en-US" sz="1200" smtClean="0"/>
              <a:t>Centralized-clustering: without impact from TXSS</a:t>
            </a:r>
          </a:p>
        </p:txBody>
      </p:sp>
      <p:sp>
        <p:nvSpPr>
          <p:cNvPr id="5" name="Footer Placeholder 4"/>
          <p:cNvSpPr txBox="1">
            <a:spLocks/>
          </p:cNvSpPr>
          <p:nvPr/>
        </p:nvSpPr>
        <p:spPr bwMode="auto">
          <a:xfrm>
            <a:off x="6908862" y="6475413"/>
            <a:ext cx="16350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Brian Hart, Cisco Systems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F6E4E258-3062-40C5-B515-B8F4B1741885}" type="slidenum">
              <a:rPr lang="en-US" smtClean="0"/>
              <a:pPr/>
              <a:t>14</a:t>
            </a:fld>
            <a:endParaRPr lang="en-US" dirty="0" smtClean="0"/>
          </a:p>
        </p:txBody>
      </p:sp>
      <p:sp>
        <p:nvSpPr>
          <p:cNvPr id="7" name="Date Placeholder 4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999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Apr 2011</a:t>
            </a:r>
            <a:endParaRPr lang="en-US" dirty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Summary of Simulation Results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741363" y="1373188"/>
          <a:ext cx="7978775" cy="2656205"/>
        </p:xfrm>
        <a:graphic>
          <a:graphicData uri="http://schemas.openxmlformats.org/drawingml/2006/table">
            <a:tbl>
              <a:tblPr/>
              <a:tblGrid>
                <a:gridCol w="1008062"/>
                <a:gridCol w="895350"/>
                <a:gridCol w="3059113"/>
                <a:gridCol w="3016250"/>
              </a:tblGrid>
              <a:tr h="4762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Decentralized Cluster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Centralized Cluster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2547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Beacon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No TXSS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10%-20% area has no coverage.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Sensitive to door opening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No issue on coverage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Robust to door opening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4762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TXSS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About 4 dB CINR degradation from  No TXSS case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No impact from TXSS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40640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Data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No TXSS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Distribution of CINR is similar to Centralized cluster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Distribution of CINR is similar to Decentralized cluster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4762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TXSS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About 12 dB CINR degradation from No TXSS case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No impact from TXSS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6908862" y="6475413"/>
            <a:ext cx="16350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Brian Hart, Cisco Systems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F6E4E258-3062-40C5-B515-B8F4B1741885}" type="slidenum">
              <a:rPr lang="en-US" smtClean="0"/>
              <a:pPr/>
              <a:t>15</a:t>
            </a:fld>
            <a:endParaRPr lang="en-US" dirty="0" smtClean="0"/>
          </a:p>
        </p:txBody>
      </p:sp>
      <p:sp>
        <p:nvSpPr>
          <p:cNvPr id="8" name="Date Placeholder 4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999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Apr 2011</a:t>
            </a:r>
            <a:endParaRPr lang="en-US" dirty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28600" y="990600"/>
            <a:ext cx="54864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25" name="Content Placeholder 7"/>
          <p:cNvSpPr txBox="1">
            <a:spLocks/>
          </p:cNvSpPr>
          <p:nvPr/>
        </p:nvSpPr>
        <p:spPr bwMode="auto">
          <a:xfrm>
            <a:off x="4479925" y="1535113"/>
            <a:ext cx="4664075" cy="547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FF9D14"/>
              </a:buClr>
              <a:buSzPct val="80000"/>
              <a:buFont typeface="Wingdings" pitchFamily="2" charset="2"/>
              <a:buChar char="§"/>
              <a:defRPr/>
            </a:pPr>
            <a:r>
              <a:rPr lang="en-US" sz="1600" kern="0" dirty="0">
                <a:latin typeface="+mn-lt"/>
                <a:ea typeface="+mn-ea"/>
              </a:rPr>
              <a:t>Data CINR: </a:t>
            </a:r>
          </a:p>
          <a:p>
            <a:pPr marL="800100" lvl="1" indent="-342900">
              <a:defRPr/>
            </a:pPr>
            <a:r>
              <a:rPr lang="en-US" sz="1400" kern="0" dirty="0">
                <a:latin typeface="+mn-lt"/>
                <a:ea typeface="+mn-ea"/>
              </a:rPr>
              <a:t>Without TXSS: Centralized-clustering and Decentralized-clustering are similar</a:t>
            </a:r>
          </a:p>
          <a:p>
            <a:pPr marL="800100" lvl="1" indent="-342900">
              <a:defRPr/>
            </a:pPr>
            <a:r>
              <a:rPr lang="en-US" sz="1400" kern="0" dirty="0">
                <a:latin typeface="+mn-lt"/>
                <a:ea typeface="ＭＳ Ｐゴシック" pitchFamily="34" charset="-128"/>
              </a:rPr>
              <a:t>With TXSS: </a:t>
            </a:r>
          </a:p>
          <a:p>
            <a:pPr marL="1257300" lvl="2" indent="-342900">
              <a:buFont typeface="Arial" pitchFamily="34" charset="0"/>
              <a:buChar char="•"/>
              <a:defRPr/>
            </a:pPr>
            <a:r>
              <a:rPr lang="en-US" sz="1400" kern="0" dirty="0">
                <a:latin typeface="+mn-lt"/>
                <a:ea typeface="ＭＳ Ｐゴシック" pitchFamily="34" charset="-128"/>
              </a:rPr>
              <a:t>Decentralized-clustering: average 12 dB CINR is reduced due to TXSS</a:t>
            </a:r>
          </a:p>
          <a:p>
            <a:pPr marL="1257300" lvl="2" indent="-342900">
              <a:buFont typeface="Arial" pitchFamily="34" charset="0"/>
              <a:buChar char="•"/>
              <a:defRPr/>
            </a:pPr>
            <a:r>
              <a:rPr lang="en-US" sz="1400" kern="0" dirty="0">
                <a:latin typeface="+mn-lt"/>
                <a:ea typeface="+mn-ea"/>
              </a:rPr>
              <a:t>Centralized-clustering: No impact</a:t>
            </a:r>
          </a:p>
          <a:p>
            <a:pPr marL="342900" indent="-342900">
              <a:spcBef>
                <a:spcPct val="20000"/>
              </a:spcBef>
              <a:buClr>
                <a:srgbClr val="FF9D14"/>
              </a:buClr>
              <a:buSzPct val="80000"/>
              <a:buFont typeface="Wingdings" pitchFamily="2" charset="2"/>
              <a:buChar char="§"/>
              <a:defRPr/>
            </a:pPr>
            <a:r>
              <a:rPr lang="en-US" sz="1600" kern="0" dirty="0">
                <a:latin typeface="+mn-lt"/>
                <a:ea typeface="+mn-ea"/>
              </a:rPr>
              <a:t>Beacon: </a:t>
            </a:r>
            <a:endParaRPr lang="en-US" sz="1600" kern="0" dirty="0">
              <a:latin typeface="+mn-lt"/>
              <a:ea typeface="ＭＳ Ｐゴシック" pitchFamily="34" charset="-128"/>
            </a:endParaRPr>
          </a:p>
          <a:p>
            <a:pPr marL="800100" lvl="1" indent="-342900">
              <a:defRPr/>
            </a:pPr>
            <a:r>
              <a:rPr lang="en-US" sz="1400" kern="0" dirty="0">
                <a:latin typeface="+mn-lt"/>
                <a:ea typeface="+mn-ea"/>
              </a:rPr>
              <a:t>Without TXSS:</a:t>
            </a:r>
          </a:p>
          <a:p>
            <a:pPr marL="1200150" lvl="2" indent="-285750">
              <a:buFont typeface="Wingdings" pitchFamily="2" charset="2"/>
              <a:buChar char="ú"/>
              <a:defRPr/>
            </a:pPr>
            <a:r>
              <a:rPr lang="en-US" sz="1400" kern="0" dirty="0">
                <a:latin typeface="+mn-lt"/>
                <a:ea typeface="ＭＳ Ｐゴシック" pitchFamily="34" charset="-128"/>
              </a:rPr>
              <a:t>Centralized-clustering: no issue</a:t>
            </a:r>
          </a:p>
          <a:p>
            <a:pPr marL="1200150" lvl="2" indent="-285750">
              <a:buFont typeface="Wingdings" pitchFamily="2" charset="2"/>
              <a:buChar char="ú"/>
              <a:defRPr/>
            </a:pPr>
            <a:r>
              <a:rPr lang="en-US" sz="1400" kern="0" dirty="0">
                <a:latin typeface="+mn-lt"/>
                <a:ea typeface="ＭＳ Ｐゴシック" pitchFamily="34" charset="-128"/>
              </a:rPr>
              <a:t>Decentralized-clustering: 10%~20% STAs have issue to receive Beacon, where CINR less than 7 dB </a:t>
            </a:r>
          </a:p>
          <a:p>
            <a:pPr marL="1200150" lvl="2" indent="-285750">
              <a:buFont typeface="Wingdings" pitchFamily="2" charset="2"/>
              <a:buChar char="ú"/>
              <a:defRPr/>
            </a:pPr>
            <a:r>
              <a:rPr lang="en-US" sz="1400" kern="0" dirty="0">
                <a:latin typeface="+mn-lt"/>
                <a:ea typeface="ＭＳ Ｐゴシック" pitchFamily="34" charset="-128"/>
              </a:rPr>
              <a:t>Beacon CINR in Centralized-clustering is about 7 dB higher than that in Decentralized-clustering</a:t>
            </a:r>
          </a:p>
          <a:p>
            <a:pPr marL="742950" lvl="1" indent="-285750">
              <a:defRPr/>
            </a:pPr>
            <a:r>
              <a:rPr lang="en-US" sz="1400" kern="0" dirty="0">
                <a:latin typeface="+mn-lt"/>
                <a:ea typeface="ＭＳ Ｐゴシック" pitchFamily="34" charset="-128"/>
              </a:rPr>
              <a:t>With TXSS</a:t>
            </a:r>
          </a:p>
          <a:p>
            <a:pPr marL="1200150" lvl="2" indent="-285750">
              <a:buFont typeface="Wingdings" pitchFamily="2" charset="2"/>
              <a:buChar char="ú"/>
              <a:defRPr/>
            </a:pPr>
            <a:r>
              <a:rPr lang="en-US" sz="1400" kern="0" dirty="0">
                <a:latin typeface="+mn-lt"/>
                <a:ea typeface="ＭＳ Ｐゴシック" pitchFamily="34" charset="-128"/>
              </a:rPr>
              <a:t>Decentralized-clustering: CINR drop 4 dB</a:t>
            </a:r>
          </a:p>
          <a:p>
            <a:pPr marL="1200150" lvl="2" indent="-285750">
              <a:buFont typeface="Wingdings" pitchFamily="2" charset="2"/>
              <a:buChar char="ú"/>
              <a:defRPr/>
            </a:pPr>
            <a:r>
              <a:rPr lang="en-US" sz="1400" kern="0" dirty="0">
                <a:latin typeface="+mn-lt"/>
                <a:ea typeface="ＭＳ Ｐゴシック" pitchFamily="34" charset="-128"/>
              </a:rPr>
              <a:t>Centralized-clustering: without impact</a:t>
            </a:r>
          </a:p>
        </p:txBody>
      </p:sp>
      <p:sp>
        <p:nvSpPr>
          <p:cNvPr id="17413" name="Title 1"/>
          <p:cNvSpPr>
            <a:spLocks noGrp="1"/>
          </p:cNvSpPr>
          <p:nvPr>
            <p:ph type="title"/>
          </p:nvPr>
        </p:nvSpPr>
        <p:spPr>
          <a:xfrm>
            <a:off x="546100" y="533400"/>
            <a:ext cx="8305800" cy="774700"/>
          </a:xfrm>
        </p:spPr>
        <p:txBody>
          <a:bodyPr/>
          <a:lstStyle/>
          <a:p>
            <a:r>
              <a:rPr lang="en-US" dirty="0" smtClean="0"/>
              <a:t>Simulation Results: </a:t>
            </a:r>
            <a:r>
              <a:rPr lang="en-US" sz="1800" dirty="0" err="1" smtClean="0"/>
              <a:t>ClusterMaxMem</a:t>
            </a:r>
            <a:r>
              <a:rPr lang="en-US" sz="1800" dirty="0" smtClean="0"/>
              <a:t>=8</a:t>
            </a:r>
            <a:endParaRPr lang="en-US" dirty="0" smtClean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228600" y="4937125"/>
          <a:ext cx="3681413" cy="1767840"/>
        </p:xfrm>
        <a:graphic>
          <a:graphicData uri="http://schemas.openxmlformats.org/drawingml/2006/table">
            <a:tbl>
              <a:tblPr/>
              <a:tblGrid>
                <a:gridCol w="1428750"/>
                <a:gridCol w="2252663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Scenario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# S-AP/AP/PCP are impacted by open the door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Decentralized-clustering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Centralized-clustering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066800" y="2735263"/>
            <a:ext cx="3198813" cy="1065212"/>
            <a:chOff x="1066800" y="2734958"/>
            <a:chExt cx="3198311" cy="1065887"/>
          </a:xfrm>
        </p:grpSpPr>
        <p:sp>
          <p:nvSpPr>
            <p:cNvPr id="17429" name="Left-Right Arrow 28"/>
            <p:cNvSpPr>
              <a:spLocks noChangeArrowheads="1"/>
            </p:cNvSpPr>
            <p:nvPr/>
          </p:nvSpPr>
          <p:spPr bwMode="auto">
            <a:xfrm>
              <a:off x="2759670" y="3282777"/>
              <a:ext cx="365760" cy="148287"/>
            </a:xfrm>
            <a:prstGeom prst="leftRightArrow">
              <a:avLst>
                <a:gd name="adj1" fmla="val 50000"/>
                <a:gd name="adj2" fmla="val 50005"/>
              </a:avLst>
            </a:prstGeom>
            <a:solidFill>
              <a:srgbClr val="FF0000"/>
            </a:solidFill>
            <a:ln w="31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342900" indent="-342900" algn="ctr" eaLnBrk="1" hangingPunct="1">
                <a:lnSpc>
                  <a:spcPct val="80000"/>
                </a:lnSpc>
                <a:spcBef>
                  <a:spcPct val="20000"/>
                </a:spcBef>
                <a:spcAft>
                  <a:spcPct val="20000"/>
                </a:spcAft>
                <a:buClr>
                  <a:srgbClr val="FF9D14"/>
                </a:buClr>
                <a:buSzPct val="80000"/>
                <a:buFont typeface="Wingdings" pitchFamily="2" charset="2"/>
                <a:buChar char="§"/>
              </a:pPr>
              <a:endParaRPr lang="en-US" sz="2000">
                <a:solidFill>
                  <a:srgbClr val="036399"/>
                </a:solidFill>
                <a:latin typeface="TFArrowA-Light"/>
              </a:endParaRPr>
            </a:p>
          </p:txBody>
        </p:sp>
        <p:sp>
          <p:nvSpPr>
            <p:cNvPr id="30" name="TextBox 29"/>
            <p:cNvSpPr txBox="1"/>
            <p:nvPr/>
          </p:nvSpPr>
          <p:spPr bwMode="auto">
            <a:xfrm>
              <a:off x="1358854" y="3554627"/>
              <a:ext cx="2209453" cy="24621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000" b="1" dirty="0" err="1">
                  <a:ea typeface="ＭＳ Ｐゴシック" pitchFamily="34" charset="-128"/>
                </a:rPr>
                <a:t>TXSS</a:t>
              </a:r>
              <a:r>
                <a:rPr lang="en-US" sz="1000" b="1" dirty="0">
                  <a:ea typeface="ＭＳ Ｐゴシック" pitchFamily="34" charset="-128"/>
                </a:rPr>
                <a:t> impact on decentralized Data</a:t>
              </a:r>
              <a:endParaRPr lang="en-US" sz="1000" b="1" dirty="0">
                <a:latin typeface="+mj-lt"/>
                <a:ea typeface="ＭＳ Ｐゴシック" pitchFamily="34" charset="-128"/>
              </a:endParaRPr>
            </a:p>
          </p:txBody>
        </p:sp>
        <p:sp>
          <p:nvSpPr>
            <p:cNvPr id="17431" name="Left-Right Arrow 30"/>
            <p:cNvSpPr>
              <a:spLocks noChangeArrowheads="1"/>
            </p:cNvSpPr>
            <p:nvPr/>
          </p:nvSpPr>
          <p:spPr bwMode="auto">
            <a:xfrm>
              <a:off x="2273644" y="3449598"/>
              <a:ext cx="621792" cy="148287"/>
            </a:xfrm>
            <a:prstGeom prst="leftRightArrow">
              <a:avLst>
                <a:gd name="adj1" fmla="val 50000"/>
                <a:gd name="adj2" fmla="val 50007"/>
              </a:avLst>
            </a:prstGeom>
            <a:solidFill>
              <a:schemeClr val="tx1"/>
            </a:solidFill>
            <a:ln w="31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342900" indent="-342900" algn="ctr" eaLnBrk="1" hangingPunct="1">
                <a:lnSpc>
                  <a:spcPct val="80000"/>
                </a:lnSpc>
                <a:spcBef>
                  <a:spcPct val="20000"/>
                </a:spcBef>
                <a:spcAft>
                  <a:spcPct val="20000"/>
                </a:spcAft>
                <a:buClr>
                  <a:srgbClr val="FF9D14"/>
                </a:buClr>
                <a:buSzPct val="80000"/>
                <a:buFont typeface="Wingdings" pitchFamily="2" charset="2"/>
                <a:buChar char="§"/>
              </a:pPr>
              <a:endParaRPr lang="en-US" sz="2000">
                <a:solidFill>
                  <a:srgbClr val="036399"/>
                </a:solidFill>
                <a:latin typeface="TFArrowA-Light"/>
              </a:endParaRPr>
            </a:p>
          </p:txBody>
        </p:sp>
        <p:sp>
          <p:nvSpPr>
            <p:cNvPr id="17432" name="Left-Right Arrow 31"/>
            <p:cNvSpPr>
              <a:spLocks noChangeArrowheads="1"/>
            </p:cNvSpPr>
            <p:nvPr/>
          </p:nvSpPr>
          <p:spPr bwMode="auto">
            <a:xfrm>
              <a:off x="2685460" y="2931922"/>
              <a:ext cx="548640" cy="148287"/>
            </a:xfrm>
            <a:prstGeom prst="leftRightArrow">
              <a:avLst>
                <a:gd name="adj1" fmla="val 50000"/>
                <a:gd name="adj2" fmla="val 50017"/>
              </a:avLst>
            </a:prstGeom>
            <a:solidFill>
              <a:srgbClr val="FF33CC"/>
            </a:solidFill>
            <a:ln w="31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800100" lvl="1" indent="-342900"/>
              <a:endParaRPr lang="en-US">
                <a:solidFill>
                  <a:srgbClr val="036399"/>
                </a:solidFill>
                <a:latin typeface="TFArrowA-Light"/>
              </a:endParaRPr>
            </a:p>
          </p:txBody>
        </p:sp>
        <p:sp>
          <p:nvSpPr>
            <p:cNvPr id="33" name="TextBox 32"/>
            <p:cNvSpPr txBox="1"/>
            <p:nvPr/>
          </p:nvSpPr>
          <p:spPr bwMode="auto">
            <a:xfrm>
              <a:off x="1676304" y="2734958"/>
              <a:ext cx="2080886" cy="24621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000" b="1" dirty="0">
                  <a:solidFill>
                    <a:srgbClr val="FF00FF"/>
                  </a:solidFill>
                  <a:ea typeface="ＭＳ Ｐゴシック" pitchFamily="34" charset="-128"/>
                </a:rPr>
                <a:t>Beacon difference with centralized</a:t>
              </a:r>
              <a:endParaRPr lang="en-US" sz="1000" b="1" dirty="0">
                <a:solidFill>
                  <a:srgbClr val="FF00FF"/>
                </a:solidFill>
                <a:latin typeface="+mj-lt"/>
                <a:ea typeface="ＭＳ Ｐゴシック" pitchFamily="34" charset="-128"/>
              </a:endParaRPr>
            </a:p>
          </p:txBody>
        </p:sp>
        <p:sp>
          <p:nvSpPr>
            <p:cNvPr id="34" name="TextBox 33"/>
            <p:cNvSpPr txBox="1"/>
            <p:nvPr/>
          </p:nvSpPr>
          <p:spPr bwMode="auto">
            <a:xfrm>
              <a:off x="1066800" y="3093960"/>
              <a:ext cx="3198311" cy="24621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000" b="1" dirty="0">
                  <a:solidFill>
                    <a:srgbClr val="FF0000"/>
                  </a:solidFill>
                  <a:ea typeface="ＭＳ Ｐゴシック" pitchFamily="34" charset="-128"/>
                </a:rPr>
                <a:t>Beacon difference with centralized, even without </a:t>
              </a:r>
              <a:r>
                <a:rPr lang="en-US" sz="1000" b="1" dirty="0" err="1">
                  <a:solidFill>
                    <a:srgbClr val="FF0000"/>
                  </a:solidFill>
                  <a:ea typeface="ＭＳ Ｐゴシック" pitchFamily="34" charset="-128"/>
                </a:rPr>
                <a:t>TXSS</a:t>
              </a:r>
              <a:endParaRPr lang="en-US" sz="1000" b="1" dirty="0">
                <a:solidFill>
                  <a:srgbClr val="FF0000"/>
                </a:solidFill>
                <a:latin typeface="+mj-lt"/>
                <a:ea typeface="ＭＳ Ｐゴシック" pitchFamily="34" charset="-128"/>
              </a:endParaRPr>
            </a:p>
          </p:txBody>
        </p:sp>
      </p:grpSp>
      <p:sp>
        <p:nvSpPr>
          <p:cNvPr id="14" name="Footer Placeholder 4"/>
          <p:cNvSpPr txBox="1">
            <a:spLocks/>
          </p:cNvSpPr>
          <p:nvPr/>
        </p:nvSpPr>
        <p:spPr bwMode="auto">
          <a:xfrm>
            <a:off x="6908862" y="6475413"/>
            <a:ext cx="16350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Brian Hart, Cisco Systems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F6E4E258-3062-40C5-B515-B8F4B1741885}" type="slidenum">
              <a:rPr lang="en-US" smtClean="0"/>
              <a:pPr/>
              <a:t>16</a:t>
            </a:fld>
            <a:endParaRPr lang="en-US" dirty="0" smtClean="0"/>
          </a:p>
        </p:txBody>
      </p:sp>
      <p:sp>
        <p:nvSpPr>
          <p:cNvPr id="16" name="Date Placeholder 4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999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Apr 2011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228600" y="990600"/>
            <a:ext cx="5257800" cy="4114800"/>
            <a:chOff x="0" y="1371600"/>
            <a:chExt cx="4572000" cy="3429000"/>
          </a:xfrm>
        </p:grpSpPr>
        <p:pic>
          <p:nvPicPr>
            <p:cNvPr id="18453" name="Picture 28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1371600"/>
              <a:ext cx="4572000" cy="34290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</p:pic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66800" y="2743200"/>
              <a:ext cx="3198311" cy="1160621"/>
              <a:chOff x="1066800" y="2729240"/>
              <a:chExt cx="3198311" cy="1160621"/>
            </a:xfrm>
          </p:grpSpPr>
          <p:sp>
            <p:nvSpPr>
              <p:cNvPr id="18455" name="Left-Right Arrow 28"/>
              <p:cNvSpPr>
                <a:spLocks noChangeArrowheads="1"/>
              </p:cNvSpPr>
              <p:nvPr/>
            </p:nvSpPr>
            <p:spPr bwMode="auto">
              <a:xfrm>
                <a:off x="2788187" y="3258950"/>
                <a:ext cx="533400" cy="148287"/>
              </a:xfrm>
              <a:prstGeom prst="leftRightArrow">
                <a:avLst>
                  <a:gd name="adj1" fmla="val 50000"/>
                  <a:gd name="adj2" fmla="val 50009"/>
                </a:avLst>
              </a:prstGeom>
              <a:solidFill>
                <a:srgbClr val="FF0000"/>
              </a:solidFill>
              <a:ln w="317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342900" indent="-342900" algn="ctr" eaLnBrk="1" hangingPunct="1">
                  <a:lnSpc>
                    <a:spcPct val="8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9D14"/>
                  </a:buClr>
                  <a:buSzPct val="80000"/>
                  <a:buFont typeface="Wingdings" pitchFamily="2" charset="2"/>
                  <a:buChar char="§"/>
                </a:pPr>
                <a:endParaRPr lang="en-US" sz="2000">
                  <a:solidFill>
                    <a:srgbClr val="036399"/>
                  </a:solidFill>
                  <a:latin typeface="TFArrowA-Light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 bwMode="auto">
              <a:xfrm>
                <a:off x="1448076" y="3643640"/>
                <a:ext cx="2210075" cy="246063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1000" b="1" dirty="0" err="1">
                    <a:ea typeface="ＭＳ Ｐゴシック" pitchFamily="34" charset="-128"/>
                  </a:rPr>
                  <a:t>TXSS</a:t>
                </a:r>
                <a:r>
                  <a:rPr lang="en-US" sz="1000" b="1" dirty="0">
                    <a:ea typeface="ＭＳ Ｐゴシック" pitchFamily="34" charset="-128"/>
                  </a:rPr>
                  <a:t> impact on decentralized Data</a:t>
                </a:r>
                <a:endParaRPr lang="en-US" sz="1000" b="1" dirty="0"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8457" name="Left-Right Arrow 30"/>
              <p:cNvSpPr>
                <a:spLocks noChangeArrowheads="1"/>
              </p:cNvSpPr>
              <p:nvPr/>
            </p:nvSpPr>
            <p:spPr bwMode="auto">
              <a:xfrm>
                <a:off x="2275952" y="3419153"/>
                <a:ext cx="621792" cy="148287"/>
              </a:xfrm>
              <a:prstGeom prst="leftRightArrow">
                <a:avLst>
                  <a:gd name="adj1" fmla="val 50000"/>
                  <a:gd name="adj2" fmla="val 50007"/>
                </a:avLst>
              </a:prstGeom>
              <a:solidFill>
                <a:schemeClr val="tx1"/>
              </a:solidFill>
              <a:ln w="317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342900" indent="-342900" algn="ctr" eaLnBrk="1" hangingPunct="1">
                  <a:lnSpc>
                    <a:spcPct val="8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9D14"/>
                  </a:buClr>
                  <a:buSzPct val="80000"/>
                  <a:buFont typeface="Wingdings" pitchFamily="2" charset="2"/>
                  <a:buChar char="§"/>
                </a:pPr>
                <a:endParaRPr lang="en-US" sz="2000">
                  <a:solidFill>
                    <a:srgbClr val="036399"/>
                  </a:solidFill>
                  <a:latin typeface="TFArrowA-Light"/>
                </a:endParaRPr>
              </a:p>
            </p:txBody>
          </p:sp>
          <p:sp>
            <p:nvSpPr>
              <p:cNvPr id="18458" name="Left-Right Arrow 31"/>
              <p:cNvSpPr>
                <a:spLocks noChangeArrowheads="1"/>
              </p:cNvSpPr>
              <p:nvPr/>
            </p:nvSpPr>
            <p:spPr bwMode="auto">
              <a:xfrm>
                <a:off x="2689034" y="2935806"/>
                <a:ext cx="675435" cy="148287"/>
              </a:xfrm>
              <a:prstGeom prst="leftRightArrow">
                <a:avLst>
                  <a:gd name="adj1" fmla="val 50000"/>
                  <a:gd name="adj2" fmla="val 50020"/>
                </a:avLst>
              </a:prstGeom>
              <a:solidFill>
                <a:srgbClr val="FF33CC"/>
              </a:solidFill>
              <a:ln w="317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800100" lvl="1" indent="-342900"/>
                <a:endParaRPr lang="en-US">
                  <a:solidFill>
                    <a:srgbClr val="036399"/>
                  </a:solidFill>
                  <a:latin typeface="TFArrowA-Light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 bwMode="auto">
              <a:xfrm>
                <a:off x="1753152" y="2729505"/>
                <a:ext cx="2081695" cy="246063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1000" b="1" dirty="0">
                    <a:solidFill>
                      <a:srgbClr val="FF00FF"/>
                    </a:solidFill>
                    <a:ea typeface="ＭＳ Ｐゴシック" pitchFamily="34" charset="-128"/>
                  </a:rPr>
                  <a:t>Beacon difference with centralized</a:t>
                </a:r>
                <a:endParaRPr lang="en-US" sz="1000" b="1" dirty="0">
                  <a:solidFill>
                    <a:srgbClr val="FF00FF"/>
                  </a:solidFill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 bwMode="auto">
              <a:xfrm>
                <a:off x="1067077" y="3064203"/>
                <a:ext cx="3198467" cy="246063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1000" b="1" dirty="0">
                    <a:solidFill>
                      <a:srgbClr val="FF0000"/>
                    </a:solidFill>
                    <a:ea typeface="ＭＳ Ｐゴシック" pitchFamily="34" charset="-128"/>
                  </a:rPr>
                  <a:t>Beacon difference with centralized, even without </a:t>
                </a:r>
                <a:r>
                  <a:rPr lang="en-US" sz="1000" b="1" dirty="0" err="1">
                    <a:solidFill>
                      <a:srgbClr val="FF0000"/>
                    </a:solidFill>
                    <a:ea typeface="ＭＳ Ｐゴシック" pitchFamily="34" charset="-128"/>
                  </a:rPr>
                  <a:t>TXSS</a:t>
                </a:r>
                <a:endParaRPr lang="en-US" sz="1000" b="1" dirty="0">
                  <a:solidFill>
                    <a:srgbClr val="FF0000"/>
                  </a:solidFill>
                  <a:latin typeface="+mj-lt"/>
                  <a:ea typeface="ＭＳ Ｐゴシック" pitchFamily="34" charset="-128"/>
                </a:endParaRPr>
              </a:p>
            </p:txBody>
          </p:sp>
        </p:grpSp>
      </p:grpSp>
      <p:sp>
        <p:nvSpPr>
          <p:cNvPr id="15" name="Content Placeholder 7"/>
          <p:cNvSpPr txBox="1">
            <a:spLocks/>
          </p:cNvSpPr>
          <p:nvPr/>
        </p:nvSpPr>
        <p:spPr bwMode="auto">
          <a:xfrm>
            <a:off x="4479925" y="1447800"/>
            <a:ext cx="4621213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FF9D14"/>
              </a:buClr>
              <a:buSzPct val="80000"/>
              <a:buFont typeface="Wingdings" pitchFamily="2" charset="2"/>
              <a:buChar char="§"/>
              <a:defRPr/>
            </a:pPr>
            <a:r>
              <a:rPr lang="en-US" sz="1600" kern="0" dirty="0">
                <a:latin typeface="+mn-lt"/>
                <a:ea typeface="+mn-ea"/>
              </a:rPr>
              <a:t>Data CINR: </a:t>
            </a:r>
          </a:p>
          <a:p>
            <a:pPr marL="800100" lvl="1" indent="-342900">
              <a:defRPr/>
            </a:pPr>
            <a:r>
              <a:rPr lang="en-US" sz="1400" kern="0" dirty="0">
                <a:latin typeface="+mn-lt"/>
                <a:ea typeface="+mn-ea"/>
              </a:rPr>
              <a:t>Without TXSS: Centralized-clustering and Decentralized-clustering are similar</a:t>
            </a:r>
          </a:p>
          <a:p>
            <a:pPr marL="800100" lvl="1" indent="-342900">
              <a:defRPr/>
            </a:pPr>
            <a:r>
              <a:rPr lang="en-US" sz="1400" kern="0" dirty="0">
                <a:latin typeface="+mn-lt"/>
                <a:ea typeface="ＭＳ Ｐゴシック" pitchFamily="34" charset="-128"/>
              </a:rPr>
              <a:t>With TXSS: </a:t>
            </a:r>
          </a:p>
          <a:p>
            <a:pPr marL="1257300" lvl="2" indent="-342900">
              <a:buFont typeface="Arial" pitchFamily="34" charset="0"/>
              <a:buChar char="•"/>
              <a:defRPr/>
            </a:pPr>
            <a:r>
              <a:rPr lang="en-US" sz="1400" kern="0" dirty="0">
                <a:latin typeface="+mn-lt"/>
                <a:ea typeface="ＭＳ Ｐゴシック" pitchFamily="34" charset="-128"/>
              </a:rPr>
              <a:t>Decentralized-clustering: average 12 dB CINR is reduced due to TXSS</a:t>
            </a:r>
          </a:p>
          <a:p>
            <a:pPr marL="1257300" lvl="2" indent="-342900">
              <a:buFont typeface="Arial" pitchFamily="34" charset="0"/>
              <a:buChar char="•"/>
              <a:defRPr/>
            </a:pPr>
            <a:r>
              <a:rPr lang="en-US" sz="1400" kern="0" dirty="0">
                <a:latin typeface="+mn-lt"/>
                <a:ea typeface="+mn-ea"/>
              </a:rPr>
              <a:t>Centralized-clustering: No impact</a:t>
            </a:r>
          </a:p>
          <a:p>
            <a:pPr marL="342900" indent="-342900">
              <a:spcBef>
                <a:spcPct val="20000"/>
              </a:spcBef>
              <a:buClr>
                <a:srgbClr val="FF9D14"/>
              </a:buClr>
              <a:buSzPct val="80000"/>
              <a:buFont typeface="Wingdings" pitchFamily="2" charset="2"/>
              <a:buChar char="§"/>
              <a:defRPr/>
            </a:pPr>
            <a:r>
              <a:rPr lang="en-US" sz="1600" kern="0" dirty="0">
                <a:latin typeface="+mn-lt"/>
                <a:ea typeface="+mn-ea"/>
              </a:rPr>
              <a:t>Beacon:</a:t>
            </a:r>
          </a:p>
          <a:p>
            <a:pPr marL="800100" lvl="1" indent="-342900">
              <a:defRPr/>
            </a:pPr>
            <a:r>
              <a:rPr lang="en-US" sz="1400" kern="0" dirty="0">
                <a:latin typeface="+mn-lt"/>
                <a:ea typeface="ＭＳ Ｐゴシック" pitchFamily="34" charset="-128"/>
              </a:rPr>
              <a:t>Without TXSS</a:t>
            </a:r>
            <a:r>
              <a:rPr lang="en-US" sz="1400" kern="0" dirty="0">
                <a:latin typeface="+mn-lt"/>
                <a:ea typeface="+mn-ea"/>
              </a:rPr>
              <a:t> </a:t>
            </a:r>
          </a:p>
          <a:p>
            <a:pPr marL="1200150" lvl="2" indent="-285750">
              <a:buFont typeface="Wingdings" pitchFamily="2" charset="2"/>
              <a:buChar char="ú"/>
              <a:defRPr/>
            </a:pPr>
            <a:r>
              <a:rPr lang="en-US" sz="1400" kern="0" dirty="0">
                <a:latin typeface="+mn-lt"/>
                <a:ea typeface="ＭＳ Ｐゴシック" pitchFamily="34" charset="-128"/>
              </a:rPr>
              <a:t>Centralized-clustering: no issue</a:t>
            </a:r>
          </a:p>
          <a:p>
            <a:pPr marL="1200150" lvl="2" indent="-285750">
              <a:buFont typeface="Wingdings" pitchFamily="2" charset="2"/>
              <a:buChar char="ú"/>
              <a:defRPr/>
            </a:pPr>
            <a:r>
              <a:rPr lang="en-US" sz="1400" kern="0" dirty="0">
                <a:latin typeface="+mn-lt"/>
                <a:ea typeface="ＭＳ Ｐゴシック" pitchFamily="34" charset="-128"/>
              </a:rPr>
              <a:t>Decentralized-clustering: 12%~20% STAs have issue to receive Beacon, where CINR less than 7 dB </a:t>
            </a:r>
          </a:p>
          <a:p>
            <a:pPr marL="1200150" lvl="2" indent="-285750">
              <a:buFont typeface="Wingdings" pitchFamily="2" charset="2"/>
              <a:buChar char="ú"/>
              <a:defRPr/>
            </a:pPr>
            <a:r>
              <a:rPr lang="en-US" sz="1400" kern="0" dirty="0">
                <a:latin typeface="+mn-lt"/>
                <a:ea typeface="ＭＳ Ｐゴシック" pitchFamily="34" charset="-128"/>
              </a:rPr>
              <a:t>Beacon CINR in Centralized-clustering is about 10 dB higher than that in Decentralized-clustering</a:t>
            </a:r>
          </a:p>
          <a:p>
            <a:pPr marL="742950" lvl="1" indent="-285750">
              <a:defRPr/>
            </a:pPr>
            <a:r>
              <a:rPr lang="en-US" sz="1400" kern="0" dirty="0">
                <a:latin typeface="+mn-lt"/>
                <a:ea typeface="ＭＳ Ｐゴシック" pitchFamily="34" charset="-128"/>
              </a:rPr>
              <a:t>With TXSS</a:t>
            </a:r>
          </a:p>
          <a:p>
            <a:pPr marL="1200150" lvl="2" indent="-285750">
              <a:buFont typeface="Wingdings" pitchFamily="2" charset="2"/>
              <a:buChar char="ú"/>
              <a:defRPr/>
            </a:pPr>
            <a:r>
              <a:rPr lang="en-US" sz="1400" kern="0" dirty="0">
                <a:latin typeface="+mn-lt"/>
                <a:ea typeface="ＭＳ Ｐゴシック" pitchFamily="34" charset="-128"/>
              </a:rPr>
              <a:t>Decentralized clustering: CINR drop 4 dB</a:t>
            </a:r>
          </a:p>
          <a:p>
            <a:pPr marL="1200150" lvl="2" indent="-285750">
              <a:buFont typeface="Wingdings" pitchFamily="2" charset="2"/>
              <a:buChar char="ú"/>
              <a:defRPr/>
            </a:pPr>
            <a:r>
              <a:rPr lang="en-US" sz="1400" kern="0" dirty="0">
                <a:latin typeface="+mn-lt"/>
                <a:ea typeface="ＭＳ Ｐゴシック" pitchFamily="34" charset="-128"/>
              </a:rPr>
              <a:t>Centralized clustering: without impact </a:t>
            </a:r>
          </a:p>
        </p:txBody>
      </p:sp>
      <p:sp>
        <p:nvSpPr>
          <p:cNvPr id="18438" name="Title 1"/>
          <p:cNvSpPr txBox="1">
            <a:spLocks/>
          </p:cNvSpPr>
          <p:nvPr/>
        </p:nvSpPr>
        <p:spPr bwMode="auto">
          <a:xfrm>
            <a:off x="546100" y="596900"/>
            <a:ext cx="83058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3200" b="1" dirty="0"/>
              <a:t>Simulation Results:</a:t>
            </a:r>
            <a:r>
              <a:rPr lang="en-US" sz="3600" dirty="0"/>
              <a:t> </a:t>
            </a:r>
            <a:r>
              <a:rPr lang="en-US" sz="1800" dirty="0" err="1"/>
              <a:t>ClusterMaxMem</a:t>
            </a:r>
            <a:r>
              <a:rPr lang="en-US" sz="1800" dirty="0"/>
              <a:t>=16</a:t>
            </a:r>
            <a:endParaRPr lang="en-US" sz="3600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04800" y="4937125"/>
          <a:ext cx="3681413" cy="1767840"/>
        </p:xfrm>
        <a:graphic>
          <a:graphicData uri="http://schemas.openxmlformats.org/drawingml/2006/table">
            <a:tbl>
              <a:tblPr/>
              <a:tblGrid>
                <a:gridCol w="1428750"/>
                <a:gridCol w="2252663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Scenario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# S-AP/AP/PCP are impacted by open the door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Decentralized-clustering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8.1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Centralized-clustering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  <p:sp>
        <p:nvSpPr>
          <p:cNvPr id="16" name="Footer Placeholder 4"/>
          <p:cNvSpPr txBox="1">
            <a:spLocks/>
          </p:cNvSpPr>
          <p:nvPr/>
        </p:nvSpPr>
        <p:spPr bwMode="auto">
          <a:xfrm>
            <a:off x="6908862" y="6475413"/>
            <a:ext cx="16350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Brian Hart, Cisco Systems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F6E4E258-3062-40C5-B515-B8F4B1741885}" type="slidenum">
              <a:rPr lang="en-US" smtClean="0"/>
              <a:pPr/>
              <a:t>17</a:t>
            </a:fld>
            <a:endParaRPr lang="en-US" dirty="0" smtClean="0"/>
          </a:p>
        </p:txBody>
      </p:sp>
      <p:sp>
        <p:nvSpPr>
          <p:cNvPr id="18" name="Date Placeholder 4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999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Apr 2011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-228600" y="1066800"/>
            <a:ext cx="5334000" cy="4038600"/>
            <a:chOff x="0" y="1295400"/>
            <a:chExt cx="4572000" cy="3429000"/>
          </a:xfrm>
        </p:grpSpPr>
        <p:pic>
          <p:nvPicPr>
            <p:cNvPr id="19477" name="Picture 29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1295400"/>
              <a:ext cx="4572000" cy="34290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</p:pic>
        <p:grpSp>
          <p:nvGrpSpPr>
            <p:cNvPr id="3" name="Group 17"/>
            <p:cNvGrpSpPr>
              <a:grpSpLocks/>
            </p:cNvGrpSpPr>
            <p:nvPr/>
          </p:nvGrpSpPr>
          <p:grpSpPr bwMode="auto">
            <a:xfrm>
              <a:off x="1066800" y="2620617"/>
              <a:ext cx="3198311" cy="1189383"/>
              <a:chOff x="1081430" y="2679196"/>
              <a:chExt cx="3198311" cy="1189383"/>
            </a:xfrm>
          </p:grpSpPr>
          <p:sp>
            <p:nvSpPr>
              <p:cNvPr id="19479" name="Left-Right Arrow 28"/>
              <p:cNvSpPr>
                <a:spLocks noChangeArrowheads="1"/>
              </p:cNvSpPr>
              <p:nvPr/>
            </p:nvSpPr>
            <p:spPr bwMode="auto">
              <a:xfrm>
                <a:off x="2763078" y="3315301"/>
                <a:ext cx="776630" cy="165908"/>
              </a:xfrm>
              <a:prstGeom prst="leftRightArrow">
                <a:avLst>
                  <a:gd name="adj1" fmla="val 50000"/>
                  <a:gd name="adj2" fmla="val 49997"/>
                </a:avLst>
              </a:prstGeom>
              <a:solidFill>
                <a:srgbClr val="FF0000"/>
              </a:solidFill>
              <a:ln w="317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342900" indent="-342900" algn="ctr" eaLnBrk="1" hangingPunct="1">
                  <a:lnSpc>
                    <a:spcPct val="8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9D14"/>
                  </a:buClr>
                  <a:buSzPct val="80000"/>
                  <a:buFont typeface="Wingdings" pitchFamily="2" charset="2"/>
                  <a:buChar char="§"/>
                </a:pPr>
                <a:endParaRPr lang="en-US" sz="2000">
                  <a:solidFill>
                    <a:srgbClr val="036399"/>
                  </a:solidFill>
                  <a:latin typeface="TFArrowA-Light"/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 bwMode="auto">
              <a:xfrm>
                <a:off x="1386230" y="3622457"/>
                <a:ext cx="2209800" cy="246661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1000" b="1" dirty="0" err="1">
                    <a:ea typeface="ＭＳ Ｐゴシック" pitchFamily="34" charset="-128"/>
                  </a:rPr>
                  <a:t>TXSS</a:t>
                </a:r>
                <a:r>
                  <a:rPr lang="en-US" sz="1000" b="1" dirty="0">
                    <a:ea typeface="ＭＳ Ｐゴシック" pitchFamily="34" charset="-128"/>
                  </a:rPr>
                  <a:t> impact on decentralized Data</a:t>
                </a:r>
                <a:endParaRPr lang="en-US" sz="1000" b="1" dirty="0"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9481" name="Left-Right Arrow 30"/>
              <p:cNvSpPr>
                <a:spLocks noChangeArrowheads="1"/>
              </p:cNvSpPr>
              <p:nvPr/>
            </p:nvSpPr>
            <p:spPr bwMode="auto">
              <a:xfrm>
                <a:off x="2254247" y="3487579"/>
                <a:ext cx="621792" cy="148287"/>
              </a:xfrm>
              <a:prstGeom prst="leftRightArrow">
                <a:avLst>
                  <a:gd name="adj1" fmla="val 50000"/>
                  <a:gd name="adj2" fmla="val 50007"/>
                </a:avLst>
              </a:prstGeom>
              <a:solidFill>
                <a:schemeClr val="tx1"/>
              </a:solidFill>
              <a:ln w="317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342900" indent="-342900" algn="ctr" eaLnBrk="1" hangingPunct="1">
                  <a:lnSpc>
                    <a:spcPct val="8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9D14"/>
                  </a:buClr>
                  <a:buSzPct val="80000"/>
                  <a:buFont typeface="Wingdings" pitchFamily="2" charset="2"/>
                  <a:buChar char="§"/>
                </a:pPr>
                <a:endParaRPr lang="en-US" sz="2000">
                  <a:solidFill>
                    <a:srgbClr val="036399"/>
                  </a:solidFill>
                  <a:latin typeface="TFArrowA-Light"/>
                </a:endParaRPr>
              </a:p>
            </p:txBody>
          </p:sp>
          <p:sp>
            <p:nvSpPr>
              <p:cNvPr id="19482" name="Left-Right Arrow 31"/>
              <p:cNvSpPr>
                <a:spLocks noChangeArrowheads="1"/>
              </p:cNvSpPr>
              <p:nvPr/>
            </p:nvSpPr>
            <p:spPr bwMode="auto">
              <a:xfrm>
                <a:off x="2697243" y="2914166"/>
                <a:ext cx="994865" cy="165908"/>
              </a:xfrm>
              <a:prstGeom prst="leftRightArrow">
                <a:avLst>
                  <a:gd name="adj1" fmla="val 50000"/>
                  <a:gd name="adj2" fmla="val 49998"/>
                </a:avLst>
              </a:prstGeom>
              <a:solidFill>
                <a:srgbClr val="FF33CC"/>
              </a:solidFill>
              <a:ln w="317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800100" lvl="1" indent="-342900"/>
                <a:endParaRPr lang="en-US">
                  <a:solidFill>
                    <a:srgbClr val="036399"/>
                  </a:solidFill>
                  <a:latin typeface="TFArrowA-Light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 bwMode="auto">
              <a:xfrm>
                <a:off x="1919630" y="2678943"/>
                <a:ext cx="2080532" cy="246661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1000" b="1" dirty="0">
                    <a:solidFill>
                      <a:srgbClr val="FF00FF"/>
                    </a:solidFill>
                    <a:ea typeface="ＭＳ Ｐゴシック" pitchFamily="34" charset="-128"/>
                  </a:rPr>
                  <a:t>Beacon difference with centralized</a:t>
                </a:r>
                <a:endParaRPr lang="en-US" sz="1000" b="1" dirty="0">
                  <a:solidFill>
                    <a:srgbClr val="FF00FF"/>
                  </a:solidFill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35" name="TextBox 34"/>
              <p:cNvSpPr txBox="1"/>
              <p:nvPr/>
            </p:nvSpPr>
            <p:spPr bwMode="auto">
              <a:xfrm>
                <a:off x="1081430" y="3106220"/>
                <a:ext cx="3197678" cy="246662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1000" b="1" dirty="0">
                    <a:solidFill>
                      <a:srgbClr val="FF0000"/>
                    </a:solidFill>
                    <a:ea typeface="ＭＳ Ｐゴシック" pitchFamily="34" charset="-128"/>
                  </a:rPr>
                  <a:t>Beacon difference with centralized, even without </a:t>
                </a:r>
                <a:r>
                  <a:rPr lang="en-US" sz="1000" b="1" dirty="0" err="1">
                    <a:solidFill>
                      <a:srgbClr val="FF0000"/>
                    </a:solidFill>
                    <a:ea typeface="ＭＳ Ｐゴシック" pitchFamily="34" charset="-128"/>
                  </a:rPr>
                  <a:t>TXSS</a:t>
                </a:r>
                <a:endParaRPr lang="en-US" sz="1000" b="1" dirty="0">
                  <a:solidFill>
                    <a:srgbClr val="FF0000"/>
                  </a:solidFill>
                  <a:latin typeface="+mj-lt"/>
                  <a:ea typeface="ＭＳ Ｐゴシック" pitchFamily="34" charset="-128"/>
                </a:endParaRPr>
              </a:p>
            </p:txBody>
          </p:sp>
        </p:grpSp>
      </p:grpSp>
      <p:sp>
        <p:nvSpPr>
          <p:cNvPr id="13" name="Content Placeholder 7"/>
          <p:cNvSpPr txBox="1">
            <a:spLocks/>
          </p:cNvSpPr>
          <p:nvPr/>
        </p:nvSpPr>
        <p:spPr bwMode="auto">
          <a:xfrm>
            <a:off x="4479925" y="1447800"/>
            <a:ext cx="4621213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FF9D14"/>
              </a:buClr>
              <a:buSzPct val="80000"/>
              <a:buFont typeface="Wingdings" pitchFamily="2" charset="2"/>
              <a:buChar char="§"/>
              <a:defRPr/>
            </a:pPr>
            <a:r>
              <a:rPr lang="en-US" sz="1600" kern="0" dirty="0">
                <a:latin typeface="+mn-lt"/>
                <a:ea typeface="+mn-ea"/>
              </a:rPr>
              <a:t>Data CINR: </a:t>
            </a:r>
          </a:p>
          <a:p>
            <a:pPr marL="800100" lvl="1" indent="-342900">
              <a:defRPr/>
            </a:pPr>
            <a:r>
              <a:rPr lang="en-US" sz="1400" kern="0" dirty="0">
                <a:latin typeface="+mn-lt"/>
                <a:ea typeface="+mn-ea"/>
              </a:rPr>
              <a:t>Without TXSS: Centralized-clustering and Decentralized-clustering are similar</a:t>
            </a:r>
          </a:p>
          <a:p>
            <a:pPr marL="800100" lvl="1" indent="-342900">
              <a:defRPr/>
            </a:pPr>
            <a:r>
              <a:rPr lang="en-US" sz="1400" kern="0" dirty="0">
                <a:latin typeface="+mn-lt"/>
                <a:ea typeface="ＭＳ Ｐゴシック" pitchFamily="34" charset="-128"/>
              </a:rPr>
              <a:t>With TXSS: </a:t>
            </a:r>
          </a:p>
          <a:p>
            <a:pPr marL="1257300" lvl="2" indent="-342900">
              <a:buFont typeface="Arial" pitchFamily="34" charset="0"/>
              <a:buChar char="•"/>
              <a:defRPr/>
            </a:pPr>
            <a:r>
              <a:rPr lang="en-US" sz="1400" kern="0" dirty="0">
                <a:latin typeface="+mn-lt"/>
                <a:ea typeface="ＭＳ Ｐゴシック" pitchFamily="34" charset="-128"/>
              </a:rPr>
              <a:t>Decentralized-clustering: average 12 dB CINR is reduced due to TXSS</a:t>
            </a:r>
          </a:p>
          <a:p>
            <a:pPr marL="1257300" lvl="2" indent="-342900">
              <a:buFont typeface="Arial" pitchFamily="34" charset="0"/>
              <a:buChar char="•"/>
              <a:defRPr/>
            </a:pPr>
            <a:r>
              <a:rPr lang="en-US" sz="1400" kern="0" dirty="0">
                <a:latin typeface="+mn-lt"/>
                <a:ea typeface="+mn-ea"/>
              </a:rPr>
              <a:t>Centralized-clustering: No impact</a:t>
            </a:r>
          </a:p>
          <a:p>
            <a:pPr marL="342900" indent="-342900">
              <a:spcBef>
                <a:spcPct val="20000"/>
              </a:spcBef>
              <a:buClr>
                <a:srgbClr val="FF9D14"/>
              </a:buClr>
              <a:buSzPct val="80000"/>
              <a:buFont typeface="Wingdings" pitchFamily="2" charset="2"/>
              <a:buChar char="§"/>
              <a:defRPr/>
            </a:pPr>
            <a:r>
              <a:rPr lang="en-US" sz="1600" kern="0" dirty="0">
                <a:latin typeface="+mn-lt"/>
                <a:ea typeface="+mn-ea"/>
              </a:rPr>
              <a:t>Beacon: </a:t>
            </a:r>
          </a:p>
          <a:p>
            <a:pPr marL="800100" lvl="1" indent="-342900">
              <a:defRPr/>
            </a:pPr>
            <a:r>
              <a:rPr lang="en-US" sz="1400" kern="0" dirty="0">
                <a:latin typeface="+mn-lt"/>
                <a:ea typeface="ＭＳ Ｐゴシック" pitchFamily="34" charset="-128"/>
              </a:rPr>
              <a:t>Without TXSS</a:t>
            </a:r>
            <a:endParaRPr lang="en-US" sz="1400" kern="0" dirty="0">
              <a:latin typeface="+mn-lt"/>
              <a:ea typeface="+mn-ea"/>
            </a:endParaRPr>
          </a:p>
          <a:p>
            <a:pPr marL="1200150" lvl="2" indent="-285750">
              <a:buFont typeface="Wingdings" pitchFamily="2" charset="2"/>
              <a:buChar char="ú"/>
              <a:defRPr/>
            </a:pPr>
            <a:r>
              <a:rPr lang="en-US" sz="1400" kern="0" dirty="0">
                <a:latin typeface="+mn-lt"/>
                <a:ea typeface="ＭＳ Ｐゴシック" pitchFamily="34" charset="-128"/>
              </a:rPr>
              <a:t>Centralized-clustering: no issue</a:t>
            </a:r>
          </a:p>
          <a:p>
            <a:pPr marL="1200150" lvl="2" indent="-285750">
              <a:buFont typeface="Wingdings" pitchFamily="2" charset="2"/>
              <a:buChar char="ú"/>
              <a:defRPr/>
            </a:pPr>
            <a:r>
              <a:rPr lang="en-US" sz="1400" kern="0" dirty="0">
                <a:latin typeface="+mn-lt"/>
                <a:ea typeface="ＭＳ Ｐゴシック" pitchFamily="34" charset="-128"/>
              </a:rPr>
              <a:t>Decentralized-clustering: 15%~20% STAs have issue to receive Beacon, where CINR less than 7 dB </a:t>
            </a:r>
          </a:p>
          <a:p>
            <a:pPr marL="1200150" lvl="2" indent="-285750">
              <a:buFont typeface="Wingdings" pitchFamily="2" charset="2"/>
              <a:buChar char="ú"/>
              <a:defRPr/>
            </a:pPr>
            <a:r>
              <a:rPr lang="en-US" sz="1400" kern="0" dirty="0">
                <a:latin typeface="+mn-lt"/>
                <a:ea typeface="ＭＳ Ｐゴシック" pitchFamily="34" charset="-128"/>
              </a:rPr>
              <a:t>Beacon CINR in Centralized-clustering is about 15 dB higher than that in Decentralized-clustering</a:t>
            </a:r>
          </a:p>
          <a:p>
            <a:pPr marL="742950" lvl="1" indent="-285750">
              <a:defRPr/>
            </a:pPr>
            <a:r>
              <a:rPr lang="en-US" sz="1400" kern="0" dirty="0">
                <a:latin typeface="+mn-lt"/>
                <a:ea typeface="ＭＳ Ｐゴシック" pitchFamily="34" charset="-128"/>
              </a:rPr>
              <a:t>With TXSS </a:t>
            </a:r>
          </a:p>
          <a:p>
            <a:pPr marL="1200150" lvl="2" indent="-285750">
              <a:buFont typeface="Wingdings" pitchFamily="2" charset="2"/>
              <a:buChar char="ú"/>
              <a:defRPr/>
            </a:pPr>
            <a:r>
              <a:rPr lang="en-US" sz="1400" kern="0" dirty="0">
                <a:latin typeface="+mn-lt"/>
                <a:ea typeface="ＭＳ Ｐゴシック" pitchFamily="34" charset="-128"/>
              </a:rPr>
              <a:t>Decentralized clustering: CINR drop 4 dB</a:t>
            </a:r>
          </a:p>
          <a:p>
            <a:pPr marL="1200150" lvl="2" indent="-285750">
              <a:buFont typeface="Wingdings" pitchFamily="2" charset="2"/>
              <a:buChar char="ú"/>
              <a:defRPr/>
            </a:pPr>
            <a:r>
              <a:rPr lang="en-US" sz="1400" kern="0" dirty="0">
                <a:latin typeface="+mn-lt"/>
                <a:ea typeface="ＭＳ Ｐゴシック" pitchFamily="34" charset="-128"/>
              </a:rPr>
              <a:t>Centralized clustering: without impact </a:t>
            </a:r>
          </a:p>
        </p:txBody>
      </p:sp>
      <p:sp>
        <p:nvSpPr>
          <p:cNvPr id="19462" name="Title 1"/>
          <p:cNvSpPr txBox="1">
            <a:spLocks/>
          </p:cNvSpPr>
          <p:nvPr/>
        </p:nvSpPr>
        <p:spPr bwMode="auto">
          <a:xfrm>
            <a:off x="546100" y="596900"/>
            <a:ext cx="83058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3200" b="1" dirty="0"/>
              <a:t>Simulation Results:</a:t>
            </a:r>
            <a:r>
              <a:rPr lang="en-US" sz="3600" dirty="0"/>
              <a:t> </a:t>
            </a:r>
            <a:r>
              <a:rPr lang="en-US" sz="1800" dirty="0" err="1"/>
              <a:t>ClusterMaxMem</a:t>
            </a:r>
            <a:r>
              <a:rPr lang="en-US" sz="1800" dirty="0"/>
              <a:t>=32</a:t>
            </a:r>
            <a:endParaRPr lang="en-US" sz="3600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228600" y="4937125"/>
          <a:ext cx="3681413" cy="1767840"/>
        </p:xfrm>
        <a:graphic>
          <a:graphicData uri="http://schemas.openxmlformats.org/drawingml/2006/table">
            <a:tbl>
              <a:tblPr/>
              <a:tblGrid>
                <a:gridCol w="1428750"/>
                <a:gridCol w="2252663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Scenario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# S-AP/AP/PCP are impacted by open the door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Decentralized-clustering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Centralized-clustering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  <p:sp>
        <p:nvSpPr>
          <p:cNvPr id="16" name="Footer Placeholder 4"/>
          <p:cNvSpPr txBox="1">
            <a:spLocks/>
          </p:cNvSpPr>
          <p:nvPr/>
        </p:nvSpPr>
        <p:spPr bwMode="auto">
          <a:xfrm>
            <a:off x="6908862" y="6475413"/>
            <a:ext cx="16350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Brian Hart, Cisco Systems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F6E4E258-3062-40C5-B515-B8F4B1741885}" type="slidenum">
              <a:rPr lang="en-US" smtClean="0"/>
              <a:pPr/>
              <a:t>18</a:t>
            </a:fld>
            <a:endParaRPr lang="en-US" dirty="0" smtClean="0"/>
          </a:p>
        </p:txBody>
      </p:sp>
      <p:sp>
        <p:nvSpPr>
          <p:cNvPr id="18" name="Date Placeholder 4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999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Apr 2011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Conclusions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381000" y="1435100"/>
            <a:ext cx="8480425" cy="5422900"/>
          </a:xfrm>
        </p:spPr>
        <p:txBody>
          <a:bodyPr/>
          <a:lstStyle/>
          <a:p>
            <a:r>
              <a:rPr lang="en-US" sz="2000" smtClean="0"/>
              <a:t>Decentralized-clustering</a:t>
            </a:r>
          </a:p>
          <a:p>
            <a:pPr lvl="1"/>
            <a:r>
              <a:rPr lang="en-US" sz="1600" smtClean="0"/>
              <a:t>Beacon: Frequency reuse 3+. TXSS of neighbor co-channel clustering makes impact on CINR</a:t>
            </a:r>
          </a:p>
          <a:p>
            <a:pPr lvl="1"/>
            <a:r>
              <a:rPr lang="en-US" sz="1600" smtClean="0"/>
              <a:t>Sensitivity to the environment change: multiple s-AP/PCP, member AP/PCP  may need to update their cluster role ,  change cluster offset  or change  channels</a:t>
            </a:r>
          </a:p>
          <a:p>
            <a:pPr lvl="1"/>
            <a:r>
              <a:rPr lang="en-US" sz="1600" smtClean="0"/>
              <a:t>Data: </a:t>
            </a:r>
          </a:p>
          <a:p>
            <a:pPr lvl="2"/>
            <a:r>
              <a:rPr lang="en-US" sz="1400" smtClean="0"/>
              <a:t>Frequency reuse is 3+</a:t>
            </a:r>
          </a:p>
          <a:p>
            <a:pPr lvl="2"/>
            <a:r>
              <a:rPr lang="en-US" sz="1400" smtClean="0"/>
              <a:t>Big impact from  TXSS: CINR 7 dB is reduced due to TXSS</a:t>
            </a:r>
          </a:p>
          <a:p>
            <a:pPr lvl="2"/>
            <a:r>
              <a:rPr lang="en-US" sz="1400" smtClean="0"/>
              <a:t>CINR variation is large due to TXSS</a:t>
            </a:r>
            <a:endParaRPr lang="en-US" sz="2800" smtClean="0"/>
          </a:p>
          <a:p>
            <a:r>
              <a:rPr lang="en-US" sz="2000" smtClean="0"/>
              <a:t>Centralized-clustering</a:t>
            </a:r>
          </a:p>
          <a:p>
            <a:pPr lvl="1"/>
            <a:r>
              <a:rPr lang="en-US" sz="1600" smtClean="0"/>
              <a:t>Beacon: frequency reuse changes from 3+ to 3xClusterMaxMem+, Beacon can be perfectly received</a:t>
            </a:r>
          </a:p>
          <a:p>
            <a:pPr lvl="1"/>
            <a:r>
              <a:rPr lang="en-US" sz="1600" smtClean="0"/>
              <a:t>Sensitivity to the environment change: robust </a:t>
            </a:r>
          </a:p>
          <a:p>
            <a:pPr lvl="1"/>
            <a:r>
              <a:rPr lang="en-US" sz="1600" smtClean="0"/>
              <a:t>Data: </a:t>
            </a:r>
          </a:p>
          <a:p>
            <a:pPr lvl="2"/>
            <a:r>
              <a:rPr lang="en-US" sz="1400" smtClean="0"/>
              <a:t>frequency reuse is still 3+, CINR is similar to that of Decentralized-clustering when the TXSS impact on Decentralized-clustering is not taken into account </a:t>
            </a:r>
          </a:p>
          <a:p>
            <a:pPr lvl="2"/>
            <a:r>
              <a:rPr lang="en-US" sz="1400" smtClean="0"/>
              <a:t>Without impact from TXSS</a:t>
            </a:r>
          </a:p>
        </p:txBody>
      </p:sp>
      <p:sp>
        <p:nvSpPr>
          <p:cNvPr id="5" name="Footer Placeholder 4"/>
          <p:cNvSpPr txBox="1">
            <a:spLocks/>
          </p:cNvSpPr>
          <p:nvPr/>
        </p:nvSpPr>
        <p:spPr bwMode="auto">
          <a:xfrm>
            <a:off x="6908862" y="6475413"/>
            <a:ext cx="16350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Brian Hart, Cisco Systems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F6E4E258-3062-40C5-B515-B8F4B1741885}" type="slidenum">
              <a:rPr lang="en-US" smtClean="0"/>
              <a:pPr/>
              <a:t>19</a:t>
            </a:fld>
            <a:endParaRPr lang="en-US" dirty="0" smtClean="0"/>
          </a:p>
        </p:txBody>
      </p:sp>
      <p:sp>
        <p:nvSpPr>
          <p:cNvPr id="7" name="Date Placeholder 4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999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Apr 2011</a:t>
            </a:r>
            <a:endParaRPr lang="en-US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038600"/>
          </a:xfrm>
        </p:spPr>
        <p:txBody>
          <a:bodyPr/>
          <a:lstStyle/>
          <a:p>
            <a:r>
              <a:rPr lang="en-US" sz="2400" dirty="0" smtClean="0"/>
              <a:t>Problem statement</a:t>
            </a:r>
          </a:p>
          <a:p>
            <a:r>
              <a:rPr lang="en-US" sz="2400" dirty="0" smtClean="0"/>
              <a:t>Overview of Proposed Solution</a:t>
            </a:r>
          </a:p>
          <a:p>
            <a:r>
              <a:rPr lang="en-US" sz="2400" dirty="0" smtClean="0"/>
              <a:t>Details</a:t>
            </a:r>
          </a:p>
          <a:p>
            <a:pPr lvl="1"/>
            <a:r>
              <a:rPr lang="en-US" sz="2000" dirty="0" smtClean="0"/>
              <a:t>The Centralized Coordination Service Set and the Extended Centralized PCP/AP Cluster </a:t>
            </a:r>
          </a:p>
          <a:p>
            <a:pPr lvl="1"/>
            <a:r>
              <a:rPr lang="en-US" sz="2000" dirty="0" smtClean="0"/>
              <a:t>Summary of Control mechanisms</a:t>
            </a:r>
          </a:p>
          <a:p>
            <a:pPr lvl="1"/>
            <a:r>
              <a:rPr lang="en-US" sz="2000" dirty="0" smtClean="0"/>
              <a:t>Interference reporting in an ECPAC</a:t>
            </a:r>
          </a:p>
          <a:p>
            <a:r>
              <a:rPr lang="en-US" sz="2400" dirty="0" smtClean="0"/>
              <a:t>Summary of Benefits</a:t>
            </a:r>
          </a:p>
          <a:p>
            <a:r>
              <a:rPr lang="en-US" dirty="0" smtClean="0"/>
              <a:t>Step-through normative text in 11/533</a:t>
            </a:r>
            <a:endParaRPr lang="en-US" sz="24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Apr 2011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08862" y="6475413"/>
            <a:ext cx="1635063" cy="184666"/>
          </a:xfrm>
          <a:noFill/>
        </p:spPr>
        <p:txBody>
          <a:bodyPr/>
          <a:lstStyle/>
          <a:p>
            <a:r>
              <a:rPr lang="en-US" dirty="0" smtClean="0"/>
              <a:t>Brian Hart, Cisco Systems</a:t>
            </a:r>
            <a:endParaRPr lang="en-US" dirty="0" smtClean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F6E4E258-3062-40C5-B515-B8F4B1741885}" type="slidenum">
              <a:rPr lang="en-US" smtClean="0"/>
              <a:pPr/>
              <a:t>2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Sensitivity Level used in the simulations </a:t>
            </a:r>
          </a:p>
        </p:txBody>
      </p:sp>
      <p:pic>
        <p:nvPicPr>
          <p:cNvPr id="2150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67238" y="3405188"/>
            <a:ext cx="9525" cy="4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1511300"/>
            <a:ext cx="4714875" cy="496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6908862" y="6475413"/>
            <a:ext cx="16350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Brian Hart, Cisco Systems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F6E4E258-3062-40C5-B515-B8F4B1741885}" type="slidenum">
              <a:rPr lang="en-US" smtClean="0"/>
              <a:pPr/>
              <a:t>20</a:t>
            </a:fld>
            <a:endParaRPr lang="en-US" dirty="0" smtClean="0"/>
          </a:p>
        </p:txBody>
      </p:sp>
      <p:sp>
        <p:nvSpPr>
          <p:cNvPr id="8" name="Date Placeholder 4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999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Apr 2011</a:t>
            </a:r>
            <a:endParaRPr lang="en-US" dirty="0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Imperfect BF-Antenna Pattern</a:t>
            </a:r>
          </a:p>
        </p:txBody>
      </p:sp>
      <p:pic>
        <p:nvPicPr>
          <p:cNvPr id="22532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187450"/>
            <a:ext cx="5935663" cy="445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22533" name="Content Placeholder 2"/>
          <p:cNvSpPr>
            <a:spLocks noGrp="1"/>
          </p:cNvSpPr>
          <p:nvPr>
            <p:ph idx="1"/>
          </p:nvPr>
        </p:nvSpPr>
        <p:spPr>
          <a:xfrm>
            <a:off x="371475" y="5524500"/>
            <a:ext cx="8480425" cy="1073150"/>
          </a:xfrm>
        </p:spPr>
        <p:txBody>
          <a:bodyPr/>
          <a:lstStyle/>
          <a:p>
            <a:r>
              <a:rPr lang="en-US" sz="2000" smtClean="0"/>
              <a:t>The impairment antenna pattern is the one used in the simulations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6908862" y="6475413"/>
            <a:ext cx="16350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Brian Hart, Cisco Systems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F6E4E258-3062-40C5-B515-B8F4B1741885}" type="slidenum">
              <a:rPr lang="en-US" smtClean="0"/>
              <a:pPr/>
              <a:t>21</a:t>
            </a:fld>
            <a:endParaRPr lang="en-US" dirty="0" smtClean="0"/>
          </a:p>
        </p:txBody>
      </p:sp>
      <p:sp>
        <p:nvSpPr>
          <p:cNvPr id="8" name="Date Placeholder 4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999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Apr 2011</a:t>
            </a:r>
            <a:endParaRPr lang="en-US" dirty="0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Centralized Clustering Formation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685800" y="1409700"/>
            <a:ext cx="7772400" cy="4914900"/>
          </a:xfrm>
        </p:spPr>
        <p:txBody>
          <a:bodyPr/>
          <a:lstStyle/>
          <a:p>
            <a:pPr marL="457200" indent="-457200">
              <a:buFont typeface="Times New Roman" pitchFamily="18" charset="0"/>
              <a:buAutoNum type="arabicPeriod"/>
            </a:pPr>
            <a:r>
              <a:rPr lang="en-US" sz="2000" smtClean="0"/>
              <a:t>Randomly select the AP on the ceiling to join the Centralized Clustering first</a:t>
            </a:r>
          </a:p>
          <a:p>
            <a:pPr lvl="1"/>
            <a:r>
              <a:rPr lang="en-US" sz="1800" smtClean="0"/>
              <a:t>Become an S-AP unless all the channels and Beacon offsets are used up</a:t>
            </a:r>
          </a:p>
          <a:p>
            <a:pPr lvl="1"/>
            <a:r>
              <a:rPr lang="en-US" sz="1800" smtClean="0"/>
              <a:t>Failure: if there is no empty Beacon offset detected  </a:t>
            </a: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en-US" sz="2000" smtClean="0"/>
              <a:t>Randomly select the PCPs to join the Centralized Clustering</a:t>
            </a:r>
          </a:p>
          <a:p>
            <a:pPr lvl="1"/>
            <a:r>
              <a:rPr lang="en-US" sz="1800" smtClean="0"/>
              <a:t>Become a member PCP, if at least one Beacon from S-AP is received with available/empty Beacon offsets.</a:t>
            </a:r>
          </a:p>
          <a:p>
            <a:pPr lvl="1"/>
            <a:r>
              <a:rPr lang="en-US" sz="1800" smtClean="0"/>
              <a:t>Failure: if there is no empty Beacon offset detected  </a:t>
            </a: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en-US" sz="2000" smtClean="0"/>
              <a:t>STAs associate with S-AP, member AP/PCP </a:t>
            </a:r>
          </a:p>
          <a:p>
            <a:pPr lvl="1"/>
            <a:r>
              <a:rPr lang="en-US" sz="1800" smtClean="0"/>
              <a:t>90% chance associated with the S-AP, member AP/PCP with the strongest RSSI</a:t>
            </a:r>
          </a:p>
          <a:p>
            <a:pPr lvl="1"/>
            <a:r>
              <a:rPr lang="en-US" sz="1800" smtClean="0"/>
              <a:t>10% chance associated with the S-AP, member AP/PCP with the second strongest RSSI</a:t>
            </a:r>
            <a:endParaRPr lang="en-US" sz="2000" smtClean="0"/>
          </a:p>
          <a:p>
            <a:pPr lvl="1"/>
            <a:endParaRPr lang="en-US" sz="2000" smtClean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 bwMode="auto">
          <a:xfrm>
            <a:off x="6908862" y="6475413"/>
            <a:ext cx="16350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Brian Hart, Cisco Systems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F6E4E258-3062-40C5-B515-B8F4B1741885}" type="slidenum">
              <a:rPr lang="en-US" smtClean="0"/>
              <a:pPr/>
              <a:t>22</a:t>
            </a:fld>
            <a:endParaRPr lang="en-US" dirty="0" smtClean="0"/>
          </a:p>
        </p:txBody>
      </p:sp>
      <p:sp>
        <p:nvSpPr>
          <p:cNvPr id="7" name="Date Placeholder 4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999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Apr 2011</a:t>
            </a:r>
            <a:endParaRPr lang="en-US" dirty="0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546100" y="596900"/>
            <a:ext cx="8305800" cy="774700"/>
          </a:xfrm>
        </p:spPr>
        <p:txBody>
          <a:bodyPr/>
          <a:lstStyle/>
          <a:p>
            <a:r>
              <a:rPr lang="en-US" dirty="0" smtClean="0"/>
              <a:t>Decentralized Clustering Formation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228600" y="1397000"/>
            <a:ext cx="8623300" cy="5232400"/>
          </a:xfrm>
        </p:spPr>
        <p:txBody>
          <a:bodyPr/>
          <a:lstStyle/>
          <a:p>
            <a:pPr marL="457200" indent="-457200">
              <a:buFont typeface="Times New Roman" pitchFamily="18" charset="0"/>
              <a:buAutoNum type="arabicPeriod"/>
            </a:pPr>
            <a:r>
              <a:rPr lang="en-US" sz="1800" smtClean="0"/>
              <a:t>Randomly select the AP on the ceiling first</a:t>
            </a:r>
          </a:p>
          <a:p>
            <a:pPr lvl="1"/>
            <a:r>
              <a:rPr lang="en-US" sz="1600" smtClean="0"/>
              <a:t>Become an S-AP if there is no Beacon from S-AP received. Randomly select one (of three) channel and set beacon offset 0</a:t>
            </a:r>
          </a:p>
          <a:p>
            <a:pPr lvl="1"/>
            <a:r>
              <a:rPr lang="en-US" sz="1600" smtClean="0"/>
              <a:t>Become a member AP if Beacon from an S-AP received with an empty Beacon offset being detected. Set Beacon offset at one of empty Beacon offsets. </a:t>
            </a:r>
          </a:p>
          <a:p>
            <a:pPr lvl="1"/>
            <a:r>
              <a:rPr lang="en-US" sz="1600" smtClean="0"/>
              <a:t>Failure: if there is no empty Beacon offset detected  </a:t>
            </a: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en-US" sz="1800" smtClean="0"/>
              <a:t>Randomly PCPs to join the Decentralized clustering</a:t>
            </a:r>
          </a:p>
          <a:p>
            <a:pPr lvl="1"/>
            <a:r>
              <a:rPr lang="en-US" sz="1600" smtClean="0"/>
              <a:t>Become a S-PCP if there is no Beacon from S-AP/PCP received. Randomly select one (of three) channel and set beacon offset 0</a:t>
            </a:r>
          </a:p>
          <a:p>
            <a:pPr lvl="1"/>
            <a:r>
              <a:rPr lang="en-US" sz="1600" smtClean="0"/>
              <a:t>Become a member PCP if a Beacon from a S-AP/PCP received with an empty Beacon offset being detected. Set Beacon offset at one of empty Beacon offsets. </a:t>
            </a:r>
          </a:p>
          <a:p>
            <a:pPr lvl="1"/>
            <a:r>
              <a:rPr lang="en-US" sz="1600" smtClean="0"/>
              <a:t>Failure: if there is no empty Beacon offset detected  </a:t>
            </a: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en-US" sz="1800" smtClean="0"/>
              <a:t>STAs associate with S-AP/PCP, member AP/PCP  </a:t>
            </a:r>
          </a:p>
          <a:p>
            <a:pPr lvl="1"/>
            <a:r>
              <a:rPr lang="en-US" sz="1600" smtClean="0"/>
              <a:t>90% chance associate with the S-AP/PCP, member AP/PCP with the strongest RSSI</a:t>
            </a:r>
          </a:p>
          <a:p>
            <a:pPr lvl="1"/>
            <a:r>
              <a:rPr lang="en-US" sz="1600" smtClean="0"/>
              <a:t>10% chance associate with the S-AP/PCP, member AP/PCP with the second  strongest RSSI</a:t>
            </a:r>
          </a:p>
          <a:p>
            <a:pPr lvl="1"/>
            <a:endParaRPr lang="en-US" sz="1800" smtClean="0"/>
          </a:p>
          <a:p>
            <a:pPr lvl="1"/>
            <a:endParaRPr lang="en-US" sz="180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08862" y="6475413"/>
            <a:ext cx="1635063" cy="184666"/>
          </a:xfrm>
          <a:noFill/>
        </p:spPr>
        <p:txBody>
          <a:bodyPr/>
          <a:lstStyle/>
          <a:p>
            <a:r>
              <a:rPr lang="en-US" dirty="0" smtClean="0"/>
              <a:t>Brian Hart, Cisco Systems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F6E4E258-3062-40C5-B515-B8F4B1741885}" type="slidenum">
              <a:rPr lang="en-US" smtClean="0"/>
              <a:pPr/>
              <a:t>23</a:t>
            </a:fld>
            <a:endParaRPr lang="en-US" dirty="0" smtClean="0"/>
          </a:p>
        </p:txBody>
      </p:sp>
      <p:sp>
        <p:nvSpPr>
          <p:cNvPr id="7" name="Date Placeholder 4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999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Apr 2011</a:t>
            </a:r>
            <a:endParaRPr lang="en-US" dirty="0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CINR Calculation  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341313" y="1430338"/>
            <a:ext cx="8802687" cy="5351462"/>
          </a:xfrm>
        </p:spPr>
        <p:txBody>
          <a:bodyPr/>
          <a:lstStyle/>
          <a:p>
            <a:r>
              <a:rPr lang="en-US" sz="1800" b="1" smtClean="0">
                <a:latin typeface="Times New Roman" pitchFamily="18" charset="0"/>
              </a:rPr>
              <a:t>CINR</a:t>
            </a:r>
            <a:r>
              <a:rPr lang="en-US" sz="1800" smtClean="0">
                <a:latin typeface="Times New Roman" pitchFamily="18" charset="0"/>
              </a:rPr>
              <a:t>: STA received signal (from AP/PCP) to interference and noise ratio</a:t>
            </a:r>
          </a:p>
          <a:p>
            <a:r>
              <a:rPr lang="en-US" sz="1800" b="1" smtClean="0">
                <a:latin typeface="Times New Roman" pitchFamily="18" charset="0"/>
              </a:rPr>
              <a:t>Data CINR</a:t>
            </a:r>
            <a:r>
              <a:rPr lang="en-US" sz="1800" smtClean="0">
                <a:latin typeface="Times New Roman" pitchFamily="18" charset="0"/>
              </a:rPr>
              <a:t>: (BFed transmitting and BFed receiving)</a:t>
            </a:r>
          </a:p>
          <a:p>
            <a:pPr lvl="1"/>
            <a:r>
              <a:rPr lang="en-US" sz="1600" smtClean="0">
                <a:latin typeface="Times New Roman" pitchFamily="18" charset="0"/>
              </a:rPr>
              <a:t>CINR of STAs in data receiving: the impact of TXSS is not taken into account. Received BF is taken into account </a:t>
            </a:r>
          </a:p>
          <a:p>
            <a:pPr lvl="1"/>
            <a:r>
              <a:rPr lang="en-US" sz="1600" smtClean="0">
                <a:latin typeface="Times New Roman" pitchFamily="18" charset="0"/>
              </a:rPr>
              <a:t>Reason of CINR in Centralized-clustering is a little bit less than that in Decentralized-clustering: more AP/PCPs are assigned  in Centralized clustering than that in Decentralized clustering, with more co-channel AP/PCPs</a:t>
            </a:r>
          </a:p>
          <a:p>
            <a:r>
              <a:rPr lang="en-US" sz="1800" b="1" smtClean="0">
                <a:latin typeface="Times New Roman" pitchFamily="18" charset="0"/>
              </a:rPr>
              <a:t>ECPAC-TXSS CBP CINR</a:t>
            </a:r>
            <a:r>
              <a:rPr lang="en-US" sz="1800" smtClean="0">
                <a:latin typeface="Times New Roman" pitchFamily="18" charset="0"/>
              </a:rPr>
              <a:t>: (BFed transmitting and BFed receiving)</a:t>
            </a:r>
          </a:p>
          <a:p>
            <a:pPr lvl="1"/>
            <a:r>
              <a:rPr lang="en-US" sz="1600" smtClean="0">
                <a:latin typeface="Times New Roman" pitchFamily="18" charset="0"/>
              </a:rPr>
              <a:t>CINR of STAs in data receiving: when data is transmitted in TXSS CBP</a:t>
            </a:r>
          </a:p>
          <a:p>
            <a:pPr lvl="1"/>
            <a:r>
              <a:rPr lang="en-US" sz="1800" smtClean="0">
                <a:latin typeface="Times New Roman" pitchFamily="18" charset="0"/>
              </a:rPr>
              <a:t>CINR for Beamforming training: similar to CINR of  ECPAC-data (due to the beamforing isolation)</a:t>
            </a:r>
          </a:p>
          <a:p>
            <a:r>
              <a:rPr lang="en-US" sz="1800" b="1" smtClean="0">
                <a:latin typeface="Times New Roman" pitchFamily="18" charset="0"/>
              </a:rPr>
              <a:t>Beacon CINR</a:t>
            </a:r>
            <a:r>
              <a:rPr lang="en-US" sz="1800" smtClean="0">
                <a:latin typeface="Times New Roman" pitchFamily="18" charset="0"/>
              </a:rPr>
              <a:t>: (BFed transmitting and omni receiving)</a:t>
            </a:r>
            <a:endParaRPr lang="en-US" sz="2800" smtClean="0">
              <a:latin typeface="Times New Roman" pitchFamily="18" charset="0"/>
            </a:endParaRPr>
          </a:p>
          <a:p>
            <a:pPr lvl="1"/>
            <a:r>
              <a:rPr lang="en-US" sz="1600" smtClean="0">
                <a:latin typeface="Times New Roman" pitchFamily="18" charset="0"/>
              </a:rPr>
              <a:t>Received Beacon CINR at STAs, omni receiving antenna is used</a:t>
            </a:r>
          </a:p>
          <a:p>
            <a:pPr lvl="1"/>
            <a:r>
              <a:rPr lang="en-US" sz="1600" smtClean="0">
                <a:latin typeface="Times New Roman" pitchFamily="18" charset="0"/>
              </a:rPr>
              <a:t>Decentralized Clustering: may face the TXSS of neighbor co-channel clustering. The TXSS impact from neighbor co-channel clustering is not taken into account</a:t>
            </a:r>
          </a:p>
          <a:p>
            <a:pPr lvl="1"/>
            <a:r>
              <a:rPr lang="en-US" sz="1600" smtClean="0">
                <a:latin typeface="Times New Roman" pitchFamily="18" charset="0"/>
              </a:rPr>
              <a:t>Beacon successfully receiving: consider the implementation loss and link margin, it need CINR about 3 dB to successfully the Beacon with control PHY</a:t>
            </a:r>
          </a:p>
        </p:txBody>
      </p:sp>
      <p:sp>
        <p:nvSpPr>
          <p:cNvPr id="5" name="Footer Placeholder 4"/>
          <p:cNvSpPr txBox="1">
            <a:spLocks/>
          </p:cNvSpPr>
          <p:nvPr/>
        </p:nvSpPr>
        <p:spPr bwMode="auto">
          <a:xfrm>
            <a:off x="6908862" y="6475413"/>
            <a:ext cx="16350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Brian Hart, Cisco Systems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F6E4E258-3062-40C5-B515-B8F4B1741885}" type="slidenum">
              <a:rPr lang="en-US" smtClean="0"/>
              <a:pPr/>
              <a:t>24</a:t>
            </a:fld>
            <a:endParaRPr lang="en-US" dirty="0" smtClean="0"/>
          </a:p>
        </p:txBody>
      </p:sp>
      <p:sp>
        <p:nvSpPr>
          <p:cNvPr id="7" name="Date Placeholder 4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999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Apr 2011</a:t>
            </a:r>
            <a:endParaRPr lang="en-US" dirty="0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98500" y="673100"/>
            <a:ext cx="8305800" cy="7747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b="1" kern="0" dirty="0">
                <a:latin typeface="+mj-lt"/>
                <a:ea typeface="+mj-ea"/>
                <a:cs typeface="+mj-cs"/>
              </a:rPr>
              <a:t>Data/Beacon CINR with TX SS </a:t>
            </a:r>
          </a:p>
        </p:txBody>
      </p:sp>
      <p:sp>
        <p:nvSpPr>
          <p:cNvPr id="26628" name="Content Placeholder 2"/>
          <p:cNvSpPr txBox="1">
            <a:spLocks/>
          </p:cNvSpPr>
          <p:nvPr/>
        </p:nvSpPr>
        <p:spPr bwMode="auto">
          <a:xfrm>
            <a:off x="230188" y="1506538"/>
            <a:ext cx="8774112" cy="535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FF9D14"/>
              </a:buClr>
              <a:buSzPct val="80000"/>
              <a:buFont typeface="Wingdings" pitchFamily="2" charset="2"/>
              <a:buChar char="§"/>
            </a:pPr>
            <a:r>
              <a:rPr lang="en-US" sz="2400" b="1"/>
              <a:t>Data CINR with TXSS</a:t>
            </a:r>
          </a:p>
          <a:p>
            <a:pPr marL="742950" lvl="1" indent="-285750">
              <a:spcBef>
                <a:spcPct val="20000"/>
              </a:spcBef>
              <a:buClr>
                <a:srgbClr val="FF9D14"/>
              </a:buClr>
              <a:buFont typeface="Wingdings" pitchFamily="2" charset="2"/>
              <a:buChar char="ú"/>
            </a:pPr>
            <a:r>
              <a:rPr lang="en-US" sz="1800"/>
              <a:t>Decentralized Clustering: The CINR of STAs in data receiving when facing a TXSS transmission from one neighboring co-channel AP/PCP. We go through all the possible co-channel AP/PCP in the simulation scenario.  </a:t>
            </a:r>
          </a:p>
          <a:p>
            <a:pPr marL="742950" lvl="1" indent="-285750">
              <a:spcBef>
                <a:spcPct val="20000"/>
              </a:spcBef>
              <a:buClr>
                <a:srgbClr val="FF9D14"/>
              </a:buClr>
              <a:buFont typeface="Wingdings" pitchFamily="2" charset="2"/>
              <a:buChar char="ú"/>
            </a:pPr>
            <a:r>
              <a:rPr lang="en-US" sz="1800"/>
              <a:t>Centralized Clustering: will not face such issue when TXSS CBP is required</a:t>
            </a:r>
          </a:p>
          <a:p>
            <a:pPr marL="342900" indent="-342900">
              <a:spcBef>
                <a:spcPct val="20000"/>
              </a:spcBef>
              <a:buClr>
                <a:srgbClr val="FF9D14"/>
              </a:buClr>
              <a:buSzPct val="80000"/>
              <a:buFont typeface="Wingdings" pitchFamily="2" charset="2"/>
              <a:buChar char="§"/>
            </a:pPr>
            <a:r>
              <a:rPr lang="en-US" sz="2400" b="1"/>
              <a:t>Beacon CINR with TXSS</a:t>
            </a:r>
            <a:endParaRPr lang="en-US" sz="3600"/>
          </a:p>
          <a:p>
            <a:pPr marL="742950" lvl="1" indent="-285750">
              <a:buFont typeface="Wingdings" pitchFamily="2" charset="2"/>
              <a:buChar char="ú"/>
            </a:pPr>
            <a:r>
              <a:rPr lang="en-US" sz="1800"/>
              <a:t>Decentralized Clustering: The CINR of STAs in Beacon receiving when facing a TXSS transmission from one neighboring co-channel clustering AP/PCP. </a:t>
            </a:r>
            <a:r>
              <a:rPr lang="en-US" sz="1800">
                <a:solidFill>
                  <a:srgbClr val="000000"/>
                </a:solidFill>
              </a:rPr>
              <a:t>We go through all the possible co-channel AP/PCP in the simulation scenario.</a:t>
            </a:r>
            <a:endParaRPr lang="en-US" sz="1800"/>
          </a:p>
          <a:p>
            <a:pPr marL="742950" lvl="1" indent="-285750">
              <a:buFont typeface="Wingdings" pitchFamily="2" charset="2"/>
              <a:buChar char="ú"/>
            </a:pPr>
            <a:r>
              <a:rPr lang="en-US" sz="1800"/>
              <a:t>Centralized Clustering: will not face such issue when TXSS CBP is required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6908862" y="6475413"/>
            <a:ext cx="16350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Brian Hart, Cisco Systems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F6E4E258-3062-40C5-B515-B8F4B1741885}" type="slidenum">
              <a:rPr lang="en-US" smtClean="0"/>
              <a:pPr/>
              <a:t>25</a:t>
            </a:fld>
            <a:endParaRPr lang="en-US" dirty="0" smtClean="0"/>
          </a:p>
        </p:txBody>
      </p:sp>
      <p:sp>
        <p:nvSpPr>
          <p:cNvPr id="8" name="Date Placeholder 4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999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Apr 2011</a:t>
            </a:r>
            <a:endParaRPr lang="en-U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statement: Dense 60GHz devices in open environments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4800600" cy="4495800"/>
          </a:xfrm>
        </p:spPr>
        <p:txBody>
          <a:bodyPr/>
          <a:lstStyle/>
          <a:p>
            <a:r>
              <a:rPr lang="en-US" sz="2000" dirty="0" smtClean="0"/>
              <a:t>In OBSS, a TXSS such as within the BTI, A-BFT or DTT is a directional jammer</a:t>
            </a:r>
          </a:p>
          <a:p>
            <a:pPr lvl="1"/>
            <a:r>
              <a:rPr lang="en-US" sz="1600" dirty="0" smtClean="0"/>
              <a:t>A badly behaved transmission in a dense environment</a:t>
            </a:r>
          </a:p>
          <a:p>
            <a:r>
              <a:rPr lang="en-US" sz="2000" dirty="0" smtClean="0"/>
              <a:t>In OBSS, a pseudo-static SP without CCA (or NAV) is a simple jammer</a:t>
            </a:r>
          </a:p>
          <a:p>
            <a:r>
              <a:rPr lang="en-US" sz="2000" dirty="0" smtClean="0"/>
              <a:t>Enterprise use cases are presently not well addressed, such as:</a:t>
            </a:r>
          </a:p>
          <a:p>
            <a:pPr lvl="1">
              <a:buFontTx/>
              <a:buChar char="-"/>
            </a:pPr>
            <a:r>
              <a:rPr lang="en-US" sz="1600" dirty="0" smtClean="0"/>
              <a:t>“sea” of open desks</a:t>
            </a:r>
          </a:p>
          <a:p>
            <a:pPr lvl="1">
              <a:buFontTx/>
              <a:buChar char="-"/>
            </a:pPr>
            <a:r>
              <a:rPr lang="en-US" sz="1600" dirty="0" smtClean="0"/>
              <a:t>“sea” of cubes with embedded offices</a:t>
            </a:r>
          </a:p>
          <a:p>
            <a:pPr lvl="1">
              <a:buFontTx/>
              <a:buChar char="-"/>
            </a:pPr>
            <a:r>
              <a:rPr lang="en-US" sz="1600" dirty="0" smtClean="0"/>
              <a:t>open lecture theaters</a:t>
            </a:r>
          </a:p>
          <a:p>
            <a:pPr lvl="1">
              <a:buFontTx/>
              <a:buChar char="-"/>
            </a:pPr>
            <a:r>
              <a:rPr lang="en-US" sz="1600" dirty="0" smtClean="0"/>
              <a:t>etc</a:t>
            </a: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29175" y="1981200"/>
            <a:ext cx="4086225" cy="2362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Apr 2011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08862" y="6475413"/>
            <a:ext cx="1635063" cy="184666"/>
          </a:xfrm>
          <a:noFill/>
        </p:spPr>
        <p:txBody>
          <a:bodyPr/>
          <a:lstStyle/>
          <a:p>
            <a:r>
              <a:rPr lang="en-US" dirty="0" smtClean="0"/>
              <a:t>Brian Hart, Cisco Systems</a:t>
            </a:r>
            <a:endParaRPr lang="en-US" dirty="0" smtClean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F6E4E258-3062-40C5-B515-B8F4B1741885}" type="slidenum">
              <a:rPr lang="en-US" smtClean="0"/>
              <a:pPr/>
              <a:t>3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Proposed Solution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924800" cy="4876800"/>
          </a:xfrm>
        </p:spPr>
        <p:txBody>
          <a:bodyPr/>
          <a:lstStyle/>
          <a:p>
            <a:r>
              <a:rPr lang="en-US" sz="1800" dirty="0" smtClean="0"/>
              <a:t>TXSS overlap is avoided by centralized synchronization of “</a:t>
            </a:r>
            <a:r>
              <a:rPr lang="en-US" sz="1800" dirty="0" smtClean="0"/>
              <a:t>wired/2.4/5GHz” </a:t>
            </a:r>
            <a:r>
              <a:rPr lang="en-US" sz="1800" dirty="0" smtClean="0"/>
              <a:t>APs (S-APs) then scheduling their BIHs so they do not overlap</a:t>
            </a:r>
          </a:p>
          <a:p>
            <a:pPr lvl="1"/>
            <a:r>
              <a:rPr lang="en-US" sz="1400" dirty="0" smtClean="0"/>
              <a:t>Via out of scope mechanism</a:t>
            </a:r>
          </a:p>
          <a:p>
            <a:r>
              <a:rPr lang="en-US" sz="1800" dirty="0" smtClean="0"/>
              <a:t>Use a modified clustering mechanism to extend this behavior to BSSs in the neighborhood and/or passing through</a:t>
            </a:r>
          </a:p>
          <a:p>
            <a:pPr lvl="1"/>
            <a:r>
              <a:rPr lang="en-US" sz="1400" dirty="0" smtClean="0"/>
              <a:t>Neighboring PCP/APs that don’t hear a S-AP aren’t required to do anything (areas experiencing density issues need to carpet the area with S-APs)</a:t>
            </a:r>
          </a:p>
          <a:p>
            <a:pPr lvl="1"/>
            <a:r>
              <a:rPr lang="en-US" sz="1400" dirty="0" smtClean="0"/>
              <a:t>Neighboring PCP/APs that do hear a S-AP must cluster or go to the guaranteed reserved channel(s) (advertised via 11v Channel Usage) not subject to these clustering requirements</a:t>
            </a:r>
          </a:p>
          <a:p>
            <a:pPr lvl="2"/>
            <a:r>
              <a:rPr lang="en-US" sz="1100" dirty="0" smtClean="0"/>
              <a:t>Via a modified clustering that involves association from one STA in a MA-STA PCP/AP to the S-AP</a:t>
            </a:r>
          </a:p>
          <a:p>
            <a:pPr lvl="1"/>
            <a:r>
              <a:rPr lang="en-US" sz="1400" dirty="0" smtClean="0"/>
              <a:t>Each S-AP indicates which cluster time offsets are free</a:t>
            </a:r>
          </a:p>
          <a:p>
            <a:pPr lvl="1"/>
            <a:r>
              <a:rPr lang="en-US" sz="1400" dirty="0" smtClean="0"/>
              <a:t>Respecting other BSSs’ BTI, A-BFT &amp; AT can be mandated</a:t>
            </a:r>
          </a:p>
          <a:p>
            <a:pPr lvl="1"/>
            <a:r>
              <a:rPr lang="en-US" sz="1400" dirty="0" smtClean="0"/>
              <a:t>Performing all DTT TXSSs within a universal pseudo-static SP can also be mandated</a:t>
            </a:r>
          </a:p>
          <a:p>
            <a:pPr lvl="1"/>
            <a:r>
              <a:rPr lang="en-US" sz="1400" dirty="0" smtClean="0"/>
              <a:t>Protected Periods can be mandated for the DTT</a:t>
            </a:r>
          </a:p>
          <a:p>
            <a:r>
              <a:rPr lang="en-US" sz="1800" dirty="0" smtClean="0"/>
              <a:t>Interference reporting is extended suitably</a:t>
            </a:r>
          </a:p>
          <a:p>
            <a:pPr lvl="1"/>
            <a:r>
              <a:rPr lang="en-US" sz="1400" dirty="0" smtClean="0"/>
              <a:t>Involves a non-backwards-compatible change to Cluster Report element</a:t>
            </a:r>
          </a:p>
          <a:p>
            <a:pPr lvl="1">
              <a:buFontTx/>
              <a:buNone/>
            </a:pPr>
            <a:endParaRPr lang="en-US" sz="1400" dirty="0" smtClean="0"/>
          </a:p>
          <a:p>
            <a:endParaRPr lang="en-US" sz="1800" dirty="0" smtClean="0"/>
          </a:p>
          <a:p>
            <a:pPr lvl="1"/>
            <a:endParaRPr lang="en-US" sz="1400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Apr 2011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08862" y="6475413"/>
            <a:ext cx="1635063" cy="184666"/>
          </a:xfrm>
          <a:noFill/>
        </p:spPr>
        <p:txBody>
          <a:bodyPr/>
          <a:lstStyle/>
          <a:p>
            <a:r>
              <a:rPr lang="en-US" dirty="0" smtClean="0"/>
              <a:t>Brian Hart, Cisco Systems</a:t>
            </a:r>
            <a:endParaRPr lang="en-US" dirty="0" smtClean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F6E4E258-3062-40C5-B515-B8F4B1741885}" type="slidenum">
              <a:rPr lang="en-US" smtClean="0"/>
              <a:pPr/>
              <a:t>4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The Centralized Coordination Service Set and the Extended Centralized PCP/AP Service Set 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52400" y="1905000"/>
            <a:ext cx="3886200" cy="4724400"/>
          </a:xfrm>
        </p:spPr>
        <p:txBody>
          <a:bodyPr/>
          <a:lstStyle/>
          <a:p>
            <a:r>
              <a:rPr lang="en-US" sz="1800" smtClean="0"/>
              <a:t>Centralized Coordination Service Root synchronizes and configures “wired” APs = S-APs</a:t>
            </a:r>
          </a:p>
          <a:p>
            <a:r>
              <a:rPr lang="en-US" sz="1800" smtClean="0"/>
              <a:t>The Centralized Coordination Service Root + S-APs = Centralized Coordination Service Set (CCSS)</a:t>
            </a:r>
          </a:p>
          <a:p>
            <a:r>
              <a:rPr lang="en-US" sz="1800" smtClean="0"/>
              <a:t>Nearby PCP/APs cluster to these S-APs</a:t>
            </a:r>
          </a:p>
          <a:p>
            <a:pPr lvl="1"/>
            <a:r>
              <a:rPr lang="en-US" sz="1400" smtClean="0"/>
              <a:t>New cluster type, called “Centralized PCP/AP cluster”</a:t>
            </a:r>
          </a:p>
          <a:p>
            <a:r>
              <a:rPr lang="en-US" sz="1800" smtClean="0"/>
              <a:t>The CCSS + clustered PCP/APs, plus clients = Extended Centralized PCP/AP Cluster (ECPAC)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Apr 2011</a:t>
            </a:r>
            <a:endParaRPr lang="en-US" dirty="0"/>
          </a:p>
        </p:txBody>
      </p:sp>
      <p:cxnSp>
        <p:nvCxnSpPr>
          <p:cNvPr id="6150" name="Straight Arrow Connector 9"/>
          <p:cNvCxnSpPr>
            <a:cxnSpLocks noChangeShapeType="1"/>
          </p:cNvCxnSpPr>
          <p:nvPr/>
        </p:nvCxnSpPr>
        <p:spPr bwMode="auto">
          <a:xfrm rot="5400000">
            <a:off x="7505701" y="3162300"/>
            <a:ext cx="1600200" cy="3175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6151" name="Straight Arrow Connector 10"/>
          <p:cNvCxnSpPr>
            <a:cxnSpLocks noChangeShapeType="1"/>
          </p:cNvCxnSpPr>
          <p:nvPr/>
        </p:nvCxnSpPr>
        <p:spPr bwMode="auto">
          <a:xfrm rot="5400000">
            <a:off x="7620794" y="4647406"/>
            <a:ext cx="1371600" cy="15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6152" name="TextBox 12"/>
          <p:cNvSpPr txBox="1">
            <a:spLocks noChangeArrowheads="1"/>
          </p:cNvSpPr>
          <p:nvPr/>
        </p:nvSpPr>
        <p:spPr bwMode="auto">
          <a:xfrm rot="-5400000">
            <a:off x="8024813" y="3052762"/>
            <a:ext cx="7429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New</a:t>
            </a:r>
          </a:p>
        </p:txBody>
      </p:sp>
      <p:sp>
        <p:nvSpPr>
          <p:cNvPr id="6153" name="TextBox 13"/>
          <p:cNvSpPr txBox="1">
            <a:spLocks noChangeArrowheads="1"/>
          </p:cNvSpPr>
          <p:nvPr/>
        </p:nvSpPr>
        <p:spPr bwMode="auto">
          <a:xfrm rot="-5400000">
            <a:off x="7986713" y="4586287"/>
            <a:ext cx="914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Modified</a:t>
            </a:r>
          </a:p>
        </p:txBody>
      </p:sp>
      <p:pic>
        <p:nvPicPr>
          <p:cNvPr id="615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2328863"/>
            <a:ext cx="4262438" cy="3384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08862" y="6475413"/>
            <a:ext cx="1635063" cy="184666"/>
          </a:xfrm>
          <a:noFill/>
        </p:spPr>
        <p:txBody>
          <a:bodyPr/>
          <a:lstStyle/>
          <a:p>
            <a:r>
              <a:rPr lang="en-US" dirty="0" smtClean="0"/>
              <a:t>Brian Hart, Cisco Systems</a:t>
            </a:r>
            <a:endParaRPr lang="en-US" dirty="0" smtClean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F6E4E258-3062-40C5-B515-B8F4B1741885}" type="slidenum">
              <a:rPr lang="en-US" smtClean="0"/>
              <a:pPr/>
              <a:t>5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lowchart: Punched Tape 107"/>
          <p:cNvSpPr>
            <a:spLocks noChangeArrowheads="1"/>
          </p:cNvSpPr>
          <p:nvPr/>
        </p:nvSpPr>
        <p:spPr bwMode="auto">
          <a:xfrm rot="-5400000">
            <a:off x="8599488" y="3124200"/>
            <a:ext cx="457200" cy="457200"/>
          </a:xfrm>
          <a:prstGeom prst="flowChartPunchedTape">
            <a:avLst/>
          </a:prstGeom>
          <a:solidFill>
            <a:srgbClr val="92D05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077200" cy="4876800"/>
          </a:xfrm>
        </p:spPr>
        <p:txBody>
          <a:bodyPr/>
          <a:lstStyle/>
          <a:p>
            <a:r>
              <a:rPr lang="en-US" sz="1600" smtClean="0"/>
              <a:t>The Beacon Interval Header (BIH, = BTI, A-BFT and AT) is confined to Beacon SPs</a:t>
            </a:r>
          </a:p>
          <a:p>
            <a:r>
              <a:rPr lang="en-US" sz="1600" smtClean="0"/>
              <a:t>TXSSs are confined to the TXSS CBP, which is a regular allocation across the ECPAC</a:t>
            </a:r>
          </a:p>
          <a:p>
            <a:pPr lvl="1"/>
            <a:r>
              <a:rPr lang="en-US" sz="1200" smtClean="0"/>
              <a:t>i.e. the “badly-behaved” communication modes are confined to the Beacon SP and TXSS CBP</a:t>
            </a:r>
          </a:p>
          <a:p>
            <a:r>
              <a:rPr lang="en-US" sz="1600" smtClean="0"/>
              <a:t>S-APs are assigned non-overlapping Cluster Time Offsets by the Coordination Service Root</a:t>
            </a:r>
          </a:p>
        </p:txBody>
      </p:sp>
      <p:sp>
        <p:nvSpPr>
          <p:cNvPr id="7172" name="Rectangle 43"/>
          <p:cNvSpPr>
            <a:spLocks noChangeArrowheads="1"/>
          </p:cNvSpPr>
          <p:nvPr/>
        </p:nvSpPr>
        <p:spPr bwMode="auto">
          <a:xfrm>
            <a:off x="4332288" y="4038600"/>
            <a:ext cx="685800" cy="2057400"/>
          </a:xfrm>
          <a:prstGeom prst="rect">
            <a:avLst/>
          </a:prstGeom>
          <a:solidFill>
            <a:srgbClr val="92D05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n-US"/>
              <a:t>DTT</a:t>
            </a:r>
          </a:p>
        </p:txBody>
      </p:sp>
      <p:cxnSp>
        <p:nvCxnSpPr>
          <p:cNvPr id="7173" name="Straight Arrow Connector 45"/>
          <p:cNvCxnSpPr>
            <a:cxnSpLocks noChangeShapeType="1"/>
            <a:stCxn id="7198" idx="1"/>
            <a:endCxn id="7198" idx="3"/>
          </p:cNvCxnSpPr>
          <p:nvPr/>
        </p:nvCxnSpPr>
        <p:spPr bwMode="auto">
          <a:xfrm rot="10800000" flipH="1">
            <a:off x="3722688" y="6234113"/>
            <a:ext cx="3886200" cy="1587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7174" name="Rectangle 46"/>
          <p:cNvSpPr>
            <a:spLocks noChangeArrowheads="1"/>
          </p:cNvSpPr>
          <p:nvPr/>
        </p:nvSpPr>
        <p:spPr bwMode="auto">
          <a:xfrm>
            <a:off x="5094288" y="6172200"/>
            <a:ext cx="1143000" cy="228600"/>
          </a:xfrm>
          <a:prstGeom prst="rect">
            <a:avLst/>
          </a:prstGeom>
          <a:solidFill>
            <a:schemeClr val="bg1"/>
          </a:solidFill>
          <a:ln w="12700" algn="ctr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175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458200" cy="1066800"/>
          </a:xfrm>
        </p:spPr>
        <p:txBody>
          <a:bodyPr/>
          <a:lstStyle/>
          <a:p>
            <a:r>
              <a:rPr lang="en-US" dirty="0" smtClean="0"/>
              <a:t>The Beacon Interval Header and TXSS CBP</a:t>
            </a:r>
          </a:p>
        </p:txBody>
      </p:sp>
      <p:sp>
        <p:nvSpPr>
          <p:cNvPr id="7177" name="Rectangle 4"/>
          <p:cNvSpPr>
            <a:spLocks noChangeArrowheads="1"/>
          </p:cNvSpPr>
          <p:nvPr/>
        </p:nvSpPr>
        <p:spPr bwMode="auto">
          <a:xfrm>
            <a:off x="3722688" y="4038600"/>
            <a:ext cx="609600" cy="4572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n-US"/>
              <a:t>BIH</a:t>
            </a:r>
          </a:p>
        </p:txBody>
      </p:sp>
      <p:sp>
        <p:nvSpPr>
          <p:cNvPr id="8216" name="Rectangle 20"/>
          <p:cNvSpPr>
            <a:spLocks noChangeArrowheads="1"/>
          </p:cNvSpPr>
          <p:nvPr/>
        </p:nvSpPr>
        <p:spPr bwMode="auto">
          <a:xfrm>
            <a:off x="3722688" y="4572000"/>
            <a:ext cx="6096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algn="ctr">
              <a:defRPr/>
            </a:pPr>
            <a:r>
              <a:rPr lang="en-US" sz="1100" dirty="0">
                <a:ea typeface="ＭＳ Ｐゴシック" pitchFamily="34" charset="-128"/>
              </a:rPr>
              <a:t>Beacon SP</a:t>
            </a:r>
          </a:p>
        </p:txBody>
      </p:sp>
      <p:sp>
        <p:nvSpPr>
          <p:cNvPr id="7179" name="TextBox 24"/>
          <p:cNvSpPr txBox="1">
            <a:spLocks noChangeArrowheads="1"/>
          </p:cNvSpPr>
          <p:nvPr/>
        </p:nvSpPr>
        <p:spPr bwMode="auto">
          <a:xfrm>
            <a:off x="2732088" y="4114800"/>
            <a:ext cx="990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/>
              <a:t>S-AP1</a:t>
            </a:r>
          </a:p>
        </p:txBody>
      </p:sp>
      <p:sp>
        <p:nvSpPr>
          <p:cNvPr id="7180" name="TextBox 25"/>
          <p:cNvSpPr txBox="1">
            <a:spLocks noChangeArrowheads="1"/>
          </p:cNvSpPr>
          <p:nvPr/>
        </p:nvSpPr>
        <p:spPr bwMode="auto">
          <a:xfrm>
            <a:off x="2732088" y="5210175"/>
            <a:ext cx="990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/>
              <a:t>AP3</a:t>
            </a:r>
          </a:p>
        </p:txBody>
      </p:sp>
      <p:sp>
        <p:nvSpPr>
          <p:cNvPr id="7181" name="TextBox 26"/>
          <p:cNvSpPr txBox="1">
            <a:spLocks noChangeArrowheads="1"/>
          </p:cNvSpPr>
          <p:nvPr/>
        </p:nvSpPr>
        <p:spPr bwMode="auto">
          <a:xfrm>
            <a:off x="2732088" y="4724400"/>
            <a:ext cx="990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/>
              <a:t>S-AP2</a:t>
            </a:r>
          </a:p>
        </p:txBody>
      </p:sp>
      <p:sp>
        <p:nvSpPr>
          <p:cNvPr id="7182" name="TextBox 27"/>
          <p:cNvSpPr txBox="1">
            <a:spLocks noChangeArrowheads="1"/>
          </p:cNvSpPr>
          <p:nvPr/>
        </p:nvSpPr>
        <p:spPr bwMode="auto">
          <a:xfrm>
            <a:off x="2732088" y="5715000"/>
            <a:ext cx="990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/>
              <a:t>PCP4</a:t>
            </a:r>
          </a:p>
        </p:txBody>
      </p:sp>
      <p:sp>
        <p:nvSpPr>
          <p:cNvPr id="7183" name="TextBox 34"/>
          <p:cNvSpPr txBox="1">
            <a:spLocks noChangeArrowheads="1"/>
          </p:cNvSpPr>
          <p:nvPr/>
        </p:nvSpPr>
        <p:spPr bwMode="auto">
          <a:xfrm rot="-2645796">
            <a:off x="2243138" y="4344988"/>
            <a:ext cx="990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Out of range</a:t>
            </a:r>
          </a:p>
        </p:txBody>
      </p:sp>
      <p:sp>
        <p:nvSpPr>
          <p:cNvPr id="7184" name="Freeform 37"/>
          <p:cNvSpPr>
            <a:spLocks/>
          </p:cNvSpPr>
          <p:nvPr/>
        </p:nvSpPr>
        <p:spPr bwMode="auto">
          <a:xfrm flipH="1">
            <a:off x="3033713" y="4905375"/>
            <a:ext cx="155575" cy="509588"/>
          </a:xfrm>
          <a:custGeom>
            <a:avLst/>
            <a:gdLst>
              <a:gd name="T0" fmla="*/ 0 w 336468"/>
              <a:gd name="T1" fmla="*/ 496120 h 510639"/>
              <a:gd name="T2" fmla="*/ 3 w 336468"/>
              <a:gd name="T3" fmla="*/ 242291 h 510639"/>
              <a:gd name="T4" fmla="*/ 0 w 336468"/>
              <a:gd name="T5" fmla="*/ 0 h 510639"/>
              <a:gd name="T6" fmla="*/ 0 60000 65536"/>
              <a:gd name="T7" fmla="*/ 0 60000 65536"/>
              <a:gd name="T8" fmla="*/ 0 60000 65536"/>
              <a:gd name="T9" fmla="*/ 0 w 336468"/>
              <a:gd name="T10" fmla="*/ 0 h 510639"/>
              <a:gd name="T11" fmla="*/ 336468 w 336468"/>
              <a:gd name="T12" fmla="*/ 510639 h 5106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6468" h="510639">
                <a:moveTo>
                  <a:pt x="0" y="510639"/>
                </a:moveTo>
                <a:cubicBezTo>
                  <a:pt x="164275" y="422564"/>
                  <a:pt x="328550" y="334489"/>
                  <a:pt x="332509" y="249382"/>
                </a:cubicBezTo>
                <a:cubicBezTo>
                  <a:pt x="336468" y="164275"/>
                  <a:pt x="23751" y="0"/>
                  <a:pt x="23751" y="0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85" name="TextBox 38"/>
          <p:cNvSpPr txBox="1">
            <a:spLocks noChangeArrowheads="1"/>
          </p:cNvSpPr>
          <p:nvPr/>
        </p:nvSpPr>
        <p:spPr bwMode="auto">
          <a:xfrm rot="-2955129">
            <a:off x="2284413" y="5051425"/>
            <a:ext cx="990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/>
              <a:t>Clustered</a:t>
            </a:r>
          </a:p>
        </p:txBody>
      </p:sp>
      <p:sp>
        <p:nvSpPr>
          <p:cNvPr id="7186" name="Freeform 39"/>
          <p:cNvSpPr>
            <a:spLocks/>
          </p:cNvSpPr>
          <p:nvPr/>
        </p:nvSpPr>
        <p:spPr bwMode="auto">
          <a:xfrm flipH="1">
            <a:off x="2808288" y="4905375"/>
            <a:ext cx="381000" cy="990600"/>
          </a:xfrm>
          <a:custGeom>
            <a:avLst/>
            <a:gdLst>
              <a:gd name="T0" fmla="*/ 0 w 336468"/>
              <a:gd name="T1" fmla="*/ 2147483647 h 510639"/>
              <a:gd name="T2" fmla="*/ 2145465 w 336468"/>
              <a:gd name="T3" fmla="*/ 2147483647 h 510639"/>
              <a:gd name="T4" fmla="*/ 153241 w 336468"/>
              <a:gd name="T5" fmla="*/ 0 h 510639"/>
              <a:gd name="T6" fmla="*/ 0 60000 65536"/>
              <a:gd name="T7" fmla="*/ 0 60000 65536"/>
              <a:gd name="T8" fmla="*/ 0 60000 65536"/>
              <a:gd name="T9" fmla="*/ 0 w 336468"/>
              <a:gd name="T10" fmla="*/ 0 h 510639"/>
              <a:gd name="T11" fmla="*/ 336468 w 336468"/>
              <a:gd name="T12" fmla="*/ 510639 h 5106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6468" h="510639">
                <a:moveTo>
                  <a:pt x="0" y="510639"/>
                </a:moveTo>
                <a:cubicBezTo>
                  <a:pt x="164275" y="422564"/>
                  <a:pt x="328550" y="334489"/>
                  <a:pt x="332509" y="249382"/>
                </a:cubicBezTo>
                <a:cubicBezTo>
                  <a:pt x="336468" y="164275"/>
                  <a:pt x="23751" y="0"/>
                  <a:pt x="23751" y="0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" name="Rectangle 40"/>
          <p:cNvSpPr/>
          <p:nvPr/>
        </p:nvSpPr>
        <p:spPr bwMode="auto">
          <a:xfrm>
            <a:off x="3722688" y="3124200"/>
            <a:ext cx="533400" cy="457200"/>
          </a:xfrm>
          <a:prstGeom prst="rect">
            <a:avLst/>
          </a:prstGeom>
          <a:solidFill>
            <a:schemeClr val="accent3">
              <a:lumMod val="6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pitchFamily="34" charset="-128"/>
              </a:rPr>
              <a:t>BTI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4256088" y="3124200"/>
            <a:ext cx="685800" cy="457200"/>
          </a:xfrm>
          <a:prstGeom prst="rect">
            <a:avLst/>
          </a:prstGeom>
          <a:solidFill>
            <a:schemeClr val="accent3">
              <a:lumMod val="6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pitchFamily="34" charset="-128"/>
              </a:rPr>
              <a:t>A-BFT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4941888" y="3124200"/>
            <a:ext cx="381000" cy="457200"/>
          </a:xfrm>
          <a:prstGeom prst="rect">
            <a:avLst/>
          </a:prstGeom>
          <a:solidFill>
            <a:schemeClr val="accent3">
              <a:lumMod val="6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pitchFamily="34" charset="-128"/>
              </a:rPr>
              <a:t>AT</a:t>
            </a:r>
          </a:p>
        </p:txBody>
      </p:sp>
      <p:sp>
        <p:nvSpPr>
          <p:cNvPr id="7190" name="Rectangle 43"/>
          <p:cNvSpPr>
            <a:spLocks noChangeArrowheads="1"/>
          </p:cNvSpPr>
          <p:nvPr/>
        </p:nvSpPr>
        <p:spPr bwMode="auto">
          <a:xfrm>
            <a:off x="5322888" y="3124200"/>
            <a:ext cx="3581400" cy="457200"/>
          </a:xfrm>
          <a:prstGeom prst="rect">
            <a:avLst/>
          </a:prstGeom>
          <a:solidFill>
            <a:srgbClr val="92D05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algn="r"/>
            <a:r>
              <a:rPr lang="en-US"/>
              <a:t>DTT</a:t>
            </a:r>
          </a:p>
        </p:txBody>
      </p:sp>
      <p:sp>
        <p:nvSpPr>
          <p:cNvPr id="7191" name="Rectangle 44"/>
          <p:cNvSpPr>
            <a:spLocks noChangeArrowheads="1"/>
          </p:cNvSpPr>
          <p:nvPr/>
        </p:nvSpPr>
        <p:spPr bwMode="auto">
          <a:xfrm>
            <a:off x="5551488" y="3200400"/>
            <a:ext cx="533400" cy="381000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n-US" sz="1000"/>
              <a:t>TXSS CBP</a:t>
            </a:r>
          </a:p>
        </p:txBody>
      </p:sp>
      <p:cxnSp>
        <p:nvCxnSpPr>
          <p:cNvPr id="7192" name="Straight Connector 46"/>
          <p:cNvCxnSpPr>
            <a:cxnSpLocks noChangeShapeType="1"/>
          </p:cNvCxnSpPr>
          <p:nvPr/>
        </p:nvCxnSpPr>
        <p:spPr bwMode="auto">
          <a:xfrm rot="5400000" flipH="1" flipV="1">
            <a:off x="3494088" y="3810000"/>
            <a:ext cx="45720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7193" name="Straight Connector 48"/>
          <p:cNvCxnSpPr>
            <a:cxnSpLocks noChangeShapeType="1"/>
          </p:cNvCxnSpPr>
          <p:nvPr/>
        </p:nvCxnSpPr>
        <p:spPr bwMode="auto">
          <a:xfrm flipV="1">
            <a:off x="4332288" y="3581400"/>
            <a:ext cx="990600" cy="4572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7194" name="Straight Connector 50"/>
          <p:cNvCxnSpPr>
            <a:cxnSpLocks noChangeShapeType="1"/>
          </p:cNvCxnSpPr>
          <p:nvPr/>
        </p:nvCxnSpPr>
        <p:spPr bwMode="auto">
          <a:xfrm flipV="1">
            <a:off x="4637088" y="3581400"/>
            <a:ext cx="2057400" cy="4572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56" name="Content Placeholder 2"/>
          <p:cNvSpPr txBox="1">
            <a:spLocks/>
          </p:cNvSpPr>
          <p:nvPr/>
        </p:nvSpPr>
        <p:spPr bwMode="auto">
          <a:xfrm>
            <a:off x="304800" y="3200400"/>
            <a:ext cx="2438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latin typeface="+mn-lt"/>
                <a:ea typeface="ＭＳ Ｐゴシック" pitchFamily="34" charset="-128"/>
              </a:rPr>
              <a:t>Nearby PCPs and APs are advised of free Cluster Time Offsets by their S-AP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latin typeface="+mn-lt"/>
                <a:ea typeface="ＭＳ Ｐゴシック" pitchFamily="34" charset="-128"/>
              </a:rPr>
              <a:t>Beacon SPs prevent         contention during       BIHs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latin typeface="+mn-lt"/>
                <a:ea typeface="ＭＳ Ｐゴシック" pitchFamily="34" charset="-128"/>
              </a:rPr>
              <a:t>Any STA can </a:t>
            </a:r>
            <a:r>
              <a:rPr lang="en-US" sz="1600" kern="0" dirty="0" smtClean="0">
                <a:latin typeface="+mn-lt"/>
                <a:ea typeface="ＭＳ Ｐゴシック" pitchFamily="34" charset="-128"/>
              </a:rPr>
              <a:t>use a </a:t>
            </a:r>
            <a:r>
              <a:rPr lang="en-US" sz="1600" kern="0" dirty="0">
                <a:latin typeface="+mn-lt"/>
                <a:ea typeface="ＭＳ Ｐゴシック" pitchFamily="34" charset="-128"/>
              </a:rPr>
              <a:t>TXSS CBP </a:t>
            </a:r>
            <a:r>
              <a:rPr lang="en-US" sz="1600" kern="0" dirty="0">
                <a:latin typeface="+mn-lt"/>
                <a:ea typeface="ＭＳ Ｐゴシック" pitchFamily="34" charset="-128"/>
              </a:rPr>
              <a:t>for </a:t>
            </a:r>
            <a:r>
              <a:rPr lang="en-US" sz="1600" kern="0" dirty="0" err="1">
                <a:latin typeface="+mn-lt"/>
                <a:ea typeface="ＭＳ Ｐゴシック" pitchFamily="34" charset="-128"/>
              </a:rPr>
              <a:t>TXSSing</a:t>
            </a:r>
            <a:r>
              <a:rPr lang="en-US" sz="1600" kern="0" dirty="0">
                <a:latin typeface="+mn-lt"/>
                <a:ea typeface="ＭＳ Ｐゴシック" pitchFamily="34" charset="-128"/>
              </a:rPr>
              <a:t> (or sending data)</a:t>
            </a:r>
            <a:endParaRPr lang="en-US" kern="0" dirty="0">
              <a:latin typeface="+mn-lt"/>
              <a:ea typeface="ＭＳ Ｐゴシック" pitchFamily="34" charset="-128"/>
            </a:endParaRPr>
          </a:p>
        </p:txBody>
      </p:sp>
      <p:sp>
        <p:nvSpPr>
          <p:cNvPr id="7196" name="Freeform 56"/>
          <p:cNvSpPr>
            <a:spLocks/>
          </p:cNvSpPr>
          <p:nvPr/>
        </p:nvSpPr>
        <p:spPr bwMode="auto">
          <a:xfrm flipH="1">
            <a:off x="2427288" y="4267200"/>
            <a:ext cx="762000" cy="1628775"/>
          </a:xfrm>
          <a:custGeom>
            <a:avLst/>
            <a:gdLst>
              <a:gd name="T0" fmla="*/ 0 w 336468"/>
              <a:gd name="T1" fmla="*/ 2147483647 h 510639"/>
              <a:gd name="T2" fmla="*/ 2147483647 w 336468"/>
              <a:gd name="T3" fmla="*/ 2147483647 h 510639"/>
              <a:gd name="T4" fmla="*/ 2147483647 w 336468"/>
              <a:gd name="T5" fmla="*/ 0 h 510639"/>
              <a:gd name="T6" fmla="*/ 0 60000 65536"/>
              <a:gd name="T7" fmla="*/ 0 60000 65536"/>
              <a:gd name="T8" fmla="*/ 0 60000 65536"/>
              <a:gd name="T9" fmla="*/ 0 w 336468"/>
              <a:gd name="T10" fmla="*/ 0 h 510639"/>
              <a:gd name="T11" fmla="*/ 336468 w 336468"/>
              <a:gd name="T12" fmla="*/ 510639 h 5106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6468" h="510639">
                <a:moveTo>
                  <a:pt x="0" y="510639"/>
                </a:moveTo>
                <a:cubicBezTo>
                  <a:pt x="164275" y="422564"/>
                  <a:pt x="328550" y="334489"/>
                  <a:pt x="332509" y="249382"/>
                </a:cubicBezTo>
                <a:cubicBezTo>
                  <a:pt x="336468" y="164275"/>
                  <a:pt x="23751" y="0"/>
                  <a:pt x="23751" y="0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" name="Date Placeholder 4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Apr 2011</a:t>
            </a:r>
            <a:endParaRPr lang="en-US" dirty="0"/>
          </a:p>
        </p:txBody>
      </p:sp>
      <p:sp>
        <p:nvSpPr>
          <p:cNvPr id="7198" name="TextBox 51"/>
          <p:cNvSpPr txBox="1">
            <a:spLocks noChangeArrowheads="1"/>
          </p:cNvSpPr>
          <p:nvPr/>
        </p:nvSpPr>
        <p:spPr bwMode="auto">
          <a:xfrm>
            <a:off x="3722688" y="6096000"/>
            <a:ext cx="3886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Beacon Interval</a:t>
            </a:r>
          </a:p>
        </p:txBody>
      </p:sp>
      <p:cxnSp>
        <p:nvCxnSpPr>
          <p:cNvPr id="7199" name="Straight Connector 50"/>
          <p:cNvCxnSpPr>
            <a:cxnSpLocks noChangeShapeType="1"/>
          </p:cNvCxnSpPr>
          <p:nvPr/>
        </p:nvCxnSpPr>
        <p:spPr bwMode="auto">
          <a:xfrm flipV="1">
            <a:off x="5018088" y="3581400"/>
            <a:ext cx="3886200" cy="4572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7200" name="Rectangle 44"/>
          <p:cNvSpPr>
            <a:spLocks noChangeArrowheads="1"/>
          </p:cNvSpPr>
          <p:nvPr/>
        </p:nvSpPr>
        <p:spPr bwMode="auto">
          <a:xfrm>
            <a:off x="6694488" y="3200400"/>
            <a:ext cx="533400" cy="381000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n-US" sz="1000"/>
              <a:t>TXSS CBP</a:t>
            </a:r>
          </a:p>
        </p:txBody>
      </p:sp>
      <p:sp>
        <p:nvSpPr>
          <p:cNvPr id="7201" name="Rectangle 44"/>
          <p:cNvSpPr>
            <a:spLocks noChangeArrowheads="1"/>
          </p:cNvSpPr>
          <p:nvPr/>
        </p:nvSpPr>
        <p:spPr bwMode="auto">
          <a:xfrm>
            <a:off x="7761288" y="3200400"/>
            <a:ext cx="533400" cy="381000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n-US" sz="1000"/>
              <a:t>TXSS CBP</a:t>
            </a:r>
          </a:p>
        </p:txBody>
      </p:sp>
      <p:sp>
        <p:nvSpPr>
          <p:cNvPr id="59" name="Rectangle 20"/>
          <p:cNvSpPr>
            <a:spLocks noChangeArrowheads="1"/>
          </p:cNvSpPr>
          <p:nvPr/>
        </p:nvSpPr>
        <p:spPr bwMode="auto">
          <a:xfrm>
            <a:off x="3722688" y="5105400"/>
            <a:ext cx="6096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algn="ctr">
              <a:defRPr/>
            </a:pPr>
            <a:r>
              <a:rPr lang="en-US" sz="1100" dirty="0">
                <a:ea typeface="ＭＳ Ｐゴシック" pitchFamily="34" charset="-128"/>
              </a:rPr>
              <a:t>Beacon SP</a:t>
            </a:r>
          </a:p>
        </p:txBody>
      </p:sp>
      <p:sp>
        <p:nvSpPr>
          <p:cNvPr id="7203" name="Rectangle 4"/>
          <p:cNvSpPr>
            <a:spLocks noChangeArrowheads="1"/>
          </p:cNvSpPr>
          <p:nvPr/>
        </p:nvSpPr>
        <p:spPr bwMode="auto">
          <a:xfrm>
            <a:off x="3722688" y="5638800"/>
            <a:ext cx="609600" cy="4572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n-US"/>
              <a:t>BIH</a:t>
            </a:r>
          </a:p>
        </p:txBody>
      </p:sp>
      <p:sp>
        <p:nvSpPr>
          <p:cNvPr id="7204" name="Rectangle 44"/>
          <p:cNvSpPr>
            <a:spLocks noChangeArrowheads="1"/>
          </p:cNvSpPr>
          <p:nvPr/>
        </p:nvSpPr>
        <p:spPr bwMode="auto">
          <a:xfrm>
            <a:off x="4408488" y="4267200"/>
            <a:ext cx="76200" cy="1828800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n-US" sz="800"/>
              <a:t>TXSS CBP</a:t>
            </a:r>
          </a:p>
        </p:txBody>
      </p:sp>
      <p:sp>
        <p:nvSpPr>
          <p:cNvPr id="7205" name="Rectangle 44"/>
          <p:cNvSpPr>
            <a:spLocks noChangeArrowheads="1"/>
          </p:cNvSpPr>
          <p:nvPr/>
        </p:nvSpPr>
        <p:spPr bwMode="auto">
          <a:xfrm>
            <a:off x="4637088" y="4267200"/>
            <a:ext cx="76200" cy="1828800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n-US" sz="800"/>
              <a:t>TXSS CBP</a:t>
            </a:r>
          </a:p>
        </p:txBody>
      </p:sp>
      <p:sp>
        <p:nvSpPr>
          <p:cNvPr id="7206" name="Rectangle 44"/>
          <p:cNvSpPr>
            <a:spLocks noChangeArrowheads="1"/>
          </p:cNvSpPr>
          <p:nvPr/>
        </p:nvSpPr>
        <p:spPr bwMode="auto">
          <a:xfrm>
            <a:off x="4865688" y="4267200"/>
            <a:ext cx="76200" cy="1828800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n-US" sz="800"/>
              <a:t>TXSS CBP</a:t>
            </a:r>
          </a:p>
        </p:txBody>
      </p:sp>
      <p:cxnSp>
        <p:nvCxnSpPr>
          <p:cNvPr id="7207" name="Straight Connector 50"/>
          <p:cNvCxnSpPr>
            <a:cxnSpLocks noChangeShapeType="1"/>
          </p:cNvCxnSpPr>
          <p:nvPr/>
        </p:nvCxnSpPr>
        <p:spPr bwMode="auto">
          <a:xfrm flipV="1">
            <a:off x="4713288" y="3581400"/>
            <a:ext cx="2514600" cy="4572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7208" name="Rectangle 43"/>
          <p:cNvSpPr>
            <a:spLocks noChangeArrowheads="1"/>
          </p:cNvSpPr>
          <p:nvPr/>
        </p:nvSpPr>
        <p:spPr bwMode="auto">
          <a:xfrm>
            <a:off x="5627688" y="4038600"/>
            <a:ext cx="685800" cy="2057400"/>
          </a:xfrm>
          <a:prstGeom prst="rect">
            <a:avLst/>
          </a:prstGeom>
          <a:solidFill>
            <a:srgbClr val="92D05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n-US"/>
              <a:t>DTT</a:t>
            </a:r>
          </a:p>
        </p:txBody>
      </p:sp>
      <p:sp>
        <p:nvSpPr>
          <p:cNvPr id="7209" name="Rectangle 4"/>
          <p:cNvSpPr>
            <a:spLocks noChangeArrowheads="1"/>
          </p:cNvSpPr>
          <p:nvPr/>
        </p:nvSpPr>
        <p:spPr bwMode="auto">
          <a:xfrm>
            <a:off x="5018088" y="4572000"/>
            <a:ext cx="609600" cy="4572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n-US"/>
              <a:t>BIH</a:t>
            </a:r>
          </a:p>
        </p:txBody>
      </p:sp>
      <p:sp>
        <p:nvSpPr>
          <p:cNvPr id="76" name="Rectangle 20"/>
          <p:cNvSpPr>
            <a:spLocks noChangeArrowheads="1"/>
          </p:cNvSpPr>
          <p:nvPr/>
        </p:nvSpPr>
        <p:spPr bwMode="auto">
          <a:xfrm>
            <a:off x="5018088" y="5638800"/>
            <a:ext cx="6096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algn="ctr">
              <a:defRPr/>
            </a:pPr>
            <a:r>
              <a:rPr lang="en-US" sz="1100" dirty="0">
                <a:ea typeface="ＭＳ Ｐゴシック" pitchFamily="34" charset="-128"/>
              </a:rPr>
              <a:t>Beacon SP</a:t>
            </a:r>
          </a:p>
        </p:txBody>
      </p:sp>
      <p:sp>
        <p:nvSpPr>
          <p:cNvPr id="77" name="Rectangle 20"/>
          <p:cNvSpPr>
            <a:spLocks noChangeArrowheads="1"/>
          </p:cNvSpPr>
          <p:nvPr/>
        </p:nvSpPr>
        <p:spPr bwMode="auto">
          <a:xfrm>
            <a:off x="5018088" y="5105400"/>
            <a:ext cx="6096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algn="ctr">
              <a:defRPr/>
            </a:pPr>
            <a:r>
              <a:rPr lang="en-US" sz="1100" dirty="0">
                <a:ea typeface="ＭＳ Ｐゴシック" pitchFamily="34" charset="-128"/>
              </a:rPr>
              <a:t>Beacon SP</a:t>
            </a:r>
          </a:p>
        </p:txBody>
      </p:sp>
      <p:sp>
        <p:nvSpPr>
          <p:cNvPr id="7212" name="Rectangle 44"/>
          <p:cNvSpPr>
            <a:spLocks noChangeArrowheads="1"/>
          </p:cNvSpPr>
          <p:nvPr/>
        </p:nvSpPr>
        <p:spPr bwMode="auto">
          <a:xfrm>
            <a:off x="5703888" y="4267200"/>
            <a:ext cx="76200" cy="1828800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n-US" sz="800"/>
              <a:t>TXSS CBP</a:t>
            </a:r>
          </a:p>
        </p:txBody>
      </p:sp>
      <p:sp>
        <p:nvSpPr>
          <p:cNvPr id="7213" name="Rectangle 44"/>
          <p:cNvSpPr>
            <a:spLocks noChangeArrowheads="1"/>
          </p:cNvSpPr>
          <p:nvPr/>
        </p:nvSpPr>
        <p:spPr bwMode="auto">
          <a:xfrm>
            <a:off x="5932488" y="4267200"/>
            <a:ext cx="76200" cy="1828800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n-US" sz="800"/>
              <a:t>TXSS CBP</a:t>
            </a:r>
          </a:p>
        </p:txBody>
      </p:sp>
      <p:sp>
        <p:nvSpPr>
          <p:cNvPr id="7214" name="Rectangle 44"/>
          <p:cNvSpPr>
            <a:spLocks noChangeArrowheads="1"/>
          </p:cNvSpPr>
          <p:nvPr/>
        </p:nvSpPr>
        <p:spPr bwMode="auto">
          <a:xfrm>
            <a:off x="6161088" y="4267200"/>
            <a:ext cx="76200" cy="1828800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n-US" sz="800"/>
              <a:t>TXSS CBP</a:t>
            </a:r>
          </a:p>
        </p:txBody>
      </p:sp>
      <p:sp>
        <p:nvSpPr>
          <p:cNvPr id="7215" name="Rectangle 43"/>
          <p:cNvSpPr>
            <a:spLocks noChangeArrowheads="1"/>
          </p:cNvSpPr>
          <p:nvPr/>
        </p:nvSpPr>
        <p:spPr bwMode="auto">
          <a:xfrm>
            <a:off x="6923088" y="4038600"/>
            <a:ext cx="685800" cy="2057400"/>
          </a:xfrm>
          <a:prstGeom prst="rect">
            <a:avLst/>
          </a:prstGeom>
          <a:solidFill>
            <a:srgbClr val="92D05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n-US"/>
              <a:t>DTT</a:t>
            </a:r>
          </a:p>
        </p:txBody>
      </p:sp>
      <p:sp>
        <p:nvSpPr>
          <p:cNvPr id="7216" name="Rectangle 4"/>
          <p:cNvSpPr>
            <a:spLocks noChangeArrowheads="1"/>
          </p:cNvSpPr>
          <p:nvPr/>
        </p:nvSpPr>
        <p:spPr bwMode="auto">
          <a:xfrm>
            <a:off x="6313488" y="5105400"/>
            <a:ext cx="609600" cy="4572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n-US"/>
              <a:t>BIH</a:t>
            </a:r>
          </a:p>
        </p:txBody>
      </p:sp>
      <p:sp>
        <p:nvSpPr>
          <p:cNvPr id="84" name="Rectangle 20"/>
          <p:cNvSpPr>
            <a:spLocks noChangeArrowheads="1"/>
          </p:cNvSpPr>
          <p:nvPr/>
        </p:nvSpPr>
        <p:spPr bwMode="auto">
          <a:xfrm>
            <a:off x="6313488" y="4572000"/>
            <a:ext cx="6096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algn="ctr">
              <a:defRPr/>
            </a:pPr>
            <a:r>
              <a:rPr lang="en-US" sz="1100" dirty="0">
                <a:ea typeface="ＭＳ Ｐゴシック" pitchFamily="34" charset="-128"/>
              </a:rPr>
              <a:t>Beacon SP</a:t>
            </a:r>
          </a:p>
        </p:txBody>
      </p:sp>
      <p:sp>
        <p:nvSpPr>
          <p:cNvPr id="85" name="Rectangle 20"/>
          <p:cNvSpPr>
            <a:spLocks noChangeArrowheads="1"/>
          </p:cNvSpPr>
          <p:nvPr/>
        </p:nvSpPr>
        <p:spPr bwMode="auto">
          <a:xfrm>
            <a:off x="5018088" y="4038600"/>
            <a:ext cx="6096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algn="ctr">
              <a:defRPr/>
            </a:pPr>
            <a:r>
              <a:rPr lang="en-US" sz="1100" dirty="0">
                <a:ea typeface="ＭＳ Ｐゴシック" pitchFamily="34" charset="-128"/>
              </a:rPr>
              <a:t>Beacon SP</a:t>
            </a:r>
          </a:p>
        </p:txBody>
      </p:sp>
      <p:sp>
        <p:nvSpPr>
          <p:cNvPr id="7219" name="Rectangle 44"/>
          <p:cNvSpPr>
            <a:spLocks noChangeArrowheads="1"/>
          </p:cNvSpPr>
          <p:nvPr/>
        </p:nvSpPr>
        <p:spPr bwMode="auto">
          <a:xfrm>
            <a:off x="6999288" y="4267200"/>
            <a:ext cx="76200" cy="1828800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n-US" sz="800"/>
              <a:t>TXSS CBP</a:t>
            </a:r>
          </a:p>
        </p:txBody>
      </p:sp>
      <p:sp>
        <p:nvSpPr>
          <p:cNvPr id="7220" name="Rectangle 44"/>
          <p:cNvSpPr>
            <a:spLocks noChangeArrowheads="1"/>
          </p:cNvSpPr>
          <p:nvPr/>
        </p:nvSpPr>
        <p:spPr bwMode="auto">
          <a:xfrm>
            <a:off x="7227888" y="4267200"/>
            <a:ext cx="76200" cy="1828800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n-US" sz="800"/>
              <a:t>TXSS CBP</a:t>
            </a:r>
          </a:p>
        </p:txBody>
      </p:sp>
      <p:sp>
        <p:nvSpPr>
          <p:cNvPr id="7221" name="Rectangle 44"/>
          <p:cNvSpPr>
            <a:spLocks noChangeArrowheads="1"/>
          </p:cNvSpPr>
          <p:nvPr/>
        </p:nvSpPr>
        <p:spPr bwMode="auto">
          <a:xfrm>
            <a:off x="7456488" y="4267200"/>
            <a:ext cx="76200" cy="1828800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n-US" sz="800"/>
              <a:t>TXSS CBP</a:t>
            </a:r>
          </a:p>
        </p:txBody>
      </p:sp>
      <p:sp>
        <p:nvSpPr>
          <p:cNvPr id="7222" name="Rectangle 43"/>
          <p:cNvSpPr>
            <a:spLocks noChangeArrowheads="1"/>
          </p:cNvSpPr>
          <p:nvPr/>
        </p:nvSpPr>
        <p:spPr bwMode="auto">
          <a:xfrm>
            <a:off x="8218488" y="4038600"/>
            <a:ext cx="685800" cy="2057400"/>
          </a:xfrm>
          <a:prstGeom prst="rect">
            <a:avLst/>
          </a:prstGeom>
          <a:solidFill>
            <a:srgbClr val="92D05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n-US"/>
              <a:t>DTT</a:t>
            </a:r>
          </a:p>
        </p:txBody>
      </p:sp>
      <p:sp>
        <p:nvSpPr>
          <p:cNvPr id="92" name="Rectangle 20"/>
          <p:cNvSpPr>
            <a:spLocks noChangeArrowheads="1"/>
          </p:cNvSpPr>
          <p:nvPr/>
        </p:nvSpPr>
        <p:spPr bwMode="auto">
          <a:xfrm>
            <a:off x="7608888" y="4572000"/>
            <a:ext cx="6096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algn="ctr">
              <a:defRPr/>
            </a:pPr>
            <a:r>
              <a:rPr lang="en-US" sz="1100" dirty="0">
                <a:ea typeface="ＭＳ Ｐゴシック" pitchFamily="34" charset="-128"/>
              </a:rPr>
              <a:t>Beacon SP</a:t>
            </a:r>
          </a:p>
        </p:txBody>
      </p:sp>
      <p:sp>
        <p:nvSpPr>
          <p:cNvPr id="93" name="Rectangle 20"/>
          <p:cNvSpPr>
            <a:spLocks noChangeArrowheads="1"/>
          </p:cNvSpPr>
          <p:nvPr/>
        </p:nvSpPr>
        <p:spPr bwMode="auto">
          <a:xfrm>
            <a:off x="7608888" y="5105400"/>
            <a:ext cx="6096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algn="ctr">
              <a:defRPr/>
            </a:pPr>
            <a:r>
              <a:rPr lang="en-US" sz="1100" dirty="0">
                <a:ea typeface="ＭＳ Ｐゴシック" pitchFamily="34" charset="-128"/>
              </a:rPr>
              <a:t>Beacon SP</a:t>
            </a:r>
          </a:p>
        </p:txBody>
      </p:sp>
      <p:sp>
        <p:nvSpPr>
          <p:cNvPr id="7225" name="Rectangle 4"/>
          <p:cNvSpPr>
            <a:spLocks noChangeArrowheads="1"/>
          </p:cNvSpPr>
          <p:nvPr/>
        </p:nvSpPr>
        <p:spPr bwMode="auto">
          <a:xfrm>
            <a:off x="7608888" y="5638800"/>
            <a:ext cx="609600" cy="4572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n-US"/>
              <a:t>BIH</a:t>
            </a:r>
          </a:p>
        </p:txBody>
      </p:sp>
      <p:sp>
        <p:nvSpPr>
          <p:cNvPr id="7226" name="Rectangle 44"/>
          <p:cNvSpPr>
            <a:spLocks noChangeArrowheads="1"/>
          </p:cNvSpPr>
          <p:nvPr/>
        </p:nvSpPr>
        <p:spPr bwMode="auto">
          <a:xfrm>
            <a:off x="8294688" y="4267200"/>
            <a:ext cx="76200" cy="1828800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n-US" sz="800"/>
              <a:t>TXSS CBP</a:t>
            </a:r>
          </a:p>
        </p:txBody>
      </p:sp>
      <p:sp>
        <p:nvSpPr>
          <p:cNvPr id="7227" name="Rectangle 44"/>
          <p:cNvSpPr>
            <a:spLocks noChangeArrowheads="1"/>
          </p:cNvSpPr>
          <p:nvPr/>
        </p:nvSpPr>
        <p:spPr bwMode="auto">
          <a:xfrm>
            <a:off x="8523288" y="4267200"/>
            <a:ext cx="76200" cy="1828800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n-US" sz="800"/>
              <a:t>TXSS CBP</a:t>
            </a:r>
          </a:p>
        </p:txBody>
      </p:sp>
      <p:sp>
        <p:nvSpPr>
          <p:cNvPr id="7228" name="Rectangle 44"/>
          <p:cNvSpPr>
            <a:spLocks noChangeArrowheads="1"/>
          </p:cNvSpPr>
          <p:nvPr/>
        </p:nvSpPr>
        <p:spPr bwMode="auto">
          <a:xfrm>
            <a:off x="8751888" y="4267200"/>
            <a:ext cx="76200" cy="1828800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n-US" sz="800"/>
              <a:t>TXSS CBP</a:t>
            </a:r>
          </a:p>
        </p:txBody>
      </p:sp>
      <p:sp>
        <p:nvSpPr>
          <p:cNvPr id="99" name="Rectangle 20"/>
          <p:cNvSpPr>
            <a:spLocks noChangeArrowheads="1"/>
          </p:cNvSpPr>
          <p:nvPr/>
        </p:nvSpPr>
        <p:spPr bwMode="auto">
          <a:xfrm>
            <a:off x="6313488" y="4038600"/>
            <a:ext cx="6096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algn="ctr">
              <a:defRPr/>
            </a:pPr>
            <a:r>
              <a:rPr lang="en-US" sz="1100" dirty="0">
                <a:ea typeface="ＭＳ Ｐゴシック" pitchFamily="34" charset="-128"/>
              </a:rPr>
              <a:t>Beacon SP</a:t>
            </a:r>
          </a:p>
        </p:txBody>
      </p:sp>
      <p:sp>
        <p:nvSpPr>
          <p:cNvPr id="100" name="Rectangle 20"/>
          <p:cNvSpPr>
            <a:spLocks noChangeArrowheads="1"/>
          </p:cNvSpPr>
          <p:nvPr/>
        </p:nvSpPr>
        <p:spPr bwMode="auto">
          <a:xfrm>
            <a:off x="6313488" y="5638800"/>
            <a:ext cx="6096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algn="ctr">
              <a:defRPr/>
            </a:pPr>
            <a:r>
              <a:rPr lang="en-US" sz="1100" dirty="0">
                <a:ea typeface="ＭＳ Ｐゴシック" pitchFamily="34" charset="-128"/>
              </a:rPr>
              <a:t>Beacon SP</a:t>
            </a:r>
          </a:p>
        </p:txBody>
      </p:sp>
      <p:sp>
        <p:nvSpPr>
          <p:cNvPr id="7231" name="Rectangle 4"/>
          <p:cNvSpPr>
            <a:spLocks noChangeArrowheads="1"/>
          </p:cNvSpPr>
          <p:nvPr/>
        </p:nvSpPr>
        <p:spPr bwMode="auto">
          <a:xfrm>
            <a:off x="7608888" y="4038600"/>
            <a:ext cx="609600" cy="4572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n-US"/>
              <a:t>BIH</a:t>
            </a:r>
          </a:p>
        </p:txBody>
      </p:sp>
      <p:sp>
        <p:nvSpPr>
          <p:cNvPr id="6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08862" y="6475413"/>
            <a:ext cx="1635063" cy="184666"/>
          </a:xfrm>
          <a:noFill/>
        </p:spPr>
        <p:txBody>
          <a:bodyPr/>
          <a:lstStyle/>
          <a:p>
            <a:r>
              <a:rPr lang="en-US" dirty="0" smtClean="0"/>
              <a:t>Brian Hart, Cisco Systems</a:t>
            </a:r>
            <a:endParaRPr lang="en-US" dirty="0" smtClean="0"/>
          </a:p>
        </p:txBody>
      </p:sp>
      <p:sp>
        <p:nvSpPr>
          <p:cNvPr id="6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F6E4E258-3062-40C5-B515-B8F4B1741885}" type="slidenum">
              <a:rPr lang="en-US" smtClean="0"/>
              <a:pPr/>
              <a:t>6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Control Mechanisms</a:t>
            </a:r>
          </a:p>
        </p:txBody>
      </p:sp>
      <p:sp>
        <p:nvSpPr>
          <p:cNvPr id="8196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153400" cy="40386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800" dirty="0" smtClean="0"/>
              <a:t>When in range of an S-AP within an CCSS, a PCP/AP shall either join the S-AP’s Centralized PCP/AP cluster or go to a free channel </a:t>
            </a:r>
          </a:p>
          <a:p>
            <a:pPr marL="685800" lvl="2" indent="-342900"/>
            <a:r>
              <a:rPr lang="en-US" sz="1400" dirty="0" smtClean="0"/>
              <a:t>As advertised by the S-AP via 802.11v’s Channel Usage procedures</a:t>
            </a:r>
          </a:p>
          <a:p>
            <a:pPr marL="342900" lvl="1" indent="-342900">
              <a:buFontTx/>
              <a:buChar char="•"/>
            </a:pPr>
            <a:r>
              <a:rPr lang="en-US" sz="1800" dirty="0" smtClean="0"/>
              <a:t>A PCP/AP shall select an unused Cluster Time Offset if one is advertized by its S-AP</a:t>
            </a:r>
          </a:p>
          <a:p>
            <a:pPr marL="342900" lvl="1" indent="-342900">
              <a:buFontTx/>
              <a:buChar char="•"/>
            </a:pPr>
            <a:r>
              <a:rPr lang="en-US" sz="1800" dirty="0" smtClean="0"/>
              <a:t>If mandated by an S-AP, a PCP/AP shall respect the BIH </a:t>
            </a:r>
          </a:p>
          <a:p>
            <a:pPr marL="685800" lvl="2" indent="-342900"/>
            <a:r>
              <a:rPr lang="en-US" sz="1400" dirty="0" smtClean="0"/>
              <a:t>Complete its own BTI, A-BFT and AT within the Beacon SP Duration</a:t>
            </a:r>
          </a:p>
          <a:p>
            <a:pPr marL="685800" lvl="2" indent="-342900"/>
            <a:r>
              <a:rPr lang="en-US" sz="1400" dirty="0" smtClean="0"/>
              <a:t>Reserve Beacon SPs for Cluster Time Offsets in use </a:t>
            </a:r>
          </a:p>
          <a:p>
            <a:pPr marL="342900" lvl="1" indent="-342900">
              <a:buFontTx/>
              <a:buChar char="•"/>
            </a:pPr>
            <a:r>
              <a:rPr lang="en-US" sz="1800" dirty="0" smtClean="0"/>
              <a:t>If mandated by an S-AP (and potentially echoed via a PCP/AP), STAs shall respect the TXSS CBP</a:t>
            </a:r>
          </a:p>
          <a:p>
            <a:pPr marL="685800" lvl="2" indent="-342900"/>
            <a:r>
              <a:rPr lang="en-US" sz="1400" dirty="0" smtClean="0"/>
              <a:t>Complete any TXSSs within the TXSS CBP</a:t>
            </a:r>
          </a:p>
          <a:p>
            <a:pPr marL="342900" lvl="1" indent="-342900">
              <a:buFontTx/>
              <a:buChar char="•"/>
            </a:pPr>
            <a:r>
              <a:rPr lang="en-US" sz="1800" dirty="0" smtClean="0"/>
              <a:t>If mandated by an S-AP (and potentially echoed via a PCP/AP), STAs shall use Protected Periods for their SPs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Apr 2011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76400" y="5867400"/>
          <a:ext cx="6096000" cy="548640"/>
        </p:xfrm>
        <a:graphic>
          <a:graphicData uri="http://schemas.openxmlformats.org/drawingml/2006/table">
            <a:tbl>
              <a:tblPr/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Batang"/>
                          <a:cs typeface="Times New Roman"/>
                        </a:rPr>
                        <a:t>BIH </a:t>
                      </a:r>
                      <a:r>
                        <a:rPr lang="en-US" sz="1200" dirty="0" smtClean="0">
                          <a:latin typeface="Times New Roman"/>
                          <a:ea typeface="Batang"/>
                          <a:cs typeface="Times New Roman"/>
                        </a:rPr>
                        <a:t>Enforced</a:t>
                      </a:r>
                      <a:endParaRPr lang="en-US" sz="1200" dirty="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Batang"/>
                          <a:cs typeface="Times New Roman"/>
                        </a:rPr>
                        <a:t>TXSS CBP Enforced</a:t>
                      </a:r>
                      <a:endParaRPr lang="en-US" sz="1200" dirty="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Batang"/>
                          <a:cs typeface="Times New Roman"/>
                        </a:rPr>
                        <a:t>Protected Period </a:t>
                      </a:r>
                      <a:r>
                        <a:rPr lang="en-US" sz="1200" dirty="0" smtClean="0">
                          <a:latin typeface="Times New Roman"/>
                          <a:ea typeface="Batang"/>
                          <a:cs typeface="Times New Roman"/>
                        </a:rPr>
                        <a:t>Enforced</a:t>
                      </a:r>
                      <a:endParaRPr lang="en-US" sz="1200" dirty="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Batang"/>
                          <a:cs typeface="Times New Roman"/>
                        </a:rPr>
                        <a:t>Reserved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Batang"/>
                          <a:cs typeface="Times New Roman"/>
                        </a:rPr>
                        <a:t>Bits: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Batang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Batang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Batang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Batang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218" name="Rectangle 6"/>
          <p:cNvSpPr>
            <a:spLocks noChangeArrowheads="1"/>
          </p:cNvSpPr>
          <p:nvPr/>
        </p:nvSpPr>
        <p:spPr bwMode="auto">
          <a:xfrm>
            <a:off x="7754938" y="5927725"/>
            <a:ext cx="1236662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/>
          <a:p>
            <a:r>
              <a:rPr lang="en-US" b="1">
                <a:latin typeface="Arial" pitchFamily="34" charset="0"/>
                <a:cs typeface="Arial" pitchFamily="34" charset="0"/>
              </a:rPr>
              <a:t>ECPAC Policy Detail field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08862" y="6475413"/>
            <a:ext cx="1635063" cy="184666"/>
          </a:xfrm>
          <a:noFill/>
        </p:spPr>
        <p:txBody>
          <a:bodyPr/>
          <a:lstStyle/>
          <a:p>
            <a:r>
              <a:rPr lang="en-US" dirty="0" smtClean="0"/>
              <a:t>Brian Hart, Cisco Systems</a:t>
            </a:r>
            <a:endParaRPr lang="en-US" dirty="0" smtClean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F6E4E258-3062-40C5-B515-B8F4B1741885}" type="slidenum">
              <a:rPr lang="en-US" smtClean="0"/>
              <a:pPr/>
              <a:t>7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4363" y="2559050"/>
            <a:ext cx="4262437" cy="3384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92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Interference reporting in an ECPAC</a:t>
            </a:r>
          </a:p>
        </p:txBody>
      </p:sp>
      <p:sp>
        <p:nvSpPr>
          <p:cNvPr id="9221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3733800" cy="25908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smtClean="0"/>
              <a:t>DBand Beacons are reported from client to PCP/AP to S-AP to Centralized Coordination Service Root</a:t>
            </a:r>
          </a:p>
          <a:p>
            <a:pPr marL="342900" lvl="1" indent="-342900">
              <a:buFontTx/>
              <a:buChar char="•"/>
            </a:pPr>
            <a:r>
              <a:rPr lang="en-US" sz="1600" smtClean="0"/>
              <a:t>To avoid the “Beacon of Death” problem, a PCP/AP with only one antenna and one sector must jitter the timing of its DBand beacon</a:t>
            </a:r>
          </a:p>
          <a:p>
            <a:pPr marL="342900" lvl="1" indent="-342900">
              <a:buFontTx/>
              <a:buChar char="•"/>
            </a:pPr>
            <a:r>
              <a:rPr lang="en-US" sz="1600" smtClean="0"/>
              <a:t>Cluster Report element is changed in a non-backwards compatible way (TSCONST should be an element)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Apr 2011</a:t>
            </a:r>
            <a:endParaRPr lang="en-US" dirty="0"/>
          </a:p>
        </p:txBody>
      </p:sp>
      <p:cxnSp>
        <p:nvCxnSpPr>
          <p:cNvPr id="9223" name="Straight Arrow Connector 7"/>
          <p:cNvCxnSpPr>
            <a:cxnSpLocks noChangeShapeType="1"/>
          </p:cNvCxnSpPr>
          <p:nvPr/>
        </p:nvCxnSpPr>
        <p:spPr bwMode="auto">
          <a:xfrm rot="5400000" flipH="1" flipV="1">
            <a:off x="6134101" y="5372100"/>
            <a:ext cx="381000" cy="3175"/>
          </a:xfrm>
          <a:prstGeom prst="straightConnector1">
            <a:avLst/>
          </a:prstGeom>
          <a:noFill/>
          <a:ln w="38100" algn="ctr">
            <a:solidFill>
              <a:srgbClr val="FFC000"/>
            </a:solidFill>
            <a:round/>
            <a:headEnd type="none" w="sm" len="sm"/>
            <a:tailEnd type="arrow" w="med" len="med"/>
          </a:ln>
        </p:spPr>
      </p:cxnSp>
      <p:cxnSp>
        <p:nvCxnSpPr>
          <p:cNvPr id="9224" name="Straight Arrow Connector 9"/>
          <p:cNvCxnSpPr>
            <a:cxnSpLocks noChangeShapeType="1"/>
          </p:cNvCxnSpPr>
          <p:nvPr/>
        </p:nvCxnSpPr>
        <p:spPr bwMode="auto">
          <a:xfrm rot="5400000" flipH="1" flipV="1">
            <a:off x="6324600" y="4648200"/>
            <a:ext cx="762000" cy="304800"/>
          </a:xfrm>
          <a:prstGeom prst="straightConnector1">
            <a:avLst/>
          </a:prstGeom>
          <a:noFill/>
          <a:ln w="38100" algn="ctr">
            <a:solidFill>
              <a:srgbClr val="FFC000"/>
            </a:solidFill>
            <a:round/>
            <a:headEnd type="none" w="sm" len="sm"/>
            <a:tailEnd type="arrow" w="med" len="med"/>
          </a:ln>
        </p:spPr>
      </p:cxnSp>
      <p:cxnSp>
        <p:nvCxnSpPr>
          <p:cNvPr id="9225" name="Straight Arrow Connector 11"/>
          <p:cNvCxnSpPr>
            <a:cxnSpLocks noChangeShapeType="1"/>
          </p:cNvCxnSpPr>
          <p:nvPr/>
        </p:nvCxnSpPr>
        <p:spPr bwMode="auto">
          <a:xfrm rot="16200000" flipV="1">
            <a:off x="6096000" y="3505200"/>
            <a:ext cx="1066800" cy="457200"/>
          </a:xfrm>
          <a:prstGeom prst="straightConnector1">
            <a:avLst/>
          </a:prstGeom>
          <a:noFill/>
          <a:ln w="38100" algn="ctr">
            <a:solidFill>
              <a:srgbClr val="FFC000"/>
            </a:solidFill>
            <a:round/>
            <a:headEnd type="none" w="sm" len="sm"/>
            <a:tailEnd type="arrow" w="med" len="med"/>
          </a:ln>
        </p:spPr>
      </p:cxnSp>
      <p:cxnSp>
        <p:nvCxnSpPr>
          <p:cNvPr id="10250" name="Straight Arrow Connector 13"/>
          <p:cNvCxnSpPr>
            <a:cxnSpLocks noChangeShapeType="1"/>
          </p:cNvCxnSpPr>
          <p:nvPr/>
        </p:nvCxnSpPr>
        <p:spPr bwMode="auto">
          <a:xfrm rot="16200000" flipH="1">
            <a:off x="5334000" y="4876800"/>
            <a:ext cx="914400" cy="457200"/>
          </a:xfrm>
          <a:prstGeom prst="straightConnector1">
            <a:avLst/>
          </a:prstGeom>
          <a:noFill/>
          <a:ln w="38100" algn="ctr">
            <a:solidFill>
              <a:schemeClr val="accent6">
                <a:lumMod val="40000"/>
                <a:lumOff val="60000"/>
              </a:schemeClr>
            </a:solidFill>
            <a:round/>
            <a:headEnd type="none" w="sm" len="sm"/>
            <a:tailEnd type="arrow" w="med" len="med"/>
          </a:ln>
        </p:spPr>
      </p:cxnSp>
      <p:cxnSp>
        <p:nvCxnSpPr>
          <p:cNvPr id="10251" name="Straight Arrow Connector 17"/>
          <p:cNvCxnSpPr>
            <a:cxnSpLocks noChangeShapeType="1"/>
          </p:cNvCxnSpPr>
          <p:nvPr/>
        </p:nvCxnSpPr>
        <p:spPr bwMode="auto">
          <a:xfrm rot="10800000" flipV="1">
            <a:off x="6400800" y="5410200"/>
            <a:ext cx="1066800" cy="152400"/>
          </a:xfrm>
          <a:prstGeom prst="straightConnector1">
            <a:avLst/>
          </a:prstGeom>
          <a:noFill/>
          <a:ln w="38100" algn="ctr">
            <a:solidFill>
              <a:schemeClr val="accent6">
                <a:lumMod val="40000"/>
                <a:lumOff val="60000"/>
              </a:schemeClr>
            </a:solidFill>
            <a:round/>
            <a:headEnd type="none" w="sm" len="sm"/>
            <a:tailEnd type="arrow" w="med" len="med"/>
          </a:ln>
        </p:spPr>
      </p:cxnSp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3124200" y="5029200"/>
            <a:ext cx="2590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lvl="1" indent="-342900">
              <a:spcBef>
                <a:spcPct val="20000"/>
              </a:spcBef>
              <a:defRPr/>
            </a:pPr>
            <a:r>
              <a:rPr lang="en-US" kern="0" dirty="0">
                <a:latin typeface="+mn-lt"/>
                <a:ea typeface="ＭＳ Ｐゴシック" pitchFamily="34" charset="-128"/>
              </a:rPr>
              <a:t>Key</a:t>
            </a:r>
          </a:p>
          <a:p>
            <a:pPr marL="800100" lvl="2" indent="-342900">
              <a:spcBef>
                <a:spcPct val="20000"/>
              </a:spcBef>
              <a:buFontTx/>
              <a:buChar char="•"/>
              <a:defRPr/>
            </a:pPr>
            <a:r>
              <a:rPr lang="en-US" kern="0" dirty="0">
                <a:latin typeface="+mn-lt"/>
                <a:ea typeface="ＭＳ Ｐゴシック" pitchFamily="34" charset="-128"/>
              </a:rPr>
              <a:t>Beacon causes interference</a:t>
            </a:r>
          </a:p>
          <a:p>
            <a:pPr marL="800100" lvl="2" indent="-342900">
              <a:spcBef>
                <a:spcPct val="20000"/>
              </a:spcBef>
              <a:buFontTx/>
              <a:buChar char="•"/>
              <a:defRPr/>
            </a:pPr>
            <a:r>
              <a:rPr lang="en-US" kern="0" dirty="0">
                <a:latin typeface="+mn-lt"/>
                <a:ea typeface="ＭＳ Ｐゴシック" pitchFamily="34" charset="-128"/>
              </a:rPr>
              <a:t>Cluster Report (different ECPAC Cluster or same Cluster Time Offset)</a:t>
            </a:r>
          </a:p>
        </p:txBody>
      </p:sp>
      <p:cxnSp>
        <p:nvCxnSpPr>
          <p:cNvPr id="9229" name="Straight Arrow Connector 21"/>
          <p:cNvCxnSpPr>
            <a:cxnSpLocks noChangeShapeType="1"/>
          </p:cNvCxnSpPr>
          <p:nvPr/>
        </p:nvCxnSpPr>
        <p:spPr bwMode="auto">
          <a:xfrm>
            <a:off x="3276600" y="5791200"/>
            <a:ext cx="533400" cy="1588"/>
          </a:xfrm>
          <a:prstGeom prst="straightConnector1">
            <a:avLst/>
          </a:prstGeom>
          <a:noFill/>
          <a:ln w="38100" algn="ctr">
            <a:solidFill>
              <a:srgbClr val="FFC000"/>
            </a:solidFill>
            <a:round/>
            <a:headEnd type="none" w="sm" len="sm"/>
            <a:tailEnd type="arrow" w="med" len="med"/>
          </a:ln>
        </p:spPr>
      </p:cxnSp>
      <p:cxnSp>
        <p:nvCxnSpPr>
          <p:cNvPr id="10254" name="Straight Arrow Connector 23"/>
          <p:cNvCxnSpPr>
            <a:cxnSpLocks noChangeShapeType="1"/>
          </p:cNvCxnSpPr>
          <p:nvPr/>
        </p:nvCxnSpPr>
        <p:spPr bwMode="auto">
          <a:xfrm>
            <a:off x="3276600" y="5410200"/>
            <a:ext cx="533400" cy="1588"/>
          </a:xfrm>
          <a:prstGeom prst="straightConnector1">
            <a:avLst/>
          </a:prstGeom>
          <a:noFill/>
          <a:ln w="38100" algn="ctr">
            <a:solidFill>
              <a:schemeClr val="accent6">
                <a:lumMod val="40000"/>
                <a:lumOff val="60000"/>
              </a:schemeClr>
            </a:solidFill>
            <a:round/>
            <a:headEnd type="none" w="sm" len="sm"/>
            <a:tailEnd type="arrow" w="med" len="med"/>
          </a:ln>
        </p:spPr>
      </p:cxnSp>
      <p:cxnSp>
        <p:nvCxnSpPr>
          <p:cNvPr id="10255" name="Straight Arrow Connector 26"/>
          <p:cNvCxnSpPr>
            <a:cxnSpLocks noChangeShapeType="1"/>
          </p:cNvCxnSpPr>
          <p:nvPr/>
        </p:nvCxnSpPr>
        <p:spPr bwMode="auto">
          <a:xfrm rot="16200000" flipH="1">
            <a:off x="5410200" y="4495800"/>
            <a:ext cx="914400" cy="457200"/>
          </a:xfrm>
          <a:prstGeom prst="straightConnector1">
            <a:avLst/>
          </a:prstGeom>
          <a:noFill/>
          <a:ln w="38100" algn="ctr">
            <a:solidFill>
              <a:schemeClr val="accent6">
                <a:lumMod val="40000"/>
                <a:lumOff val="60000"/>
              </a:schemeClr>
            </a:solidFill>
            <a:round/>
            <a:headEnd type="none" w="sm" len="sm"/>
            <a:tailEnd type="arrow" w="med" len="med"/>
          </a:ln>
        </p:spPr>
      </p:cxnSp>
      <p:cxnSp>
        <p:nvCxnSpPr>
          <p:cNvPr id="10256" name="Straight Arrow Connector 28"/>
          <p:cNvCxnSpPr>
            <a:cxnSpLocks noChangeShapeType="1"/>
          </p:cNvCxnSpPr>
          <p:nvPr/>
        </p:nvCxnSpPr>
        <p:spPr bwMode="auto">
          <a:xfrm>
            <a:off x="5638800" y="4267200"/>
            <a:ext cx="1066800" cy="152400"/>
          </a:xfrm>
          <a:prstGeom prst="straightConnector1">
            <a:avLst/>
          </a:prstGeom>
          <a:noFill/>
          <a:ln w="38100" algn="ctr">
            <a:solidFill>
              <a:schemeClr val="accent6">
                <a:lumMod val="40000"/>
                <a:lumOff val="60000"/>
              </a:schemeClr>
            </a:solidFill>
            <a:round/>
            <a:headEnd type="none" w="sm" len="sm"/>
            <a:tailEnd type="arrow" w="med" len="med"/>
          </a:ln>
        </p:spPr>
      </p:cxnSp>
      <p:cxnSp>
        <p:nvCxnSpPr>
          <p:cNvPr id="10257" name="Straight Arrow Connector 31"/>
          <p:cNvCxnSpPr>
            <a:cxnSpLocks noChangeShapeType="1"/>
          </p:cNvCxnSpPr>
          <p:nvPr/>
        </p:nvCxnSpPr>
        <p:spPr bwMode="auto">
          <a:xfrm rot="10800000">
            <a:off x="6400800" y="5257800"/>
            <a:ext cx="1066800" cy="152400"/>
          </a:xfrm>
          <a:prstGeom prst="straightConnector1">
            <a:avLst/>
          </a:prstGeom>
          <a:noFill/>
          <a:ln w="38100" algn="ctr">
            <a:solidFill>
              <a:schemeClr val="accent6">
                <a:lumMod val="40000"/>
                <a:lumOff val="60000"/>
              </a:schemeClr>
            </a:solidFill>
            <a:round/>
            <a:headEnd type="none" w="sm" len="sm"/>
            <a:tailEnd type="arrow" w="med" len="med"/>
          </a:ln>
        </p:spPr>
      </p:cxnSp>
      <p:cxnSp>
        <p:nvCxnSpPr>
          <p:cNvPr id="9234" name="Straight Arrow Connector 7"/>
          <p:cNvCxnSpPr>
            <a:cxnSpLocks noChangeShapeType="1"/>
          </p:cNvCxnSpPr>
          <p:nvPr/>
        </p:nvCxnSpPr>
        <p:spPr bwMode="auto">
          <a:xfrm>
            <a:off x="6323013" y="5180013"/>
            <a:ext cx="230187" cy="1587"/>
          </a:xfrm>
          <a:prstGeom prst="straightConnector1">
            <a:avLst/>
          </a:prstGeom>
          <a:noFill/>
          <a:ln w="38100" algn="ctr">
            <a:solidFill>
              <a:srgbClr val="FFC000"/>
            </a:solidFill>
            <a:round/>
            <a:headEnd type="none" w="sm" len="sm"/>
            <a:tailEnd type="arrow" w="med" len="med"/>
          </a:ln>
        </p:spPr>
      </p:cxn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08862" y="6475413"/>
            <a:ext cx="1635063" cy="184666"/>
          </a:xfrm>
          <a:noFill/>
        </p:spPr>
        <p:txBody>
          <a:bodyPr/>
          <a:lstStyle/>
          <a:p>
            <a:r>
              <a:rPr lang="en-US" dirty="0" smtClean="0"/>
              <a:t>Brian Hart, Cisco Systems</a:t>
            </a:r>
            <a:endParaRPr lang="en-US" dirty="0" smtClean="0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F6E4E258-3062-40C5-B515-B8F4B1741885}" type="slidenum">
              <a:rPr lang="en-US" smtClean="0"/>
              <a:pPr/>
              <a:t>8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-228600" y="1066800"/>
            <a:ext cx="5410200" cy="4038600"/>
            <a:chOff x="0" y="1295400"/>
            <a:chExt cx="4572000" cy="3429000"/>
          </a:xfrm>
        </p:grpSpPr>
        <p:pic>
          <p:nvPicPr>
            <p:cNvPr id="10261" name="Picture 29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1295400"/>
              <a:ext cx="4572000" cy="34290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</p:pic>
        <p:grpSp>
          <p:nvGrpSpPr>
            <p:cNvPr id="3" name="Group 17"/>
            <p:cNvGrpSpPr>
              <a:grpSpLocks/>
            </p:cNvGrpSpPr>
            <p:nvPr/>
          </p:nvGrpSpPr>
          <p:grpSpPr bwMode="auto">
            <a:xfrm>
              <a:off x="1066800" y="2620963"/>
              <a:ext cx="3198813" cy="1189037"/>
              <a:chOff x="1081430" y="2679542"/>
              <a:chExt cx="3198813" cy="1189037"/>
            </a:xfrm>
          </p:grpSpPr>
          <p:sp>
            <p:nvSpPr>
              <p:cNvPr id="10263" name="Left-Right Arrow 28"/>
              <p:cNvSpPr>
                <a:spLocks noChangeArrowheads="1"/>
              </p:cNvSpPr>
              <p:nvPr/>
            </p:nvSpPr>
            <p:spPr bwMode="auto">
              <a:xfrm>
                <a:off x="2763078" y="3315301"/>
                <a:ext cx="776630" cy="165908"/>
              </a:xfrm>
              <a:prstGeom prst="leftRightArrow">
                <a:avLst>
                  <a:gd name="adj1" fmla="val 50000"/>
                  <a:gd name="adj2" fmla="val 49997"/>
                </a:avLst>
              </a:prstGeom>
              <a:solidFill>
                <a:srgbClr val="FF0000"/>
              </a:solidFill>
              <a:ln w="317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342900" indent="-342900" algn="ctr" eaLnBrk="1" hangingPunct="1">
                  <a:lnSpc>
                    <a:spcPct val="8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9D14"/>
                  </a:buClr>
                  <a:buSzPct val="80000"/>
                  <a:buFont typeface="Wingdings" pitchFamily="2" charset="2"/>
                  <a:buChar char="§"/>
                </a:pPr>
                <a:endParaRPr lang="en-US" sz="2000">
                  <a:solidFill>
                    <a:srgbClr val="036399"/>
                  </a:solidFill>
                  <a:latin typeface="TFArrowA-Light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 bwMode="auto">
              <a:xfrm>
                <a:off x="1385693" y="3622457"/>
                <a:ext cx="2210873" cy="246661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1000" b="1" dirty="0" err="1">
                    <a:ea typeface="ＭＳ Ｐゴシック" pitchFamily="34" charset="-128"/>
                  </a:rPr>
                  <a:t>TXSS</a:t>
                </a:r>
                <a:r>
                  <a:rPr lang="en-US" sz="1000" b="1" dirty="0">
                    <a:ea typeface="ＭＳ Ｐゴシック" pitchFamily="34" charset="-128"/>
                  </a:rPr>
                  <a:t> impact on decentralized Data</a:t>
                </a:r>
                <a:endParaRPr lang="en-US" sz="1000" b="1" dirty="0"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10265" name="Left-Right Arrow 30"/>
              <p:cNvSpPr>
                <a:spLocks noChangeArrowheads="1"/>
              </p:cNvSpPr>
              <p:nvPr/>
            </p:nvSpPr>
            <p:spPr bwMode="auto">
              <a:xfrm>
                <a:off x="2254247" y="3487579"/>
                <a:ext cx="621792" cy="148287"/>
              </a:xfrm>
              <a:prstGeom prst="leftRightArrow">
                <a:avLst>
                  <a:gd name="adj1" fmla="val 50000"/>
                  <a:gd name="adj2" fmla="val 50007"/>
                </a:avLst>
              </a:prstGeom>
              <a:solidFill>
                <a:schemeClr val="tx1"/>
              </a:solidFill>
              <a:ln w="317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342900" indent="-342900" algn="ctr" eaLnBrk="1" hangingPunct="1">
                  <a:lnSpc>
                    <a:spcPct val="8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9D14"/>
                  </a:buClr>
                  <a:buSzPct val="80000"/>
                  <a:buFont typeface="Wingdings" pitchFamily="2" charset="2"/>
                  <a:buChar char="§"/>
                </a:pPr>
                <a:endParaRPr lang="en-US" sz="2000">
                  <a:solidFill>
                    <a:srgbClr val="036399"/>
                  </a:solidFill>
                  <a:latin typeface="TFArrowA-Light"/>
                </a:endParaRPr>
              </a:p>
            </p:txBody>
          </p:sp>
          <p:sp>
            <p:nvSpPr>
              <p:cNvPr id="10266" name="Left-Right Arrow 31"/>
              <p:cNvSpPr>
                <a:spLocks noChangeArrowheads="1"/>
              </p:cNvSpPr>
              <p:nvPr/>
            </p:nvSpPr>
            <p:spPr bwMode="auto">
              <a:xfrm>
                <a:off x="2697243" y="2914166"/>
                <a:ext cx="994865" cy="165908"/>
              </a:xfrm>
              <a:prstGeom prst="leftRightArrow">
                <a:avLst>
                  <a:gd name="adj1" fmla="val 50000"/>
                  <a:gd name="adj2" fmla="val 49998"/>
                </a:avLst>
              </a:prstGeom>
              <a:solidFill>
                <a:srgbClr val="FF33CC"/>
              </a:solidFill>
              <a:ln w="317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800100" lvl="1" indent="-342900"/>
                <a:endParaRPr lang="en-US">
                  <a:solidFill>
                    <a:srgbClr val="036399"/>
                  </a:solidFill>
                  <a:latin typeface="TFArrowA-Light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 bwMode="auto">
              <a:xfrm>
                <a:off x="1919630" y="2678943"/>
                <a:ext cx="2082085" cy="246661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1000" b="1" dirty="0">
                    <a:solidFill>
                      <a:srgbClr val="FF00FF"/>
                    </a:solidFill>
                    <a:ea typeface="ＭＳ Ｐゴシック" pitchFamily="34" charset="-128"/>
                  </a:rPr>
                  <a:t>Beacon difference with centralized</a:t>
                </a:r>
                <a:endParaRPr lang="en-US" sz="1000" b="1" dirty="0">
                  <a:solidFill>
                    <a:srgbClr val="FF00FF"/>
                  </a:solidFill>
                  <a:latin typeface="+mj-lt"/>
                  <a:ea typeface="ＭＳ Ｐゴシック" pitchFamily="34" charset="-128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 bwMode="auto">
              <a:xfrm>
                <a:off x="1081162" y="3106219"/>
                <a:ext cx="3199595" cy="246662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1000" b="1" dirty="0">
                    <a:solidFill>
                      <a:srgbClr val="FF0000"/>
                    </a:solidFill>
                    <a:ea typeface="ＭＳ Ｐゴシック" pitchFamily="34" charset="-128"/>
                  </a:rPr>
                  <a:t>Beacon difference with centralized, even without </a:t>
                </a:r>
                <a:r>
                  <a:rPr lang="en-US" sz="1000" b="1" dirty="0" err="1">
                    <a:solidFill>
                      <a:srgbClr val="FF0000"/>
                    </a:solidFill>
                    <a:ea typeface="ＭＳ Ｐゴシック" pitchFamily="34" charset="-128"/>
                  </a:rPr>
                  <a:t>TXSS</a:t>
                </a:r>
                <a:endParaRPr lang="en-US" sz="1000" b="1" dirty="0">
                  <a:solidFill>
                    <a:srgbClr val="FF0000"/>
                  </a:solidFill>
                  <a:latin typeface="+mj-lt"/>
                  <a:ea typeface="ＭＳ Ｐゴシック" pitchFamily="34" charset="-128"/>
                </a:endParaRPr>
              </a:p>
            </p:txBody>
          </p:sp>
        </p:grpSp>
      </p:grpSp>
      <p:sp>
        <p:nvSpPr>
          <p:cNvPr id="15" name="Content Placeholder 7"/>
          <p:cNvSpPr txBox="1">
            <a:spLocks/>
          </p:cNvSpPr>
          <p:nvPr/>
        </p:nvSpPr>
        <p:spPr bwMode="auto">
          <a:xfrm>
            <a:off x="4479925" y="1143000"/>
            <a:ext cx="4359275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FF9D14"/>
              </a:buClr>
              <a:buSzPct val="80000"/>
              <a:buFont typeface="Wingdings" pitchFamily="2" charset="2"/>
              <a:buChar char="§"/>
              <a:defRPr/>
            </a:pPr>
            <a:r>
              <a:rPr lang="en-US" sz="1600" kern="0" dirty="0">
                <a:latin typeface="+mn-lt"/>
                <a:ea typeface="+mn-ea"/>
              </a:rPr>
              <a:t>Data CINR: </a:t>
            </a:r>
          </a:p>
          <a:p>
            <a:pPr marL="800100" lvl="1" indent="-342900">
              <a:defRPr/>
            </a:pPr>
            <a:r>
              <a:rPr lang="en-US" sz="1400" kern="0" dirty="0">
                <a:latin typeface="+mn-lt"/>
                <a:ea typeface="+mn-ea"/>
              </a:rPr>
              <a:t>No OBSS </a:t>
            </a:r>
            <a:r>
              <a:rPr lang="en-US" sz="1400" kern="0" dirty="0" err="1">
                <a:latin typeface="+mn-lt"/>
                <a:ea typeface="+mn-ea"/>
              </a:rPr>
              <a:t>TXSSing</a:t>
            </a:r>
            <a:r>
              <a:rPr lang="en-US" sz="1400" kern="0" dirty="0">
                <a:latin typeface="+mn-lt"/>
                <a:ea typeface="+mn-ea"/>
              </a:rPr>
              <a:t>: Centralized-clustering and Decentralized-clustering are similar (PP not modeled)</a:t>
            </a:r>
          </a:p>
          <a:p>
            <a:pPr marL="800100" lvl="1" indent="-342900">
              <a:defRPr/>
            </a:pPr>
            <a:r>
              <a:rPr lang="en-US" sz="1400" kern="0" dirty="0">
                <a:latin typeface="+mn-lt"/>
                <a:ea typeface="ＭＳ Ｐゴシック" pitchFamily="34" charset="-128"/>
              </a:rPr>
              <a:t>During OBSS </a:t>
            </a:r>
            <a:r>
              <a:rPr lang="en-US" sz="1400" kern="0" dirty="0" err="1">
                <a:latin typeface="+mn-lt"/>
                <a:ea typeface="ＭＳ Ｐゴシック" pitchFamily="34" charset="-128"/>
              </a:rPr>
              <a:t>TXSSing</a:t>
            </a:r>
            <a:r>
              <a:rPr lang="en-US" sz="1400" kern="0" dirty="0">
                <a:latin typeface="+mn-lt"/>
                <a:ea typeface="ＭＳ Ｐゴシック" pitchFamily="34" charset="-128"/>
              </a:rPr>
              <a:t> </a:t>
            </a:r>
          </a:p>
          <a:p>
            <a:pPr marL="1257300" lvl="2" indent="-342900">
              <a:buFont typeface="Arial" pitchFamily="34" charset="0"/>
              <a:buChar char="•"/>
              <a:defRPr/>
            </a:pPr>
            <a:r>
              <a:rPr lang="en-US" sz="1400" kern="0" dirty="0">
                <a:latin typeface="+mn-lt"/>
                <a:ea typeface="ＭＳ Ｐゴシック" pitchFamily="34" charset="-128"/>
              </a:rPr>
              <a:t>Decentralized-clustering: average CINR is reduced by 12 dB due to TXSS</a:t>
            </a:r>
          </a:p>
          <a:p>
            <a:pPr marL="1257300" lvl="2" indent="-342900">
              <a:buFont typeface="Arial" pitchFamily="34" charset="0"/>
              <a:buChar char="•"/>
              <a:defRPr/>
            </a:pPr>
            <a:r>
              <a:rPr lang="en-US" sz="1400" kern="0" dirty="0">
                <a:latin typeface="+mn-lt"/>
                <a:ea typeface="+mn-ea"/>
              </a:rPr>
              <a:t>Centralized-clustering: No impact</a:t>
            </a:r>
          </a:p>
          <a:p>
            <a:pPr marL="342900" indent="-342900">
              <a:spcBef>
                <a:spcPct val="20000"/>
              </a:spcBef>
              <a:buClr>
                <a:srgbClr val="FF9D14"/>
              </a:buClr>
              <a:buSzPct val="80000"/>
              <a:buFont typeface="Wingdings" pitchFamily="2" charset="2"/>
              <a:buChar char="§"/>
              <a:defRPr/>
            </a:pPr>
            <a:r>
              <a:rPr lang="en-US" sz="1600" kern="0" dirty="0">
                <a:latin typeface="+mn-lt"/>
                <a:ea typeface="+mn-ea"/>
              </a:rPr>
              <a:t>Beacon: </a:t>
            </a:r>
          </a:p>
          <a:p>
            <a:pPr marL="800100" lvl="1" indent="-342900">
              <a:defRPr/>
            </a:pPr>
            <a:r>
              <a:rPr lang="en-US" sz="1400" kern="0" dirty="0">
                <a:latin typeface="+mn-lt"/>
                <a:ea typeface="ＭＳ Ｐゴシック" pitchFamily="34" charset="-128"/>
              </a:rPr>
              <a:t>No OBSS </a:t>
            </a:r>
            <a:r>
              <a:rPr lang="en-US" sz="1400" kern="0" dirty="0" err="1">
                <a:latin typeface="+mn-lt"/>
                <a:ea typeface="ＭＳ Ｐゴシック" pitchFamily="34" charset="-128"/>
              </a:rPr>
              <a:t>TXSSing</a:t>
            </a:r>
            <a:endParaRPr lang="en-US" sz="1400" kern="0" dirty="0">
              <a:latin typeface="+mn-lt"/>
              <a:ea typeface="+mn-ea"/>
            </a:endParaRPr>
          </a:p>
          <a:p>
            <a:pPr marL="1200150" lvl="2" indent="-285750">
              <a:buFont typeface="Wingdings" pitchFamily="2" charset="2"/>
              <a:buChar char="ú"/>
              <a:defRPr/>
            </a:pPr>
            <a:r>
              <a:rPr lang="en-US" sz="1400" kern="0" dirty="0">
                <a:latin typeface="+mn-lt"/>
                <a:ea typeface="ＭＳ Ｐゴシック" pitchFamily="34" charset="-128"/>
              </a:rPr>
              <a:t>Centralized-clustering: no issue</a:t>
            </a:r>
          </a:p>
          <a:p>
            <a:pPr marL="1200150" lvl="2" indent="-285750">
              <a:buFont typeface="Wingdings" pitchFamily="2" charset="2"/>
              <a:buChar char="ú"/>
              <a:defRPr/>
            </a:pPr>
            <a:r>
              <a:rPr lang="en-US" sz="1400" kern="0" dirty="0">
                <a:latin typeface="+mn-lt"/>
                <a:ea typeface="ＭＳ Ｐゴシック" pitchFamily="34" charset="-128"/>
              </a:rPr>
              <a:t>Decentralized-clustering: 15%~20% STAs may have an issue receiving the beacon, since CINR is less than 7 dB (3dB sensitivity + 2stddev lognormal shadowing)</a:t>
            </a:r>
          </a:p>
          <a:p>
            <a:pPr marL="1200150" lvl="2" indent="-285750">
              <a:buFont typeface="Wingdings" pitchFamily="2" charset="2"/>
              <a:buChar char="ú"/>
              <a:defRPr/>
            </a:pPr>
            <a:r>
              <a:rPr lang="en-US" sz="1400" kern="0" dirty="0">
                <a:latin typeface="+mn-lt"/>
                <a:ea typeface="ＭＳ Ｐゴシック" pitchFamily="34" charset="-128"/>
              </a:rPr>
              <a:t>Beacon CINR in Centralized-clustering is about 15 dB higher than that in Decentralized-clustering</a:t>
            </a:r>
          </a:p>
          <a:p>
            <a:pPr marL="742950" lvl="1" indent="-285750">
              <a:defRPr/>
            </a:pPr>
            <a:r>
              <a:rPr lang="en-US" sz="1400" kern="0" dirty="0">
                <a:latin typeface="+mn-lt"/>
                <a:ea typeface="ＭＳ Ｐゴシック" pitchFamily="34" charset="-128"/>
              </a:rPr>
              <a:t>During OBSS </a:t>
            </a:r>
            <a:r>
              <a:rPr lang="en-US" sz="1400" kern="0" dirty="0" err="1">
                <a:latin typeface="+mn-lt"/>
                <a:ea typeface="ＭＳ Ｐゴシック" pitchFamily="34" charset="-128"/>
              </a:rPr>
              <a:t>TXSSing</a:t>
            </a:r>
            <a:r>
              <a:rPr lang="en-US" sz="1400" kern="0" dirty="0">
                <a:latin typeface="+mn-lt"/>
                <a:ea typeface="ＭＳ Ｐゴシック" pitchFamily="34" charset="-128"/>
              </a:rPr>
              <a:t> </a:t>
            </a:r>
          </a:p>
          <a:p>
            <a:pPr marL="1200150" lvl="2" indent="-285750">
              <a:buFont typeface="Wingdings" pitchFamily="2" charset="2"/>
              <a:buChar char="ú"/>
              <a:defRPr/>
            </a:pPr>
            <a:r>
              <a:rPr lang="en-US" sz="1400" kern="0" dirty="0">
                <a:latin typeface="+mn-lt"/>
                <a:ea typeface="ＭＳ Ｐゴシック" pitchFamily="34" charset="-128"/>
              </a:rPr>
              <a:t>Decentralized clustering: CINR drops by 4 dB</a:t>
            </a:r>
          </a:p>
          <a:p>
            <a:pPr marL="1200150" lvl="2" indent="-285750">
              <a:buFont typeface="Wingdings" pitchFamily="2" charset="2"/>
              <a:buChar char="ú"/>
              <a:defRPr/>
            </a:pPr>
            <a:r>
              <a:rPr lang="en-US" sz="1400" kern="0" dirty="0">
                <a:latin typeface="+mn-lt"/>
                <a:ea typeface="ＭＳ Ｐゴシック" pitchFamily="34" charset="-128"/>
              </a:rPr>
              <a:t>Centralized clustering: without impact </a:t>
            </a:r>
          </a:p>
        </p:txBody>
      </p:sp>
      <p:sp>
        <p:nvSpPr>
          <p:cNvPr id="10245" name="Title 1"/>
          <p:cNvSpPr txBox="1">
            <a:spLocks/>
          </p:cNvSpPr>
          <p:nvPr/>
        </p:nvSpPr>
        <p:spPr bwMode="auto">
          <a:xfrm>
            <a:off x="546100" y="596900"/>
            <a:ext cx="83058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3200" b="1" dirty="0"/>
              <a:t>Sample Simulation Results:</a:t>
            </a:r>
            <a:r>
              <a:rPr lang="en-US" sz="3600" dirty="0"/>
              <a:t> </a:t>
            </a:r>
            <a:r>
              <a:rPr lang="en-US" sz="1800" dirty="0" err="1"/>
              <a:t>ClusterMaxMem</a:t>
            </a:r>
            <a:r>
              <a:rPr lang="en-US" sz="1800" dirty="0"/>
              <a:t>=32</a:t>
            </a:r>
            <a:endParaRPr lang="en-US" sz="3600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228600" y="4937125"/>
          <a:ext cx="3681413" cy="1767840"/>
        </p:xfrm>
        <a:graphic>
          <a:graphicData uri="http://schemas.openxmlformats.org/drawingml/2006/table">
            <a:tbl>
              <a:tblPr/>
              <a:tblGrid>
                <a:gridCol w="1428750"/>
                <a:gridCol w="2252663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Scenario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# S-AP/AP/PCP are impacted by opening the door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Decentralized-clustering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Centralized-clustering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  <p:sp>
        <p:nvSpPr>
          <p:cNvPr id="29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Apr 2011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08862" y="6475413"/>
            <a:ext cx="1635063" cy="184666"/>
          </a:xfrm>
          <a:noFill/>
        </p:spPr>
        <p:txBody>
          <a:bodyPr/>
          <a:lstStyle/>
          <a:p>
            <a:r>
              <a:rPr lang="en-US" dirty="0" smtClean="0"/>
              <a:t>Brian Hart, Cisco Systems</a:t>
            </a:r>
            <a:endParaRPr lang="en-US" dirty="0" smtClean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F6E4E258-3062-40C5-B515-B8F4B1741885}" type="slidenum">
              <a:rPr lang="en-US" smtClean="0"/>
              <a:pPr/>
              <a:t>9</a:t>
            </a:fld>
            <a:endParaRPr lang="en-US" dirty="0" smtClean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65270</TotalTime>
  <Words>2806</Words>
  <Application>Microsoft Office PowerPoint</Application>
  <PresentationFormat>On-screen Show (4:3)</PresentationFormat>
  <Paragraphs>426</Paragraphs>
  <Slides>25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802-11-Submission</vt:lpstr>
      <vt:lpstr>Microsoft Office Word 97 - 2003 Document</vt:lpstr>
      <vt:lpstr>Enterprise extensions - overview</vt:lpstr>
      <vt:lpstr>Outline</vt:lpstr>
      <vt:lpstr>Problem statement: Dense 60GHz devices in open environments</vt:lpstr>
      <vt:lpstr>Overview of Proposed Solution</vt:lpstr>
      <vt:lpstr>The Centralized Coordination Service Set and the Extended Centralized PCP/AP Service Set </vt:lpstr>
      <vt:lpstr>The Beacon Interval Header and TXSS CBP</vt:lpstr>
      <vt:lpstr>Summary of Control Mechanisms</vt:lpstr>
      <vt:lpstr>Interference reporting in an ECPAC</vt:lpstr>
      <vt:lpstr>Slide 9</vt:lpstr>
      <vt:lpstr>Summary of Benefits</vt:lpstr>
      <vt:lpstr>Simulation Study</vt:lpstr>
      <vt:lpstr>Simulation Environment and Setup</vt:lpstr>
      <vt:lpstr>What is Simulated </vt:lpstr>
      <vt:lpstr>Summary of Simulation Results</vt:lpstr>
      <vt:lpstr>Summary of Simulation Results</vt:lpstr>
      <vt:lpstr>Simulation Results: ClusterMaxMem=8</vt:lpstr>
      <vt:lpstr>Slide 17</vt:lpstr>
      <vt:lpstr>Slide 18</vt:lpstr>
      <vt:lpstr>Conclusions</vt:lpstr>
      <vt:lpstr>Sensitivity Level used in the simulations </vt:lpstr>
      <vt:lpstr>Imperfect BF-Antenna Pattern</vt:lpstr>
      <vt:lpstr>Centralized Clustering Formation</vt:lpstr>
      <vt:lpstr>Decentralized Clustering Formation</vt:lpstr>
      <vt:lpstr>CINR Calculation  </vt:lpstr>
      <vt:lpstr>Slide 25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doc.: IEEE 802.11-11/0534r0</dc:title>
  <dc:subject>Submission</dc:subject>
  <dc:creator>Brian Hart</dc:creator>
  <cp:keywords>Apr 2011</cp:keywords>
  <dc:description>Brian Hart, Cisco Systems</dc:description>
  <cp:lastModifiedBy>Brian Hart (brianh)</cp:lastModifiedBy>
  <cp:revision>2207</cp:revision>
  <cp:lastPrinted>1998-02-10T13:28:06Z</cp:lastPrinted>
  <dcterms:created xsi:type="dcterms:W3CDTF">2007-04-17T18:10:23Z</dcterms:created>
  <dcterms:modified xsi:type="dcterms:W3CDTF">2011-04-12T18:54:58Z</dcterms:modified>
</cp:coreProperties>
</file>