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69" r:id="rId2"/>
    <p:sldId id="257" r:id="rId3"/>
    <p:sldId id="278" r:id="rId4"/>
    <p:sldId id="280" r:id="rId5"/>
    <p:sldId id="272" r:id="rId6"/>
    <p:sldId id="273" r:id="rId7"/>
    <p:sldId id="274" r:id="rId8"/>
    <p:sldId id="276"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76" autoAdjust="0"/>
  </p:normalViewPr>
  <p:slideViewPr>
    <p:cSldViewPr>
      <p:cViewPr varScale="1">
        <p:scale>
          <a:sx n="83" d="100"/>
          <a:sy n="83" d="100"/>
        </p:scale>
        <p:origin x="-1098" y="-90"/>
      </p:cViewPr>
      <p:guideLst>
        <p:guide orient="horz" pos="2160"/>
        <p:guide pos="2880"/>
      </p:guideLst>
    </p:cSldViewPr>
  </p:slideViewPr>
  <p:outlineViewPr>
    <p:cViewPr>
      <p:scale>
        <a:sx n="33" d="100"/>
        <a:sy n="33" d="100"/>
      </p:scale>
      <p:origin x="0" y="2298"/>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1331843A-B76D-4E57-9695-41AD1BA58954}"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a:t>Month Year</a:t>
            </a:r>
          </a:p>
        </p:txBody>
      </p:sp>
      <p:sp>
        <p:nvSpPr>
          <p:cNvPr id="1126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70D7D9AB-E002-4D1A-ACB3-2E54BD83CBF1}"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a:t>doc.: IEEE 802.11-yy/xxxxr0</a:t>
            </a:r>
          </a:p>
        </p:txBody>
      </p:sp>
      <p:sp>
        <p:nvSpPr>
          <p:cNvPr id="12291" name="Rectangle 3"/>
          <p:cNvSpPr>
            <a:spLocks noGrp="1" noChangeArrowheads="1"/>
          </p:cNvSpPr>
          <p:nvPr>
            <p:ph type="dt" sz="quarter" idx="1"/>
          </p:nvPr>
        </p:nvSpPr>
        <p:spPr>
          <a:noFill/>
        </p:spPr>
        <p:txBody>
          <a:bodyPr/>
          <a:lstStyle/>
          <a:p>
            <a:r>
              <a:rPr lang="en-US"/>
              <a:t>Month Year</a:t>
            </a:r>
          </a:p>
        </p:txBody>
      </p:sp>
      <p:sp>
        <p:nvSpPr>
          <p:cNvPr id="12292" name="Rectangle 6"/>
          <p:cNvSpPr>
            <a:spLocks noGrp="1" noChangeArrowheads="1"/>
          </p:cNvSpPr>
          <p:nvPr>
            <p:ph type="ftr" sz="quarter" idx="4"/>
          </p:nvPr>
        </p:nvSpPr>
        <p:spPr>
          <a:noFill/>
        </p:spPr>
        <p:txBody>
          <a:bodyPr/>
          <a:lstStyle/>
          <a:p>
            <a:pPr lvl="4"/>
            <a:r>
              <a:rPr lang="en-US"/>
              <a:t>John Doe, Some Company</a:t>
            </a:r>
          </a:p>
        </p:txBody>
      </p:sp>
      <p:sp>
        <p:nvSpPr>
          <p:cNvPr id="12293" name="Rectangle 7"/>
          <p:cNvSpPr>
            <a:spLocks noGrp="1" noChangeArrowheads="1"/>
          </p:cNvSpPr>
          <p:nvPr>
            <p:ph type="sldNum" sz="quarter" idx="5"/>
          </p:nvPr>
        </p:nvSpPr>
        <p:spPr>
          <a:noFill/>
        </p:spPr>
        <p:txBody>
          <a:bodyPr/>
          <a:lstStyle/>
          <a:p>
            <a:r>
              <a:rPr lang="en-US"/>
              <a:t>Page </a:t>
            </a:r>
            <a:fld id="{33581154-9A4A-478B-B7BA-F34086C94E25}" type="slidenum">
              <a:rPr lang="en-US"/>
              <a:pPr/>
              <a:t>1</a:t>
            </a:fld>
            <a:endParaRPr lang="en-US"/>
          </a:p>
        </p:txBody>
      </p:sp>
      <p:sp>
        <p:nvSpPr>
          <p:cNvPr id="12294" name="Rectangle 2"/>
          <p:cNvSpPr>
            <a:spLocks noGrp="1" noRot="1" noChangeAspect="1" noChangeArrowheads="1" noTextEdit="1"/>
          </p:cNvSpPr>
          <p:nvPr>
            <p:ph type="sldImg"/>
          </p:nvPr>
        </p:nvSpPr>
        <p:spPr>
          <a:xfrm>
            <a:off x="1154113" y="701675"/>
            <a:ext cx="4625975" cy="3468688"/>
          </a:xfrm>
          <a:ln/>
        </p:spPr>
      </p:sp>
      <p:sp>
        <p:nvSpPr>
          <p:cNvPr id="1229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t>doc.: IEEE 802.11-yy/xxxxr0</a:t>
            </a:r>
          </a:p>
        </p:txBody>
      </p:sp>
      <p:sp>
        <p:nvSpPr>
          <p:cNvPr id="13315" name="Rectangle 3"/>
          <p:cNvSpPr>
            <a:spLocks noGrp="1" noChangeArrowheads="1"/>
          </p:cNvSpPr>
          <p:nvPr>
            <p:ph type="dt" sz="quarter" idx="1"/>
          </p:nvPr>
        </p:nvSpPr>
        <p:spPr>
          <a:noFill/>
        </p:spPr>
        <p:txBody>
          <a:bodyPr/>
          <a:lstStyle/>
          <a:p>
            <a:r>
              <a:rPr lang="en-US"/>
              <a:t>Month Year</a:t>
            </a:r>
          </a:p>
        </p:txBody>
      </p:sp>
      <p:sp>
        <p:nvSpPr>
          <p:cNvPr id="13316" name="Rectangle 6"/>
          <p:cNvSpPr>
            <a:spLocks noGrp="1" noChangeArrowheads="1"/>
          </p:cNvSpPr>
          <p:nvPr>
            <p:ph type="ftr" sz="quarter" idx="4"/>
          </p:nvPr>
        </p:nvSpPr>
        <p:spPr>
          <a:noFill/>
        </p:spPr>
        <p:txBody>
          <a:bodyPr/>
          <a:lstStyle/>
          <a:p>
            <a:pPr lvl="4"/>
            <a:r>
              <a:rPr lang="en-US"/>
              <a:t>John Doe, Some Company</a:t>
            </a:r>
          </a:p>
        </p:txBody>
      </p:sp>
      <p:sp>
        <p:nvSpPr>
          <p:cNvPr id="13317" name="Rectangle 7"/>
          <p:cNvSpPr>
            <a:spLocks noGrp="1" noChangeArrowheads="1"/>
          </p:cNvSpPr>
          <p:nvPr>
            <p:ph type="sldNum" sz="quarter" idx="5"/>
          </p:nvPr>
        </p:nvSpPr>
        <p:spPr>
          <a:noFill/>
        </p:spPr>
        <p:txBody>
          <a:bodyPr/>
          <a:lstStyle/>
          <a:p>
            <a:r>
              <a:rPr lang="en-US"/>
              <a:t>Page </a:t>
            </a:r>
            <a:fld id="{05D1FFDC-180C-4C59-97C6-C7536C8DF0EC}" type="slidenum">
              <a:rPr lang="en-US"/>
              <a:pPr/>
              <a:t>2</a:t>
            </a:fld>
            <a:endParaRPr lang="en-US"/>
          </a:p>
        </p:txBody>
      </p:sp>
      <p:sp>
        <p:nvSpPr>
          <p:cNvPr id="13318" name="Rectangle 2"/>
          <p:cNvSpPr>
            <a:spLocks noGrp="1" noRot="1" noChangeAspect="1" noChangeArrowheads="1" noTextEdit="1"/>
          </p:cNvSpPr>
          <p:nvPr>
            <p:ph type="sldImg"/>
          </p:nvPr>
        </p:nvSpPr>
        <p:spPr>
          <a:xfrm>
            <a:off x="1154113" y="701675"/>
            <a:ext cx="4625975" cy="3468688"/>
          </a:xfrm>
          <a:ln cap="flat"/>
        </p:spPr>
      </p:sp>
      <p:sp>
        <p:nvSpPr>
          <p:cNvPr id="13319"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de-DE" smtClean="0"/>
              <a:t>March 2011</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de-DE" smtClean="0"/>
              <a:t>Tom Siep, CSR</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6994C9C-2642-4B3A-BBE8-9308862F15B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de-DE" smtClean="0"/>
              <a:t>March 2011</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de-DE" smtClean="0"/>
              <a:t>Tom Siep, CSR</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8D0113-E928-4A46-9E1B-B5784CE416F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de-DE" smtClean="0"/>
              <a:t>March 2011</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de-DE" smtClean="0"/>
              <a:t>Tom Siep, CSR</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96273DD-D50B-411C-B17D-DED0C062981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pPr>
              <a:defRPr/>
            </a:pPr>
            <a:r>
              <a:rPr lang="de-DE" smtClean="0"/>
              <a:t>March 2011</a:t>
            </a:r>
            <a:endParaRPr lang="en-US"/>
          </a:p>
        </p:txBody>
      </p:sp>
      <p:sp>
        <p:nvSpPr>
          <p:cNvPr id="5" name="Footer Placeholder 4"/>
          <p:cNvSpPr>
            <a:spLocks noGrp="1"/>
          </p:cNvSpPr>
          <p:nvPr>
            <p:ph type="ftr" sz="quarter" idx="11"/>
          </p:nvPr>
        </p:nvSpPr>
        <p:spPr>
          <a:xfrm>
            <a:off x="7583488" y="6475413"/>
            <a:ext cx="960437" cy="184150"/>
          </a:xfrm>
        </p:spPr>
        <p:txBody>
          <a:bodyPr/>
          <a:lstStyle>
            <a:lvl1pPr>
              <a:defRPr dirty="0" smtClean="0"/>
            </a:lvl1pPr>
          </a:lstStyle>
          <a:p>
            <a:pPr>
              <a:defRPr/>
            </a:pPr>
            <a:r>
              <a:rPr lang="de-DE" smtClean="0"/>
              <a:t>Tom Siep, CSR</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r>
              <a:rPr lang="en-US"/>
              <a:t>Slide </a:t>
            </a:r>
            <a:fld id="{D0D36EBD-CD26-44FF-BDE7-CA35647ACE1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de-DE" smtClean="0"/>
              <a:t>March 2011</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de-DE" smtClean="0"/>
              <a:t>Tom Siep, CSR</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032C429-483C-4165-A8B7-E9D92FDEC39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de-DE" smtClean="0"/>
              <a:t>March 2011</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de-DE" smtClean="0"/>
              <a:t>Tom Siep, CSR</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FE2BE85-B6C7-4E30-99CE-33BAA96BE38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de-DE" smtClean="0"/>
              <a:t>March 2011</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de-DE" smtClean="0"/>
              <a:t>Tom Siep, CSR</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A6900EC-F09B-45B1-BDE9-EBBA12D4808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de-DE" smtClean="0"/>
              <a:t>March 2011</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de-DE" smtClean="0"/>
              <a:t>Tom Siep, CSR</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9A2BAB3-6FC0-4DB9-BFCB-BB150EF47A5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smtClean="0"/>
              <a:t>March 2011</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de-DE" smtClean="0"/>
              <a:t>Tom Siep, CSR</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F27A0B3-3CAF-4166-B6EB-5B7B6F1FE7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de-DE" smtClean="0"/>
              <a:t>March 2011</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de-DE" smtClean="0"/>
              <a:t>Tom Siep, CSR</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0A7D5ED-3354-49A3-AA71-CB1C209319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de-DE" smtClean="0"/>
              <a:t>March 2011</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de-DE" smtClean="0"/>
              <a:t>Tom Siep, CSR</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D32C0A2-BA15-47C1-9A74-E6114EE7F2C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vl1pPr>
          </a:lstStyle>
          <a:p>
            <a:pPr>
              <a:defRPr/>
            </a:pPr>
            <a:r>
              <a:rPr lang="de-DE" smtClean="0"/>
              <a:t>March 2011</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de-DE" smtClean="0"/>
              <a:t>Tom Siep, CSR</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0D0E3E8E-17E8-45C2-B3E3-5FB1F47167DA}" type="slidenum">
              <a:rPr lang="en-US"/>
              <a:pPr>
                <a:defRPr/>
              </a:pPr>
              <a:t>‹#›</a:t>
            </a:fld>
            <a:endParaRPr lang="en-US"/>
          </a:p>
        </p:txBody>
      </p:sp>
      <p:sp>
        <p:nvSpPr>
          <p:cNvPr id="1031" name="Rectangle 7"/>
          <p:cNvSpPr>
            <a:spLocks noChangeArrowheads="1"/>
          </p:cNvSpPr>
          <p:nvPr/>
        </p:nvSpPr>
        <p:spPr bwMode="auto">
          <a:xfrm>
            <a:off x="5175246" y="332601"/>
            <a:ext cx="3270254"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802.11-11/0408r2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61" r:id="rId1"/>
    <p:sldLayoutId id="214748367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de-DE" smtClean="0"/>
              <a:t>March 2011</a:t>
            </a:r>
            <a:endParaRPr lang="en-US"/>
          </a:p>
        </p:txBody>
      </p:sp>
      <p:sp>
        <p:nvSpPr>
          <p:cNvPr id="1028" name="Footer Placeholder 4"/>
          <p:cNvSpPr>
            <a:spLocks noGrp="1"/>
          </p:cNvSpPr>
          <p:nvPr>
            <p:ph type="ftr" sz="quarter" idx="11"/>
          </p:nvPr>
        </p:nvSpPr>
        <p:spPr>
          <a:noFill/>
        </p:spPr>
        <p:txBody>
          <a:bodyPr/>
          <a:lstStyle/>
          <a:p>
            <a:r>
              <a:rPr lang="de-DE" smtClean="0"/>
              <a:t>Tom Siep, CSR</a:t>
            </a:r>
            <a:endParaRPr lang="en-US"/>
          </a:p>
        </p:txBody>
      </p:sp>
      <p:sp>
        <p:nvSpPr>
          <p:cNvPr id="1029" name="Slide Number Placeholder 5"/>
          <p:cNvSpPr>
            <a:spLocks noGrp="1"/>
          </p:cNvSpPr>
          <p:nvPr>
            <p:ph type="sldNum" sz="quarter" idx="12"/>
          </p:nvPr>
        </p:nvSpPr>
        <p:spPr>
          <a:noFill/>
        </p:spPr>
        <p:txBody>
          <a:bodyPr/>
          <a:lstStyle/>
          <a:p>
            <a:r>
              <a:rPr lang="en-US"/>
              <a:t>Slide </a:t>
            </a:r>
            <a:fld id="{9702E3D6-C140-452D-882F-CFFF69CC38A5}" type="slidenum">
              <a:rPr lang="en-US"/>
              <a:pPr/>
              <a:t>1</a:t>
            </a:fld>
            <a:endParaRPr lang="en-US"/>
          </a:p>
        </p:txBody>
      </p:sp>
      <p:sp>
        <p:nvSpPr>
          <p:cNvPr id="1030" name="Rectangle 2"/>
          <p:cNvSpPr>
            <a:spLocks noGrp="1" noChangeArrowheads="1"/>
          </p:cNvSpPr>
          <p:nvPr>
            <p:ph type="title"/>
          </p:nvPr>
        </p:nvSpPr>
        <p:spPr>
          <a:noFill/>
        </p:spPr>
        <p:txBody>
          <a:bodyPr/>
          <a:lstStyle/>
          <a:p>
            <a:r>
              <a:rPr lang="en-US" dirty="0" smtClean="0"/>
              <a:t>Use Case Characteristics Discussion</a:t>
            </a:r>
          </a:p>
        </p:txBody>
      </p:sp>
      <p:sp>
        <p:nvSpPr>
          <p:cNvPr id="1031" name="Rectangle 6"/>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2011-03-15</a:t>
            </a:r>
          </a:p>
        </p:txBody>
      </p:sp>
      <p:graphicFrame>
        <p:nvGraphicFramePr>
          <p:cNvPr id="1026" name="Object 11"/>
          <p:cNvGraphicFramePr>
            <a:graphicFrameLocks noChangeAspect="1"/>
          </p:cNvGraphicFramePr>
          <p:nvPr/>
        </p:nvGraphicFramePr>
        <p:xfrm>
          <a:off x="514350" y="2335212"/>
          <a:ext cx="7915275" cy="4217988"/>
        </p:xfrm>
        <a:graphic>
          <a:graphicData uri="http://schemas.openxmlformats.org/presentationml/2006/ole">
            <p:oleObj spid="_x0000_s1026" name="Dokument" r:id="rId4" imgW="8254696" imgH="4406738" progId="Word.Document.8">
              <p:embed/>
            </p:oleObj>
          </a:graphicData>
        </a:graphic>
      </p:graphicFrame>
      <p:sp>
        <p:nvSpPr>
          <p:cNvPr id="1032"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p:spPr>
        <p:txBody>
          <a:bodyPr/>
          <a:lstStyle/>
          <a:p>
            <a:r>
              <a:rPr lang="de-DE" smtClean="0"/>
              <a:t>March 2011</a:t>
            </a:r>
            <a:endParaRPr lang="en-US"/>
          </a:p>
        </p:txBody>
      </p:sp>
      <p:sp>
        <p:nvSpPr>
          <p:cNvPr id="4099" name="Footer Placeholder 4"/>
          <p:cNvSpPr>
            <a:spLocks noGrp="1"/>
          </p:cNvSpPr>
          <p:nvPr>
            <p:ph type="ftr" sz="quarter" idx="11"/>
          </p:nvPr>
        </p:nvSpPr>
        <p:spPr>
          <a:noFill/>
        </p:spPr>
        <p:txBody>
          <a:bodyPr/>
          <a:lstStyle/>
          <a:p>
            <a:r>
              <a:rPr lang="de-DE" smtClean="0"/>
              <a:t>Tom Siep, CSR</a:t>
            </a:r>
            <a:endParaRPr lang="en-US"/>
          </a:p>
        </p:txBody>
      </p:sp>
      <p:sp>
        <p:nvSpPr>
          <p:cNvPr id="4100" name="Slide Number Placeholder 5"/>
          <p:cNvSpPr>
            <a:spLocks noGrp="1"/>
          </p:cNvSpPr>
          <p:nvPr>
            <p:ph type="sldNum" sz="quarter" idx="12"/>
          </p:nvPr>
        </p:nvSpPr>
        <p:spPr>
          <a:noFill/>
        </p:spPr>
        <p:txBody>
          <a:bodyPr/>
          <a:lstStyle/>
          <a:p>
            <a:r>
              <a:rPr lang="en-US"/>
              <a:t>Slide </a:t>
            </a:r>
            <a:fld id="{5094BCB8-2F76-469C-A39B-D5DD2421066E}" type="slidenum">
              <a:rPr lang="en-US"/>
              <a:pPr/>
              <a:t>2</a:t>
            </a:fld>
            <a:endParaRPr lang="en-US"/>
          </a:p>
        </p:txBody>
      </p:sp>
      <p:sp>
        <p:nvSpPr>
          <p:cNvPr id="4101" name="Rectangle 2"/>
          <p:cNvSpPr>
            <a:spLocks noGrp="1" noChangeArrowheads="1"/>
          </p:cNvSpPr>
          <p:nvPr>
            <p:ph type="title"/>
          </p:nvPr>
        </p:nvSpPr>
        <p:spPr>
          <a:noFill/>
        </p:spPr>
        <p:txBody>
          <a:bodyPr/>
          <a:lstStyle/>
          <a:p>
            <a:r>
              <a:rPr lang="en-US" smtClean="0"/>
              <a:t>Abstract</a:t>
            </a:r>
          </a:p>
        </p:txBody>
      </p:sp>
      <p:sp>
        <p:nvSpPr>
          <p:cNvPr id="4102" name="Rectangle 3"/>
          <p:cNvSpPr>
            <a:spLocks noGrp="1" noChangeArrowheads="1"/>
          </p:cNvSpPr>
          <p:nvPr>
            <p:ph type="body" idx="1"/>
          </p:nvPr>
        </p:nvSpPr>
        <p:spPr>
          <a:noFill/>
        </p:spPr>
        <p:txBody>
          <a:bodyPr/>
          <a:lstStyle/>
          <a:p>
            <a:pPr indent="-57150">
              <a:buFontTx/>
              <a:buNone/>
            </a:pPr>
            <a:r>
              <a:rPr lang="en-US" dirty="0" smtClean="0"/>
              <a:t>Discussion of concepts to be used to differentiate use case requirements.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066800"/>
          </a:xfrm>
        </p:spPr>
        <p:txBody>
          <a:bodyPr/>
          <a:lstStyle/>
          <a:p>
            <a:r>
              <a:rPr lang="en-US" dirty="0" smtClean="0"/>
              <a:t>Introductory Text (new slide)</a:t>
            </a:r>
            <a:endParaRPr lang="en-US" dirty="0"/>
          </a:p>
        </p:txBody>
      </p:sp>
      <p:sp>
        <p:nvSpPr>
          <p:cNvPr id="3" name="Content Placeholder 2"/>
          <p:cNvSpPr>
            <a:spLocks noGrp="1"/>
          </p:cNvSpPr>
          <p:nvPr>
            <p:ph idx="1"/>
          </p:nvPr>
        </p:nvSpPr>
        <p:spPr>
          <a:xfrm>
            <a:off x="609600" y="1143000"/>
            <a:ext cx="7772400" cy="4114800"/>
          </a:xfrm>
        </p:spPr>
        <p:txBody>
          <a:bodyPr/>
          <a:lstStyle/>
          <a:p>
            <a:r>
              <a:rPr lang="en-GB" b="0" dirty="0" smtClean="0"/>
              <a:t>The goal of this document is to assist in the process of turning use cases submitted to TGai into prototypical use cases.  These prototypical use cases will then in turn be used to yield set of requirements that will be used to judge the utility of proposed text for 802.11ai.    </a:t>
            </a:r>
            <a:endParaRPr lang="en-US" b="0" dirty="0" smtClean="0"/>
          </a:p>
          <a:p>
            <a:r>
              <a:rPr lang="en-GB" b="0" dirty="0" smtClean="0"/>
              <a:t>Section 2 of this document is a summary all use cases presented to and accepted by TGai. The intent is to gather all use cases and group them into categories of similar traits.  These combined use cases are the source for the prototypical use cases listed in Section 3.</a:t>
            </a:r>
            <a:endParaRPr lang="en-US" b="0" dirty="0" smtClean="0"/>
          </a:p>
          <a:p>
            <a:r>
              <a:rPr lang="en-GB" b="0" dirty="0" smtClean="0"/>
              <a:t>Section 3 </a:t>
            </a:r>
            <a:r>
              <a:rPr lang="en-GB" b="0" dirty="0" err="1" smtClean="0"/>
              <a:t>establishs</a:t>
            </a:r>
            <a:r>
              <a:rPr lang="en-GB" b="0" dirty="0" smtClean="0"/>
              <a:t> a small set reference use cases for the purpose of evaluating proposals to TGai.  It combines use cases which have the very similar requirements and is an abstracted use case rather than a specific scenario.</a:t>
            </a:r>
            <a:endParaRPr lang="en-US" b="0" dirty="0"/>
          </a:p>
        </p:txBody>
      </p:sp>
      <p:sp>
        <p:nvSpPr>
          <p:cNvPr id="4" name="Date Placeholder 3"/>
          <p:cNvSpPr>
            <a:spLocks noGrp="1"/>
          </p:cNvSpPr>
          <p:nvPr>
            <p:ph type="dt" sz="half" idx="10"/>
          </p:nvPr>
        </p:nvSpPr>
        <p:spPr/>
        <p:txBody>
          <a:bodyPr/>
          <a:lstStyle/>
          <a:p>
            <a:r>
              <a:rPr lang="de-DE" smtClean="0"/>
              <a:t>March 2011</a:t>
            </a:r>
            <a:endParaRPr lang="en-US"/>
          </a:p>
        </p:txBody>
      </p:sp>
      <p:sp>
        <p:nvSpPr>
          <p:cNvPr id="5" name="Footer Placeholder 4"/>
          <p:cNvSpPr>
            <a:spLocks noGrp="1"/>
          </p:cNvSpPr>
          <p:nvPr>
            <p:ph type="ftr" sz="quarter" idx="11"/>
          </p:nvPr>
        </p:nvSpPr>
        <p:spPr/>
        <p:txBody>
          <a:bodyPr/>
          <a:lstStyle/>
          <a:p>
            <a:r>
              <a:rPr lang="de-DE" smtClean="0"/>
              <a:t>Tom Siep, CSR</a:t>
            </a:r>
            <a:endParaRPr lang="en-US"/>
          </a:p>
        </p:txBody>
      </p:sp>
      <p:sp>
        <p:nvSpPr>
          <p:cNvPr id="6" name="Slide Number Placeholder 5"/>
          <p:cNvSpPr>
            <a:spLocks noGrp="1"/>
          </p:cNvSpPr>
          <p:nvPr>
            <p:ph type="sldNum" sz="quarter" idx="12"/>
          </p:nvPr>
        </p:nvSpPr>
        <p:spPr/>
        <p:txBody>
          <a:bodyPr/>
          <a:lstStyle/>
          <a:p>
            <a:r>
              <a:rPr lang="en-US" smtClean="0"/>
              <a:t>Slide </a:t>
            </a:r>
            <a:fld id="{D0D36EBD-CD26-44FF-BDE7-CA35647ACE11}"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High, Medium, and Low</a:t>
            </a:r>
            <a:endParaRPr lang="en-US" dirty="0"/>
          </a:p>
        </p:txBody>
      </p:sp>
      <p:sp>
        <p:nvSpPr>
          <p:cNvPr id="3" name="Content Placeholder 2"/>
          <p:cNvSpPr>
            <a:spLocks noGrp="1"/>
          </p:cNvSpPr>
          <p:nvPr>
            <p:ph idx="1"/>
          </p:nvPr>
        </p:nvSpPr>
        <p:spPr/>
        <p:txBody>
          <a:bodyPr/>
          <a:lstStyle/>
          <a:p>
            <a:pPr lvl="0"/>
            <a:r>
              <a:rPr lang="en-GB" dirty="0" smtClean="0"/>
              <a:t>High </a:t>
            </a:r>
            <a:r>
              <a:rPr lang="en-GB" dirty="0" smtClean="0"/>
              <a:t>= </a:t>
            </a:r>
            <a:r>
              <a:rPr lang="en-GB" dirty="0" smtClean="0"/>
              <a:t>very difficult to achieve</a:t>
            </a:r>
            <a:endParaRPr lang="en-US" dirty="0" smtClean="0"/>
          </a:p>
          <a:p>
            <a:pPr lvl="0"/>
            <a:r>
              <a:rPr lang="en-GB" dirty="0" smtClean="0"/>
              <a:t>Medium </a:t>
            </a:r>
            <a:r>
              <a:rPr lang="en-GB" dirty="0" smtClean="0"/>
              <a:t>= difficult</a:t>
            </a:r>
            <a:endParaRPr lang="en-US" dirty="0" smtClean="0"/>
          </a:p>
          <a:p>
            <a:pPr lvl="0"/>
            <a:r>
              <a:rPr lang="en-GB" dirty="0" smtClean="0"/>
              <a:t>Low = nominal behaviour, expected to be achieved with current </a:t>
            </a:r>
            <a:r>
              <a:rPr lang="en-GB" dirty="0" smtClean="0"/>
              <a:t>technology </a:t>
            </a:r>
            <a:endParaRPr lang="en-US" dirty="0" smtClean="0"/>
          </a:p>
          <a:p>
            <a:endParaRPr lang="en-US" dirty="0"/>
          </a:p>
        </p:txBody>
      </p:sp>
      <p:sp>
        <p:nvSpPr>
          <p:cNvPr id="4" name="Date Placeholder 3"/>
          <p:cNvSpPr>
            <a:spLocks noGrp="1"/>
          </p:cNvSpPr>
          <p:nvPr>
            <p:ph type="dt" sz="half" idx="10"/>
          </p:nvPr>
        </p:nvSpPr>
        <p:spPr/>
        <p:txBody>
          <a:bodyPr/>
          <a:lstStyle/>
          <a:p>
            <a:pPr>
              <a:defRPr/>
            </a:pPr>
            <a:r>
              <a:rPr lang="de-DE" smtClean="0"/>
              <a:t>March 2011</a:t>
            </a:r>
            <a:endParaRPr lang="en-US"/>
          </a:p>
        </p:txBody>
      </p:sp>
      <p:sp>
        <p:nvSpPr>
          <p:cNvPr id="5" name="Footer Placeholder 4"/>
          <p:cNvSpPr>
            <a:spLocks noGrp="1"/>
          </p:cNvSpPr>
          <p:nvPr>
            <p:ph type="ftr" sz="quarter" idx="11"/>
          </p:nvPr>
        </p:nvSpPr>
        <p:spPr/>
        <p:txBody>
          <a:bodyPr/>
          <a:lstStyle/>
          <a:p>
            <a:pPr>
              <a:defRPr/>
            </a:pPr>
            <a:r>
              <a:rPr lang="de-DE" smtClean="0"/>
              <a:t>Tom Siep,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0D36EBD-CD26-44FF-BDE7-CA35647ACE11}"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Link-Attemp</a:t>
            </a:r>
            <a:r>
              <a:rPr lang="en-US" dirty="0" smtClean="0"/>
              <a:t>t Rate</a:t>
            </a:r>
            <a:endParaRPr lang="en-US" dirty="0"/>
          </a:p>
        </p:txBody>
      </p:sp>
      <p:sp>
        <p:nvSpPr>
          <p:cNvPr id="3" name="Content Placeholder 2"/>
          <p:cNvSpPr>
            <a:spLocks noGrp="1"/>
          </p:cNvSpPr>
          <p:nvPr>
            <p:ph idx="1"/>
          </p:nvPr>
        </p:nvSpPr>
        <p:spPr/>
        <p:txBody>
          <a:bodyPr/>
          <a:lstStyle/>
          <a:p>
            <a:r>
              <a:rPr lang="en-US" u="sng" dirty="0" smtClean="0"/>
              <a:t>Link-Attempt Rate</a:t>
            </a:r>
            <a:r>
              <a:rPr lang="en-US" dirty="0" smtClean="0"/>
              <a:t> </a:t>
            </a:r>
            <a:r>
              <a:rPr lang="en-US" dirty="0" smtClean="0"/>
              <a:t>is the number of STAs attempting to establish for the first time a link to an AP within an ESS as measured over a one second time interval.</a:t>
            </a:r>
          </a:p>
          <a:p>
            <a:pPr lvl="1"/>
            <a:r>
              <a:rPr lang="en-US" dirty="0" smtClean="0"/>
              <a:t>High: more than 50 </a:t>
            </a:r>
          </a:p>
          <a:p>
            <a:pPr lvl="1"/>
            <a:r>
              <a:rPr lang="en-US" dirty="0" smtClean="0"/>
              <a:t>Medium: 10 to 49</a:t>
            </a:r>
          </a:p>
          <a:p>
            <a:pPr lvl="1"/>
            <a:r>
              <a:rPr lang="en-US" dirty="0" smtClean="0"/>
              <a:t>Low: less than 10</a:t>
            </a:r>
          </a:p>
          <a:p>
            <a:endParaRPr lang="en-US" dirty="0" smtClean="0"/>
          </a:p>
          <a:p>
            <a:r>
              <a:rPr lang="en-US" dirty="0" smtClean="0"/>
              <a:t>NOTE: Need to add paragraph to explain difference between LAR and Non-AP STA association rate as defined in clause 6.13 of 802.11.2</a:t>
            </a:r>
            <a:endParaRPr lang="en-US" dirty="0" smtClean="0"/>
          </a:p>
        </p:txBody>
      </p:sp>
      <p:sp>
        <p:nvSpPr>
          <p:cNvPr id="4" name="Date Placeholder 3"/>
          <p:cNvSpPr>
            <a:spLocks noGrp="1"/>
          </p:cNvSpPr>
          <p:nvPr>
            <p:ph type="dt" sz="half" idx="10"/>
          </p:nvPr>
        </p:nvSpPr>
        <p:spPr/>
        <p:txBody>
          <a:bodyPr/>
          <a:lstStyle/>
          <a:p>
            <a:pPr>
              <a:defRPr/>
            </a:pPr>
            <a:r>
              <a:rPr lang="de-DE" smtClean="0"/>
              <a:t>March 2011</a:t>
            </a:r>
            <a:endParaRPr lang="en-US"/>
          </a:p>
        </p:txBody>
      </p:sp>
      <p:sp>
        <p:nvSpPr>
          <p:cNvPr id="5" name="Footer Placeholder 4"/>
          <p:cNvSpPr>
            <a:spLocks noGrp="1"/>
          </p:cNvSpPr>
          <p:nvPr>
            <p:ph type="ftr" sz="quarter" idx="11"/>
          </p:nvPr>
        </p:nvSpPr>
        <p:spPr/>
        <p:txBody>
          <a:bodyPr/>
          <a:lstStyle/>
          <a:p>
            <a:pPr>
              <a:defRPr/>
            </a:pPr>
            <a:r>
              <a:rPr lang="de-DE" smtClean="0"/>
              <a:t>Tom Siep,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0D36EBD-CD26-44FF-BDE7-CA35647ACE11}"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Media Load</a:t>
            </a:r>
            <a:endParaRPr lang="en-US" dirty="0"/>
          </a:p>
        </p:txBody>
      </p:sp>
      <p:sp>
        <p:nvSpPr>
          <p:cNvPr id="3" name="Content Placeholder 2"/>
          <p:cNvSpPr>
            <a:spLocks noGrp="1"/>
          </p:cNvSpPr>
          <p:nvPr>
            <p:ph idx="1"/>
          </p:nvPr>
        </p:nvSpPr>
        <p:spPr/>
        <p:txBody>
          <a:bodyPr/>
          <a:lstStyle/>
          <a:p>
            <a:r>
              <a:rPr lang="en-US" u="sng" dirty="0" smtClean="0"/>
              <a:t>Media Load</a:t>
            </a:r>
            <a:r>
              <a:rPr lang="en-US" dirty="0" smtClean="0"/>
              <a:t> </a:t>
            </a:r>
            <a:r>
              <a:rPr lang="en-US" dirty="0" smtClean="0"/>
              <a:t>is the “busyness” of the wireless medium of the ESS.  It is measured as the percentage of time the medium is in use.</a:t>
            </a:r>
          </a:p>
          <a:p>
            <a:pPr lvl="1"/>
            <a:r>
              <a:rPr lang="en-US" dirty="0" smtClean="0"/>
              <a:t>High: More than 50%</a:t>
            </a:r>
          </a:p>
          <a:p>
            <a:pPr lvl="1"/>
            <a:r>
              <a:rPr lang="en-US" dirty="0" smtClean="0"/>
              <a:t>Medium: 10 to 50%</a:t>
            </a:r>
          </a:p>
          <a:p>
            <a:pPr lvl="1"/>
            <a:r>
              <a:rPr lang="en-US" dirty="0" smtClean="0"/>
              <a:t>Low: Less than 10% </a:t>
            </a:r>
          </a:p>
          <a:p>
            <a:r>
              <a:rPr lang="en-US" dirty="0" smtClean="0"/>
              <a:t>Use of “load” is adapted from the definition in IEEE 100</a:t>
            </a:r>
            <a:endParaRPr lang="en-US" dirty="0" smtClean="0"/>
          </a:p>
          <a:p>
            <a:endParaRPr lang="en-US" dirty="0" smtClean="0"/>
          </a:p>
        </p:txBody>
      </p:sp>
      <p:sp>
        <p:nvSpPr>
          <p:cNvPr id="4" name="Date Placeholder 3"/>
          <p:cNvSpPr>
            <a:spLocks noGrp="1"/>
          </p:cNvSpPr>
          <p:nvPr>
            <p:ph type="dt" sz="half" idx="10"/>
          </p:nvPr>
        </p:nvSpPr>
        <p:spPr/>
        <p:txBody>
          <a:bodyPr/>
          <a:lstStyle/>
          <a:p>
            <a:pPr>
              <a:defRPr/>
            </a:pPr>
            <a:r>
              <a:rPr lang="de-DE" smtClean="0"/>
              <a:t>March 2011</a:t>
            </a:r>
            <a:endParaRPr lang="en-US"/>
          </a:p>
        </p:txBody>
      </p:sp>
      <p:sp>
        <p:nvSpPr>
          <p:cNvPr id="5" name="Footer Placeholder 4"/>
          <p:cNvSpPr>
            <a:spLocks noGrp="1"/>
          </p:cNvSpPr>
          <p:nvPr>
            <p:ph type="ftr" sz="quarter" idx="11"/>
          </p:nvPr>
        </p:nvSpPr>
        <p:spPr/>
        <p:txBody>
          <a:bodyPr/>
          <a:lstStyle/>
          <a:p>
            <a:pPr>
              <a:defRPr/>
            </a:pPr>
            <a:r>
              <a:rPr lang="de-DE" smtClean="0"/>
              <a:t>Tom Siep,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0D36EBD-CD26-44FF-BDE7-CA35647ACE11}"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Coverage Interval</a:t>
            </a:r>
            <a:endParaRPr lang="en-US" dirty="0"/>
          </a:p>
        </p:txBody>
      </p:sp>
      <p:sp>
        <p:nvSpPr>
          <p:cNvPr id="3" name="Content Placeholder 2"/>
          <p:cNvSpPr>
            <a:spLocks noGrp="1"/>
          </p:cNvSpPr>
          <p:nvPr>
            <p:ph idx="1"/>
          </p:nvPr>
        </p:nvSpPr>
        <p:spPr/>
        <p:txBody>
          <a:bodyPr/>
          <a:lstStyle/>
          <a:p>
            <a:r>
              <a:rPr lang="en-US" u="sng" dirty="0" smtClean="0"/>
              <a:t>Coverage Interval</a:t>
            </a:r>
            <a:r>
              <a:rPr lang="en-US" dirty="0" smtClean="0"/>
              <a:t> </a:t>
            </a:r>
            <a:r>
              <a:rPr lang="en-US" dirty="0" smtClean="0"/>
              <a:t>is the time the STA is within the range of an AP within an ESS. This time is the maximum available time for establishing a link and exchanging data.</a:t>
            </a:r>
          </a:p>
          <a:p>
            <a:pPr lvl="1"/>
            <a:r>
              <a:rPr lang="en-US" dirty="0" smtClean="0"/>
              <a:t>High: 	less than 1 second</a:t>
            </a:r>
          </a:p>
          <a:p>
            <a:pPr lvl="1"/>
            <a:r>
              <a:rPr lang="en-US" dirty="0" smtClean="0"/>
              <a:t>Medium:   between 1 and 10 seconds  </a:t>
            </a:r>
            <a:endParaRPr lang="en-US" dirty="0" smtClean="0">
              <a:solidFill>
                <a:srgbClr val="FF0000"/>
              </a:solidFill>
            </a:endParaRPr>
          </a:p>
          <a:p>
            <a:pPr lvl="1"/>
            <a:r>
              <a:rPr lang="en-US" dirty="0" smtClean="0"/>
              <a:t>Low:	more than 10 seconds</a:t>
            </a:r>
          </a:p>
          <a:p>
            <a:pPr lvl="1"/>
            <a:endParaRPr lang="en-US" dirty="0" smtClean="0"/>
          </a:p>
        </p:txBody>
      </p:sp>
      <p:sp>
        <p:nvSpPr>
          <p:cNvPr id="4" name="Date Placeholder 3"/>
          <p:cNvSpPr>
            <a:spLocks noGrp="1"/>
          </p:cNvSpPr>
          <p:nvPr>
            <p:ph type="dt" sz="half" idx="10"/>
          </p:nvPr>
        </p:nvSpPr>
        <p:spPr/>
        <p:txBody>
          <a:bodyPr/>
          <a:lstStyle/>
          <a:p>
            <a:pPr>
              <a:defRPr/>
            </a:pPr>
            <a:r>
              <a:rPr lang="de-DE" smtClean="0"/>
              <a:t>March 2011</a:t>
            </a:r>
            <a:endParaRPr lang="en-US"/>
          </a:p>
        </p:txBody>
      </p:sp>
      <p:sp>
        <p:nvSpPr>
          <p:cNvPr id="5" name="Footer Placeholder 4"/>
          <p:cNvSpPr>
            <a:spLocks noGrp="1"/>
          </p:cNvSpPr>
          <p:nvPr>
            <p:ph type="ftr" sz="quarter" idx="11"/>
          </p:nvPr>
        </p:nvSpPr>
        <p:spPr/>
        <p:txBody>
          <a:bodyPr/>
          <a:lstStyle/>
          <a:p>
            <a:pPr>
              <a:defRPr/>
            </a:pPr>
            <a:r>
              <a:rPr lang="de-DE" smtClean="0"/>
              <a:t>Tom Siep,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0D36EBD-CD26-44FF-BDE7-CA35647ACE11}"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 Setup Time</a:t>
            </a:r>
            <a:endParaRPr lang="en-US" dirty="0"/>
          </a:p>
        </p:txBody>
      </p:sp>
      <p:sp>
        <p:nvSpPr>
          <p:cNvPr id="3" name="Content Placeholder 2"/>
          <p:cNvSpPr>
            <a:spLocks noGrp="1"/>
          </p:cNvSpPr>
          <p:nvPr>
            <p:ph idx="1"/>
          </p:nvPr>
        </p:nvSpPr>
        <p:spPr>
          <a:xfrm>
            <a:off x="685800" y="1676400"/>
            <a:ext cx="7772400" cy="4114800"/>
          </a:xfrm>
        </p:spPr>
        <p:txBody>
          <a:bodyPr/>
          <a:lstStyle/>
          <a:p>
            <a:pPr>
              <a:buNone/>
            </a:pPr>
            <a:r>
              <a:rPr lang="en-US" u="sng" dirty="0" smtClean="0"/>
              <a:t>Link Setup Time</a:t>
            </a:r>
            <a:r>
              <a:rPr lang="en-US" dirty="0" smtClean="0"/>
              <a:t> is </a:t>
            </a:r>
            <a:r>
              <a:rPr lang="en-US" dirty="0" smtClean="0"/>
              <a:t>the amount time required to establish for the first time a link to an AP within an ESS.  This includes the time for AP/Network  discovery and </a:t>
            </a:r>
            <a:r>
              <a:rPr lang="en-US" dirty="0" smtClean="0"/>
              <a:t>Association </a:t>
            </a:r>
            <a:r>
              <a:rPr lang="en-US" dirty="0" smtClean="0"/>
              <a:t>and Authentication</a:t>
            </a:r>
          </a:p>
          <a:p>
            <a:pPr lvl="1"/>
            <a:r>
              <a:rPr lang="en-US" dirty="0" smtClean="0"/>
              <a:t>High:	less than 100 ms</a:t>
            </a:r>
          </a:p>
          <a:p>
            <a:pPr lvl="1"/>
            <a:r>
              <a:rPr lang="en-US" dirty="0" smtClean="0"/>
              <a:t>Medium	between 100 ms and 2 seconds</a:t>
            </a:r>
          </a:p>
          <a:p>
            <a:pPr lvl="1"/>
            <a:r>
              <a:rPr lang="en-US" dirty="0" smtClean="0"/>
              <a:t>Low:	more than 2 seconds</a:t>
            </a:r>
          </a:p>
          <a:p>
            <a:r>
              <a:rPr lang="en-US" dirty="0" smtClean="0"/>
              <a:t>NOTE:</a:t>
            </a:r>
          </a:p>
          <a:p>
            <a:pPr lvl="1"/>
            <a:r>
              <a:rPr lang="en-US" dirty="0" smtClean="0"/>
              <a:t>“link”, “association”,  authentication are defined as per 802.11</a:t>
            </a:r>
          </a:p>
          <a:p>
            <a:pPr lvl="1"/>
            <a:r>
              <a:rPr lang="en-US" dirty="0" smtClean="0"/>
              <a:t>We need to agree when to start measuring this time interval (e.g. when the STA enters the coverage of the ESS, etc</a:t>
            </a:r>
            <a:r>
              <a:rPr lang="en-US" dirty="0" smtClean="0"/>
              <a:t>.)</a:t>
            </a:r>
            <a:endParaRPr lang="en-US" dirty="0" smtClean="0"/>
          </a:p>
        </p:txBody>
      </p:sp>
      <p:sp>
        <p:nvSpPr>
          <p:cNvPr id="4" name="Date Placeholder 3"/>
          <p:cNvSpPr>
            <a:spLocks noGrp="1"/>
          </p:cNvSpPr>
          <p:nvPr>
            <p:ph type="dt" sz="half" idx="10"/>
          </p:nvPr>
        </p:nvSpPr>
        <p:spPr/>
        <p:txBody>
          <a:bodyPr/>
          <a:lstStyle/>
          <a:p>
            <a:pPr>
              <a:defRPr/>
            </a:pPr>
            <a:r>
              <a:rPr lang="de-DE" smtClean="0"/>
              <a:t>March 2011</a:t>
            </a:r>
            <a:endParaRPr lang="en-US"/>
          </a:p>
        </p:txBody>
      </p:sp>
      <p:sp>
        <p:nvSpPr>
          <p:cNvPr id="5" name="Footer Placeholder 4"/>
          <p:cNvSpPr>
            <a:spLocks noGrp="1"/>
          </p:cNvSpPr>
          <p:nvPr>
            <p:ph type="ftr" sz="quarter" idx="11"/>
          </p:nvPr>
        </p:nvSpPr>
        <p:spPr/>
        <p:txBody>
          <a:bodyPr/>
          <a:lstStyle/>
          <a:p>
            <a:pPr>
              <a:defRPr/>
            </a:pPr>
            <a:r>
              <a:rPr lang="de-DE" smtClean="0"/>
              <a:t>Tom Siep,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0D36EBD-CD26-44FF-BDE7-CA35647ACE11}" type="slidenum">
              <a:rPr lang="en-US" smtClean="0"/>
              <a:pPr>
                <a:defRPr/>
              </a:pPr>
              <a:t>8</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tms">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802-11-Submission-tms</Template>
  <TotalTime>419</TotalTime>
  <Words>500</Words>
  <Application>Microsoft Office PowerPoint</Application>
  <PresentationFormat>On-screen Show (4:3)</PresentationFormat>
  <Paragraphs>71</Paragraphs>
  <Slides>8</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0" baseType="lpstr">
      <vt:lpstr>802-11-Submission-tms</vt:lpstr>
      <vt:lpstr>Dokument</vt:lpstr>
      <vt:lpstr>Use Case Characteristics Discussion</vt:lpstr>
      <vt:lpstr>Abstract</vt:lpstr>
      <vt:lpstr>Introductory Text (new slide)</vt:lpstr>
      <vt:lpstr>Definition of High, Medium, and Low</vt:lpstr>
      <vt:lpstr>Link-Attempt Rate</vt:lpstr>
      <vt:lpstr>Media Load</vt:lpstr>
      <vt:lpstr>Coverage Interval</vt:lpstr>
      <vt:lpstr>Link Setup Time</vt:lpstr>
    </vt:vector>
  </TitlesOfParts>
  <Manager/>
  <Company>CSR PLC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 Case Characteristics Discussion</dc:title>
  <dc:subject/>
  <dc:creator>Tom Siep</dc:creator>
  <cp:keywords/>
  <dc:description/>
  <cp:lastModifiedBy>Tom Siep</cp:lastModifiedBy>
  <cp:revision>22</cp:revision>
  <cp:lastPrinted>1998-02-10T13:28:06Z</cp:lastPrinted>
  <dcterms:created xsi:type="dcterms:W3CDTF">2011-03-15T13:06:10Z</dcterms:created>
  <dcterms:modified xsi:type="dcterms:W3CDTF">2011-03-16T07:05:03Z</dcterms:modified>
  <cp:category/>
</cp:coreProperties>
</file>