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8" r:id="rId3"/>
    <p:sldId id="279" r:id="rId4"/>
    <p:sldId id="280" r:id="rId5"/>
    <p:sldId id="281" r:id="rId6"/>
    <p:sldId id="282" r:id="rId7"/>
    <p:sldId id="283" r:id="rId8"/>
    <p:sldId id="284" r:id="rId9"/>
    <p:sldId id="285" r:id="rId10"/>
    <p:sldId id="286" r:id="rId11"/>
    <p:sldId id="289" r:id="rId12"/>
    <p:sldId id="291" r:id="rId13"/>
    <p:sldId id="277" r:id="rId14"/>
    <p:sldId id="276" r:id="rId15"/>
    <p:sldId id="290" r:id="rId16"/>
    <p:sldId id="293"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35" autoAdjust="0"/>
    <p:restoredTop sz="94559" autoAdjust="0"/>
  </p:normalViewPr>
  <p:slideViewPr>
    <p:cSldViewPr>
      <p:cViewPr varScale="1">
        <p:scale>
          <a:sx n="86" d="100"/>
          <a:sy n="86" d="100"/>
        </p:scale>
        <p:origin x="-155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4" d="100"/>
          <a:sy n="34" d="100"/>
        </p:scale>
        <p:origin x="-2322"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07EDCC3-DA20-4373-BCE2-DF8E46620CB5}"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defRPr sz="1200">
                <a:cs typeface="+mn-cs"/>
              </a:defRPr>
            </a:lvl1pPr>
          </a:lstStyle>
          <a:p>
            <a:pPr>
              <a:defRPr/>
            </a:pPr>
            <a:r>
              <a:rPr lang="en-CA" smtClean="0"/>
              <a:t>doc.: IEEE 802.11-11/0390r0</a:t>
            </a:r>
            <a:endParaRPr lang="en-C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802.11-11/0390r0</a:t>
            </a:r>
            <a:endParaRPr lang="en-US"/>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DE70F22C-5D04-410A-9E13-2B7901B4981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4097338" y="98425"/>
            <a:ext cx="2184400" cy="212725"/>
          </a:xfrm>
        </p:spPr>
        <p:txBody>
          <a:bodyPr/>
          <a:lstStyle/>
          <a:p>
            <a:pPr>
              <a:defRPr/>
            </a:pPr>
            <a:r>
              <a:rPr lang="en-US" smtClean="0"/>
              <a:t>doc.: IEEE 802.11-11/0390r0</a:t>
            </a:r>
            <a:endParaRPr lang="en-US" smtClean="0"/>
          </a:p>
        </p:txBody>
      </p:sp>
      <p:sp>
        <p:nvSpPr>
          <p:cNvPr id="21507" name="Rectangle 3"/>
          <p:cNvSpPr>
            <a:spLocks noGrp="1" noChangeArrowheads="1"/>
          </p:cNvSpPr>
          <p:nvPr>
            <p:ph type="dt" sz="quarter" idx="1"/>
          </p:nvPr>
        </p:nvSpPr>
        <p:spPr/>
        <p:txBody>
          <a:bodyPr/>
          <a:lstStyle/>
          <a:p>
            <a:pPr>
              <a:defRPr/>
            </a:pPr>
            <a:r>
              <a:rPr lang="en-US" smtClean="0"/>
              <a:t>July 2010</a:t>
            </a:r>
          </a:p>
        </p:txBody>
      </p:sp>
      <p:sp>
        <p:nvSpPr>
          <p:cNvPr id="21508" name="Rectangle 6"/>
          <p:cNvSpPr>
            <a:spLocks noGrp="1" noChangeArrowheads="1"/>
          </p:cNvSpPr>
          <p:nvPr>
            <p:ph type="ftr" sz="quarter" idx="4"/>
          </p:nvPr>
        </p:nvSpPr>
        <p:spPr>
          <a:xfrm>
            <a:off x="4037013" y="8985250"/>
            <a:ext cx="2244725" cy="182563"/>
          </a:xfrm>
        </p:spPr>
        <p:txBody>
          <a:bodyPr/>
          <a:lstStyle/>
          <a:p>
            <a:pPr lvl="4">
              <a:defRPr/>
            </a:pPr>
            <a:r>
              <a:rPr lang="en-US" smtClean="0"/>
              <a:t>Sameer Vermani, Qualcomm</a:t>
            </a:r>
          </a:p>
        </p:txBody>
      </p:sp>
      <p:sp>
        <p:nvSpPr>
          <p:cNvPr id="21509" name="Rectangle 7"/>
          <p:cNvSpPr>
            <a:spLocks noGrp="1" noChangeArrowheads="1"/>
          </p:cNvSpPr>
          <p:nvPr>
            <p:ph type="sldNum" sz="quarter" idx="5"/>
          </p:nvPr>
        </p:nvSpPr>
        <p:spPr>
          <a:xfrm>
            <a:off x="3324225" y="8985250"/>
            <a:ext cx="411163" cy="182563"/>
          </a:xfrm>
        </p:spPr>
        <p:txBody>
          <a:bodyPr/>
          <a:lstStyle/>
          <a:p>
            <a:pPr>
              <a:defRPr/>
            </a:pPr>
            <a:r>
              <a:rPr lang="en-US" smtClean="0"/>
              <a:t>Page </a:t>
            </a:r>
            <a:fld id="{4BF8F518-F85F-4974-98FC-9E23BDAAE90F}" type="slidenum">
              <a:rPr lang="en-US" smtClean="0"/>
              <a:pPr>
                <a:defRPr/>
              </a:pPr>
              <a:t>1</a:t>
            </a:fld>
            <a:endParaRPr lang="en-US"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47763" y="696913"/>
            <a:ext cx="4640262" cy="3479800"/>
          </a:xfrm>
          <a:ln/>
        </p:spPr>
      </p:sp>
      <p:sp>
        <p:nvSpPr>
          <p:cNvPr id="37891"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p:spPr>
        <p:txBody>
          <a:bodyPr/>
          <a:lstStyle/>
          <a:p>
            <a:endParaRPr lang="en-CA" smtClean="0"/>
          </a:p>
        </p:txBody>
      </p:sp>
      <p:sp>
        <p:nvSpPr>
          <p:cNvPr id="38916"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eaLnBrk="0" hangingPunct="0"/>
            <a:r>
              <a:rPr lang="en-US" sz="1400" b="1"/>
              <a:t>doc.: IEEE 802.11-10/0020r0</a:t>
            </a:r>
          </a:p>
        </p:txBody>
      </p:sp>
      <p:sp>
        <p:nvSpPr>
          <p:cNvPr id="38917"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eaLnBrk="0" hangingPunct="0"/>
            <a:r>
              <a:rPr lang="en-US" sz="1400" b="1"/>
              <a:t>January 2010</a:t>
            </a:r>
          </a:p>
        </p:txBody>
      </p:sp>
      <p:sp>
        <p:nvSpPr>
          <p:cNvPr id="38918"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t>Osama Aboul-Magd (Samsung)</a:t>
            </a:r>
          </a:p>
        </p:txBody>
      </p:sp>
      <p:sp>
        <p:nvSpPr>
          <p:cNvPr id="38919"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eaLnBrk="0" hangingPunct="0"/>
            <a:r>
              <a:rPr lang="en-US"/>
              <a:t>Page </a:t>
            </a:r>
            <a:fld id="{5813A597-6A7C-4775-9192-3EC8D35AE47F}" type="slidenum">
              <a:rPr lang="en-US"/>
              <a:pPr algn="r" defTabSz="933450" eaLnBrk="0" hangingPunct="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4113" y="701675"/>
            <a:ext cx="4625975" cy="3468688"/>
          </a:xfrm>
          <a:ln/>
        </p:spPr>
      </p:sp>
      <p:sp>
        <p:nvSpPr>
          <p:cNvPr id="399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4113" y="701675"/>
            <a:ext cx="4625975" cy="3468688"/>
          </a:xfrm>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1154113" y="701675"/>
            <a:ext cx="4625975" cy="3468688"/>
          </a:xfrm>
          <a:ln/>
        </p:spPr>
      </p:sp>
      <p:sp>
        <p:nvSpPr>
          <p:cNvPr id="430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54113" y="701675"/>
            <a:ext cx="4625975" cy="3468688"/>
          </a:xfrm>
          <a:ln/>
        </p:spPr>
      </p:sp>
      <p:sp>
        <p:nvSpPr>
          <p:cNvPr id="440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5700" y="701675"/>
            <a:ext cx="4624388" cy="3468688"/>
          </a:xfrm>
          <a:ln/>
        </p:spPr>
      </p:sp>
      <p:sp>
        <p:nvSpPr>
          <p:cNvPr id="30723"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5700" y="701675"/>
            <a:ext cx="4624388" cy="3468688"/>
          </a:xfrm>
          <a:ln/>
        </p:spPr>
      </p:sp>
      <p:sp>
        <p:nvSpPr>
          <p:cNvPr id="3174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5700" y="701675"/>
            <a:ext cx="4624388" cy="3468688"/>
          </a:xfrm>
          <a:ln/>
        </p:spPr>
      </p:sp>
      <p:sp>
        <p:nvSpPr>
          <p:cNvPr id="3277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379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4819"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584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686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xfrm>
            <a:off x="696913" y="334963"/>
            <a:ext cx="1327150" cy="276225"/>
          </a:xfrm>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2FFF15B-E0F1-4CA2-B724-2280EC052E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203D100-9716-4787-A31B-8E22538B59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35E57B-6B5B-493C-8BB8-0B6CD5842E2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6C883ED-7F2F-40A2-A7DE-EFE8E6ED1C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smtClean="0"/>
              <a:t>Click to edit Master title style</a:t>
            </a:r>
            <a:endParaRPr lang="en-CA"/>
          </a:p>
        </p:txBody>
      </p:sp>
      <p:sp>
        <p:nvSpPr>
          <p:cNvPr id="4" name="Rectangle 4"/>
          <p:cNvSpPr>
            <a:spLocks noGrp="1" noChangeArrowheads="1"/>
          </p:cNvSpPr>
          <p:nvPr>
            <p:ph type="dt" sz="half" idx="10"/>
          </p:nvPr>
        </p:nvSpPr>
        <p:spPr>
          <a:xfrm>
            <a:off x="696913" y="334963"/>
            <a:ext cx="1339850" cy="276225"/>
          </a:xfrm>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1E75621-17AA-4D41-8859-78A1BD052DD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609A37-AA29-45F9-B486-60C98881095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8AA79A-EC85-4E1F-B892-712135521C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2011</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408F4DB-17FD-470C-B0C2-8A39325BE6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8EAF37EB-964A-4FE6-A630-855DEF7CDA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1EEFFFC-0B38-4D7E-9446-B6D2F530B0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DDF8640-DF72-4539-8D7F-EABA297A719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06DDC6-C451-4AD3-BAB8-7B1947C2CBB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32601"/>
            <a:ext cx="11692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March 2011</a:t>
            </a:r>
            <a:endParaRPr lang="en-US" dirty="0"/>
          </a:p>
        </p:txBody>
      </p:sp>
      <p:sp>
        <p:nvSpPr>
          <p:cNvPr id="1029" name="Rectangle 5"/>
          <p:cNvSpPr>
            <a:spLocks noGrp="1" noChangeArrowheads="1"/>
          </p:cNvSpPr>
          <p:nvPr>
            <p:ph type="ftr" sz="quarter" idx="3"/>
          </p:nvPr>
        </p:nvSpPr>
        <p:spPr bwMode="auto">
          <a:xfrm>
            <a:off x="6908800" y="6475413"/>
            <a:ext cx="16351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Brian Hart, Cisco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FE69636E-0FAD-4C4A-B2AF-2596860712FF}" type="slidenum">
              <a:rPr lang="en-US"/>
              <a:pPr>
                <a:defRPr/>
              </a:pPr>
              <a:t>‹#›</a:t>
            </a:fld>
            <a:endParaRPr lang="en-US"/>
          </a:p>
        </p:txBody>
      </p:sp>
      <p:sp>
        <p:nvSpPr>
          <p:cNvPr id="1031" name="Rectangle 7"/>
          <p:cNvSpPr>
            <a:spLocks noChangeArrowheads="1"/>
          </p:cNvSpPr>
          <p:nvPr/>
        </p:nvSpPr>
        <p:spPr bwMode="auto">
          <a:xfrm>
            <a:off x="5175246" y="334189"/>
            <a:ext cx="327025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802.11-11/0390r0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1" r:id="rId3"/>
    <p:sldLayoutId id="2147483762" r:id="rId4"/>
    <p:sldLayoutId id="2147483763" r:id="rId5"/>
    <p:sldLayoutId id="2147483766" r:id="rId6"/>
    <p:sldLayoutId id="2147483767" r:id="rId7"/>
    <p:sldLayoutId id="2147483768" r:id="rId8"/>
    <p:sldLayoutId id="2147483769" r:id="rId9"/>
    <p:sldLayoutId id="2147483770" r:id="rId10"/>
    <p:sldLayoutId id="2147483771" r:id="rId11"/>
    <p:sldLayoutId id="2147483772"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p:txBody>
          <a:bodyPr/>
          <a:lstStyle/>
          <a:p>
            <a:pPr>
              <a:defRPr/>
            </a:pPr>
            <a:r>
              <a:rPr lang="en-US"/>
              <a:t>Brian Hart, Cisco Systems</a:t>
            </a:r>
          </a:p>
        </p:txBody>
      </p:sp>
      <p:sp>
        <p:nvSpPr>
          <p:cNvPr id="1028" name="Rectangle 2"/>
          <p:cNvSpPr>
            <a:spLocks noGrp="1" noChangeArrowheads="1"/>
          </p:cNvSpPr>
          <p:nvPr>
            <p:ph type="title"/>
          </p:nvPr>
        </p:nvSpPr>
        <p:spPr/>
        <p:txBody>
          <a:bodyPr/>
          <a:lstStyle/>
          <a:p>
            <a:r>
              <a:rPr lang="en-US" sz="2800" dirty="0" smtClean="0"/>
              <a:t>MU-MIMO AdHoc Report </a:t>
            </a:r>
            <a:r>
              <a:rPr lang="en-US" sz="2800" dirty="0" smtClean="0"/>
              <a:t>March </a:t>
            </a:r>
            <a:r>
              <a:rPr lang="en-US" sz="2800" dirty="0" smtClean="0"/>
              <a:t>2011</a:t>
            </a:r>
          </a:p>
        </p:txBody>
      </p:sp>
      <p:sp>
        <p:nvSpPr>
          <p:cNvPr id="1029" name="Rectangle 6"/>
          <p:cNvSpPr>
            <a:spLocks noGrp="1" noChangeArrowheads="1"/>
          </p:cNvSpPr>
          <p:nvPr>
            <p:ph type="body" idx="1"/>
          </p:nvPr>
        </p:nvSpPr>
        <p:spPr>
          <a:xfrm>
            <a:off x="685800" y="1676400"/>
            <a:ext cx="7772400" cy="381000"/>
          </a:xfrm>
        </p:spPr>
        <p:txBody>
          <a:bodyPr/>
          <a:lstStyle/>
          <a:p>
            <a:pPr algn="ctr">
              <a:buFontTx/>
              <a:buNone/>
            </a:pPr>
            <a:r>
              <a:rPr lang="en-US" sz="2000" smtClean="0"/>
              <a:t>Date:</a:t>
            </a:r>
            <a:r>
              <a:rPr lang="en-US" sz="2000" b="0" smtClean="0"/>
              <a:t> 2011-01-18</a:t>
            </a:r>
          </a:p>
        </p:txBody>
      </p:sp>
      <p:graphicFrame>
        <p:nvGraphicFramePr>
          <p:cNvPr id="1026" name="Object 11"/>
          <p:cNvGraphicFramePr>
            <a:graphicFrameLocks noChangeAspect="1"/>
          </p:cNvGraphicFramePr>
          <p:nvPr/>
        </p:nvGraphicFramePr>
        <p:xfrm>
          <a:off x="517525" y="2270125"/>
          <a:ext cx="7772400" cy="2713038"/>
        </p:xfrm>
        <a:graphic>
          <a:graphicData uri="http://schemas.openxmlformats.org/presentationml/2006/ole">
            <p:oleObj spid="_x0000_s1026" name="Document" r:id="rId4" imgW="8523793" imgH="2981015"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31" name="Slide Number Placeholder 8"/>
          <p:cNvSpPr>
            <a:spLocks noGrp="1"/>
          </p:cNvSpPr>
          <p:nvPr>
            <p:ph type="sldNum" sz="quarter" idx="12"/>
          </p:nvPr>
        </p:nvSpPr>
        <p:spPr/>
        <p:txBody>
          <a:bodyPr/>
          <a:lstStyle/>
          <a:p>
            <a:pPr>
              <a:defRPr/>
            </a:pPr>
            <a:r>
              <a:rPr lang="en-US" smtClean="0"/>
              <a:t>Slide </a:t>
            </a:r>
            <a:fld id="{0982FD8C-A160-4DE0-BA9C-8728CC97EBAE}" type="slidenum">
              <a:rPr lang="en-US" smtClean="0"/>
              <a:pPr>
                <a:defRPr/>
              </a:pPr>
              <a:t>1</a:t>
            </a:fld>
            <a:endParaRPr lang="en-US" smtClean="0"/>
          </a:p>
        </p:txBody>
      </p:sp>
      <p:sp>
        <p:nvSpPr>
          <p:cNvPr id="1032" name="Date Placeholder 8"/>
          <p:cNvSpPr>
            <a:spLocks noGrp="1"/>
          </p:cNvSpPr>
          <p:nvPr>
            <p:ph type="dt" sz="quarter" idx="10"/>
          </p:nvPr>
        </p:nvSpPr>
        <p:spPr>
          <a:xfrm>
            <a:off x="696913" y="334963"/>
            <a:ext cx="1327150" cy="276225"/>
          </a:xfrm>
        </p:spPr>
        <p:txBody>
          <a:bodyPr/>
          <a:lstStyle/>
          <a:p>
            <a:pPr>
              <a:defRPr/>
            </a:pPr>
            <a:r>
              <a:rPr lang="en-US" smtClean="0"/>
              <a:t>March 2011</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2048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sz="2000" b="1" u="sng">
              <a:solidFill>
                <a:schemeClr val="tx2"/>
              </a:solidFill>
              <a:latin typeface="Helvetica" pitchFamily="34" charset="0"/>
            </a:endParaRPr>
          </a:p>
        </p:txBody>
      </p:sp>
      <p:sp>
        <p:nvSpPr>
          <p:cNvPr id="20484"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700" b="1" u="sng">
              <a:solidFill>
                <a:srgbClr val="FF0000"/>
              </a:solidFill>
            </a:endParaRPr>
          </a:p>
          <a:p>
            <a:pPr marL="230188" indent="-230188" eaLnBrk="0" hangingPunct="0">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eaLnBrk="0" hangingPunct="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eaLnBrk="0" hangingPunct="0">
              <a:lnSpc>
                <a:spcPct val="80000"/>
              </a:lnSpc>
              <a:spcBef>
                <a:spcPct val="20000"/>
              </a:spcBef>
              <a:spcAft>
                <a:spcPct val="40000"/>
              </a:spcAft>
              <a:buFontTx/>
              <a:buChar char="•"/>
            </a:pPr>
            <a:r>
              <a:rPr lang="en-GB" sz="1800"/>
              <a:t>Technical considerations remain primary focus</a:t>
            </a:r>
            <a:endParaRPr lang="en-US" sz="1800"/>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r>
              <a:rPr lang="en-US" sz="1000"/>
              <a:t>---------------------------------------------------------------   </a:t>
            </a:r>
          </a:p>
          <a:p>
            <a:pPr marL="230188" indent="-230188" algn="ctr" eaLnBrk="0" hangingPunct="0">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eaLnBrk="0" hangingPunct="0">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eaLnBrk="0" hangingPunct="0">
              <a:lnSpc>
                <a:spcPct val="80000"/>
              </a:lnSpc>
              <a:spcBef>
                <a:spcPct val="20000"/>
              </a:spcBef>
            </a:pPr>
            <a:endParaRPr lang="en-US"/>
          </a:p>
          <a:p>
            <a:pPr marL="230188" indent="-230188" algn="ctr" eaLnBrk="0" hangingPunct="0">
              <a:lnSpc>
                <a:spcPct val="80000"/>
              </a:lnSpc>
              <a:spcBef>
                <a:spcPct val="20000"/>
              </a:spcBef>
            </a:pPr>
            <a:r>
              <a:rPr lang="en-US"/>
              <a:t>This slide set is available at http://standards.ieee.org/board/pat/pat-slideset.ppt</a:t>
            </a:r>
          </a:p>
        </p:txBody>
      </p:sp>
      <p:sp>
        <p:nvSpPr>
          <p:cNvPr id="20485"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5</a:t>
            </a:r>
          </a:p>
        </p:txBody>
      </p:sp>
      <p:sp>
        <p:nvSpPr>
          <p:cNvPr id="13318" name="Footer Placeholder 6"/>
          <p:cNvSpPr>
            <a:spLocks noGrp="1"/>
          </p:cNvSpPr>
          <p:nvPr>
            <p:ph type="ftr" sz="quarter" idx="11"/>
          </p:nvPr>
        </p:nvSpPr>
        <p:spPr/>
        <p:txBody>
          <a:bodyPr/>
          <a:lstStyle/>
          <a:p>
            <a:pPr>
              <a:defRPr/>
            </a:pPr>
            <a:r>
              <a:rPr lang="en-US" dirty="0" smtClean="0"/>
              <a:t>Brian Hart, Cisco Systems</a:t>
            </a:r>
            <a:endParaRPr lang="en-US" dirty="0"/>
          </a:p>
        </p:txBody>
      </p:sp>
      <p:sp>
        <p:nvSpPr>
          <p:cNvPr id="13319" name="Slide Number Placeholder 7"/>
          <p:cNvSpPr>
            <a:spLocks noGrp="1"/>
          </p:cNvSpPr>
          <p:nvPr>
            <p:ph type="sldNum" sz="quarter" idx="12"/>
          </p:nvPr>
        </p:nvSpPr>
        <p:spPr/>
        <p:txBody>
          <a:bodyPr/>
          <a:lstStyle/>
          <a:p>
            <a:pPr>
              <a:defRPr/>
            </a:pPr>
            <a:r>
              <a:rPr lang="en-US" smtClean="0"/>
              <a:t>Slide </a:t>
            </a:r>
            <a:fld id="{3304B59B-4766-4145-95B1-34E7FD441B4F}" type="slidenum">
              <a:rPr lang="en-US" smtClean="0"/>
              <a:pPr>
                <a:defRPr/>
              </a:pPr>
              <a:t>10</a:t>
            </a:fld>
            <a:endParaRPr lang="en-US" smtClean="0"/>
          </a:p>
        </p:txBody>
      </p:sp>
      <p:sp>
        <p:nvSpPr>
          <p:cNvPr id="13320" name="Date Placeholder 8"/>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4CEB7899-F4E6-4C9B-BFE6-245EDDEC71F0}" type="slidenum">
              <a:rPr lang="en-US"/>
              <a:pPr algn="ctr" eaLnBrk="0" hangingPunct="0"/>
              <a:t>11</a:t>
            </a:fld>
            <a:endParaRPr lang="en-US"/>
          </a:p>
        </p:txBody>
      </p:sp>
      <p:sp>
        <p:nvSpPr>
          <p:cNvPr id="21507" name="Rectangle 2"/>
          <p:cNvSpPr>
            <a:spLocks noGrp="1" noChangeArrowheads="1"/>
          </p:cNvSpPr>
          <p:nvPr>
            <p:ph type="title" idx="4294967295"/>
          </p:nvPr>
        </p:nvSpPr>
        <p:spPr/>
        <p:txBody>
          <a:bodyPr/>
          <a:lstStyle/>
          <a:p>
            <a:r>
              <a:rPr lang="en-US" smtClean="0"/>
              <a:t>Call for Potentially Essential Patents</a:t>
            </a:r>
          </a:p>
        </p:txBody>
      </p:sp>
      <p:sp>
        <p:nvSpPr>
          <p:cNvPr id="21508" name="Rectangle 3"/>
          <p:cNvSpPr>
            <a:spLocks noGrp="1" noChangeArrowheads="1"/>
          </p:cNvSpPr>
          <p:nvPr>
            <p:ph type="body" idx="4294967295"/>
          </p:nvPr>
        </p:nvSpPr>
        <p:spPr>
          <a:xfrm>
            <a:off x="685800" y="1600200"/>
            <a:ext cx="7772400" cy="4495800"/>
          </a:xfrm>
        </p:spPr>
        <p:txBody>
          <a:bodyPr/>
          <a:lstStyle/>
          <a:p>
            <a:r>
              <a:rPr lang="en-US"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smtClean="0"/>
              <a:t>Either speak up now or</a:t>
            </a:r>
          </a:p>
          <a:p>
            <a:pPr lvl="1"/>
            <a:r>
              <a:rPr lang="en-US" sz="1800" smtClean="0"/>
              <a:t>Provide the chair of this group with the identity of the holder(s) of any and all such claims as soon as possible or</a:t>
            </a:r>
          </a:p>
          <a:p>
            <a:pPr lvl="1"/>
            <a:r>
              <a:rPr lang="en-US" sz="1800" smtClean="0"/>
              <a:t>Cause an LOA to be submitted</a:t>
            </a:r>
          </a:p>
        </p:txBody>
      </p:sp>
      <p:sp>
        <p:nvSpPr>
          <p:cNvPr id="1434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4342" name="Slide Number Placeholder 8"/>
          <p:cNvSpPr>
            <a:spLocks noGrp="1"/>
          </p:cNvSpPr>
          <p:nvPr>
            <p:ph type="sldNum" sz="quarter" idx="12"/>
          </p:nvPr>
        </p:nvSpPr>
        <p:spPr/>
        <p:txBody>
          <a:bodyPr/>
          <a:lstStyle/>
          <a:p>
            <a:pPr>
              <a:defRPr/>
            </a:pPr>
            <a:r>
              <a:rPr lang="en-US" smtClean="0"/>
              <a:t>Slide </a:t>
            </a:r>
            <a:fld id="{D1E401BB-0FD9-4EF9-8435-057410C8389B}" type="slidenum">
              <a:rPr lang="en-US" smtClean="0"/>
              <a:pPr>
                <a:defRPr/>
              </a:pPr>
              <a:t>11</a:t>
            </a:fld>
            <a:endParaRPr lang="en-US" smtClean="0"/>
          </a:p>
        </p:txBody>
      </p:sp>
      <p:sp>
        <p:nvSpPr>
          <p:cNvPr id="14343" name="Date Placeholder 8"/>
          <p:cNvSpPr>
            <a:spLocks noGrp="1"/>
          </p:cNvSpPr>
          <p:nvPr>
            <p:ph type="dt" sz="quarter" idx="10"/>
          </p:nvPr>
        </p:nvSpPr>
        <p:spPr/>
        <p:txBody>
          <a:bodyPr/>
          <a:lstStyle/>
          <a:p>
            <a:pPr>
              <a:defRPr/>
            </a:pPr>
            <a:r>
              <a:rPr lang="en-US" smtClean="0"/>
              <a:t>March 2011</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Rules for MU-MIMO Adhoc</a:t>
            </a:r>
          </a:p>
        </p:txBody>
      </p:sp>
      <p:sp>
        <p:nvSpPr>
          <p:cNvPr id="22531" name="Content Placeholder 2"/>
          <p:cNvSpPr>
            <a:spLocks noGrp="1"/>
          </p:cNvSpPr>
          <p:nvPr>
            <p:ph idx="1"/>
          </p:nvPr>
        </p:nvSpPr>
        <p:spPr/>
        <p:txBody>
          <a:bodyPr/>
          <a:lstStyle/>
          <a:p>
            <a:pPr>
              <a:lnSpc>
                <a:spcPct val="80000"/>
              </a:lnSpc>
            </a:pPr>
            <a:r>
              <a:rPr lang="en-US" sz="1600" smtClean="0"/>
              <a:t>Straw poll and pre-motion outcomes will be recorded</a:t>
            </a:r>
          </a:p>
          <a:p>
            <a:pPr lvl="1">
              <a:lnSpc>
                <a:spcPct val="80000"/>
              </a:lnSpc>
            </a:pPr>
            <a:r>
              <a:rPr lang="en-US" sz="1400" smtClean="0"/>
              <a:t>In particular, for straw poll votes to bring an issue to the task group, such as the resolution of an issue, or the failure to resolve an issue</a:t>
            </a:r>
          </a:p>
          <a:p>
            <a:pPr>
              <a:lnSpc>
                <a:spcPct val="80000"/>
              </a:lnSpc>
            </a:pPr>
            <a:r>
              <a:rPr lang="en-US" sz="1600" smtClean="0"/>
              <a:t>Email concerning TGac MU-MIMO adhoc will be sent to the TGac reflector with the subject beginning with MU-MIMO ADHOC (or MU-MIMO Adhoc)</a:t>
            </a:r>
          </a:p>
          <a:p>
            <a:pPr>
              <a:lnSpc>
                <a:spcPct val="80000"/>
              </a:lnSpc>
            </a:pPr>
            <a:r>
              <a:rPr lang="en-US" sz="1600" smtClean="0"/>
              <a:t>&gt;=75% pre-motion result is required to forward an item to the task group for a binding motion vote</a:t>
            </a:r>
          </a:p>
          <a:p>
            <a:pPr>
              <a:lnSpc>
                <a:spcPct val="80000"/>
              </a:lnSpc>
            </a:pPr>
            <a:r>
              <a:rPr lang="en-US" sz="1600" smtClean="0"/>
              <a:t>&gt;50% straw poll result is required to move an issue from the MU-MIMO adhoc to the task group for further debate</a:t>
            </a:r>
          </a:p>
          <a:p>
            <a:pPr lvl="1">
              <a:lnSpc>
                <a:spcPct val="80000"/>
              </a:lnSpc>
            </a:pPr>
            <a:r>
              <a:rPr lang="en-US" sz="1400" smtClean="0"/>
              <a:t>Only after at least one failed MU-MIMO adhoc vote to forward an item to the task group for a binding motion vote</a:t>
            </a:r>
          </a:p>
          <a:p>
            <a:pPr>
              <a:lnSpc>
                <a:spcPct val="80000"/>
              </a:lnSpc>
            </a:pPr>
            <a:r>
              <a:rPr lang="en-US" sz="1600" smtClean="0"/>
              <a:t>&gt;50% straw poll result is required to move an issue from the MU-MIMO adhoc to another adhoc for further debate</a:t>
            </a:r>
          </a:p>
          <a:p>
            <a:pPr>
              <a:lnSpc>
                <a:spcPct val="80000"/>
              </a:lnSpc>
            </a:pPr>
            <a:r>
              <a:rPr lang="en-US" sz="1600" smtClean="0"/>
              <a:t>&gt;50% straw poll result required to refuse an issue that is being moved from another adhoc into the group</a:t>
            </a:r>
            <a:endParaRPr lang="en-US" sz="1400" smtClean="0"/>
          </a:p>
          <a:p>
            <a:pPr>
              <a:lnSpc>
                <a:spcPct val="80000"/>
              </a:lnSpc>
            </a:pPr>
            <a:r>
              <a:rPr lang="en-US" sz="1600" smtClean="0"/>
              <a:t>For further details, please see</a:t>
            </a:r>
          </a:p>
          <a:p>
            <a:pPr lvl="1">
              <a:lnSpc>
                <a:spcPct val="80000"/>
              </a:lnSpc>
            </a:pPr>
            <a:r>
              <a:rPr lang="en-US" sz="1400" smtClean="0"/>
              <a:t>11-09-0059r5 (see also 11-09-1282r0, 11-09-1181-00-00ac-ad-hoc-lifecycle.ppt)</a:t>
            </a:r>
          </a:p>
          <a:p>
            <a:endParaRPr lang="en-US" smtClean="0"/>
          </a:p>
        </p:txBody>
      </p:sp>
      <p:sp>
        <p:nvSpPr>
          <p:cNvPr id="1536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5365" name="Slide Number Placeholder 5"/>
          <p:cNvSpPr>
            <a:spLocks noGrp="1"/>
          </p:cNvSpPr>
          <p:nvPr>
            <p:ph type="sldNum" sz="quarter" idx="12"/>
          </p:nvPr>
        </p:nvSpPr>
        <p:spPr/>
        <p:txBody>
          <a:bodyPr/>
          <a:lstStyle/>
          <a:p>
            <a:pPr>
              <a:defRPr/>
            </a:pPr>
            <a:r>
              <a:rPr lang="en-US" smtClean="0"/>
              <a:t>Slide </a:t>
            </a:r>
            <a:fld id="{841E6E07-9B5E-46F4-AB61-D7562D4F2B2B}" type="slidenum">
              <a:rPr lang="en-US" smtClean="0"/>
              <a:pPr>
                <a:defRPr/>
              </a:pPr>
              <a:t>12</a:t>
            </a:fld>
            <a:endParaRPr lang="en-US" smtClean="0"/>
          </a:p>
        </p:txBody>
      </p:sp>
      <p:sp>
        <p:nvSpPr>
          <p:cNvPr id="15366" name="Date Placeholder 6"/>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Agenda for </a:t>
            </a:r>
            <a:r>
              <a:rPr lang="en-US" dirty="0" smtClean="0"/>
              <a:t>March </a:t>
            </a:r>
            <a:r>
              <a:rPr lang="en-US" dirty="0" smtClean="0"/>
              <a:t>2011</a:t>
            </a:r>
          </a:p>
        </p:txBody>
      </p:sp>
      <p:sp>
        <p:nvSpPr>
          <p:cNvPr id="23555" name="Rectangle 3"/>
          <p:cNvSpPr>
            <a:spLocks noGrp="1" noChangeArrowheads="1"/>
          </p:cNvSpPr>
          <p:nvPr>
            <p:ph type="body" idx="1"/>
          </p:nvPr>
        </p:nvSpPr>
        <p:spPr>
          <a:xfrm>
            <a:off x="685800" y="1828800"/>
            <a:ext cx="7772400" cy="4114800"/>
          </a:xfrm>
        </p:spPr>
        <p:txBody>
          <a:bodyPr/>
          <a:lstStyle/>
          <a:p>
            <a:pPr>
              <a:lnSpc>
                <a:spcPct val="80000"/>
              </a:lnSpc>
              <a:spcAft>
                <a:spcPts val="600"/>
              </a:spcAft>
            </a:pPr>
            <a:r>
              <a:rPr lang="en-US" sz="1800" smtClean="0"/>
              <a:t>Call the meeting to Order</a:t>
            </a:r>
          </a:p>
          <a:p>
            <a:pPr>
              <a:lnSpc>
                <a:spcPct val="80000"/>
              </a:lnSpc>
              <a:spcAft>
                <a:spcPts val="600"/>
              </a:spcAft>
            </a:pPr>
            <a:r>
              <a:rPr lang="en-US" sz="1800" smtClean="0"/>
              <a:t>IEEE P&amp;P</a:t>
            </a:r>
          </a:p>
          <a:p>
            <a:pPr lvl="1">
              <a:lnSpc>
                <a:spcPct val="80000"/>
              </a:lnSpc>
              <a:spcAft>
                <a:spcPts val="300"/>
              </a:spcAft>
            </a:pPr>
            <a:r>
              <a:rPr lang="en-US" sz="1600" smtClean="0"/>
              <a:t>Affiliation policy</a:t>
            </a:r>
          </a:p>
          <a:p>
            <a:pPr lvl="2">
              <a:lnSpc>
                <a:spcPct val="80000"/>
              </a:lnSpc>
              <a:spcAft>
                <a:spcPts val="300"/>
              </a:spcAft>
            </a:pPr>
            <a:r>
              <a:rPr lang="en-US" sz="1600" smtClean="0"/>
              <a:t>Reviewed by TGac chair during opening block (must be done within conf calls)</a:t>
            </a:r>
          </a:p>
          <a:p>
            <a:pPr lvl="1">
              <a:lnSpc>
                <a:spcPct val="80000"/>
              </a:lnSpc>
              <a:spcAft>
                <a:spcPts val="300"/>
              </a:spcAft>
            </a:pPr>
            <a:r>
              <a:rPr lang="en-US" sz="1600" smtClean="0"/>
              <a:t>IEEE Patent policy review</a:t>
            </a:r>
          </a:p>
          <a:p>
            <a:pPr lvl="2">
              <a:lnSpc>
                <a:spcPct val="80000"/>
              </a:lnSpc>
              <a:spcAft>
                <a:spcPts val="300"/>
              </a:spcAft>
            </a:pPr>
            <a:r>
              <a:rPr lang="en-US" sz="1600" smtClean="0"/>
              <a:t>Reviewed by TGac chair during opening block (must be done within conf calls)</a:t>
            </a:r>
          </a:p>
          <a:p>
            <a:pPr lvl="1">
              <a:lnSpc>
                <a:spcPct val="80000"/>
              </a:lnSpc>
              <a:spcAft>
                <a:spcPts val="300"/>
              </a:spcAft>
            </a:pPr>
            <a:r>
              <a:rPr lang="en-US" sz="1600" smtClean="0"/>
              <a:t>Call for Potentially Essential Patents</a:t>
            </a:r>
          </a:p>
          <a:p>
            <a:pPr lvl="2">
              <a:lnSpc>
                <a:spcPct val="80000"/>
              </a:lnSpc>
              <a:spcAft>
                <a:spcPts val="600"/>
              </a:spcAft>
            </a:pPr>
            <a:r>
              <a:rPr lang="en-US" sz="1600" smtClean="0"/>
              <a:t>Reviewed by TGac chair during opening block (must be done within conf calls)</a:t>
            </a:r>
          </a:p>
          <a:p>
            <a:pPr>
              <a:lnSpc>
                <a:spcPct val="80000"/>
              </a:lnSpc>
              <a:spcAft>
                <a:spcPts val="600"/>
              </a:spcAft>
            </a:pPr>
            <a:r>
              <a:rPr lang="en-US" altLang="ja-JP" sz="1800" smtClean="0">
                <a:ea typeface="ＭＳ Ｐゴシック" pitchFamily="34" charset="-128"/>
              </a:rPr>
              <a:t>Review Ad Hoc operating rules</a:t>
            </a:r>
            <a:endParaRPr lang="en-US" sz="1800" smtClean="0"/>
          </a:p>
          <a:p>
            <a:pPr>
              <a:lnSpc>
                <a:spcPct val="80000"/>
              </a:lnSpc>
              <a:spcAft>
                <a:spcPts val="600"/>
              </a:spcAft>
            </a:pPr>
            <a:r>
              <a:rPr lang="en-US" sz="1800" smtClean="0"/>
              <a:t>Approve telecon minutes (no telecons held)</a:t>
            </a:r>
          </a:p>
          <a:p>
            <a:pPr>
              <a:lnSpc>
                <a:spcPct val="80000"/>
              </a:lnSpc>
              <a:spcAft>
                <a:spcPts val="600"/>
              </a:spcAft>
            </a:pPr>
            <a:r>
              <a:rPr lang="en-US" sz="1800" smtClean="0"/>
              <a:t>Technical presentations</a:t>
            </a:r>
          </a:p>
          <a:p>
            <a:pPr>
              <a:lnSpc>
                <a:spcPct val="80000"/>
              </a:lnSpc>
              <a:spcAft>
                <a:spcPts val="600"/>
              </a:spcAft>
            </a:pPr>
            <a:r>
              <a:rPr lang="en-US" sz="1800" smtClean="0"/>
              <a:t>Conference Call timings</a:t>
            </a:r>
          </a:p>
        </p:txBody>
      </p:sp>
      <p:sp>
        <p:nvSpPr>
          <p:cNvPr id="1638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6389" name="Slide Number Placeholder 5"/>
          <p:cNvSpPr>
            <a:spLocks noGrp="1"/>
          </p:cNvSpPr>
          <p:nvPr>
            <p:ph type="sldNum" sz="quarter" idx="12"/>
          </p:nvPr>
        </p:nvSpPr>
        <p:spPr/>
        <p:txBody>
          <a:bodyPr/>
          <a:lstStyle/>
          <a:p>
            <a:pPr>
              <a:defRPr/>
            </a:pPr>
            <a:r>
              <a:rPr lang="en-US" smtClean="0"/>
              <a:t>Slide </a:t>
            </a:r>
            <a:fld id="{6EDD1B19-DEBC-4411-80C9-0A36498E65D6}" type="slidenum">
              <a:rPr lang="en-US" smtClean="0"/>
              <a:pPr>
                <a:defRPr/>
              </a:pPr>
              <a:t>13</a:t>
            </a:fld>
            <a:endParaRPr lang="en-US" smtClean="0"/>
          </a:p>
        </p:txBody>
      </p:sp>
      <p:sp>
        <p:nvSpPr>
          <p:cNvPr id="16390" name="Date Placeholder 6"/>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Submissions</a:t>
            </a:r>
          </a:p>
        </p:txBody>
      </p:sp>
      <p:sp>
        <p:nvSpPr>
          <p:cNvPr id="24579" name="Rectangle 3"/>
          <p:cNvSpPr>
            <a:spLocks noGrp="1" noChangeArrowheads="1"/>
          </p:cNvSpPr>
          <p:nvPr>
            <p:ph type="body" idx="1"/>
          </p:nvPr>
        </p:nvSpPr>
        <p:spPr/>
        <p:txBody>
          <a:bodyPr/>
          <a:lstStyle/>
          <a:p>
            <a:r>
              <a:rPr lang="en-US" sz="1800" dirty="0" smtClean="0"/>
              <a:t>Tuesday AM2</a:t>
            </a:r>
          </a:p>
          <a:p>
            <a:pPr lvl="1">
              <a:lnSpc>
                <a:spcPct val="80000"/>
              </a:lnSpc>
            </a:pPr>
            <a:r>
              <a:rPr lang="en-US" altLang="ja-JP" sz="1600" dirty="0" smtClean="0">
                <a:ea typeface="ＭＳ Ｐゴシック" pitchFamily="34" charset="-128"/>
              </a:rPr>
              <a:t>11/346, “</a:t>
            </a:r>
            <a:r>
              <a:rPr lang="en-CA" sz="1600" dirty="0" smtClean="0"/>
              <a:t>Comments-Resolution-NDPA-description”, Simone Merlin (Qualcomm)</a:t>
            </a:r>
            <a:endParaRPr lang="en-US" altLang="ja-JP" sz="1600" dirty="0" smtClean="0">
              <a:ea typeface="ＭＳ Ｐゴシック" pitchFamily="34" charset="-128"/>
            </a:endParaRPr>
          </a:p>
          <a:p>
            <a:pPr lvl="1">
              <a:lnSpc>
                <a:spcPct val="80000"/>
              </a:lnSpc>
            </a:pPr>
            <a:r>
              <a:rPr lang="en-US" altLang="ja-JP" sz="1600" dirty="0" smtClean="0">
                <a:ea typeface="ＭＳ Ｐゴシック" pitchFamily="34" charset="-128"/>
              </a:rPr>
              <a:t>11/349, “</a:t>
            </a:r>
            <a:r>
              <a:rPr lang="en-CA" sz="1600" dirty="0" smtClean="0"/>
              <a:t>Comments-Resolution-Sounding-protocol”, Simone Merlin (Qualcomm)</a:t>
            </a:r>
            <a:endParaRPr lang="en-US" altLang="ja-JP" sz="1600" dirty="0" smtClean="0">
              <a:ea typeface="ＭＳ Ｐゴシック" pitchFamily="34" charset="-128"/>
            </a:endParaRPr>
          </a:p>
          <a:p>
            <a:pPr lvl="1">
              <a:lnSpc>
                <a:spcPct val="80000"/>
              </a:lnSpc>
            </a:pPr>
            <a:r>
              <a:rPr lang="en-US" altLang="ja-JP" sz="1600" dirty="0" smtClean="0">
                <a:ea typeface="ＭＳ Ｐゴシック" pitchFamily="34" charset="-128"/>
              </a:rPr>
              <a:t>11/354, “</a:t>
            </a:r>
            <a:r>
              <a:rPr lang="en-CA" sz="1600" dirty="0" smtClean="0"/>
              <a:t>Comment Resolution for Group ID Management”, Sameer Vermani (Qualcomm)</a:t>
            </a:r>
            <a:endParaRPr lang="en-US" altLang="ja-JP" sz="1600" dirty="0" smtClean="0">
              <a:ea typeface="ＭＳ Ｐゴシック" pitchFamily="34" charset="-128"/>
            </a:endParaRPr>
          </a:p>
          <a:p>
            <a:pPr>
              <a:lnSpc>
                <a:spcPct val="80000"/>
              </a:lnSpc>
            </a:pPr>
            <a:endParaRPr lang="en-US" sz="1800" dirty="0" smtClean="0"/>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14</a:t>
            </a:fld>
            <a:endParaRPr lang="en-US" smtClean="0"/>
          </a:p>
        </p:txBody>
      </p:sp>
      <p:sp>
        <p:nvSpPr>
          <p:cNvPr id="17414" name="Date Placeholder 6"/>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Conference Call Timings</a:t>
            </a:r>
          </a:p>
        </p:txBody>
      </p:sp>
      <p:sp>
        <p:nvSpPr>
          <p:cNvPr id="25603" name="Content Placeholder 2"/>
          <p:cNvSpPr>
            <a:spLocks noGrp="1"/>
          </p:cNvSpPr>
          <p:nvPr>
            <p:ph idx="1"/>
          </p:nvPr>
        </p:nvSpPr>
        <p:spPr/>
        <p:txBody>
          <a:bodyPr/>
          <a:lstStyle/>
          <a:p>
            <a:r>
              <a:rPr lang="en-US" dirty="0" smtClean="0"/>
              <a:t>Based on input from the AdHoc groups, the conference call schedule is to be finalized during the full TGac Thursday </a:t>
            </a:r>
            <a:r>
              <a:rPr lang="en-US" dirty="0" smtClean="0"/>
              <a:t>PM 1(before </a:t>
            </a:r>
            <a:r>
              <a:rPr lang="en-US" dirty="0" smtClean="0"/>
              <a:t>adjourning the TGac meeting)</a:t>
            </a:r>
          </a:p>
          <a:p>
            <a:endParaRPr lang="en-US" dirty="0" smtClean="0"/>
          </a:p>
          <a:p>
            <a:r>
              <a:rPr lang="en-US" altLang="ko-KR" dirty="0" smtClean="0">
                <a:ea typeface="굴림" pitchFamily="34" charset="-127"/>
              </a:rPr>
              <a:t>MU-MIMO ad hoc does not request a dedicated MU-MIMO </a:t>
            </a:r>
            <a:r>
              <a:rPr lang="en-US" altLang="ko-KR" dirty="0" err="1" smtClean="0">
                <a:ea typeface="굴림" pitchFamily="34" charset="-127"/>
              </a:rPr>
              <a:t>telecon</a:t>
            </a:r>
            <a:r>
              <a:rPr lang="en-US" altLang="ko-KR" dirty="0" smtClean="0">
                <a:ea typeface="굴림" pitchFamily="34" charset="-127"/>
              </a:rPr>
              <a:t> before the </a:t>
            </a:r>
            <a:r>
              <a:rPr lang="en-US" altLang="ko-KR" dirty="0" smtClean="0">
                <a:ea typeface="굴림" pitchFamily="34" charset="-127"/>
              </a:rPr>
              <a:t>next IEEE </a:t>
            </a:r>
            <a:r>
              <a:rPr lang="en-US" altLang="ko-KR" dirty="0" smtClean="0">
                <a:ea typeface="굴림" pitchFamily="34" charset="-127"/>
              </a:rPr>
              <a:t>meeting from TGac</a:t>
            </a:r>
            <a:endParaRPr lang="en-US" dirty="0" smtClean="0"/>
          </a:p>
          <a:p>
            <a:endParaRPr lang="en-US" dirty="0" smtClean="0"/>
          </a:p>
          <a:p>
            <a:endParaRPr lang="en-US" dirty="0" smtClean="0"/>
          </a:p>
        </p:txBody>
      </p:sp>
      <p:sp>
        <p:nvSpPr>
          <p:cNvPr id="18436"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8437" name="Slide Number Placeholder 6"/>
          <p:cNvSpPr>
            <a:spLocks noGrp="1"/>
          </p:cNvSpPr>
          <p:nvPr>
            <p:ph type="sldNum" sz="quarter" idx="12"/>
          </p:nvPr>
        </p:nvSpPr>
        <p:spPr>
          <a:xfrm>
            <a:off x="4357688" y="6475413"/>
            <a:ext cx="504825" cy="182562"/>
          </a:xfrm>
        </p:spPr>
        <p:txBody>
          <a:bodyPr/>
          <a:lstStyle/>
          <a:p>
            <a:pPr>
              <a:defRPr/>
            </a:pPr>
            <a:r>
              <a:rPr lang="en-US" smtClean="0"/>
              <a:t>Slide </a:t>
            </a:r>
            <a:fld id="{897DA305-B94E-4C9D-8AA9-E3102D8B8FD8}" type="slidenum">
              <a:rPr lang="en-US" smtClean="0"/>
              <a:pPr>
                <a:defRPr/>
              </a:pPr>
              <a:t>15</a:t>
            </a:fld>
            <a:endParaRPr lang="en-US" smtClean="0"/>
          </a:p>
        </p:txBody>
      </p:sp>
      <p:sp>
        <p:nvSpPr>
          <p:cNvPr id="18438" name="Date Placeholder 6"/>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ko-KR" smtClean="0">
                <a:ea typeface="굴림" pitchFamily="34" charset="-127"/>
              </a:rPr>
              <a:t>Straw Poll on zzz </a:t>
            </a:r>
            <a:r>
              <a:rPr lang="en-US" altLang="ko-KR" sz="2400" smtClean="0">
                <a:ea typeface="굴림" pitchFamily="34" charset="-127"/>
              </a:rPr>
              <a:t>(intended to move to TG motion)</a:t>
            </a:r>
          </a:p>
        </p:txBody>
      </p:sp>
      <p:sp>
        <p:nvSpPr>
          <p:cNvPr id="26627" name="Rectangle 3"/>
          <p:cNvSpPr>
            <a:spLocks noGrp="1" noChangeArrowheads="1"/>
          </p:cNvSpPr>
          <p:nvPr>
            <p:ph type="body" idx="1"/>
          </p:nvPr>
        </p:nvSpPr>
        <p:spPr/>
        <p:txBody>
          <a:bodyPr/>
          <a:lstStyle/>
          <a:p>
            <a:r>
              <a:rPr lang="en-US" altLang="ko-KR" smtClean="0">
                <a:ea typeface="굴림" pitchFamily="34" charset="-127"/>
              </a:rPr>
              <a:t>Do you support to xxx and to edit the spec framework document, 11-xx-yyyy, accordingly?</a:t>
            </a:r>
          </a:p>
          <a:p>
            <a:pPr lvl="1"/>
            <a:r>
              <a:rPr lang="en-US" altLang="ko-KR" smtClean="0">
                <a:ea typeface="굴림" pitchFamily="34" charset="-127"/>
              </a:rPr>
              <a:t>Yes</a:t>
            </a:r>
          </a:p>
          <a:p>
            <a:pPr lvl="1"/>
            <a:r>
              <a:rPr lang="en-US" altLang="ko-KR" smtClean="0">
                <a:ea typeface="굴림" pitchFamily="34" charset="-127"/>
              </a:rPr>
              <a:t>No</a:t>
            </a:r>
          </a:p>
          <a:p>
            <a:pPr lvl="1"/>
            <a:r>
              <a:rPr lang="en-US" altLang="ko-KR" smtClean="0">
                <a:ea typeface="굴림" pitchFamily="34" charset="-127"/>
              </a:rPr>
              <a:t>Abs</a:t>
            </a:r>
          </a:p>
          <a:p>
            <a:pPr lvl="1"/>
            <a:endParaRPr lang="en-US" altLang="ko-KR" smtClean="0">
              <a:ea typeface="굴림" pitchFamily="34" charset="-127"/>
            </a:endParaRPr>
          </a:p>
          <a:p>
            <a:pPr lvl="1"/>
            <a:r>
              <a:rPr lang="en-US" altLang="ko-KR" smtClean="0">
                <a:ea typeface="굴림" pitchFamily="34" charset="-127"/>
              </a:rPr>
              <a:t>It fails/passes to move to task group motion</a:t>
            </a:r>
          </a:p>
          <a:p>
            <a:pPr lvl="1"/>
            <a:endParaRPr lang="en-US" altLang="ko-KR" smtClean="0">
              <a:ea typeface="굴림" pitchFamily="34" charset="-127"/>
            </a:endParaRPr>
          </a:p>
        </p:txBody>
      </p:sp>
      <p:sp>
        <p:nvSpPr>
          <p:cNvPr id="26628" name="슬라이드 번호 개체 틀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pitchFamily="34" charset="-127"/>
              </a:rPr>
              <a:t>Slide </a:t>
            </a:r>
            <a:fld id="{B1F7B495-0281-409B-9097-7ED33279AA08}" type="slidenum">
              <a:rPr lang="en-US" altLang="ko-KR">
                <a:ea typeface="굴림" pitchFamily="34" charset="-127"/>
              </a:rPr>
              <a:pPr algn="ctr" eaLnBrk="0" hangingPunct="0"/>
              <a:t>16</a:t>
            </a:fld>
            <a:endParaRPr lang="en-US" altLang="ko-KR">
              <a:ea typeface="굴림" pitchFamily="34" charset="-127"/>
            </a:endParaRPr>
          </a:p>
        </p:txBody>
      </p:sp>
      <p:sp>
        <p:nvSpPr>
          <p:cNvPr id="19461" name="Footer Placeholder 9"/>
          <p:cNvSpPr>
            <a:spLocks noGrp="1"/>
          </p:cNvSpPr>
          <p:nvPr>
            <p:ph type="ftr" sz="quarter" idx="11"/>
          </p:nvPr>
        </p:nvSpPr>
        <p:spPr/>
        <p:txBody>
          <a:bodyPr/>
          <a:lstStyle/>
          <a:p>
            <a:pPr>
              <a:defRPr/>
            </a:pPr>
            <a:r>
              <a:rPr lang="en-US" dirty="0" smtClean="0"/>
              <a:t>Brian Hart, Cisco Systems</a:t>
            </a:r>
            <a:endParaRPr lang="en-US" dirty="0"/>
          </a:p>
        </p:txBody>
      </p:sp>
      <p:sp>
        <p:nvSpPr>
          <p:cNvPr id="26630" name="Text Box 4"/>
          <p:cNvSpPr txBox="1">
            <a:spLocks noChangeArrowheads="1"/>
          </p:cNvSpPr>
          <p:nvPr/>
        </p:nvSpPr>
        <p:spPr bwMode="auto">
          <a:xfrm rot="-1625297">
            <a:off x="1320800" y="3778250"/>
            <a:ext cx="6103938" cy="701675"/>
          </a:xfrm>
          <a:prstGeom prst="rect">
            <a:avLst/>
          </a:prstGeom>
          <a:noFill/>
          <a:ln w="12700">
            <a:noFill/>
            <a:miter lim="800000"/>
            <a:headEnd type="none" w="sm" len="sm"/>
            <a:tailEnd type="none" w="sm" len="sm"/>
          </a:ln>
        </p:spPr>
        <p:txBody>
          <a:bodyPr>
            <a:spAutoFit/>
          </a:bodyPr>
          <a:lstStyle/>
          <a:p>
            <a:pPr algn="ctr" eaLnBrk="0" hangingPunct="0"/>
            <a:r>
              <a:rPr lang="en-US" altLang="ko-KR" sz="4000">
                <a:solidFill>
                  <a:schemeClr val="bg2"/>
                </a:solidFill>
                <a:ea typeface="굴림" pitchFamily="34" charset="-127"/>
              </a:rPr>
              <a:t>TEMPLATE</a:t>
            </a:r>
          </a:p>
        </p:txBody>
      </p:sp>
      <p:sp>
        <p:nvSpPr>
          <p:cNvPr id="19463" name="Slide Number Placeholder 8"/>
          <p:cNvSpPr>
            <a:spLocks noGrp="1"/>
          </p:cNvSpPr>
          <p:nvPr>
            <p:ph type="sldNum" sz="quarter" idx="12"/>
          </p:nvPr>
        </p:nvSpPr>
        <p:spPr/>
        <p:txBody>
          <a:bodyPr/>
          <a:lstStyle/>
          <a:p>
            <a:pPr>
              <a:defRPr/>
            </a:pPr>
            <a:r>
              <a:rPr lang="en-US" smtClean="0"/>
              <a:t>Slide </a:t>
            </a:r>
            <a:fld id="{7B0CCC40-6731-46F5-AE58-E196F6029BBE}" type="slidenum">
              <a:rPr lang="en-US" smtClean="0"/>
              <a:pPr>
                <a:defRPr/>
              </a:pPr>
              <a:t>16</a:t>
            </a:fld>
            <a:endParaRPr lang="en-US" smtClean="0"/>
          </a:p>
        </p:txBody>
      </p:sp>
      <p:sp>
        <p:nvSpPr>
          <p:cNvPr id="19464" name="Date Placeholder 9"/>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t>Important IEEE Links</a:t>
            </a:r>
          </a:p>
        </p:txBody>
      </p:sp>
      <p:sp>
        <p:nvSpPr>
          <p:cNvPr id="12291" name="Rectangle 3"/>
          <p:cNvSpPr>
            <a:spLocks noGrp="1" noChangeArrowheads="1"/>
          </p:cNvSpPr>
          <p:nvPr>
            <p:ph type="body" idx="1"/>
          </p:nvPr>
        </p:nvSpPr>
        <p:spPr>
          <a:xfrm>
            <a:off x="228600" y="1981200"/>
            <a:ext cx="8686800" cy="4114800"/>
          </a:xfrm>
        </p:spPr>
        <p:txBody>
          <a:bodyPr/>
          <a:lstStyle/>
          <a:p>
            <a:r>
              <a:rPr lang="en-US" smtClean="0"/>
              <a:t>The following slides in this deck are believed to be the latest available, however the source locations are: </a:t>
            </a:r>
          </a:p>
          <a:p>
            <a:r>
              <a:rPr lang="en-US" smtClean="0">
                <a:hlinkClick r:id="rId3"/>
              </a:rPr>
              <a:t>http://standards.ieee.org/faqs/affiliationFAQ.html</a:t>
            </a:r>
            <a:endParaRPr lang="en-US" smtClean="0"/>
          </a:p>
          <a:p>
            <a:r>
              <a:rPr lang="en-US" smtClean="0">
                <a:hlinkClick r:id="rId4"/>
              </a:rPr>
              <a:t>http://standards.ieee.org/resources/antitrust-guidelines.pdf</a:t>
            </a:r>
            <a:endParaRPr lang="en-US" smtClean="0"/>
          </a:p>
          <a:p>
            <a:r>
              <a:rPr lang="en-US" smtClean="0">
                <a:hlinkClick r:id="rId5"/>
              </a:rPr>
              <a:t>http://standards.ieee.org/board/pat/pat-slideset.ppt</a:t>
            </a:r>
            <a:endParaRPr lang="en-US" smtClean="0"/>
          </a:p>
          <a:p>
            <a:r>
              <a:rPr lang="en-US" smtClean="0">
                <a:hlinkClick r:id="rId6"/>
              </a:rPr>
              <a:t>http://www.ieee.org/portal/cms_docs/about/CoE_poster.pdf</a:t>
            </a:r>
            <a:endParaRPr lang="en-US" smtClean="0"/>
          </a:p>
          <a:p>
            <a:endParaRPr lang="en-US" smtClean="0"/>
          </a:p>
          <a:p>
            <a:r>
              <a:rPr lang="en-US" smtClean="0"/>
              <a:t>For summary see 11-07-0660-01-0000-opening-presentation</a:t>
            </a:r>
          </a:p>
          <a:p>
            <a:endParaRPr lang="en-US" smtClean="0"/>
          </a:p>
        </p:txBody>
      </p:sp>
      <p:sp>
        <p:nvSpPr>
          <p:cNvPr id="512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5125" name="Slide Number Placeholder 5"/>
          <p:cNvSpPr>
            <a:spLocks noGrp="1"/>
          </p:cNvSpPr>
          <p:nvPr>
            <p:ph type="sldNum" sz="quarter" idx="12"/>
          </p:nvPr>
        </p:nvSpPr>
        <p:spPr/>
        <p:txBody>
          <a:bodyPr/>
          <a:lstStyle/>
          <a:p>
            <a:pPr>
              <a:defRPr/>
            </a:pPr>
            <a:r>
              <a:rPr lang="en-US" smtClean="0"/>
              <a:t>Slide </a:t>
            </a:r>
            <a:fld id="{C51E3908-2D6D-4280-BE71-7EE6A689AE5B}" type="slidenum">
              <a:rPr lang="en-US" smtClean="0"/>
              <a:pPr>
                <a:defRPr/>
              </a:pPr>
              <a:t>2</a:t>
            </a:fld>
            <a:endParaRPr lang="en-US" smtClean="0"/>
          </a:p>
        </p:txBody>
      </p:sp>
      <p:sp>
        <p:nvSpPr>
          <p:cNvPr id="5126" name="Date Placeholder 6"/>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mtClean="0"/>
              <a:t>Member Affiliation</a:t>
            </a:r>
          </a:p>
        </p:txBody>
      </p:sp>
      <p:sp>
        <p:nvSpPr>
          <p:cNvPr id="13315" name="Rectangle 3"/>
          <p:cNvSpPr>
            <a:spLocks noGrp="1" noChangeArrowheads="1"/>
          </p:cNvSpPr>
          <p:nvPr>
            <p:ph type="body" idx="1"/>
          </p:nvPr>
        </p:nvSpPr>
        <p:spPr/>
        <p:txBody>
          <a:bodyPr/>
          <a:lstStyle/>
          <a:p>
            <a:r>
              <a:rPr lang="en-US" smtClean="0"/>
              <a:t>It is defined in the </a:t>
            </a:r>
            <a:r>
              <a:rPr lang="en-US" i="1" smtClean="0">
                <a:solidFill>
                  <a:srgbClr val="FF0000"/>
                </a:solidFill>
              </a:rPr>
              <a:t>IEEE-SA Standards Board Bylaws</a:t>
            </a:r>
            <a:r>
              <a:rPr lang="en-US" smtClean="0">
                <a:solidFill>
                  <a:srgbClr val="FF0000"/>
                </a:solidFill>
              </a:rPr>
              <a:t>, 5.2.1.5 as: “An individual is deemed “affiliated</a:t>
            </a:r>
            <a:r>
              <a:rPr lang="en-US" smtClean="0"/>
              <a:t>” with any </a:t>
            </a:r>
            <a:r>
              <a:rPr lang="en-US" i="1" u="sng" smtClean="0"/>
              <a:t>individual or entity that has been, or will be, financially or materially supporting that individual’s participation in a particular IEEE standards activity</a:t>
            </a:r>
            <a:r>
              <a:rPr lang="en-US" smtClean="0"/>
              <a:t>. This includes, but is not limited to, his or her employer and any individual or entity that has or will have, either directly or indirectly, requested, paid for, or otherwise sponsored his or her participation.</a:t>
            </a:r>
          </a:p>
          <a:p>
            <a:r>
              <a:rPr lang="en-US" sz="2000" smtClean="0">
                <a:hlinkClick r:id="rId3"/>
              </a:rPr>
              <a:t>http://standards.ieee.org/faqs/affiliationFAQ.html</a:t>
            </a:r>
            <a:endParaRPr lang="en-US" sz="2000" smtClean="0"/>
          </a:p>
          <a:p>
            <a:endParaRPr lang="en-US" sz="2000" smtClean="0"/>
          </a:p>
        </p:txBody>
      </p:sp>
      <p:sp>
        <p:nvSpPr>
          <p:cNvPr id="614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6149" name="Slide Number Placeholder 5"/>
          <p:cNvSpPr>
            <a:spLocks noGrp="1"/>
          </p:cNvSpPr>
          <p:nvPr>
            <p:ph type="sldNum" sz="quarter" idx="12"/>
          </p:nvPr>
        </p:nvSpPr>
        <p:spPr/>
        <p:txBody>
          <a:bodyPr/>
          <a:lstStyle/>
          <a:p>
            <a:pPr>
              <a:defRPr/>
            </a:pPr>
            <a:r>
              <a:rPr lang="en-US" smtClean="0"/>
              <a:t>Slide </a:t>
            </a:r>
            <a:fld id="{6641A93A-C71B-4994-A8F7-495C03F1DC5E}" type="slidenum">
              <a:rPr lang="en-US" smtClean="0"/>
              <a:pPr>
                <a:defRPr/>
              </a:pPr>
              <a:t>3</a:t>
            </a:fld>
            <a:endParaRPr lang="en-US" smtClean="0"/>
          </a:p>
        </p:txBody>
      </p:sp>
      <p:sp>
        <p:nvSpPr>
          <p:cNvPr id="6150" name="Date Placeholder 6"/>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Declaration of Affiliation</a:t>
            </a:r>
          </a:p>
        </p:txBody>
      </p:sp>
      <p:sp>
        <p:nvSpPr>
          <p:cNvPr id="14339" name="Rectangle 3"/>
          <p:cNvSpPr>
            <a:spLocks noGrp="1" noChangeArrowheads="1"/>
          </p:cNvSpPr>
          <p:nvPr>
            <p:ph type="body" idx="1"/>
          </p:nvPr>
        </p:nvSpPr>
        <p:spPr/>
        <p:txBody>
          <a:bodyPr/>
          <a:lstStyle/>
          <a:p>
            <a:r>
              <a:rPr lang="en-US" sz="2000" smtClean="0">
                <a:solidFill>
                  <a:srgbClr val="FF0066"/>
                </a:solidFill>
              </a:rPr>
              <a:t>Revision</a:t>
            </a:r>
            <a:r>
              <a:rPr lang="en-US" sz="2000" smtClean="0"/>
              <a:t>: May 2007 Standards Board Bylaw 5.2.1.1</a:t>
            </a:r>
          </a:p>
          <a:p>
            <a:pPr lvl="1"/>
            <a:r>
              <a:rPr lang="en-US" sz="1800" smtClean="0"/>
              <a:t>5.2.1.1 Openness</a:t>
            </a:r>
          </a:p>
          <a:p>
            <a:pPr lvl="2"/>
            <a:r>
              <a:rPr lang="en-US" sz="2000" smtClean="0"/>
              <a:t>Openness is defined as the quality of being not restricted to a particular type or category of participants. All meetings involving standards development an all IEEE Sponsor ballots shall be open toa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717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7173" name="Slide Number Placeholder 5"/>
          <p:cNvSpPr>
            <a:spLocks noGrp="1"/>
          </p:cNvSpPr>
          <p:nvPr>
            <p:ph type="sldNum" sz="quarter" idx="12"/>
          </p:nvPr>
        </p:nvSpPr>
        <p:spPr/>
        <p:txBody>
          <a:bodyPr/>
          <a:lstStyle/>
          <a:p>
            <a:pPr>
              <a:defRPr/>
            </a:pPr>
            <a:r>
              <a:rPr lang="en-US" smtClean="0"/>
              <a:t>Slide </a:t>
            </a:r>
            <a:fld id="{09DF1181-8847-4C62-B0EB-4E82987E4B1C}" type="slidenum">
              <a:rPr lang="en-US" smtClean="0"/>
              <a:pPr>
                <a:defRPr/>
              </a:pPr>
              <a:t>4</a:t>
            </a:fld>
            <a:endParaRPr lang="en-US" smtClean="0"/>
          </a:p>
        </p:txBody>
      </p:sp>
      <p:sp>
        <p:nvSpPr>
          <p:cNvPr id="7174" name="Date Placeholder 6"/>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15363"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8196"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8197" name="Slide Number Placeholder 5"/>
          <p:cNvSpPr>
            <a:spLocks noGrp="1"/>
          </p:cNvSpPr>
          <p:nvPr>
            <p:ph type="sldNum" sz="quarter" idx="12"/>
          </p:nvPr>
        </p:nvSpPr>
        <p:spPr/>
        <p:txBody>
          <a:bodyPr/>
          <a:lstStyle/>
          <a:p>
            <a:pPr>
              <a:defRPr/>
            </a:pPr>
            <a:r>
              <a:rPr lang="en-US" smtClean="0"/>
              <a:t>Slide </a:t>
            </a:r>
            <a:fld id="{AED460AA-3A44-4A41-9552-E4E27C3DFA65}" type="slidenum">
              <a:rPr lang="en-US" smtClean="0"/>
              <a:pPr>
                <a:defRPr/>
              </a:pPr>
              <a:t>5</a:t>
            </a:fld>
            <a:endParaRPr lang="en-US" smtClean="0"/>
          </a:p>
        </p:txBody>
      </p:sp>
      <p:sp>
        <p:nvSpPr>
          <p:cNvPr id="8198" name="Date Placeholder 6"/>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16387"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16388"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6389"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900"/>
          </a:p>
        </p:txBody>
      </p:sp>
      <p:sp>
        <p:nvSpPr>
          <p:cNvPr id="1639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1</a:t>
            </a:r>
          </a:p>
        </p:txBody>
      </p:sp>
      <p:sp>
        <p:nvSpPr>
          <p:cNvPr id="9223"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9224" name="Slide Number Placeholder 8"/>
          <p:cNvSpPr>
            <a:spLocks noGrp="1"/>
          </p:cNvSpPr>
          <p:nvPr>
            <p:ph type="sldNum" sz="quarter" idx="12"/>
          </p:nvPr>
        </p:nvSpPr>
        <p:spPr/>
        <p:txBody>
          <a:bodyPr/>
          <a:lstStyle/>
          <a:p>
            <a:pPr>
              <a:defRPr/>
            </a:pPr>
            <a:r>
              <a:rPr lang="en-US" smtClean="0"/>
              <a:t>Slide </a:t>
            </a:r>
            <a:fld id="{C9412422-9D62-41F7-B2CB-2DB8A7744410}" type="slidenum">
              <a:rPr lang="en-US" smtClean="0"/>
              <a:pPr>
                <a:defRPr/>
              </a:pPr>
              <a:t>6</a:t>
            </a:fld>
            <a:endParaRPr lang="en-US" smtClean="0"/>
          </a:p>
        </p:txBody>
      </p:sp>
      <p:sp>
        <p:nvSpPr>
          <p:cNvPr id="9225" name="Date Placeholder 9"/>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17411"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1741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741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74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2</a:t>
            </a:r>
          </a:p>
        </p:txBody>
      </p:sp>
      <p:sp>
        <p:nvSpPr>
          <p:cNvPr id="10247"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0248" name="Slide Number Placeholder 8"/>
          <p:cNvSpPr>
            <a:spLocks noGrp="1"/>
          </p:cNvSpPr>
          <p:nvPr>
            <p:ph type="sldNum" sz="quarter" idx="12"/>
          </p:nvPr>
        </p:nvSpPr>
        <p:spPr/>
        <p:txBody>
          <a:bodyPr/>
          <a:lstStyle/>
          <a:p>
            <a:pPr>
              <a:defRPr/>
            </a:pPr>
            <a:r>
              <a:rPr lang="en-US" smtClean="0"/>
              <a:t>Slide </a:t>
            </a:r>
            <a:fld id="{29C4FFD4-4113-434F-8D91-9CD46A607DB7}" type="slidenum">
              <a:rPr lang="en-US" smtClean="0"/>
              <a:pPr>
                <a:defRPr/>
              </a:pPr>
              <a:t>7</a:t>
            </a:fld>
            <a:endParaRPr lang="en-US" smtClean="0"/>
          </a:p>
        </p:txBody>
      </p:sp>
      <p:sp>
        <p:nvSpPr>
          <p:cNvPr id="10249" name="Date Placeholder 9"/>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18435"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1843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843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843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3</a:t>
            </a:r>
          </a:p>
        </p:txBody>
      </p:sp>
      <p:sp>
        <p:nvSpPr>
          <p:cNvPr id="1127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1272" name="Slide Number Placeholder 8"/>
          <p:cNvSpPr>
            <a:spLocks noGrp="1"/>
          </p:cNvSpPr>
          <p:nvPr>
            <p:ph type="sldNum" sz="quarter" idx="12"/>
          </p:nvPr>
        </p:nvSpPr>
        <p:spPr/>
        <p:txBody>
          <a:bodyPr/>
          <a:lstStyle/>
          <a:p>
            <a:pPr>
              <a:defRPr/>
            </a:pPr>
            <a:r>
              <a:rPr lang="en-US" smtClean="0"/>
              <a:t>Slide </a:t>
            </a:r>
            <a:fld id="{0F6151CA-1F05-4B0E-8735-68C9D4C4A4D2}" type="slidenum">
              <a:rPr lang="en-US" smtClean="0"/>
              <a:pPr>
                <a:defRPr/>
              </a:pPr>
              <a:t>8</a:t>
            </a:fld>
            <a:endParaRPr lang="en-US" smtClean="0"/>
          </a:p>
        </p:txBody>
      </p:sp>
      <p:sp>
        <p:nvSpPr>
          <p:cNvPr id="11273" name="Date Placeholder 9"/>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9459"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946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endParaRPr>
          </a:p>
        </p:txBody>
      </p:sp>
      <p:sp>
        <p:nvSpPr>
          <p:cNvPr id="1946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94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4</a:t>
            </a:r>
          </a:p>
        </p:txBody>
      </p:sp>
      <p:sp>
        <p:nvSpPr>
          <p:cNvPr id="12295"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2296" name="Slide Number Placeholder 8"/>
          <p:cNvSpPr>
            <a:spLocks noGrp="1"/>
          </p:cNvSpPr>
          <p:nvPr>
            <p:ph type="sldNum" sz="quarter" idx="12"/>
          </p:nvPr>
        </p:nvSpPr>
        <p:spPr/>
        <p:txBody>
          <a:bodyPr/>
          <a:lstStyle/>
          <a:p>
            <a:pPr>
              <a:defRPr/>
            </a:pPr>
            <a:r>
              <a:rPr lang="en-US" smtClean="0"/>
              <a:t>Slide </a:t>
            </a:r>
            <a:fld id="{C6CD7537-8E57-4609-994B-9C4E656F65C7}" type="slidenum">
              <a:rPr lang="en-US" smtClean="0"/>
              <a:pPr>
                <a:defRPr/>
              </a:pPr>
              <a:t>9</a:t>
            </a:fld>
            <a:endParaRPr lang="en-US" smtClean="0"/>
          </a:p>
        </p:txBody>
      </p:sp>
      <p:sp>
        <p:nvSpPr>
          <p:cNvPr id="12297" name="Date Placeholder 9"/>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7661</TotalTime>
  <Words>2033</Words>
  <Application>Microsoft Office PowerPoint</Application>
  <PresentationFormat>On-screen Show (4:3)</PresentationFormat>
  <Paragraphs>207</Paragraphs>
  <Slides>16</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Times New Roman</vt:lpstr>
      <vt:lpstr>Arial</vt:lpstr>
      <vt:lpstr>Helvetica</vt:lpstr>
      <vt:lpstr>ＭＳ Ｐゴシック</vt:lpstr>
      <vt:lpstr>굴림</vt:lpstr>
      <vt:lpstr>802-11-Submission</vt:lpstr>
      <vt:lpstr>Document</vt:lpstr>
      <vt:lpstr>MU-MIMO AdHoc Report March 2011</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Rules for MU-MIMO Adhoc</vt:lpstr>
      <vt:lpstr>Agenda for March 2011</vt:lpstr>
      <vt:lpstr>Submissions</vt:lpstr>
      <vt:lpstr>Conference Call Timings</vt:lpstr>
      <vt:lpstr>Straw Poll on zzz (intended to move to TG motion)</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July 10</dc:title>
  <dc:creator>Brian Hart</dc:creator>
  <cp:lastModifiedBy>Vermani, Sameer</cp:lastModifiedBy>
  <cp:revision>403</cp:revision>
  <cp:lastPrinted>1998-02-10T13:28:06Z</cp:lastPrinted>
  <dcterms:created xsi:type="dcterms:W3CDTF">2009-01-02T14:48:00Z</dcterms:created>
  <dcterms:modified xsi:type="dcterms:W3CDTF">2011-03-14T22:08:23Z</dcterms:modified>
</cp:coreProperties>
</file>