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75994" autoAdjust="0"/>
  </p:normalViewPr>
  <p:slideViewPr>
    <p:cSldViewPr>
      <p:cViewPr varScale="1">
        <p:scale>
          <a:sx n="79" d="100"/>
          <a:sy n="79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238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112" y="8985754"/>
            <a:ext cx="77047" cy="183836"/>
          </a:xfrm>
          <a:noFill/>
        </p:spPr>
        <p:txBody>
          <a:bodyPr/>
          <a:lstStyle/>
          <a:p>
            <a:fld id="{5334C6EA-F83B-436A-ADB0-A5DD2CAC351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271" y="8985754"/>
            <a:ext cx="153888" cy="184666"/>
          </a:xfrm>
          <a:noFill/>
        </p:spPr>
        <p:txBody>
          <a:bodyPr/>
          <a:lstStyle/>
          <a:p>
            <a:fld id="{617D88E2-1540-44BA-93CB-724FB79E85DB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6977" y="8985754"/>
            <a:ext cx="148182" cy="184666"/>
          </a:xfrm>
          <a:noFill/>
        </p:spPr>
        <p:txBody>
          <a:bodyPr/>
          <a:lstStyle/>
          <a:p>
            <a:fld id="{2665CE37-F645-4201-881F-AA32475FDFB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271" y="8985754"/>
            <a:ext cx="153888" cy="184666"/>
          </a:xfrm>
          <a:noFill/>
        </p:spPr>
        <p:txBody>
          <a:bodyPr/>
          <a:lstStyle/>
          <a:p>
            <a:fld id="{94ED299D-A70D-454F-B6CC-BBFC9EB4D327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93082ADB-3E4B-4D54-977E-CD70C263ADE4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581271" y="8985754"/>
            <a:ext cx="153888" cy="184666"/>
          </a:xfrm>
          <a:noFill/>
        </p:spPr>
        <p:txBody>
          <a:bodyPr/>
          <a:lstStyle/>
          <a:p>
            <a:fld id="{BFA1BB11-26DB-40CF-8C28-B70207B6E958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B62CEA5F-657A-4231-B899-E28B8FD71FBF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112" y="8985754"/>
            <a:ext cx="77047" cy="183836"/>
          </a:xfrm>
          <a:noFill/>
        </p:spPr>
        <p:txBody>
          <a:bodyPr/>
          <a:lstStyle/>
          <a:p>
            <a:fld id="{73940EA0-D089-401F-9218-ABF274C2B3F4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112" y="8985754"/>
            <a:ext cx="77047" cy="183836"/>
          </a:xfrm>
          <a:noFill/>
        </p:spPr>
        <p:txBody>
          <a:bodyPr/>
          <a:lstStyle/>
          <a:p>
            <a:fld id="{7A0D8EEE-1E58-4367-BF9A-9FF0F57C91E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5A68E5D-C74E-4291-A807-8A22411B85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5A68E5D-C74E-4291-A807-8A22411B85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5A68E5D-C74E-4291-A807-8A22411B85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5A68E5D-C74E-4291-A807-8A22411B85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5A68E5D-C74E-4291-A807-8A22411B85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50988"/>
            <a:ext cx="3810000" cy="81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0988"/>
            <a:ext cx="3810000" cy="811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1B7C-8FDB-41F4-B7A5-2A0C1E4EF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5210" y="6475413"/>
            <a:ext cx="115871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SK Yong , Marvell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802.11-11/0361r0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Indoor Channel Models for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94830084"/>
              </p:ext>
            </p:extLst>
          </p:nvPr>
        </p:nvGraphicFramePr>
        <p:xfrm>
          <a:off x="534988" y="2660650"/>
          <a:ext cx="7683500" cy="3644900"/>
        </p:xfrm>
        <a:graphic>
          <a:graphicData uri="http://schemas.openxmlformats.org/presentationml/2006/ole">
            <p:oleObj spid="_x0000_s1061" name="Document" r:id="rId4" imgW="8669084" imgH="412962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CCFB25-5A76-4AD4-8608-3876C76007E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153400" cy="1066800"/>
          </a:xfrm>
        </p:spPr>
        <p:txBody>
          <a:bodyPr/>
          <a:lstStyle/>
          <a:p>
            <a:r>
              <a:rPr lang="en-US" sz="2800" smtClean="0"/>
              <a:t>Indoor Model: Frequency Dependency of Statistics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8613"/>
            <a:ext cx="8001000" cy="4006850"/>
          </a:xfrm>
        </p:spPr>
        <p:txBody>
          <a:bodyPr/>
          <a:lstStyle/>
          <a:p>
            <a:r>
              <a:rPr lang="en-US" sz="2000" smtClean="0"/>
              <a:t>Fading measurement [5]  at 910 MHz and 1.75 GHz in an office building and university building have shown slightly less severe fading in the 910 MHz data.</a:t>
            </a:r>
          </a:p>
          <a:p>
            <a:r>
              <a:rPr lang="en-US" sz="2000" smtClean="0"/>
              <a:t>The conclusion made in [5] is that the channel statistics for both NB and WB in office building and university building are nearly the same at the 910 MHz and 1.75 GHz frequency. </a:t>
            </a:r>
          </a:p>
          <a:p>
            <a:r>
              <a:rPr lang="en-US" sz="2000" smtClean="0"/>
              <a:t>The channel statistics show greater variations with the type of environment than with frequency </a:t>
            </a:r>
          </a:p>
          <a:p>
            <a:r>
              <a:rPr lang="en-US" sz="2000" smtClean="0"/>
              <a:t>Similar results are observed with measurements in </a:t>
            </a:r>
          </a:p>
          <a:p>
            <a:pPr lvl="1"/>
            <a:r>
              <a:rPr lang="en-US" sz="1800" smtClean="0"/>
              <a:t>Multi-story office building [6] at 850 MHz and 1.7 GHz. </a:t>
            </a:r>
          </a:p>
          <a:p>
            <a:pPr lvl="1"/>
            <a:r>
              <a:rPr lang="en-US" sz="1800" smtClean="0"/>
              <a:t>Two dissimilar office buildings [7] at 850 MHz, 1.7 GHz and 4 GHz.</a:t>
            </a:r>
          </a:p>
          <a:p>
            <a:pPr lvl="1"/>
            <a:r>
              <a:rPr lang="en-US" sz="1800" smtClean="0"/>
              <a:t>Large commercial building [8] at 850 MHz, 1.9 GHz, 4 GHz and 5.8 GHz.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54BA8F-FE5B-49E9-8CC7-2D7EE5E06DC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Reported Results (1/3)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648200"/>
            <a:ext cx="4343400" cy="1584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/>
              <a:t>Over 90% of transmit locations, the rms DS was slightly greater in the 1.7 GHz band [5]. 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The median rms DS in that band was 28 ns, as compared to a median of 26 ns for the 900 MHz band.</a:t>
            </a:r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3657600" cy="2335213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</p:pic>
      <p:pic>
        <p:nvPicPr>
          <p:cNvPr id="819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371600"/>
            <a:ext cx="3200400" cy="2457450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</p:pic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1066800" y="3886200"/>
            <a:ext cx="2125663" cy="581025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1600"/>
              <a:t>4-story brick building </a:t>
            </a:r>
          </a:p>
          <a:p>
            <a:r>
              <a:rPr lang="en-US" sz="1600"/>
              <a:t>at Carleton University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5410200" y="4038600"/>
            <a:ext cx="2282825" cy="336550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1600"/>
              <a:t>3-story building at CRC</a:t>
            </a:r>
          </a:p>
        </p:txBody>
      </p:sp>
      <p:sp>
        <p:nvSpPr>
          <p:cNvPr id="481288" name="Rectangle 8"/>
          <p:cNvSpPr>
            <a:spLocks noChangeArrowheads="1"/>
          </p:cNvSpPr>
          <p:nvPr/>
        </p:nvSpPr>
        <p:spPr bwMode="auto">
          <a:xfrm>
            <a:off x="4572000" y="4648200"/>
            <a:ext cx="434340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15D2A"/>
              </a:buClr>
              <a:buFont typeface="Arial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Over 70% of transmit locations, the </a:t>
            </a:r>
            <a:r>
              <a:rPr lang="en-US" sz="1800" b="1" dirty="0" err="1">
                <a:latin typeface="+mn-lt"/>
              </a:rPr>
              <a:t>rms</a:t>
            </a:r>
            <a:r>
              <a:rPr lang="en-US" sz="1800" b="1" dirty="0">
                <a:latin typeface="+mn-lt"/>
              </a:rPr>
              <a:t> DS was slightly greater in the 900 MHz band. The difference is very marginal [5].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F15D2A"/>
              </a:buClr>
              <a:buFont typeface="Arial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The median </a:t>
            </a:r>
            <a:r>
              <a:rPr lang="en-US" sz="1800" b="1" dirty="0" err="1">
                <a:latin typeface="+mn-lt"/>
              </a:rPr>
              <a:t>rms</a:t>
            </a:r>
            <a:r>
              <a:rPr lang="en-US" sz="1800" b="1" dirty="0">
                <a:latin typeface="+mn-lt"/>
              </a:rPr>
              <a:t> DS in that band was 29 ns, as compared to a median of 30 ns for the 900 MHz band.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2A33DE-E37B-40AA-AA13-4AC8FDC6A7E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Reported Results (2/3)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8613"/>
            <a:ext cx="8001000" cy="915987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en-US" sz="2000" smtClean="0"/>
              <a:t>Results in [7] shown that the PDPs and the cumulative distributions of RMS delay spread in two different </a:t>
            </a:r>
            <a:r>
              <a:rPr lang="en-US" sz="2000" smtClean="0">
                <a:solidFill>
                  <a:srgbClr val="FF3300"/>
                </a:solidFill>
              </a:rPr>
              <a:t>office buildings</a:t>
            </a:r>
            <a:r>
              <a:rPr lang="en-US" sz="2000" smtClean="0"/>
              <a:t> at 850 MHz, 1.7 GHz and 4.0 GHz frequencies are closely matched  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81000" y="5715000"/>
            <a:ext cx="8472488" cy="304800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3300"/>
                </a:solidFill>
              </a:rPr>
              <a:t>Conclusion: Virtually no statistical difference in delay spread found in the 850 MHz, 1.7 GHz and 4.0 GHz </a:t>
            </a:r>
          </a:p>
        </p:txBody>
      </p:sp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667000"/>
            <a:ext cx="3429000" cy="2916238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</p:pic>
      <p:pic>
        <p:nvPicPr>
          <p:cNvPr id="922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667000"/>
            <a:ext cx="3733800" cy="3003550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2067B3-6A51-4B05-B3CB-C84C0FAF00A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Reported Results (3/3)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8613"/>
            <a:ext cx="8001000" cy="915987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en-US" sz="2000" smtClean="0"/>
              <a:t>Results in [8] shown that the PDPs and the cumulative distributions of RMS delay spread in </a:t>
            </a:r>
            <a:r>
              <a:rPr lang="en-US" sz="2000" smtClean="0">
                <a:solidFill>
                  <a:srgbClr val="FF3300"/>
                </a:solidFill>
              </a:rPr>
              <a:t>large commercial building</a:t>
            </a:r>
            <a:r>
              <a:rPr lang="en-US" sz="2000" smtClean="0"/>
              <a:t> at 850 MHz, 1.7 GHz, 4.0 GHz and 5 GHz frequencies are closely </a:t>
            </a:r>
            <a:r>
              <a:rPr lang="en-US" smtClean="0"/>
              <a:t>matched  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4925" y="5715000"/>
            <a:ext cx="9172575" cy="304800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3300"/>
                </a:solidFill>
              </a:rPr>
              <a:t>Conclusion: Virtually no statistical difference in delay spread found in the 850 MHz, 1.7 GHz, 4.0 GHz and 5.8 GHz</a:t>
            </a:r>
          </a:p>
        </p:txBody>
      </p:sp>
      <p:pic>
        <p:nvPicPr>
          <p:cNvPr id="1024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78125"/>
            <a:ext cx="3886200" cy="2784475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</p:pic>
      <p:pic>
        <p:nvPicPr>
          <p:cNvPr id="10247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2760663"/>
            <a:ext cx="3581400" cy="2801937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MIMO Consideration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Lack of indoor MIMO model performed at 900 MHz band </a:t>
            </a:r>
          </a:p>
          <a:p>
            <a:r>
              <a:rPr lang="en-US" smtClean="0"/>
              <a:t>The simplest way to deal with MIMO is to adopt IEEE 802.11n indoor models except the large scale modeling.</a:t>
            </a:r>
          </a:p>
          <a:p>
            <a:r>
              <a:rPr lang="en-US" smtClean="0"/>
              <a:t>The large scale model should behave according to slide 5 or other path loss and shadowing models agreed by the members. 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5A293C9-64A6-42F2-B9B7-E8A91209045F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7ADFFCE-C299-499D-B957-1D420E5B8E4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403725"/>
          </a:xfrm>
        </p:spPr>
        <p:txBody>
          <a:bodyPr/>
          <a:lstStyle/>
          <a:p>
            <a:r>
              <a:rPr lang="en-US" sz="1800" dirty="0" smtClean="0"/>
              <a:t>Path loss model is strongly dependent on operating frequency when the frequency separation is large across the UHF band.</a:t>
            </a:r>
          </a:p>
          <a:p>
            <a:r>
              <a:rPr lang="en-US" sz="1800" smtClean="0"/>
              <a:t>No </a:t>
            </a:r>
            <a:r>
              <a:rPr lang="en-US" sz="1800" dirty="0" smtClean="0"/>
              <a:t>or marginal difference in channel statistics (e.g. delay spread) across the UHF band. </a:t>
            </a:r>
          </a:p>
          <a:p>
            <a:r>
              <a:rPr lang="en-US" sz="1800" dirty="0" smtClean="0"/>
              <a:t>MIMO scenario may be addressed by using the small scale characterization of the IEEE 802.11n channel model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smtClean="0"/>
              <a:t>References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76800"/>
          </a:xfrm>
        </p:spPr>
        <p:txBody>
          <a:bodyPr/>
          <a:lstStyle/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S. Y. Seidel and T. S. </a:t>
            </a:r>
            <a:r>
              <a:rPr lang="en-US" sz="1600" b="0" dirty="0" err="1" smtClean="0"/>
              <a:t>Rappaport</a:t>
            </a:r>
            <a:r>
              <a:rPr lang="en-US" sz="1600" b="0" dirty="0" smtClean="0"/>
              <a:t>, “914 MHz path loss prediction models for wireless communications in </a:t>
            </a:r>
            <a:r>
              <a:rPr lang="en-US" sz="1600" b="0" dirty="0" err="1" smtClean="0"/>
              <a:t>multifloored</a:t>
            </a:r>
            <a:r>
              <a:rPr lang="en-US" sz="1600" b="0" dirty="0" smtClean="0"/>
              <a:t> buildings,” IEEE Trans. Antennas </a:t>
            </a:r>
            <a:r>
              <a:rPr lang="en-US" sz="1600" b="0" dirty="0" err="1" smtClean="0"/>
              <a:t>Propagat</a:t>
            </a:r>
            <a:r>
              <a:rPr lang="en-US" sz="1600" b="0" dirty="0" smtClean="0"/>
              <a:t>., vol. 40, no.2, pp. 207-217, Feb. 1992.</a:t>
            </a:r>
          </a:p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R.J.C. </a:t>
            </a:r>
            <a:r>
              <a:rPr lang="en-US" sz="1600" b="0" dirty="0" err="1" smtClean="0"/>
              <a:t>Bultitude</a:t>
            </a:r>
            <a:r>
              <a:rPr lang="en-US" sz="1600" b="0" dirty="0" smtClean="0"/>
              <a:t>, “Measurements of wideband propagation characteristics for indoor radio with predictions for digital system performance,” in Proc. Wireless ’90 Conf, Calgary, Alberta, Canada, July 1990. </a:t>
            </a:r>
          </a:p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A. F. Toledo and A. M. D. </a:t>
            </a:r>
            <a:r>
              <a:rPr lang="en-US" sz="1600" b="0" dirty="0" err="1" smtClean="0"/>
              <a:t>Turkmani</a:t>
            </a:r>
            <a:r>
              <a:rPr lang="en-US" sz="1600" b="0" dirty="0" smtClean="0"/>
              <a:t>, “Propagation into and within buildings at 900, 1800, and 2300 MHz,” in Proc. IEEE Vehicular </a:t>
            </a:r>
            <a:r>
              <a:rPr lang="en-US" sz="1600" b="0" dirty="0" err="1" smtClean="0"/>
              <a:t>Techn</a:t>
            </a:r>
            <a:r>
              <a:rPr lang="en-US" sz="1600" b="0" dirty="0" smtClean="0"/>
              <a:t>. Conf. VTC ‘92, Denver, Colo., May 1992, pp. 633-636</a:t>
            </a:r>
          </a:p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K. Pahlavan and R. Ganesh, “Statistical characterization of a partitioned indoor radio channel,” in Proc. IEEE Int. Conf </a:t>
            </a:r>
            <a:r>
              <a:rPr lang="en-US" sz="1600" b="0" dirty="0" err="1" smtClean="0"/>
              <a:t>Commun</a:t>
            </a:r>
            <a:r>
              <a:rPr lang="en-US" sz="1600" b="0" dirty="0" smtClean="0"/>
              <a:t>., ICC ’92, Chicago, Ill., June 14-17, 1992, pp. 1252-1256.</a:t>
            </a:r>
          </a:p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R. J. C. </a:t>
            </a:r>
            <a:r>
              <a:rPr lang="en-US" sz="1600" b="0" dirty="0" err="1" smtClean="0"/>
              <a:t>Bultitude</a:t>
            </a:r>
            <a:r>
              <a:rPr lang="en-US" sz="1600" b="0" dirty="0" smtClean="0"/>
              <a:t>, S. A. </a:t>
            </a:r>
            <a:r>
              <a:rPr lang="en-US" sz="1600" b="0" dirty="0" err="1" smtClean="0"/>
              <a:t>Mahmoud</a:t>
            </a:r>
            <a:r>
              <a:rPr lang="en-US" sz="1600" b="0" dirty="0" smtClean="0"/>
              <a:t>, and W. A. Sullivan, “A comparison of indoor radio propagation characteristics at 910 MHz and 1.75 GHz,” IEEE J. Select. Areas in Comm., vol. 7, no.1, pp. 20-30, Jan. 1989.</a:t>
            </a:r>
          </a:p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D. M. J. </a:t>
            </a:r>
            <a:r>
              <a:rPr lang="en-US" sz="1600" b="0" dirty="0" err="1" smtClean="0"/>
              <a:t>Devasirvatham</a:t>
            </a:r>
            <a:r>
              <a:rPr lang="en-US" sz="1600" b="0" dirty="0" smtClean="0"/>
              <a:t>, R. R. Murray, and C. </a:t>
            </a:r>
            <a:r>
              <a:rPr lang="en-US" sz="1600" b="0" dirty="0" err="1" smtClean="0"/>
              <a:t>Banerjee</a:t>
            </a:r>
            <a:r>
              <a:rPr lang="en-US" sz="1600" b="0" dirty="0" smtClean="0"/>
              <a:t>, “Time delay spread measurements at 850 MHz and 1.7 GHz inside a metropolitan office building,” Electron. Letters, vol. 25, no.3, pp. 194-196, Feb. 2, 1989.</a:t>
            </a:r>
          </a:p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D. M. J. </a:t>
            </a:r>
            <a:r>
              <a:rPr lang="en-US" sz="1600" b="0" dirty="0" err="1" smtClean="0"/>
              <a:t>Devasirvatham</a:t>
            </a:r>
            <a:r>
              <a:rPr lang="en-US" sz="1600" b="0" dirty="0" smtClean="0"/>
              <a:t>, M. J. </a:t>
            </a:r>
            <a:r>
              <a:rPr lang="en-US" sz="1600" b="0" dirty="0" err="1" smtClean="0"/>
              <a:t>Krain</a:t>
            </a:r>
            <a:r>
              <a:rPr lang="en-US" sz="1600" b="0" dirty="0" smtClean="0"/>
              <a:t> and D. A. </a:t>
            </a:r>
            <a:r>
              <a:rPr lang="en-US" sz="1600" b="0" dirty="0" err="1" smtClean="0"/>
              <a:t>Rappaport</a:t>
            </a:r>
            <a:r>
              <a:rPr lang="en-US" sz="1600" b="0" dirty="0" smtClean="0"/>
              <a:t>, “Radio propagation measurements at 850 MHz, 1.7 GHz and 4 GHz inside two dissimilar office buildings,” Electron. Letters, vol. 26, no.7, pp. 445-447, March 1990.</a:t>
            </a:r>
          </a:p>
          <a:p>
            <a:pPr marL="381000" indent="-381000">
              <a:lnSpc>
                <a:spcPct val="70000"/>
              </a:lnSpc>
              <a:buFont typeface="+mj-lt"/>
              <a:buAutoNum type="arabicPeriod"/>
              <a:defRPr/>
            </a:pPr>
            <a:r>
              <a:rPr lang="en-US" sz="1600" b="0" dirty="0" smtClean="0"/>
              <a:t>D. M. J. </a:t>
            </a:r>
            <a:r>
              <a:rPr lang="en-US" sz="1600" b="0" dirty="0" err="1" smtClean="0"/>
              <a:t>Devasirvatham</a:t>
            </a:r>
            <a:r>
              <a:rPr lang="en-US" sz="1600" b="0" dirty="0" smtClean="0"/>
              <a:t>, C. </a:t>
            </a:r>
            <a:r>
              <a:rPr lang="en-US" sz="1600" b="0" dirty="0" err="1" smtClean="0"/>
              <a:t>Banerjee</a:t>
            </a:r>
            <a:r>
              <a:rPr lang="en-US" sz="1600" b="0" dirty="0" smtClean="0"/>
              <a:t>, R. R. Murray and D. A. </a:t>
            </a:r>
            <a:r>
              <a:rPr lang="en-US" sz="1600" b="0" dirty="0" err="1" smtClean="0"/>
              <a:t>Rappaport</a:t>
            </a:r>
            <a:r>
              <a:rPr lang="en-US" sz="1600" b="0" dirty="0" smtClean="0"/>
              <a:t>, “Four frequency </a:t>
            </a:r>
            <a:r>
              <a:rPr lang="en-US" sz="1600" b="0" dirty="0" err="1" smtClean="0"/>
              <a:t>radiowave</a:t>
            </a:r>
            <a:r>
              <a:rPr lang="en-US" sz="1600" b="0" dirty="0" smtClean="0"/>
              <a:t> propagation measurements of the indoor environment in a large metropolitan commercial building,” in Proc. IEEE GLOBECOM ’91 Cont. Phoenix, Ariz., pp. 1282-1286, Dec. 1991.</a:t>
            </a: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sz="1600" b="0" dirty="0" smtClean="0"/>
          </a:p>
          <a:p>
            <a:pPr>
              <a:buFontTx/>
              <a:buNone/>
              <a:defRPr/>
            </a:pPr>
            <a:endParaRPr lang="en-US" sz="1600" b="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GB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 smtClean="0"/>
          </a:p>
          <a:p>
            <a:pPr lvl="1">
              <a:buFontTx/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 lvl="1">
              <a:buFontTx/>
              <a:buNone/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000" dirty="0" smtClean="0"/>
          </a:p>
          <a:p>
            <a:pPr lvl="2">
              <a:defRPr/>
            </a:pPr>
            <a:endParaRPr lang="en-US" sz="14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52F31E1-B35F-48E4-9A7D-C4A6E472AA7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1C5C666-D706-4603-A723-BD58A66F453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518025"/>
          </a:xfrm>
        </p:spPr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Indoor Modeling</a:t>
            </a:r>
          </a:p>
          <a:p>
            <a:pPr lvl="1"/>
            <a:r>
              <a:rPr lang="en-US" sz="1800" dirty="0" smtClean="0"/>
              <a:t>Path Loss Model</a:t>
            </a:r>
          </a:p>
          <a:p>
            <a:pPr lvl="1"/>
            <a:r>
              <a:rPr lang="en-US" sz="1800" dirty="0" smtClean="0"/>
              <a:t>Frequency Dependency of Statistics</a:t>
            </a:r>
          </a:p>
          <a:p>
            <a:r>
              <a:rPr lang="en-US" dirty="0" smtClean="0"/>
              <a:t>Indoor MIMO Channel Model Consideration for 802.11ah</a:t>
            </a:r>
          </a:p>
          <a:p>
            <a:r>
              <a:rPr lang="en-US" dirty="0" smtClean="0"/>
              <a:t>Conclusion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C00B7A2-1682-4B74-B636-B6C24149661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8613"/>
            <a:ext cx="8001000" cy="1862137"/>
          </a:xfrm>
        </p:spPr>
        <p:txBody>
          <a:bodyPr/>
          <a:lstStyle/>
          <a:p>
            <a:r>
              <a:rPr lang="en-US" smtClean="0"/>
              <a:t>Discuss the relationship of dependency of path loss and small scale fading on frequency across the UHF band</a:t>
            </a:r>
          </a:p>
          <a:p>
            <a:r>
              <a:rPr lang="en-US" smtClean="0"/>
              <a:t>Provide recommendations on the indoor channel modeling for 802.11ah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2E7A62-0907-4DC0-BCC6-D3803D9F003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01000" cy="457200"/>
          </a:xfrm>
        </p:spPr>
        <p:txBody>
          <a:bodyPr/>
          <a:lstStyle/>
          <a:p>
            <a:r>
              <a:rPr lang="en-US" smtClean="0"/>
              <a:t>Indoor Modeling: Path Loss Model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305800" cy="2041525"/>
          </a:xfrm>
        </p:spPr>
        <p:txBody>
          <a:bodyPr/>
          <a:lstStyle/>
          <a:p>
            <a:r>
              <a:rPr lang="en-US" sz="1800" dirty="0" smtClean="0"/>
              <a:t>Lack of applicable measurements data around 500 MHz to 700 MHz band</a:t>
            </a:r>
          </a:p>
          <a:p>
            <a:r>
              <a:rPr lang="en-US" sz="1800" dirty="0" smtClean="0"/>
              <a:t>The closest results available are around 800 MHz and 900 MHz band</a:t>
            </a:r>
          </a:p>
          <a:p>
            <a:r>
              <a:rPr lang="en-US" sz="1800" dirty="0" smtClean="0"/>
              <a:t>General one slope model for typically within room prediction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Multi-wall/floor path loss model might be needed for 11ah [1]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802.11n  path loss Model </a:t>
            </a:r>
          </a:p>
          <a:p>
            <a:endParaRPr lang="en-US" sz="1800" dirty="0" smtClean="0"/>
          </a:p>
        </p:txBody>
      </p:sp>
      <p:sp>
        <p:nvSpPr>
          <p:cNvPr id="6218" name="Text Box 21"/>
          <p:cNvSpPr txBox="1">
            <a:spLocks noChangeArrowheads="1"/>
          </p:cNvSpPr>
          <p:nvPr/>
        </p:nvSpPr>
        <p:spPr bwMode="auto">
          <a:xfrm>
            <a:off x="2120900" y="2501900"/>
            <a:ext cx="4572000" cy="287338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5000"/>
              </a:spcBef>
              <a:buClr>
                <a:srgbClr val="F15D2A"/>
              </a:buClr>
            </a:pPr>
            <a:r>
              <a:rPr lang="en-US" sz="1400">
                <a:solidFill>
                  <a:srgbClr val="FF3300"/>
                </a:solidFill>
              </a:rPr>
              <a:t>PL[dB] = PL(</a:t>
            </a:r>
            <a:r>
              <a:rPr lang="en-US" sz="1400" i="1">
                <a:solidFill>
                  <a:srgbClr val="FF3300"/>
                </a:solidFill>
              </a:rPr>
              <a:t>d</a:t>
            </a:r>
            <a:r>
              <a:rPr lang="en-US" sz="1400" baseline="-25000">
                <a:solidFill>
                  <a:srgbClr val="FF3300"/>
                </a:solidFill>
              </a:rPr>
              <a:t>0</a:t>
            </a:r>
            <a:r>
              <a:rPr lang="en-US" sz="1400">
                <a:solidFill>
                  <a:srgbClr val="FF3300"/>
                </a:solidFill>
              </a:rPr>
              <a:t>)[dB] + 10</a:t>
            </a:r>
            <a:r>
              <a:rPr lang="en-US" sz="1400" i="1">
                <a:solidFill>
                  <a:srgbClr val="FF3300"/>
                </a:solidFill>
              </a:rPr>
              <a:t>n</a:t>
            </a:r>
            <a:r>
              <a:rPr lang="en-US" sz="1400">
                <a:solidFill>
                  <a:srgbClr val="FF3300"/>
                </a:solidFill>
              </a:rPr>
              <a:t>log</a:t>
            </a:r>
            <a:r>
              <a:rPr lang="en-US" sz="1400" baseline="-25000">
                <a:solidFill>
                  <a:srgbClr val="FF3300"/>
                </a:solidFill>
              </a:rPr>
              <a:t>10</a:t>
            </a:r>
            <a:r>
              <a:rPr lang="en-US" sz="1400">
                <a:solidFill>
                  <a:srgbClr val="FF3300"/>
                </a:solidFill>
              </a:rPr>
              <a:t>(</a:t>
            </a:r>
            <a:r>
              <a:rPr lang="en-US" sz="1400" i="1">
                <a:solidFill>
                  <a:srgbClr val="FF3300"/>
                </a:solidFill>
              </a:rPr>
              <a:t>d</a:t>
            </a:r>
            <a:r>
              <a:rPr lang="pt-BR" sz="1400">
                <a:solidFill>
                  <a:srgbClr val="FF3300"/>
                </a:solidFill>
              </a:rPr>
              <a:t>/</a:t>
            </a:r>
            <a:r>
              <a:rPr lang="pt-BR" sz="1400" i="1">
                <a:solidFill>
                  <a:srgbClr val="FF3300"/>
                </a:solidFill>
              </a:rPr>
              <a:t>d</a:t>
            </a:r>
            <a:r>
              <a:rPr lang="pt-BR" sz="1400" baseline="-25000">
                <a:solidFill>
                  <a:srgbClr val="FF3300"/>
                </a:solidFill>
              </a:rPr>
              <a:t>0</a:t>
            </a:r>
            <a:r>
              <a:rPr lang="en-US" sz="1400">
                <a:solidFill>
                  <a:srgbClr val="FF3300"/>
                </a:solidFill>
              </a:rPr>
              <a:t>) + X</a:t>
            </a:r>
            <a:r>
              <a:rPr lang="en-US" sz="1400" baseline="-25000">
                <a:solidFill>
                  <a:srgbClr val="FF3300"/>
                </a:solidFill>
                <a:sym typeface="Symbol" pitchFamily="18" charset="2"/>
              </a:rPr>
              <a:t></a:t>
            </a:r>
          </a:p>
        </p:txBody>
      </p:sp>
      <p:sp>
        <p:nvSpPr>
          <p:cNvPr id="6219" name="Rectangle 22"/>
          <p:cNvSpPr>
            <a:spLocks noChangeArrowheads="1"/>
          </p:cNvSpPr>
          <p:nvPr/>
        </p:nvSpPr>
        <p:spPr bwMode="auto">
          <a:xfrm>
            <a:off x="2133600" y="2438400"/>
            <a:ext cx="4419600" cy="3810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20" name="Text Box 21"/>
          <p:cNvSpPr txBox="1">
            <a:spLocks noChangeArrowheads="1"/>
          </p:cNvSpPr>
          <p:nvPr/>
        </p:nvSpPr>
        <p:spPr bwMode="auto">
          <a:xfrm>
            <a:off x="1981200" y="3492500"/>
            <a:ext cx="4572000" cy="287338"/>
          </a:xfrm>
          <a:prstGeom prst="rect">
            <a:avLst/>
          </a:prstGeom>
          <a:noFill/>
          <a:ln w="9525" algn="ctr">
            <a:noFill/>
            <a:miter lim="800000"/>
            <a:headEnd type="none" w="lg" len="med"/>
            <a:tailEnd type="none" w="lg" len="med"/>
          </a:ln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25000"/>
              </a:spcBef>
              <a:buClr>
                <a:srgbClr val="F15D2A"/>
              </a:buClr>
            </a:pPr>
            <a:r>
              <a:rPr lang="en-US" sz="1400" dirty="0">
                <a:solidFill>
                  <a:srgbClr val="FF3300"/>
                </a:solidFill>
              </a:rPr>
              <a:t>PL[dB] = </a:t>
            </a:r>
            <a:r>
              <a:rPr lang="pt-BR" sz="1400" dirty="0">
                <a:solidFill>
                  <a:srgbClr val="FF3300"/>
                </a:solidFill>
              </a:rPr>
              <a:t>PL(</a:t>
            </a:r>
            <a:r>
              <a:rPr lang="pt-BR" sz="1400" i="1" dirty="0">
                <a:solidFill>
                  <a:srgbClr val="FF3300"/>
                </a:solidFill>
              </a:rPr>
              <a:t>d</a:t>
            </a:r>
            <a:r>
              <a:rPr lang="pt-BR" sz="1400" baseline="-25000" dirty="0">
                <a:solidFill>
                  <a:srgbClr val="FF3300"/>
                </a:solidFill>
              </a:rPr>
              <a:t>0</a:t>
            </a:r>
            <a:r>
              <a:rPr lang="pt-BR" sz="1400" dirty="0">
                <a:solidFill>
                  <a:srgbClr val="FF3300"/>
                </a:solidFill>
              </a:rPr>
              <a:t>)+10</a:t>
            </a:r>
            <a:r>
              <a:rPr lang="pt-BR" sz="1400" i="1" dirty="0">
                <a:solidFill>
                  <a:srgbClr val="FF3300"/>
                </a:solidFill>
              </a:rPr>
              <a:t>n</a:t>
            </a:r>
            <a:r>
              <a:rPr lang="pt-BR" sz="1400" dirty="0">
                <a:solidFill>
                  <a:srgbClr val="FF3300"/>
                </a:solidFill>
              </a:rPr>
              <a:t>(</a:t>
            </a:r>
            <a:r>
              <a:rPr lang="pt-BR" sz="1400" i="1" dirty="0">
                <a:solidFill>
                  <a:srgbClr val="FF3300"/>
                </a:solidFill>
              </a:rPr>
              <a:t>d</a:t>
            </a:r>
            <a:r>
              <a:rPr lang="pt-BR" sz="1400" dirty="0">
                <a:solidFill>
                  <a:srgbClr val="FF3300"/>
                </a:solidFill>
              </a:rPr>
              <a:t>/</a:t>
            </a:r>
            <a:r>
              <a:rPr lang="pt-BR" sz="1400" i="1" dirty="0">
                <a:solidFill>
                  <a:srgbClr val="FF3300"/>
                </a:solidFill>
              </a:rPr>
              <a:t>d</a:t>
            </a:r>
            <a:r>
              <a:rPr lang="pt-BR" sz="1400" baseline="-25000" dirty="0">
                <a:solidFill>
                  <a:srgbClr val="FF3300"/>
                </a:solidFill>
              </a:rPr>
              <a:t>0</a:t>
            </a:r>
            <a:r>
              <a:rPr lang="pt-BR" sz="1400" dirty="0">
                <a:solidFill>
                  <a:srgbClr val="FF3300"/>
                </a:solidFill>
              </a:rPr>
              <a:t>)+FAF (dB) </a:t>
            </a:r>
            <a:r>
              <a:rPr lang="en-US" sz="1400" dirty="0">
                <a:solidFill>
                  <a:srgbClr val="FF3300"/>
                </a:solidFill>
              </a:rPr>
              <a:t>+ X</a:t>
            </a:r>
            <a:r>
              <a:rPr lang="en-US" sz="1400" baseline="-25000" dirty="0">
                <a:solidFill>
                  <a:srgbClr val="FF3300"/>
                </a:solidFill>
                <a:sym typeface="Symbol" pitchFamily="18" charset="2"/>
              </a:rPr>
              <a:t></a:t>
            </a:r>
          </a:p>
        </p:txBody>
      </p:sp>
      <p:sp>
        <p:nvSpPr>
          <p:cNvPr id="6221" name="Rectangle 22"/>
          <p:cNvSpPr>
            <a:spLocks noChangeArrowheads="1"/>
          </p:cNvSpPr>
          <p:nvPr/>
        </p:nvSpPr>
        <p:spPr bwMode="auto">
          <a:xfrm>
            <a:off x="2133600" y="3429000"/>
            <a:ext cx="4419600" cy="3810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209800" y="4344528"/>
            <a:ext cx="4419600" cy="6096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 type="none" w="lg" len="med"/>
            <a:tailEnd type="non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14600" y="4420728"/>
            <a:ext cx="3868367" cy="533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Bef>
                <a:spcPct val="25000"/>
              </a:spcBef>
              <a:buClr>
                <a:srgbClr val="F15D2A"/>
              </a:buClr>
            </a:pPr>
            <a:r>
              <a:rPr lang="en-US" sz="1400" dirty="0" smtClean="0">
                <a:solidFill>
                  <a:srgbClr val="FF3300"/>
                </a:solidFill>
              </a:rPr>
              <a:t>PL[dB] = FS</a:t>
            </a:r>
            <a:r>
              <a:rPr lang="pt-BR" sz="1400" dirty="0" smtClean="0">
                <a:solidFill>
                  <a:srgbClr val="FF3300"/>
                </a:solidFill>
              </a:rPr>
              <a:t>PL(</a:t>
            </a:r>
            <a:r>
              <a:rPr lang="pt-BR" sz="1400" i="1" dirty="0" smtClean="0">
                <a:solidFill>
                  <a:srgbClr val="FF3300"/>
                </a:solidFill>
              </a:rPr>
              <a:t>d</a:t>
            </a:r>
            <a:r>
              <a:rPr lang="pt-BR" sz="1400" dirty="0" smtClean="0">
                <a:solidFill>
                  <a:srgbClr val="FF3300"/>
                </a:solidFill>
              </a:rPr>
              <a:t>) </a:t>
            </a:r>
            <a:r>
              <a:rPr lang="en-US" sz="1400" dirty="0" smtClean="0">
                <a:solidFill>
                  <a:srgbClr val="FF3300"/>
                </a:solidFill>
                <a:sym typeface="Symbol" pitchFamily="18" charset="2"/>
              </a:rPr>
              <a:t> for  </a:t>
            </a:r>
            <a:r>
              <a:rPr lang="en-US" sz="1400" i="1" dirty="0" smtClean="0">
                <a:solidFill>
                  <a:srgbClr val="FF3300"/>
                </a:solidFill>
                <a:sym typeface="Symbol" pitchFamily="18" charset="2"/>
              </a:rPr>
              <a:t>d </a:t>
            </a:r>
            <a:r>
              <a:rPr lang="en-US" sz="1400" dirty="0" smtClean="0">
                <a:solidFill>
                  <a:srgbClr val="FF3300"/>
                </a:solidFill>
                <a:sym typeface="Symbol" pitchFamily="18" charset="2"/>
              </a:rPr>
              <a:t>≤ </a:t>
            </a:r>
            <a:r>
              <a:rPr lang="pt-BR" sz="1400" i="1" dirty="0" smtClean="0">
                <a:solidFill>
                  <a:srgbClr val="FF3300"/>
                </a:solidFill>
              </a:rPr>
              <a:t>d</a:t>
            </a:r>
            <a:r>
              <a:rPr lang="pt-BR" sz="1400" baseline="-25000" dirty="0" smtClean="0">
                <a:solidFill>
                  <a:srgbClr val="FF3300"/>
                </a:solidFill>
              </a:rPr>
              <a:t>BP</a:t>
            </a:r>
          </a:p>
          <a:p>
            <a:pPr lvl="1">
              <a:lnSpc>
                <a:spcPct val="90000"/>
              </a:lnSpc>
              <a:spcBef>
                <a:spcPct val="25000"/>
              </a:spcBef>
              <a:buClr>
                <a:srgbClr val="F15D2A"/>
              </a:buClr>
            </a:pPr>
            <a:r>
              <a:rPr lang="en-US" sz="1400" dirty="0" smtClean="0">
                <a:solidFill>
                  <a:srgbClr val="FF3300"/>
                </a:solidFill>
              </a:rPr>
              <a:t>PL[dB] = FS</a:t>
            </a:r>
            <a:r>
              <a:rPr lang="pt-BR" sz="1400" dirty="0" smtClean="0">
                <a:solidFill>
                  <a:srgbClr val="FF3300"/>
                </a:solidFill>
              </a:rPr>
              <a:t>PL(</a:t>
            </a:r>
            <a:r>
              <a:rPr lang="pt-BR" sz="1400" i="1" dirty="0" smtClean="0">
                <a:solidFill>
                  <a:srgbClr val="FF3300"/>
                </a:solidFill>
              </a:rPr>
              <a:t>d</a:t>
            </a:r>
            <a:r>
              <a:rPr lang="pt-BR" sz="1400" dirty="0" smtClean="0">
                <a:solidFill>
                  <a:srgbClr val="FF3300"/>
                </a:solidFill>
              </a:rPr>
              <a:t>) </a:t>
            </a:r>
            <a:r>
              <a:rPr lang="en-US" sz="1400" dirty="0" smtClean="0">
                <a:solidFill>
                  <a:srgbClr val="FF3300"/>
                </a:solidFill>
              </a:rPr>
              <a:t>+ 35log10(</a:t>
            </a:r>
            <a:r>
              <a:rPr lang="en-US" sz="1400" i="1" dirty="0" smtClean="0">
                <a:solidFill>
                  <a:srgbClr val="FF3300"/>
                </a:solidFill>
              </a:rPr>
              <a:t>d</a:t>
            </a:r>
            <a:r>
              <a:rPr lang="en-US" sz="1400" dirty="0" smtClean="0">
                <a:solidFill>
                  <a:srgbClr val="FF3300"/>
                </a:solidFill>
              </a:rPr>
              <a:t>/</a:t>
            </a:r>
            <a:r>
              <a:rPr lang="pt-BR" sz="1400" i="1" dirty="0" smtClean="0">
                <a:solidFill>
                  <a:srgbClr val="FF3300"/>
                </a:solidFill>
              </a:rPr>
              <a:t> d</a:t>
            </a:r>
            <a:r>
              <a:rPr lang="pt-BR" sz="1400" baseline="-25000" dirty="0" smtClean="0">
                <a:solidFill>
                  <a:srgbClr val="FF3300"/>
                </a:solidFill>
              </a:rPr>
              <a:t>BP</a:t>
            </a:r>
            <a:r>
              <a:rPr lang="pt-BR" sz="1400" dirty="0" smtClean="0">
                <a:solidFill>
                  <a:srgbClr val="FF3300"/>
                </a:solidFill>
              </a:rPr>
              <a:t>) </a:t>
            </a:r>
            <a:r>
              <a:rPr lang="en-US" sz="1400" i="1" dirty="0" smtClean="0">
                <a:solidFill>
                  <a:srgbClr val="FF3300"/>
                </a:solidFill>
                <a:sym typeface="Symbol" pitchFamily="18" charset="2"/>
              </a:rPr>
              <a:t>d</a:t>
            </a:r>
            <a:r>
              <a:rPr lang="en-US" sz="1400" dirty="0" smtClean="0">
                <a:solidFill>
                  <a:srgbClr val="FF3300"/>
                </a:solidFill>
                <a:sym typeface="Symbol" pitchFamily="18" charset="2"/>
              </a:rPr>
              <a:t> &gt; </a:t>
            </a:r>
            <a:r>
              <a:rPr lang="pt-BR" sz="1400" i="1" dirty="0" smtClean="0">
                <a:solidFill>
                  <a:srgbClr val="FF3300"/>
                </a:solidFill>
              </a:rPr>
              <a:t>d</a:t>
            </a:r>
            <a:r>
              <a:rPr lang="pt-BR" sz="1400" baseline="-25000" dirty="0" smtClean="0">
                <a:solidFill>
                  <a:srgbClr val="FF3300"/>
                </a:solidFill>
              </a:rPr>
              <a:t>BP</a:t>
            </a:r>
            <a:endParaRPr lang="en-US" sz="1400" dirty="0">
              <a:solidFill>
                <a:srgbClr val="FF33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Comparison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AB1B7C-8FDB-41F4-B7A5-2A0C1E4EF06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Group 211"/>
          <p:cNvGraphicFramePr>
            <a:graphicFrameLocks/>
          </p:cNvGraphicFramePr>
          <p:nvPr/>
        </p:nvGraphicFramePr>
        <p:xfrm>
          <a:off x="228600" y="1524000"/>
          <a:ext cx="8381999" cy="3840480"/>
        </p:xfrm>
        <a:graphic>
          <a:graphicData uri="http://schemas.openxmlformats.org/drawingml/2006/table">
            <a:tbl>
              <a:tblPr/>
              <a:tblGrid>
                <a:gridCol w="1521494"/>
                <a:gridCol w="1323038"/>
                <a:gridCol w="1105288"/>
                <a:gridCol w="1105288"/>
                <a:gridCol w="2202308"/>
                <a:gridCol w="1124583"/>
              </a:tblGrid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Environment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(dB)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Frequency (MHz)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Ref.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Office Building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Whole Building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Same Floor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– 1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– 2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18.7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– 3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– 4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Office Building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Whole Building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4.33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Same Floor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– 1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– 2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FAF – 3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All Building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Office Building 1+ Office Building 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4.19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 Floor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Floor Comparison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AB1B7C-8FDB-41F4-B7A5-2A0C1E4EF06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8978555" cy="527843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Floors Comparison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AB1B7C-8FDB-41F4-B7A5-2A0C1E4EF06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858" y="1116012"/>
            <a:ext cx="8859742" cy="52085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Floors Comparison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AB1B7C-8FDB-41F4-B7A5-2A0C1E4EF06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95400"/>
            <a:ext cx="8686800" cy="510691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AB1B7C-8FDB-41F4-B7A5-2A0C1E4EF06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211"/>
          <p:cNvGraphicFramePr>
            <a:graphicFrameLocks/>
          </p:cNvGraphicFramePr>
          <p:nvPr/>
        </p:nvGraphicFramePr>
        <p:xfrm>
          <a:off x="381000" y="2057400"/>
          <a:ext cx="8382000" cy="2304288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  <a:gridCol w="1273175"/>
                <a:gridCol w="2536825"/>
                <a:gridCol w="1295400"/>
              </a:tblGrid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Environment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LOS/NLOS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Frequency (MHz)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Ref.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Corridor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Mixture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Mixture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433 and 861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University Building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Mixture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Mixture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Mixture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NLOS1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NLOS2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>
                          <a:srgbClr val="F15D2A"/>
                        </a:buClr>
                        <a:buSzTx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1229</TotalTime>
  <Words>1339</Words>
  <Application>Microsoft Office PowerPoint</Application>
  <PresentationFormat>On-screen Show (4:3)</PresentationFormat>
  <Paragraphs>243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802-11-PathProtection</vt:lpstr>
      <vt:lpstr>Document</vt:lpstr>
      <vt:lpstr>Indoor Channel Models for 802.11ah</vt:lpstr>
      <vt:lpstr>Outline</vt:lpstr>
      <vt:lpstr>Motivations</vt:lpstr>
      <vt:lpstr>Indoor Modeling: Path Loss Model</vt:lpstr>
      <vt:lpstr>Model Comparison </vt:lpstr>
      <vt:lpstr>One Floor Comparison</vt:lpstr>
      <vt:lpstr>Two Floors Comparison</vt:lpstr>
      <vt:lpstr>Three Floors Comparison</vt:lpstr>
      <vt:lpstr>Other References</vt:lpstr>
      <vt:lpstr>Indoor Model: Frequency Dependency of Statistics</vt:lpstr>
      <vt:lpstr>Reported Results (1/3)</vt:lpstr>
      <vt:lpstr>Reported Results (2/3) </vt:lpstr>
      <vt:lpstr>Reported Results (3/3) </vt:lpstr>
      <vt:lpstr>MIMO Consideration</vt:lpstr>
      <vt:lpstr>Conclusions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skyong</cp:lastModifiedBy>
  <cp:revision>144</cp:revision>
  <cp:lastPrinted>1998-02-10T13:28:06Z</cp:lastPrinted>
  <dcterms:created xsi:type="dcterms:W3CDTF">2009-11-09T00:32:22Z</dcterms:created>
  <dcterms:modified xsi:type="dcterms:W3CDTF">2011-03-14T06:05:57Z</dcterms:modified>
</cp:coreProperties>
</file>