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2" r:id="rId3"/>
    <p:sldId id="271" r:id="rId4"/>
    <p:sldId id="274" r:id="rId5"/>
    <p:sldId id="273" r:id="rId6"/>
    <p:sldId id="275" r:id="rId7"/>
    <p:sldId id="276" r:id="rId8"/>
    <p:sldId id="277" r:id="rId9"/>
    <p:sldId id="278"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09F85C27-3B9E-4D68-80FA-A847D1CCDFE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73344423-9B95-4E74-89A4-D3E8ADC183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802.11-yy/xxxxr0</a:t>
            </a:r>
          </a:p>
        </p:txBody>
      </p:sp>
      <p:sp>
        <p:nvSpPr>
          <p:cNvPr id="12291" name="Rectangle 3"/>
          <p:cNvSpPr>
            <a:spLocks noGrp="1" noChangeArrowheads="1"/>
          </p:cNvSpPr>
          <p:nvPr>
            <p:ph type="dt" sz="quarter" idx="1"/>
          </p:nvPr>
        </p:nvSpPr>
        <p:spPr>
          <a:noFill/>
        </p:spPr>
        <p:txBody>
          <a:bodyPr/>
          <a:lstStyle/>
          <a:p>
            <a:r>
              <a:rPr lang="en-US"/>
              <a:t>Month Year</a:t>
            </a:r>
          </a:p>
        </p:txBody>
      </p:sp>
      <p:sp>
        <p:nvSpPr>
          <p:cNvPr id="12292" name="Rectangle 6"/>
          <p:cNvSpPr>
            <a:spLocks noGrp="1" noChangeArrowheads="1"/>
          </p:cNvSpPr>
          <p:nvPr>
            <p:ph type="ftr" sz="quarter" idx="4"/>
          </p:nvPr>
        </p:nvSpPr>
        <p:spPr>
          <a:noFill/>
        </p:spPr>
        <p:txBody>
          <a:bodyPr/>
          <a:lstStyle/>
          <a:p>
            <a:pPr lvl="4"/>
            <a:r>
              <a:rPr lang="en-US"/>
              <a:t>John Doe, Some Company</a:t>
            </a:r>
          </a:p>
        </p:txBody>
      </p:sp>
      <p:sp>
        <p:nvSpPr>
          <p:cNvPr id="12293" name="Rectangle 7"/>
          <p:cNvSpPr>
            <a:spLocks noGrp="1" noChangeArrowheads="1"/>
          </p:cNvSpPr>
          <p:nvPr>
            <p:ph type="sldNum" sz="quarter" idx="5"/>
          </p:nvPr>
        </p:nvSpPr>
        <p:spPr>
          <a:noFill/>
        </p:spPr>
        <p:txBody>
          <a:bodyPr/>
          <a:lstStyle/>
          <a:p>
            <a:r>
              <a:rPr lang="en-US"/>
              <a:t>Page </a:t>
            </a:r>
            <a:fld id="{C80CC5BE-C2FB-4B47-9200-122BBF9712D8}" type="slidenum">
              <a:rPr lang="en-US"/>
              <a:pPr/>
              <a:t>1</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p:spPr>
      </p:sp>
      <p:sp>
        <p:nvSpPr>
          <p:cNvPr id="122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5"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C882C3F-A44B-489E-97BE-AAA555FFBE2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5"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359668-F643-4AEB-A48F-B464279FAA4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69294" cy="276999"/>
          </a:xfrm>
          <a:ln/>
        </p:spPr>
        <p:txBody>
          <a:bodyPr/>
          <a:lstStyle>
            <a:lvl1pPr>
              <a:defRPr/>
            </a:lvl1pPr>
          </a:lstStyle>
          <a:p>
            <a:pPr>
              <a:defRPr/>
            </a:pPr>
            <a:r>
              <a:rPr lang="en-US" dirty="0" smtClean="0"/>
              <a:t>March 2011</a:t>
            </a:r>
            <a:endParaRPr lang="en-US" dirty="0"/>
          </a:p>
        </p:txBody>
      </p:sp>
      <p:sp>
        <p:nvSpPr>
          <p:cNvPr id="5"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C178E7C-E783-4DDA-B347-AC1910663D9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399" y="332601"/>
            <a:ext cx="1169294" cy="276999"/>
          </a:xfrm>
        </p:spPr>
        <p:txBody>
          <a:bodyPr/>
          <a:lstStyle>
            <a:lvl1pPr>
              <a:defRPr smtClean="0"/>
            </a:lvl1pPr>
          </a:lstStyle>
          <a:p>
            <a:pPr>
              <a:defRPr/>
            </a:pPr>
            <a:r>
              <a:rPr lang="en-US" dirty="0" smtClean="0"/>
              <a:t>March 2011</a:t>
            </a:r>
            <a:endParaRPr lang="en-US" dirty="0"/>
          </a:p>
        </p:txBody>
      </p:sp>
      <p:sp>
        <p:nvSpPr>
          <p:cNvPr id="5" name="Footer Placeholder 4"/>
          <p:cNvSpPr>
            <a:spLocks noGrp="1"/>
          </p:cNvSpPr>
          <p:nvPr>
            <p:ph type="ftr" sz="quarter" idx="11"/>
          </p:nvPr>
        </p:nvSpPr>
        <p:spPr>
          <a:xfrm>
            <a:off x="7583488" y="6475413"/>
            <a:ext cx="960437" cy="184150"/>
          </a:xfrm>
        </p:spPr>
        <p:txBody>
          <a:bodyPr/>
          <a:lstStyle>
            <a:lvl1pPr>
              <a:defRPr dirty="0" smtClean="0"/>
            </a:lvl1pPr>
          </a:lstStyle>
          <a:p>
            <a:pPr>
              <a:defRPr/>
            </a:pPr>
            <a:r>
              <a:rPr lang="en-US" dirty="0"/>
              <a:t>Tom Siep, CSR</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C1B01E7E-9B10-4FCE-B361-18131942715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5"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48BA57-56BA-4EFA-8765-A16A1F0A15B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6"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0BA7647-26D8-4D1F-BB0A-7C2D3DCFFF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8"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84F671AC-7516-4282-871B-77781086CA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4"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7A0FC7F-271D-404B-A235-389DCC07F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3" name="Rectangle 5"/>
          <p:cNvSpPr>
            <a:spLocks noGrp="1" noChangeArrowheads="1"/>
          </p:cNvSpPr>
          <p:nvPr>
            <p:ph type="ftr" sz="quarter" idx="11"/>
          </p:nvPr>
        </p:nvSpPr>
        <p:spPr>
          <a:xfrm>
            <a:off x="7583213" y="6475413"/>
            <a:ext cx="960712" cy="369332"/>
          </a:xfrm>
          <a:ln/>
        </p:spPr>
        <p:txBody>
          <a:bodyPr/>
          <a:lstStyle>
            <a:lvl1pPr>
              <a:defRPr/>
            </a:lvl1pPr>
          </a:lstStyle>
          <a:p>
            <a:pPr>
              <a:defRPr/>
            </a:pPr>
            <a:r>
              <a:rPr lang="en-US" dirty="0" smtClean="0"/>
              <a:t>Tom Siep, CSR</a:t>
            </a:r>
          </a:p>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EB6066D-5AD6-4042-8287-7DDC5189CD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6"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A3AB846-DB57-4AC3-8A54-FC82C385FD2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2011</a:t>
            </a:r>
            <a:endParaRPr lang="en-US" dirty="0"/>
          </a:p>
        </p:txBody>
      </p:sp>
      <p:sp>
        <p:nvSpPr>
          <p:cNvPr id="6" name="Rectangle 5"/>
          <p:cNvSpPr>
            <a:spLocks noGrp="1" noChangeArrowheads="1"/>
          </p:cNvSpPr>
          <p:nvPr>
            <p:ph type="ftr" sz="quarter" idx="11"/>
          </p:nvPr>
        </p:nvSpPr>
        <p:spPr>
          <a:xfrm>
            <a:off x="7583277" y="6475413"/>
            <a:ext cx="960648" cy="184666"/>
          </a:xfrm>
          <a:ln/>
        </p:spPr>
        <p:txBody>
          <a:bodyPr/>
          <a:lstStyle>
            <a:lvl1pPr>
              <a:defRPr/>
            </a:lvl1pPr>
          </a:lstStyle>
          <a:p>
            <a:pPr>
              <a:defRPr/>
            </a:pPr>
            <a:r>
              <a:rPr lang="en-US" dirty="0" smtClean="0"/>
              <a:t>Tom Siep, CSR</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14155D7-9AB3-4033-85B5-D166125C2C9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692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dirty="0" smtClean="0"/>
              <a:t>March 2011</a:t>
            </a:r>
            <a:endParaRPr lang="en-US" dirty="0"/>
          </a:p>
        </p:txBody>
      </p:sp>
      <p:sp>
        <p:nvSpPr>
          <p:cNvPr id="1029" name="Rectangle 5"/>
          <p:cNvSpPr>
            <a:spLocks noGrp="1" noChangeArrowheads="1"/>
          </p:cNvSpPr>
          <p:nvPr>
            <p:ph type="ftr" sz="quarter" idx="3"/>
          </p:nvPr>
        </p:nvSpPr>
        <p:spPr bwMode="auto">
          <a:xfrm>
            <a:off x="7519157" y="6475413"/>
            <a:ext cx="10247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dirty="0" smtClean="0"/>
              <a:t>Tom Siep (CSR)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B0570D61-F06B-49ED-B69F-BAC387E8941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802.11-11/0326r0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t>Month Year</a:t>
            </a:r>
          </a:p>
        </p:txBody>
      </p:sp>
      <p:sp>
        <p:nvSpPr>
          <p:cNvPr id="1028" name="Footer Placeholder 4"/>
          <p:cNvSpPr>
            <a:spLocks noGrp="1"/>
          </p:cNvSpPr>
          <p:nvPr>
            <p:ph type="ftr" sz="quarter" idx="11"/>
          </p:nvPr>
        </p:nvSpPr>
        <p:spPr>
          <a:noFill/>
        </p:spPr>
        <p:txBody>
          <a:bodyPr/>
          <a:lstStyle/>
          <a:p>
            <a:r>
              <a:rPr lang="en-US"/>
              <a:t>Tom Siep, CSR</a:t>
            </a:r>
          </a:p>
        </p:txBody>
      </p:sp>
      <p:sp>
        <p:nvSpPr>
          <p:cNvPr id="1029" name="Slide Number Placeholder 5"/>
          <p:cNvSpPr>
            <a:spLocks noGrp="1"/>
          </p:cNvSpPr>
          <p:nvPr>
            <p:ph type="sldNum" sz="quarter" idx="12"/>
          </p:nvPr>
        </p:nvSpPr>
        <p:spPr>
          <a:noFill/>
        </p:spPr>
        <p:txBody>
          <a:bodyPr/>
          <a:lstStyle/>
          <a:p>
            <a:r>
              <a:rPr lang="en-US"/>
              <a:t>Slide </a:t>
            </a:r>
            <a:fld id="{A15BAD55-278F-4837-BA5B-179C03300EA0}" type="slidenum">
              <a:rPr lang="en-US"/>
              <a:pPr/>
              <a:t>1</a:t>
            </a:fld>
            <a:endParaRPr lang="en-US"/>
          </a:p>
        </p:txBody>
      </p:sp>
      <p:sp>
        <p:nvSpPr>
          <p:cNvPr id="1030" name="Rectangle 2"/>
          <p:cNvSpPr>
            <a:spLocks noGrp="1" noChangeArrowheads="1"/>
          </p:cNvSpPr>
          <p:nvPr>
            <p:ph type="title"/>
          </p:nvPr>
        </p:nvSpPr>
        <p:spPr>
          <a:noFill/>
        </p:spPr>
        <p:txBody>
          <a:bodyPr/>
          <a:lstStyle/>
          <a:p>
            <a:r>
              <a:rPr lang="en-US" dirty="0" smtClean="0"/>
              <a:t>Use Case Ref List Doc Discussion</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2011-03-12</a:t>
            </a:r>
          </a:p>
        </p:txBody>
      </p:sp>
      <p:graphicFrame>
        <p:nvGraphicFramePr>
          <p:cNvPr id="1026" name="Object 11"/>
          <p:cNvGraphicFramePr>
            <a:graphicFrameLocks noChangeAspect="1"/>
          </p:cNvGraphicFramePr>
          <p:nvPr/>
        </p:nvGraphicFramePr>
        <p:xfrm>
          <a:off x="511175" y="2279650"/>
          <a:ext cx="8121650" cy="2933700"/>
        </p:xfrm>
        <a:graphic>
          <a:graphicData uri="http://schemas.openxmlformats.org/presentationml/2006/ole">
            <p:oleObj spid="_x0000_s1026" name="Document" r:id="rId4" imgW="8263656" imgH="2982773"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a:t>Month Year</a:t>
            </a:r>
          </a:p>
        </p:txBody>
      </p:sp>
      <p:sp>
        <p:nvSpPr>
          <p:cNvPr id="10243" name="Footer Placeholder 4"/>
          <p:cNvSpPr>
            <a:spLocks noGrp="1"/>
          </p:cNvSpPr>
          <p:nvPr>
            <p:ph type="ftr" sz="quarter" idx="11"/>
          </p:nvPr>
        </p:nvSpPr>
        <p:spPr>
          <a:noFill/>
        </p:spPr>
        <p:txBody>
          <a:bodyPr/>
          <a:lstStyle/>
          <a:p>
            <a:r>
              <a:rPr lang="en-US"/>
              <a:t>John Doe, Some Company</a:t>
            </a:r>
          </a:p>
        </p:txBody>
      </p:sp>
      <p:sp>
        <p:nvSpPr>
          <p:cNvPr id="10244" name="Slide Number Placeholder 5"/>
          <p:cNvSpPr>
            <a:spLocks noGrp="1"/>
          </p:cNvSpPr>
          <p:nvPr>
            <p:ph type="sldNum" sz="quarter" idx="12"/>
          </p:nvPr>
        </p:nvSpPr>
        <p:spPr>
          <a:noFill/>
        </p:spPr>
        <p:txBody>
          <a:bodyPr/>
          <a:lstStyle/>
          <a:p>
            <a:r>
              <a:rPr lang="en-US"/>
              <a:t>Slide </a:t>
            </a:r>
            <a:fld id="{45B4D350-3EAC-41C6-ABC3-CFB8230E2B24}" type="slidenum">
              <a:rPr lang="en-US"/>
              <a:pPr/>
              <a:t>10</a:t>
            </a:fld>
            <a:endParaRPr lang="en-US"/>
          </a:p>
        </p:txBody>
      </p:sp>
      <p:sp>
        <p:nvSpPr>
          <p:cNvPr id="10245" name="Rectangle 2"/>
          <p:cNvSpPr>
            <a:spLocks noGrp="1" noChangeArrowheads="1"/>
          </p:cNvSpPr>
          <p:nvPr>
            <p:ph type="title"/>
          </p:nvPr>
        </p:nvSpPr>
        <p:spPr/>
        <p:txBody>
          <a:bodyPr/>
          <a:lstStyle/>
          <a:p>
            <a:r>
              <a:rPr lang="en-GB" smtClean="0"/>
              <a:t>References</a:t>
            </a:r>
          </a:p>
        </p:txBody>
      </p:sp>
      <p:sp>
        <p:nvSpPr>
          <p:cNvPr id="10246" name="Rectangle 3"/>
          <p:cNvSpPr>
            <a:spLocks noGrp="1" noChangeArrowheads="1"/>
          </p:cNvSpPr>
          <p:nvPr>
            <p:ph type="body" idx="1"/>
          </p:nvPr>
        </p:nvSpPr>
        <p:spPr/>
        <p:txBody>
          <a:bodyPr/>
          <a:lstStyle/>
          <a:p>
            <a:r>
              <a:rPr lang="en-US" sz="2000" dirty="0" smtClean="0">
                <a:latin typeface="Arial" pitchFamily="34" charset="0"/>
                <a:cs typeface="Arial" pitchFamily="34" charset="0"/>
              </a:rPr>
              <a:t>11-11-0238-03-00ai-Use-Case-Reference-List-for-TGai.docx</a:t>
            </a:r>
          </a:p>
          <a:p>
            <a:r>
              <a:rPr lang="en-US" sz="2000" dirty="0" smtClean="0">
                <a:latin typeface="Arial" pitchFamily="34" charset="0"/>
                <a:cs typeface="Arial" pitchFamily="34" charset="0"/>
              </a:rPr>
              <a:t>11-11-0281-00-00ai-proposed-dynamic-mobility-use-cases-for-tgai.docx</a:t>
            </a:r>
          </a:p>
          <a:p>
            <a:r>
              <a:rPr lang="en-US" sz="2000" dirty="0" smtClean="0">
                <a:latin typeface="Arial" pitchFamily="34" charset="0"/>
                <a:cs typeface="Arial" pitchFamily="34" charset="0"/>
              </a:rPr>
              <a:t>11-11-0148-05-00ai-use-cases-for-tgai.docx</a:t>
            </a:r>
          </a:p>
          <a:p>
            <a:endParaRPr lang="en-US" sz="2000"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This slide set is to be used as a vehicle to discuss form and content of </a:t>
            </a:r>
            <a:br>
              <a:rPr lang="en-US" dirty="0" smtClean="0"/>
            </a:br>
            <a:r>
              <a:rPr lang="en-US" sz="2000" dirty="0" smtClean="0">
                <a:latin typeface="Arial" pitchFamily="34" charset="0"/>
                <a:cs typeface="Arial" pitchFamily="34" charset="0"/>
              </a:rPr>
              <a:t>11-11-0238-03-00ai-Use-Case-Reference-List-for-TGai.docx</a:t>
            </a:r>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B01E7E-9B10-4FCE-B361-181319427157}"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Introductory Text</a:t>
            </a:r>
            <a:endParaRPr lang="en-US" dirty="0" smtClean="0"/>
          </a:p>
        </p:txBody>
      </p:sp>
      <p:sp>
        <p:nvSpPr>
          <p:cNvPr id="5123" name="Content Placeholder 2"/>
          <p:cNvSpPr>
            <a:spLocks noGrp="1"/>
          </p:cNvSpPr>
          <p:nvPr>
            <p:ph idx="1"/>
          </p:nvPr>
        </p:nvSpPr>
        <p:spPr>
          <a:xfrm>
            <a:off x="609600" y="1524000"/>
            <a:ext cx="7772400" cy="4114800"/>
          </a:xfrm>
        </p:spPr>
        <p:txBody>
          <a:bodyPr/>
          <a:lstStyle/>
          <a:p>
            <a:r>
              <a:rPr lang="en-GB" sz="2000" dirty="0" smtClean="0"/>
              <a:t>IEEE 802.11 devices are increasingly becoming more mobile devices.  TGai project’s primary need comes from an environment where a large number of mobile users are constantly entering and leaving the coverage area of an access point (AP) in an extended service set (ESS).  Every time the mobile device enters an ESS, the mobile device has to do an initial set-up to establish wireless local area network (LAN) connectivity.  This works well when the number of new stations (STAs) in a given time period is small.  It requires efficient mechanisms that scales well when a high number of users simultaneously enter an ESS.   This requires the ESS to minimize the time the STAs spend in initial link setup, while maintaining secure authentication.  </a:t>
            </a:r>
            <a:endParaRPr lang="en-US" sz="2000" dirty="0" smtClean="0"/>
          </a:p>
          <a:p>
            <a:endParaRPr lang="en-US" sz="2000" dirty="0" smtClean="0"/>
          </a:p>
        </p:txBody>
      </p:sp>
      <p:sp>
        <p:nvSpPr>
          <p:cNvPr id="5124" name="Date Placeholder 3"/>
          <p:cNvSpPr>
            <a:spLocks noGrp="1"/>
          </p:cNvSpPr>
          <p:nvPr>
            <p:ph type="dt" sz="quarter" idx="10"/>
          </p:nvPr>
        </p:nvSpPr>
        <p:spPr>
          <a:noFill/>
        </p:spPr>
        <p:txBody>
          <a:bodyPr/>
          <a:lstStyle/>
          <a:p>
            <a:r>
              <a:rPr lang="en-US"/>
              <a:t>Month Year</a:t>
            </a:r>
          </a:p>
        </p:txBody>
      </p:sp>
      <p:sp>
        <p:nvSpPr>
          <p:cNvPr id="5125" name="Footer Placeholder 4"/>
          <p:cNvSpPr>
            <a:spLocks noGrp="1"/>
          </p:cNvSpPr>
          <p:nvPr>
            <p:ph type="ftr" sz="quarter" idx="11"/>
          </p:nvPr>
        </p:nvSpPr>
        <p:spPr>
          <a:noFill/>
        </p:spPr>
        <p:txBody>
          <a:bodyPr/>
          <a:lstStyle/>
          <a:p>
            <a:r>
              <a:rPr lang="en-US"/>
              <a:t>Tom Siep, CSR</a:t>
            </a:r>
          </a:p>
        </p:txBody>
      </p:sp>
      <p:sp>
        <p:nvSpPr>
          <p:cNvPr id="5126" name="Slide Number Placeholder 5"/>
          <p:cNvSpPr>
            <a:spLocks noGrp="1"/>
          </p:cNvSpPr>
          <p:nvPr>
            <p:ph type="sldNum" sz="quarter" idx="12"/>
          </p:nvPr>
        </p:nvSpPr>
        <p:spPr>
          <a:noFill/>
        </p:spPr>
        <p:txBody>
          <a:bodyPr/>
          <a:lstStyle/>
          <a:p>
            <a:r>
              <a:rPr lang="en-US"/>
              <a:t>Slide </a:t>
            </a:r>
            <a:fld id="{8EF4CFD8-11AF-4662-8A43-378B84998CDC}" type="slidenum">
              <a:rPr lang="en-US"/>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to be added to Intro</a:t>
            </a:r>
            <a:endParaRPr lang="en-US" dirty="0"/>
          </a:p>
        </p:txBody>
      </p:sp>
      <p:sp>
        <p:nvSpPr>
          <p:cNvPr id="3" name="Content Placeholder 2"/>
          <p:cNvSpPr>
            <a:spLocks noGrp="1"/>
          </p:cNvSpPr>
          <p:nvPr>
            <p:ph idx="1"/>
          </p:nvPr>
        </p:nvSpPr>
        <p:spPr/>
        <p:txBody>
          <a:bodyPr/>
          <a:lstStyle/>
          <a:p>
            <a:r>
              <a:rPr lang="en-GB" dirty="0" smtClean="0"/>
              <a:t>Discussion of pre-knowledge needs to be added: e.g. a database downloaded that might give clues to know which channels are available or different secure ID scheme.  Shortcut to authentication (perhaps pre-cached credentials).  </a:t>
            </a:r>
            <a:r>
              <a:rPr lang="en-GB" dirty="0" smtClean="0"/>
              <a:t/>
            </a:r>
            <a:br>
              <a:rPr lang="en-GB" dirty="0" smtClean="0"/>
            </a:br>
            <a:r>
              <a:rPr lang="en-GB" dirty="0" smtClean="0"/>
              <a:t>[</a:t>
            </a:r>
            <a:r>
              <a:rPr lang="en-GB" dirty="0" smtClean="0"/>
              <a:t>ACTION ITEM TO ASSIGN TEXT WRITING] </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B01E7E-9B10-4FCE-B361-181319427157}"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TOC</a:t>
            </a:r>
            <a:endParaRPr lang="en-US" dirty="0"/>
          </a:p>
        </p:txBody>
      </p:sp>
      <p:sp>
        <p:nvSpPr>
          <p:cNvPr id="3" name="Content Placeholder 2"/>
          <p:cNvSpPr>
            <a:spLocks noGrp="1"/>
          </p:cNvSpPr>
          <p:nvPr>
            <p:ph idx="1"/>
          </p:nvPr>
        </p:nvSpPr>
        <p:spPr>
          <a:xfrm>
            <a:off x="685800" y="1219200"/>
            <a:ext cx="7772400" cy="4114800"/>
          </a:xfrm>
        </p:spPr>
        <p:txBody>
          <a:bodyPr/>
          <a:lstStyle/>
          <a:p>
            <a:pPr>
              <a:buNone/>
            </a:pPr>
            <a:r>
              <a:rPr lang="en-US" sz="1200" dirty="0" smtClean="0"/>
              <a:t>1	</a:t>
            </a:r>
            <a:r>
              <a:rPr lang="en-US" sz="1800" dirty="0" smtClean="0"/>
              <a:t>Introduction	3</a:t>
            </a:r>
          </a:p>
          <a:p>
            <a:pPr>
              <a:buNone/>
            </a:pPr>
            <a:r>
              <a:rPr lang="en-US" sz="1800" dirty="0" smtClean="0"/>
              <a:t>2	Use Cases	4</a:t>
            </a:r>
          </a:p>
          <a:p>
            <a:pPr>
              <a:buNone/>
            </a:pPr>
            <a:r>
              <a:rPr lang="en-US" sz="1800" dirty="0" smtClean="0"/>
              <a:t>3	Use case categories	6</a:t>
            </a:r>
          </a:p>
          <a:p>
            <a:pPr>
              <a:buNone/>
            </a:pPr>
            <a:r>
              <a:rPr lang="en-US" sz="1800" dirty="0" smtClean="0"/>
              <a:t>3.1	Pedestrian	6</a:t>
            </a:r>
          </a:p>
          <a:p>
            <a:pPr lvl="1">
              <a:buNone/>
            </a:pPr>
            <a:r>
              <a:rPr lang="en-US" sz="1050" dirty="0" smtClean="0"/>
              <a:t>3.1.1	Electronic Payment	6</a:t>
            </a:r>
          </a:p>
          <a:p>
            <a:pPr lvl="1">
              <a:buNone/>
            </a:pPr>
            <a:r>
              <a:rPr lang="en-US" sz="1050" dirty="0" smtClean="0"/>
              <a:t>3.1.2	</a:t>
            </a:r>
            <a:r>
              <a:rPr lang="en-US" sz="1050" dirty="0" smtClean="0"/>
              <a:t>Traveler </a:t>
            </a:r>
            <a:r>
              <a:rPr lang="en-US" sz="1050" dirty="0" smtClean="0"/>
              <a:t>Information	6</a:t>
            </a:r>
          </a:p>
          <a:p>
            <a:pPr lvl="1">
              <a:buNone/>
            </a:pPr>
            <a:r>
              <a:rPr lang="en-US" sz="1050" dirty="0" smtClean="0"/>
              <a:t>3.1.3	Internet Access	7</a:t>
            </a:r>
          </a:p>
          <a:p>
            <a:pPr lvl="1">
              <a:buNone/>
            </a:pPr>
            <a:r>
              <a:rPr lang="en-US" sz="1050" dirty="0" smtClean="0"/>
              <a:t>3.1.4	Mobile Accessible Pedestrian Signal System	7</a:t>
            </a:r>
          </a:p>
          <a:p>
            <a:pPr>
              <a:buNone/>
            </a:pPr>
            <a:r>
              <a:rPr lang="en-US" sz="1800" dirty="0" smtClean="0"/>
              <a:t>3.2	Vehicle	7</a:t>
            </a:r>
          </a:p>
          <a:p>
            <a:pPr lvl="1">
              <a:buNone/>
            </a:pPr>
            <a:r>
              <a:rPr lang="en-US" sz="1050" dirty="0" smtClean="0"/>
              <a:t>3.2.1	Electronic Payment	7</a:t>
            </a:r>
          </a:p>
          <a:p>
            <a:pPr lvl="1">
              <a:buNone/>
            </a:pPr>
            <a:r>
              <a:rPr lang="en-US" sz="1050" dirty="0" smtClean="0"/>
              <a:t>3.2.2	</a:t>
            </a:r>
            <a:r>
              <a:rPr lang="en-US" sz="1050" dirty="0" smtClean="0"/>
              <a:t>Traveler </a:t>
            </a:r>
            <a:r>
              <a:rPr lang="en-US" sz="1050" dirty="0" smtClean="0"/>
              <a:t>Information	8</a:t>
            </a:r>
          </a:p>
          <a:p>
            <a:pPr lvl="1">
              <a:buNone/>
            </a:pPr>
            <a:r>
              <a:rPr lang="en-US" sz="1050" dirty="0" smtClean="0"/>
              <a:t>3.2.3	Internet Access	9</a:t>
            </a:r>
          </a:p>
          <a:p>
            <a:pPr lvl="1">
              <a:buNone/>
            </a:pPr>
            <a:r>
              <a:rPr lang="en-US" sz="1050" dirty="0" smtClean="0"/>
              <a:t>3.2.4	Emergency Services	9</a:t>
            </a:r>
          </a:p>
          <a:p>
            <a:pPr lvl="1">
              <a:buNone/>
            </a:pPr>
            <a:r>
              <a:rPr lang="en-US" sz="1050" dirty="0" smtClean="0"/>
              <a:t>3.2.5	Inspections	10</a:t>
            </a:r>
          </a:p>
          <a:p>
            <a:pPr lvl="1">
              <a:buNone/>
            </a:pPr>
            <a:r>
              <a:rPr lang="en-US" sz="1050" dirty="0" smtClean="0"/>
              <a:t>3.2.6	Resource Management	11</a:t>
            </a:r>
          </a:p>
          <a:p>
            <a:pPr>
              <a:buNone/>
            </a:pPr>
            <a:r>
              <a:rPr lang="en-US" sz="1800" dirty="0" smtClean="0"/>
              <a:t>3.3	Transit	12</a:t>
            </a:r>
          </a:p>
          <a:p>
            <a:pPr lvl="1">
              <a:buNone/>
            </a:pPr>
            <a:r>
              <a:rPr lang="en-US" sz="1050" dirty="0" smtClean="0"/>
              <a:t>3.3.1	Station arrival	12</a:t>
            </a:r>
          </a:p>
          <a:p>
            <a:pPr lvl="1">
              <a:buNone/>
            </a:pPr>
            <a:r>
              <a:rPr lang="en-US" sz="1050" dirty="0" smtClean="0"/>
              <a:t>3.3.2	Passenger In-transit access	12</a:t>
            </a:r>
          </a:p>
          <a:p>
            <a:pPr lvl="1">
              <a:buNone/>
            </a:pPr>
            <a:r>
              <a:rPr lang="en-US" sz="1050" dirty="0" smtClean="0"/>
              <a:t>3.3.3	Station Lobby	12</a:t>
            </a:r>
          </a:p>
          <a:p>
            <a:pPr lvl="1">
              <a:buNone/>
            </a:pPr>
            <a:r>
              <a:rPr lang="en-US" sz="1050" dirty="0" smtClean="0"/>
              <a:t>3.3.4	Connection Protection	12</a:t>
            </a:r>
          </a:p>
          <a:p>
            <a:pPr lvl="1">
              <a:buNone/>
            </a:pPr>
            <a:r>
              <a:rPr lang="en-US" sz="1050" dirty="0" smtClean="0"/>
              <a:t>3.3.5	Dynamic Transit Operations	12</a:t>
            </a:r>
          </a:p>
          <a:p>
            <a:pPr>
              <a:buNone/>
            </a:pPr>
            <a:r>
              <a:rPr lang="en-US" sz="1800" dirty="0" smtClean="0"/>
              <a:t>3.4	Switchover	13</a:t>
            </a:r>
          </a:p>
          <a:p>
            <a:endParaRPr lang="en-US" sz="1200"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B01E7E-9B10-4FCE-B361-181319427157}"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Pedestrian Use Cases</a:t>
            </a:r>
            <a:endParaRPr lang="en-US" dirty="0"/>
          </a:p>
        </p:txBody>
      </p:sp>
      <p:sp>
        <p:nvSpPr>
          <p:cNvPr id="3" name="Content Placeholder 2"/>
          <p:cNvSpPr>
            <a:spLocks noGrp="1"/>
          </p:cNvSpPr>
          <p:nvPr>
            <p:ph idx="1"/>
          </p:nvPr>
        </p:nvSpPr>
        <p:spPr/>
        <p:txBody>
          <a:bodyPr/>
          <a:lstStyle/>
          <a:p>
            <a:pPr>
              <a:buNone/>
            </a:pPr>
            <a:r>
              <a:rPr lang="en-US" dirty="0" smtClean="0"/>
              <a:t>3.1.1</a:t>
            </a:r>
            <a:r>
              <a:rPr lang="en-US" dirty="0" smtClean="0"/>
              <a:t>	Electronic Payment	</a:t>
            </a:r>
          </a:p>
          <a:p>
            <a:pPr>
              <a:buNone/>
            </a:pPr>
            <a:r>
              <a:rPr lang="en-US" dirty="0" smtClean="0"/>
              <a:t>3.1.2	Traveler Information	</a:t>
            </a:r>
          </a:p>
          <a:p>
            <a:pPr>
              <a:buNone/>
            </a:pPr>
            <a:r>
              <a:rPr lang="en-US" dirty="0" smtClean="0"/>
              <a:t>3.1.3	Internet Access	</a:t>
            </a:r>
          </a:p>
          <a:p>
            <a:pPr>
              <a:buNone/>
            </a:pPr>
            <a:r>
              <a:rPr lang="en-US" dirty="0" smtClean="0"/>
              <a:t>3.1.4	Mobile Accessible Pedestrian Signal System</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B01E7E-9B10-4FCE-B361-181319427157}"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Vehicle Use Cases</a:t>
            </a:r>
            <a:endParaRPr lang="en-US" dirty="0"/>
          </a:p>
        </p:txBody>
      </p:sp>
      <p:sp>
        <p:nvSpPr>
          <p:cNvPr id="3" name="Content Placeholder 2"/>
          <p:cNvSpPr>
            <a:spLocks noGrp="1"/>
          </p:cNvSpPr>
          <p:nvPr>
            <p:ph idx="1"/>
          </p:nvPr>
        </p:nvSpPr>
        <p:spPr/>
        <p:txBody>
          <a:bodyPr/>
          <a:lstStyle/>
          <a:p>
            <a:pPr>
              <a:buNone/>
            </a:pPr>
            <a:r>
              <a:rPr lang="en-US" dirty="0" smtClean="0"/>
              <a:t>3.2.1</a:t>
            </a:r>
            <a:r>
              <a:rPr lang="en-US" dirty="0" smtClean="0"/>
              <a:t>	Electronic Payment	</a:t>
            </a:r>
          </a:p>
          <a:p>
            <a:pPr>
              <a:buNone/>
            </a:pPr>
            <a:r>
              <a:rPr lang="en-US" dirty="0" smtClean="0"/>
              <a:t>3.2.2	Traveler Information	</a:t>
            </a:r>
          </a:p>
          <a:p>
            <a:pPr>
              <a:buNone/>
            </a:pPr>
            <a:r>
              <a:rPr lang="en-US" dirty="0" smtClean="0"/>
              <a:t>3.2.3	Internet Access	</a:t>
            </a:r>
          </a:p>
          <a:p>
            <a:pPr>
              <a:buNone/>
            </a:pPr>
            <a:r>
              <a:rPr lang="en-US" dirty="0" smtClean="0"/>
              <a:t>3.2.4	Emergency Services	</a:t>
            </a:r>
          </a:p>
          <a:p>
            <a:pPr>
              <a:buNone/>
            </a:pPr>
            <a:r>
              <a:rPr lang="en-US" dirty="0" smtClean="0"/>
              <a:t>3.2.5	Inspections	</a:t>
            </a:r>
          </a:p>
          <a:p>
            <a:pPr>
              <a:buNone/>
            </a:pPr>
            <a:r>
              <a:rPr lang="en-US" dirty="0" smtClean="0"/>
              <a:t>3.2.6	Resource Management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B01E7E-9B10-4FCE-B361-181319427157}"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 Use Cases</a:t>
            </a:r>
            <a:endParaRPr lang="en-US" dirty="0"/>
          </a:p>
        </p:txBody>
      </p:sp>
      <p:sp>
        <p:nvSpPr>
          <p:cNvPr id="3" name="Content Placeholder 2"/>
          <p:cNvSpPr>
            <a:spLocks noGrp="1"/>
          </p:cNvSpPr>
          <p:nvPr>
            <p:ph idx="1"/>
          </p:nvPr>
        </p:nvSpPr>
        <p:spPr/>
        <p:txBody>
          <a:bodyPr/>
          <a:lstStyle/>
          <a:p>
            <a:pPr>
              <a:buNone/>
            </a:pPr>
            <a:r>
              <a:rPr lang="en-US" dirty="0" smtClean="0"/>
              <a:t>3.3.1</a:t>
            </a:r>
            <a:r>
              <a:rPr lang="en-US" dirty="0" smtClean="0"/>
              <a:t>	Station arrival	</a:t>
            </a:r>
          </a:p>
          <a:p>
            <a:pPr>
              <a:buNone/>
            </a:pPr>
            <a:r>
              <a:rPr lang="en-US" dirty="0" smtClean="0"/>
              <a:t>3.3.2	Passenger In-transit access	</a:t>
            </a:r>
          </a:p>
          <a:p>
            <a:pPr>
              <a:buNone/>
            </a:pPr>
            <a:r>
              <a:rPr lang="en-US" dirty="0" smtClean="0"/>
              <a:t>3.3.3	Station Lobby	</a:t>
            </a:r>
          </a:p>
          <a:p>
            <a:pPr>
              <a:buNone/>
            </a:pPr>
            <a:r>
              <a:rPr lang="en-US" dirty="0" smtClean="0"/>
              <a:t>3.3.4	Connection Protection	</a:t>
            </a:r>
          </a:p>
          <a:p>
            <a:pPr>
              <a:buNone/>
            </a:pPr>
            <a:r>
              <a:rPr lang="en-US" dirty="0" smtClean="0"/>
              <a:t>3.3.5	Dynamic Transit Operations	</a:t>
            </a:r>
          </a:p>
          <a:p>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B01E7E-9B10-4FCE-B361-181319427157}"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Switchover Use Case</a:t>
            </a:r>
            <a:endParaRPr lang="en-US" dirty="0"/>
          </a:p>
        </p:txBody>
      </p:sp>
      <p:sp>
        <p:nvSpPr>
          <p:cNvPr id="3" name="Content Placeholder 2"/>
          <p:cNvSpPr>
            <a:spLocks noGrp="1"/>
          </p:cNvSpPr>
          <p:nvPr>
            <p:ph idx="1"/>
          </p:nvPr>
        </p:nvSpPr>
        <p:spPr/>
        <p:txBody>
          <a:bodyPr/>
          <a:lstStyle/>
          <a:p>
            <a:r>
              <a:rPr lang="en-US" smtClean="0"/>
              <a:t>[text needed]</a:t>
            </a:r>
            <a:endParaRPr lang="en-US"/>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B01E7E-9B10-4FCE-B361-181319427157}"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tm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802-11-Submission-tms</Template>
  <TotalTime>2103</TotalTime>
  <Words>328</Words>
  <Application>Microsoft Office PowerPoint</Application>
  <PresentationFormat>On-screen Show (4:3)</PresentationFormat>
  <Paragraphs>90</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802-11-Submission-tms</vt:lpstr>
      <vt:lpstr>Document</vt:lpstr>
      <vt:lpstr>Use Case Ref List Doc Discussion</vt:lpstr>
      <vt:lpstr>Abstract</vt:lpstr>
      <vt:lpstr>Introductory Text</vt:lpstr>
      <vt:lpstr>Text to be added to Intro</vt:lpstr>
      <vt:lpstr>TOC</vt:lpstr>
      <vt:lpstr>Pedestrian Use Cases</vt:lpstr>
      <vt:lpstr>Vehicle Use Cases</vt:lpstr>
      <vt:lpstr>Transit Use Cases</vt:lpstr>
      <vt:lpstr>Switchover Use Case</vt:lpstr>
      <vt:lpstr>References</vt:lpstr>
    </vt:vector>
  </TitlesOfParts>
  <Company>CSR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Ref List Doc Discussion</dc:title>
  <dc:creator>Tom Siep</dc:creator>
  <cp:lastModifiedBy>Tom Siep</cp:lastModifiedBy>
  <cp:revision>7</cp:revision>
  <cp:lastPrinted>1998-02-10T13:28:06Z</cp:lastPrinted>
  <dcterms:created xsi:type="dcterms:W3CDTF">2011-03-12T17:58:31Z</dcterms:created>
  <dcterms:modified xsi:type="dcterms:W3CDTF">2011-03-14T05:35:46Z</dcterms:modified>
</cp:coreProperties>
</file>