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5"/>
  </p:notesMasterIdLst>
  <p:handoutMasterIdLst>
    <p:handoutMasterId r:id="rId56"/>
  </p:handoutMasterIdLst>
  <p:sldIdLst>
    <p:sldId id="269" r:id="rId2"/>
    <p:sldId id="270" r:id="rId3"/>
    <p:sldId id="283" r:id="rId4"/>
    <p:sldId id="278" r:id="rId5"/>
    <p:sldId id="288" r:id="rId6"/>
    <p:sldId id="289" r:id="rId7"/>
    <p:sldId id="292" r:id="rId8"/>
    <p:sldId id="293" r:id="rId9"/>
    <p:sldId id="294" r:id="rId10"/>
    <p:sldId id="295" r:id="rId11"/>
    <p:sldId id="296" r:id="rId12"/>
    <p:sldId id="297" r:id="rId13"/>
    <p:sldId id="298" r:id="rId14"/>
    <p:sldId id="299" r:id="rId15"/>
    <p:sldId id="300" r:id="rId16"/>
    <p:sldId id="301" r:id="rId17"/>
    <p:sldId id="302" r:id="rId18"/>
    <p:sldId id="329" r:id="rId19"/>
    <p:sldId id="330" r:id="rId20"/>
    <p:sldId id="331" r:id="rId21"/>
    <p:sldId id="279" r:id="rId22"/>
    <p:sldId id="303" r:id="rId23"/>
    <p:sldId id="304" r:id="rId24"/>
    <p:sldId id="284" r:id="rId25"/>
    <p:sldId id="305" r:id="rId26"/>
    <p:sldId id="306" r:id="rId27"/>
    <p:sldId id="307" r:id="rId28"/>
    <p:sldId id="308" r:id="rId29"/>
    <p:sldId id="285" r:id="rId30"/>
    <p:sldId id="309" r:id="rId31"/>
    <p:sldId id="310" r:id="rId32"/>
    <p:sldId id="311" r:id="rId33"/>
    <p:sldId id="312" r:id="rId34"/>
    <p:sldId id="313" r:id="rId35"/>
    <p:sldId id="314" r:id="rId36"/>
    <p:sldId id="281" r:id="rId37"/>
    <p:sldId id="315" r:id="rId38"/>
    <p:sldId id="316" r:id="rId39"/>
    <p:sldId id="286" r:id="rId40"/>
    <p:sldId id="317" r:id="rId41"/>
    <p:sldId id="318" r:id="rId42"/>
    <p:sldId id="287" r:id="rId43"/>
    <p:sldId id="319" r:id="rId44"/>
    <p:sldId id="320" r:id="rId45"/>
    <p:sldId id="282" r:id="rId46"/>
    <p:sldId id="321" r:id="rId47"/>
    <p:sldId id="322" r:id="rId48"/>
    <p:sldId id="323" r:id="rId49"/>
    <p:sldId id="324" r:id="rId50"/>
    <p:sldId id="325" r:id="rId51"/>
    <p:sldId id="332" r:id="rId52"/>
    <p:sldId id="327" r:id="rId53"/>
    <p:sldId id="328" r:id="rId54"/>
  </p:sldIdLst>
  <p:sldSz cx="9144000" cy="6858000" type="screen4x3"/>
  <p:notesSz cx="7077075" cy="8955088"/>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397" autoAdjust="0"/>
    <p:restoredTop sz="94660"/>
  </p:normalViewPr>
  <p:slideViewPr>
    <p:cSldViewPr>
      <p:cViewPr>
        <p:scale>
          <a:sx n="80" d="100"/>
          <a:sy n="80" d="100"/>
        </p:scale>
        <p:origin x="-1296" y="-54"/>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171565" y="161387"/>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709652" y="161387"/>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4431728" y="8667104"/>
            <a:ext cx="201670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201073" y="8667104"/>
            <a:ext cx="51776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708033" y="373767"/>
            <a:ext cx="56610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708032" y="8667104"/>
            <a:ext cx="718145" cy="184666"/>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708032" y="8656381"/>
            <a:ext cx="581817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15312" y="84795"/>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67526" y="84795"/>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308100" y="677863"/>
            <a:ext cx="4460875" cy="3346450"/>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42962" y="4253897"/>
            <a:ext cx="5191151" cy="4030249"/>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932799" y="8670168"/>
            <a:ext cx="247837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94585" y="8670168"/>
            <a:ext cx="51776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38815" y="8670168"/>
            <a:ext cx="718145" cy="184666"/>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38816" y="8668636"/>
            <a:ext cx="5599444"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61046" y="286453"/>
            <a:ext cx="5754984"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xfrm>
            <a:off x="3397177" y="8670168"/>
            <a:ext cx="415177" cy="184666"/>
          </a:xfrm>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308100" y="677863"/>
            <a:ext cx="4460875" cy="3346450"/>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08100" y="677863"/>
            <a:ext cx="4460875" cy="334645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a:xfrm>
            <a:off x="3397177" y="8670168"/>
            <a:ext cx="415177" cy="184666"/>
          </a:xfrm>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xfrm>
            <a:off x="667526" y="84795"/>
            <a:ext cx="1121846" cy="215444"/>
          </a:xfrm>
          <a:ln/>
        </p:spPr>
        <p:txBody>
          <a:bodyPr/>
          <a:lstStyle/>
          <a:p>
            <a:r>
              <a:rPr lang="en-US"/>
              <a:t>Feburary 2011</a:t>
            </a:r>
          </a:p>
        </p:txBody>
      </p:sp>
      <p:sp>
        <p:nvSpPr>
          <p:cNvPr id="6" name="Rectangle 6"/>
          <p:cNvSpPr>
            <a:spLocks noGrp="1" noChangeArrowheads="1"/>
          </p:cNvSpPr>
          <p:nvPr>
            <p:ph type="ftr"/>
          </p:nvPr>
        </p:nvSpPr>
        <p:spPr>
          <a:xfrm>
            <a:off x="3469916" y="8670168"/>
            <a:ext cx="2941254" cy="184666"/>
          </a:xfrm>
          <a:ln/>
        </p:spPr>
        <p:txBody>
          <a:bodyPr/>
          <a:lstStyle/>
          <a:p>
            <a:pPr lvl="4"/>
            <a:r>
              <a:rPr lang="en-US"/>
              <a:t>Mitsuru Iwaoka, Yokogawa Electric Co.</a:t>
            </a:r>
          </a:p>
        </p:txBody>
      </p:sp>
      <p:sp>
        <p:nvSpPr>
          <p:cNvPr id="7" name="Rectangle 7"/>
          <p:cNvSpPr>
            <a:spLocks noGrp="1" noChangeArrowheads="1"/>
          </p:cNvSpPr>
          <p:nvPr>
            <p:ph type="sldNum"/>
          </p:nvPr>
        </p:nvSpPr>
        <p:spPr>
          <a:xfrm>
            <a:off x="3397177" y="8670168"/>
            <a:ext cx="415177" cy="184666"/>
          </a:xfrm>
          <a:ln/>
        </p:spPr>
        <p:txBody>
          <a:bodyPr/>
          <a:lstStyle/>
          <a:p>
            <a:r>
              <a:rPr lang="en-US"/>
              <a:t>Page </a:t>
            </a:r>
            <a:fld id="{656BC482-DC52-4539-A19E-EA1A6A88FDFA}" type="slidenum">
              <a:rPr lang="en-US"/>
              <a:pPr/>
              <a:t>9</a:t>
            </a:fld>
            <a:endParaRPr lang="en-US"/>
          </a:p>
        </p:txBody>
      </p:sp>
      <p:sp>
        <p:nvSpPr>
          <p:cNvPr id="11265" name="Rectangle 1"/>
          <p:cNvSpPr txBox="1">
            <a:spLocks noGrp="1" noRot="1" noChangeAspect="1" noChangeArrowheads="1"/>
          </p:cNvSpPr>
          <p:nvPr>
            <p:ph type="sldImg"/>
          </p:nvPr>
        </p:nvSpPr>
        <p:spPr bwMode="auto">
          <a:xfrm>
            <a:off x="1308100" y="677863"/>
            <a:ext cx="4460875" cy="33464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1266" name="Rectangle 2"/>
          <p:cNvSpPr txBox="1">
            <a:spLocks noGrp="1" noChangeArrowheads="1"/>
          </p:cNvSpPr>
          <p:nvPr>
            <p:ph type="body" idx="1"/>
          </p:nvPr>
        </p:nvSpPr>
        <p:spPr bwMode="auto">
          <a:xfrm>
            <a:off x="942962" y="4253897"/>
            <a:ext cx="5191151" cy="4030249"/>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xfrm>
            <a:off x="667526" y="84795"/>
            <a:ext cx="1121846" cy="215444"/>
          </a:xfrm>
          <a:ln/>
        </p:spPr>
        <p:txBody>
          <a:bodyPr/>
          <a:lstStyle/>
          <a:p>
            <a:r>
              <a:rPr lang="en-US"/>
              <a:t>Feburary 2011</a:t>
            </a:r>
          </a:p>
        </p:txBody>
      </p:sp>
      <p:sp>
        <p:nvSpPr>
          <p:cNvPr id="6" name="Rectangle 6"/>
          <p:cNvSpPr>
            <a:spLocks noGrp="1" noChangeArrowheads="1"/>
          </p:cNvSpPr>
          <p:nvPr>
            <p:ph type="ftr"/>
          </p:nvPr>
        </p:nvSpPr>
        <p:spPr>
          <a:xfrm>
            <a:off x="3469916" y="8670168"/>
            <a:ext cx="2941254" cy="184666"/>
          </a:xfrm>
          <a:ln/>
        </p:spPr>
        <p:txBody>
          <a:bodyPr/>
          <a:lstStyle/>
          <a:p>
            <a:pPr lvl="4"/>
            <a:r>
              <a:rPr lang="en-US"/>
              <a:t>Mitsuru Iwaoka, Yokogawa Electric Co.</a:t>
            </a:r>
          </a:p>
        </p:txBody>
      </p:sp>
      <p:sp>
        <p:nvSpPr>
          <p:cNvPr id="7" name="Rectangle 7"/>
          <p:cNvSpPr>
            <a:spLocks noGrp="1" noChangeArrowheads="1"/>
          </p:cNvSpPr>
          <p:nvPr>
            <p:ph type="sldNum"/>
          </p:nvPr>
        </p:nvSpPr>
        <p:spPr>
          <a:xfrm>
            <a:off x="3397177" y="8670168"/>
            <a:ext cx="415177" cy="184666"/>
          </a:xfrm>
          <a:ln/>
        </p:spPr>
        <p:txBody>
          <a:bodyPr/>
          <a:lstStyle/>
          <a:p>
            <a:r>
              <a:rPr lang="en-US"/>
              <a:t>Page </a:t>
            </a:r>
            <a:fld id="{5CFAFEA8-12A9-41F2-81D6-1A43E84C9141}" type="slidenum">
              <a:rPr lang="en-US"/>
              <a:pPr/>
              <a:t>10</a:t>
            </a:fld>
            <a:endParaRPr lang="en-US"/>
          </a:p>
        </p:txBody>
      </p:sp>
      <p:sp>
        <p:nvSpPr>
          <p:cNvPr id="13313" name="Rectangle 1"/>
          <p:cNvSpPr txBox="1">
            <a:spLocks noGrp="1" noRot="1" noChangeAspect="1" noChangeArrowheads="1"/>
          </p:cNvSpPr>
          <p:nvPr>
            <p:ph type="sldImg"/>
          </p:nvPr>
        </p:nvSpPr>
        <p:spPr bwMode="auto">
          <a:xfrm>
            <a:off x="1308100" y="677863"/>
            <a:ext cx="4460875" cy="33464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3314" name="Rectangle 2"/>
          <p:cNvSpPr txBox="1">
            <a:spLocks noGrp="1" noChangeArrowheads="1"/>
          </p:cNvSpPr>
          <p:nvPr>
            <p:ph type="body" idx="1"/>
          </p:nvPr>
        </p:nvSpPr>
        <p:spPr bwMode="auto">
          <a:xfrm>
            <a:off x="942962" y="4253897"/>
            <a:ext cx="5191151" cy="4030249"/>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1945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Month Year</a:t>
            </a:r>
          </a:p>
        </p:txBody>
      </p:sp>
      <p:sp>
        <p:nvSpPr>
          <p:cNvPr id="19460" name="Rectangle 6"/>
          <p:cNvSpPr>
            <a:spLocks noGrp="1" noChangeArrowheads="1"/>
          </p:cNvSpPr>
          <p:nvPr>
            <p:ph type="ftr" sz="quarter" idx="4"/>
          </p:nvPr>
        </p:nvSpPr>
        <p:spPr>
          <a:xfrm>
            <a:off x="4298412" y="8670168"/>
            <a:ext cx="211275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John Doe, Some Company</a:t>
            </a:r>
          </a:p>
        </p:txBody>
      </p:sp>
      <p:sp>
        <p:nvSpPr>
          <p:cNvPr id="19461" name="Rectangle 7"/>
          <p:cNvSpPr>
            <a:spLocks noGrp="1" noChangeArrowheads="1"/>
          </p:cNvSpPr>
          <p:nvPr>
            <p:ph type="sldNum" sz="quarter" idx="5"/>
          </p:nvPr>
        </p:nvSpPr>
        <p:spPr>
          <a:xfrm>
            <a:off x="3397177" y="8670168"/>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1D36A902-06B7-4AD7-9D90-393001142086}" type="slidenum">
              <a:rPr lang="en-US" smtClean="0"/>
              <a:pPr/>
              <a:t>17</a:t>
            </a:fld>
            <a:endParaRPr lang="en-US" smtClean="0"/>
          </a:p>
        </p:txBody>
      </p:sp>
      <p:sp>
        <p:nvSpPr>
          <p:cNvPr id="19462" name="Rectangle 2"/>
          <p:cNvSpPr>
            <a:spLocks noGrp="1" noRot="1" noChangeAspect="1" noChangeArrowheads="1" noTextEdit="1"/>
          </p:cNvSpPr>
          <p:nvPr>
            <p:ph type="sldImg"/>
          </p:nvPr>
        </p:nvSpPr>
        <p:spPr>
          <a:xfrm>
            <a:off x="1300163" y="673100"/>
            <a:ext cx="4478337" cy="3357563"/>
          </a:xfrm>
          <a:ln/>
        </p:spPr>
      </p:sp>
      <p:sp>
        <p:nvSpPr>
          <p:cNvPr id="19463" name="Rectangle 3"/>
          <p:cNvSpPr>
            <a:spLocks noGrp="1" noChangeArrowheads="1"/>
          </p:cNvSpPr>
          <p:nvPr>
            <p:ph type="body" idx="1"/>
          </p:nvPr>
        </p:nvSpPr>
        <p:spPr>
          <a:xfrm>
            <a:off x="708033" y="4253898"/>
            <a:ext cx="5661012" cy="402871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xfrm>
            <a:off x="4298412" y="8670168"/>
            <a:ext cx="2112758" cy="184666"/>
          </a:xfrm>
          <a:ln/>
        </p:spPr>
        <p:txBody>
          <a:bodyPr/>
          <a:lstStyle/>
          <a:p>
            <a:pPr lvl="4"/>
            <a:r>
              <a:rPr lang="en-US"/>
              <a:t>John Doe, Some Company</a:t>
            </a:r>
          </a:p>
        </p:txBody>
      </p:sp>
      <p:sp>
        <p:nvSpPr>
          <p:cNvPr id="7" name="Rectangle 7"/>
          <p:cNvSpPr>
            <a:spLocks noGrp="1" noChangeArrowheads="1"/>
          </p:cNvSpPr>
          <p:nvPr>
            <p:ph type="sldNum"/>
          </p:nvPr>
        </p:nvSpPr>
        <p:spPr>
          <a:xfrm>
            <a:off x="3397177" y="8670168"/>
            <a:ext cx="415177" cy="184666"/>
          </a:xfrm>
          <a:ln/>
        </p:spPr>
        <p:txBody>
          <a:bodyPr/>
          <a:lstStyle/>
          <a:p>
            <a:r>
              <a:rPr lang="en-US"/>
              <a:t>Page </a:t>
            </a:r>
            <a:fld id="{F2968724-BD83-4F43-9492-BB23193A90CC}" type="slidenum">
              <a:rPr lang="en-US"/>
              <a:pPr/>
              <a:t>22</a:t>
            </a:fld>
            <a:endParaRPr lang="en-US"/>
          </a:p>
        </p:txBody>
      </p:sp>
      <p:sp>
        <p:nvSpPr>
          <p:cNvPr id="19457" name="Rectangle 1"/>
          <p:cNvSpPr txBox="1">
            <a:spLocks noGrp="1" noRot="1" noChangeAspect="1" noChangeArrowheads="1"/>
          </p:cNvSpPr>
          <p:nvPr>
            <p:ph type="sldImg"/>
          </p:nvPr>
        </p:nvSpPr>
        <p:spPr bwMode="auto">
          <a:xfrm>
            <a:off x="1308100" y="677863"/>
            <a:ext cx="4460875" cy="33464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9458" name="Rectangle 2"/>
          <p:cNvSpPr txBox="1">
            <a:spLocks noGrp="1" noChangeArrowheads="1"/>
          </p:cNvSpPr>
          <p:nvPr>
            <p:ph type="body" idx="1"/>
          </p:nvPr>
        </p:nvSpPr>
        <p:spPr bwMode="auto">
          <a:xfrm>
            <a:off x="942962" y="4253897"/>
            <a:ext cx="5191151" cy="4030249"/>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tabLst>
                <a:tab pos="0" algn="l"/>
                <a:tab pos="931863" algn="l"/>
                <a:tab pos="1865313" algn="l"/>
                <a:tab pos="2798763" algn="l"/>
                <a:tab pos="3732213" algn="l"/>
                <a:tab pos="4665663" algn="l"/>
                <a:tab pos="5599113" algn="l"/>
                <a:tab pos="6532563" algn="l"/>
                <a:tab pos="7466013" algn="l"/>
                <a:tab pos="8399463" algn="l"/>
                <a:tab pos="9332913" algn="l"/>
                <a:tab pos="10266363" algn="l"/>
              </a:tabLst>
              <a:defRPr sz="1200">
                <a:solidFill>
                  <a:srgbClr val="000000"/>
                </a:solidFill>
                <a:latin typeface="Times New Roman" pitchFamily="18" charset="0"/>
              </a:defRPr>
            </a:lvl1pPr>
            <a:lvl2pPr>
              <a:tabLst>
                <a:tab pos="0" algn="l"/>
                <a:tab pos="931863" algn="l"/>
                <a:tab pos="1865313" algn="l"/>
                <a:tab pos="2798763" algn="l"/>
                <a:tab pos="3732213" algn="l"/>
                <a:tab pos="4665663" algn="l"/>
                <a:tab pos="5599113" algn="l"/>
                <a:tab pos="6532563" algn="l"/>
                <a:tab pos="7466013" algn="l"/>
                <a:tab pos="8399463" algn="l"/>
                <a:tab pos="9332913" algn="l"/>
                <a:tab pos="10266363" algn="l"/>
              </a:tabLst>
              <a:defRPr sz="1200">
                <a:solidFill>
                  <a:srgbClr val="000000"/>
                </a:solidFill>
                <a:latin typeface="Times New Roman" pitchFamily="18" charset="0"/>
              </a:defRPr>
            </a:lvl2pPr>
            <a:lvl3pPr>
              <a:tabLst>
                <a:tab pos="0" algn="l"/>
                <a:tab pos="931863" algn="l"/>
                <a:tab pos="1865313" algn="l"/>
                <a:tab pos="2798763" algn="l"/>
                <a:tab pos="3732213" algn="l"/>
                <a:tab pos="4665663" algn="l"/>
                <a:tab pos="5599113" algn="l"/>
                <a:tab pos="6532563" algn="l"/>
                <a:tab pos="7466013" algn="l"/>
                <a:tab pos="8399463" algn="l"/>
                <a:tab pos="9332913" algn="l"/>
                <a:tab pos="10266363" algn="l"/>
              </a:tabLst>
              <a:defRPr sz="1200">
                <a:solidFill>
                  <a:srgbClr val="000000"/>
                </a:solidFill>
                <a:latin typeface="Times New Roman" pitchFamily="18" charset="0"/>
              </a:defRPr>
            </a:lvl3pPr>
            <a:lvl4pPr>
              <a:tabLst>
                <a:tab pos="0" algn="l"/>
                <a:tab pos="931863" algn="l"/>
                <a:tab pos="1865313" algn="l"/>
                <a:tab pos="2798763" algn="l"/>
                <a:tab pos="3732213" algn="l"/>
                <a:tab pos="4665663" algn="l"/>
                <a:tab pos="5599113" algn="l"/>
                <a:tab pos="6532563" algn="l"/>
                <a:tab pos="7466013" algn="l"/>
                <a:tab pos="8399463" algn="l"/>
                <a:tab pos="9332913" algn="l"/>
                <a:tab pos="10266363" algn="l"/>
              </a:tabLst>
              <a:defRPr sz="1200">
                <a:solidFill>
                  <a:srgbClr val="000000"/>
                </a:solidFill>
                <a:latin typeface="Times New Roman" pitchFamily="18" charset="0"/>
              </a:defRPr>
            </a:lvl4pPr>
            <a:lvl5pPr>
              <a:tabLst>
                <a:tab pos="0" algn="l"/>
                <a:tab pos="931863" algn="l"/>
                <a:tab pos="1865313" algn="l"/>
                <a:tab pos="2798763" algn="l"/>
                <a:tab pos="3732213" algn="l"/>
                <a:tab pos="4665663" algn="l"/>
                <a:tab pos="5599113" algn="l"/>
                <a:tab pos="6532563" algn="l"/>
                <a:tab pos="7466013" algn="l"/>
                <a:tab pos="8399463" algn="l"/>
                <a:tab pos="9332913" algn="l"/>
                <a:tab pos="10266363"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931863" algn="l"/>
                <a:tab pos="1865313" algn="l"/>
                <a:tab pos="2798763" algn="l"/>
                <a:tab pos="3732213" algn="l"/>
                <a:tab pos="4665663" algn="l"/>
                <a:tab pos="5599113" algn="l"/>
                <a:tab pos="6532563" algn="l"/>
                <a:tab pos="7466013" algn="l"/>
                <a:tab pos="8399463" algn="l"/>
                <a:tab pos="9332913" algn="l"/>
                <a:tab pos="10266363"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931863" algn="l"/>
                <a:tab pos="1865313" algn="l"/>
                <a:tab pos="2798763" algn="l"/>
                <a:tab pos="3732213" algn="l"/>
                <a:tab pos="4665663" algn="l"/>
                <a:tab pos="5599113" algn="l"/>
                <a:tab pos="6532563" algn="l"/>
                <a:tab pos="7466013" algn="l"/>
                <a:tab pos="8399463" algn="l"/>
                <a:tab pos="9332913" algn="l"/>
                <a:tab pos="10266363"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931863" algn="l"/>
                <a:tab pos="1865313" algn="l"/>
                <a:tab pos="2798763" algn="l"/>
                <a:tab pos="3732213" algn="l"/>
                <a:tab pos="4665663" algn="l"/>
                <a:tab pos="5599113" algn="l"/>
                <a:tab pos="6532563" algn="l"/>
                <a:tab pos="7466013" algn="l"/>
                <a:tab pos="8399463" algn="l"/>
                <a:tab pos="9332913" algn="l"/>
                <a:tab pos="10266363"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931863" algn="l"/>
                <a:tab pos="1865313" algn="l"/>
                <a:tab pos="2798763" algn="l"/>
                <a:tab pos="3732213" algn="l"/>
                <a:tab pos="4665663" algn="l"/>
                <a:tab pos="5599113" algn="l"/>
                <a:tab pos="6532563" algn="l"/>
                <a:tab pos="7466013" algn="l"/>
                <a:tab pos="8399463" algn="l"/>
                <a:tab pos="9332913" algn="l"/>
                <a:tab pos="10266363" algn="l"/>
              </a:tabLst>
              <a:defRPr sz="1200">
                <a:solidFill>
                  <a:srgbClr val="000000"/>
                </a:solidFill>
                <a:latin typeface="Times New Roman" pitchFamily="18" charset="0"/>
              </a:defRPr>
            </a:lvl9pPr>
          </a:lstStyle>
          <a:p>
            <a:pPr>
              <a:spcBef>
                <a:spcPts val="450"/>
              </a:spcBef>
            </a:pPr>
            <a:endParaRPr lang="en-US">
              <a:ea typeface="ＭＳ Ｐゴシック" pitchFamily="50"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xfrm>
            <a:off x="667526" y="84795"/>
            <a:ext cx="1121846" cy="215444"/>
          </a:xfrm>
          <a:ln/>
        </p:spPr>
        <p:txBody>
          <a:bodyPr/>
          <a:lstStyle/>
          <a:p>
            <a:r>
              <a:rPr lang="en-US"/>
              <a:t>Feburary 2011</a:t>
            </a:r>
          </a:p>
        </p:txBody>
      </p:sp>
      <p:sp>
        <p:nvSpPr>
          <p:cNvPr id="6" name="Rectangle 6"/>
          <p:cNvSpPr>
            <a:spLocks noGrp="1" noChangeArrowheads="1"/>
          </p:cNvSpPr>
          <p:nvPr>
            <p:ph type="ftr"/>
          </p:nvPr>
        </p:nvSpPr>
        <p:spPr>
          <a:xfrm>
            <a:off x="3469916" y="8670168"/>
            <a:ext cx="2941254" cy="184666"/>
          </a:xfrm>
          <a:ln/>
        </p:spPr>
        <p:txBody>
          <a:bodyPr/>
          <a:lstStyle/>
          <a:p>
            <a:pPr lvl="4"/>
            <a:r>
              <a:rPr lang="en-US"/>
              <a:t>Mitsuru Iwaoka, Yokogawa Electric Co.</a:t>
            </a:r>
          </a:p>
        </p:txBody>
      </p:sp>
      <p:sp>
        <p:nvSpPr>
          <p:cNvPr id="7" name="Rectangle 7"/>
          <p:cNvSpPr>
            <a:spLocks noGrp="1" noChangeArrowheads="1"/>
          </p:cNvSpPr>
          <p:nvPr>
            <p:ph type="sldNum"/>
          </p:nvPr>
        </p:nvSpPr>
        <p:spPr>
          <a:xfrm>
            <a:off x="3397177" y="8670168"/>
            <a:ext cx="415177" cy="184666"/>
          </a:xfrm>
          <a:ln/>
        </p:spPr>
        <p:txBody>
          <a:bodyPr/>
          <a:lstStyle/>
          <a:p>
            <a:r>
              <a:rPr lang="en-US"/>
              <a:t>Page </a:t>
            </a:r>
            <a:fld id="{69E35B54-7527-4DAD-8068-8AD849B71C4F}" type="slidenum">
              <a:rPr lang="en-US"/>
              <a:pPr/>
              <a:t>23</a:t>
            </a:fld>
            <a:endParaRPr lang="en-US"/>
          </a:p>
        </p:txBody>
      </p:sp>
      <p:sp>
        <p:nvSpPr>
          <p:cNvPr id="12289" name="Rectangle 1"/>
          <p:cNvSpPr txBox="1">
            <a:spLocks noGrp="1" noRot="1" noChangeAspect="1" noChangeArrowheads="1"/>
          </p:cNvSpPr>
          <p:nvPr>
            <p:ph type="sldImg"/>
          </p:nvPr>
        </p:nvSpPr>
        <p:spPr bwMode="auto">
          <a:xfrm>
            <a:off x="1308100" y="677863"/>
            <a:ext cx="4460875" cy="33464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2290" name="Rectangle 2"/>
          <p:cNvSpPr txBox="1">
            <a:spLocks noGrp="1" noChangeArrowheads="1"/>
          </p:cNvSpPr>
          <p:nvPr>
            <p:ph type="body" idx="1"/>
          </p:nvPr>
        </p:nvSpPr>
        <p:spPr bwMode="auto">
          <a:xfrm>
            <a:off x="942962" y="4253897"/>
            <a:ext cx="5191151" cy="4030249"/>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March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March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March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524000"/>
            <a:ext cx="7772400" cy="4572000"/>
          </a:xfrm>
        </p:spPr>
        <p:txBody>
          <a:bodyPr/>
          <a:lstStyle/>
          <a:p>
            <a:pPr lvl="0"/>
            <a:endParaRPr lang="en-US" noProof="0"/>
          </a:p>
        </p:txBody>
      </p:sp>
      <p:sp>
        <p:nvSpPr>
          <p:cNvPr id="4" name="Rectangle 6"/>
          <p:cNvSpPr>
            <a:spLocks noGrp="1" noChangeArrowheads="1"/>
          </p:cNvSpPr>
          <p:nvPr>
            <p:ph type="sldNum" sz="quarter" idx="10"/>
          </p:nvPr>
        </p:nvSpPr>
        <p:spPr>
          <a:ln/>
        </p:spPr>
        <p:txBody>
          <a:bodyPr/>
          <a:lstStyle>
            <a:lvl1pPr>
              <a:defRPr/>
            </a:lvl1pPr>
          </a:lstStyle>
          <a:p>
            <a:r>
              <a:rPr lang="en-US" altLang="ja-JP"/>
              <a:t>Slide </a:t>
            </a:r>
            <a:fld id="{4E49709A-5C6F-4C26-A3FA-5AA452A43E3F}" type="slidenum">
              <a:rPr lang="en-US" altLang="ja-JP"/>
              <a:pPr/>
              <a:t>‹#›</a:t>
            </a:fld>
            <a:endParaRPr lang="en-US" altLang="ja-JP"/>
          </a:p>
        </p:txBody>
      </p:sp>
    </p:spTree>
    <p:extLst>
      <p:ext uri="{BB962C8B-B14F-4D97-AF65-F5344CB8AC3E}">
        <p14:creationId xmlns:p14="http://schemas.microsoft.com/office/powerpoint/2010/main" val="30422320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OverObj">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1065213"/>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7770813" cy="19796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85800" y="4113213"/>
            <a:ext cx="7770813"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idx="10"/>
          </p:nvPr>
        </p:nvSpPr>
        <p:spPr>
          <a:xfrm>
            <a:off x="696913" y="242888"/>
            <a:ext cx="1236662" cy="365125"/>
          </a:xfrm>
        </p:spPr>
        <p:txBody>
          <a:bodyPr/>
          <a:lstStyle>
            <a:lvl1pPr>
              <a:defRPr/>
            </a:lvl1pPr>
          </a:lstStyle>
          <a:p>
            <a:r>
              <a:rPr lang="en-US" smtClean="0"/>
              <a:t>March 2011</a:t>
            </a:r>
            <a:endParaRPr lang="en-US"/>
          </a:p>
        </p:txBody>
      </p:sp>
      <p:sp>
        <p:nvSpPr>
          <p:cNvPr id="6" name="Footer Placeholder 5"/>
          <p:cNvSpPr>
            <a:spLocks noGrp="1"/>
          </p:cNvSpPr>
          <p:nvPr>
            <p:ph type="ftr" idx="11"/>
          </p:nvPr>
        </p:nvSpPr>
        <p:spPr>
          <a:xfrm>
            <a:off x="5795963" y="6475413"/>
            <a:ext cx="2746375" cy="193675"/>
          </a:xfrm>
        </p:spPr>
        <p:txBody>
          <a:bodyPr/>
          <a:lstStyle>
            <a:lvl1pPr>
              <a:defRPr/>
            </a:lvl1pPr>
          </a:lstStyle>
          <a:p>
            <a:r>
              <a:rPr lang="en-US" smtClean="0"/>
              <a:t>David Halasz, OakTree Wireless</a:t>
            </a:r>
            <a:endParaRPr lang="en-US"/>
          </a:p>
        </p:txBody>
      </p:sp>
      <p:sp>
        <p:nvSpPr>
          <p:cNvPr id="7" name="Slide Number Placeholder 6"/>
          <p:cNvSpPr>
            <a:spLocks noGrp="1"/>
          </p:cNvSpPr>
          <p:nvPr>
            <p:ph type="sldNum" idx="12"/>
          </p:nvPr>
        </p:nvSpPr>
        <p:spPr>
          <a:xfrm>
            <a:off x="3851275" y="6475413"/>
            <a:ext cx="1584325" cy="193675"/>
          </a:xfrm>
        </p:spPr>
        <p:txBody>
          <a:bodyPr/>
          <a:lstStyle>
            <a:lvl1pPr>
              <a:defRPr/>
            </a:lvl1pPr>
          </a:lstStyle>
          <a:p>
            <a:r>
              <a:rPr lang="en-US"/>
              <a:t>Slide </a:t>
            </a:r>
            <a:fld id="{0F239D16-4BCB-415E-8A58-69E4D7746C2B}" type="slidenum">
              <a:rPr lang="en-US"/>
              <a:pPr/>
              <a:t>‹#›</a:t>
            </a:fld>
            <a:endParaRPr lang="en-US"/>
          </a:p>
        </p:txBody>
      </p:sp>
    </p:spTree>
    <p:extLst>
      <p:ext uri="{BB962C8B-B14F-4D97-AF65-F5344CB8AC3E}">
        <p14:creationId xmlns:p14="http://schemas.microsoft.com/office/powerpoint/2010/main" val="13466437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March 2011</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March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March 2011</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March 2011</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March 2011</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March 2011</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March 2011</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March 2011</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327351"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March 2011</a:t>
            </a:r>
            <a:endParaRPr lang="en-US" dirty="0"/>
          </a:p>
        </p:txBody>
      </p:sp>
      <p:sp>
        <p:nvSpPr>
          <p:cNvPr id="1029" name="Rectangle 5"/>
          <p:cNvSpPr>
            <a:spLocks noGrp="1" noChangeArrowheads="1"/>
          </p:cNvSpPr>
          <p:nvPr>
            <p:ph type="ftr" sz="quarter" idx="3"/>
          </p:nvPr>
        </p:nvSpPr>
        <p:spPr bwMode="auto">
          <a:xfrm>
            <a:off x="7227888" y="6475413"/>
            <a:ext cx="13160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OakTree Wireless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59830" y="332601"/>
            <a:ext cx="3385670"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802.11-11/0301r1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 id="2147484062" r:id="rId12"/>
    <p:sldLayoutId id="2147484063" r:id="rId1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8" Type="http://schemas.openxmlformats.org/officeDocument/2006/relationships/image" Target="../media/image8.wmf"/><Relationship Id="rId3" Type="http://schemas.openxmlformats.org/officeDocument/2006/relationships/image" Target="../media/image3.jpeg"/><Relationship Id="rId7" Type="http://schemas.openxmlformats.org/officeDocument/2006/relationships/image" Target="../media/image7.wmf"/><Relationship Id="rId2" Type="http://schemas.openxmlformats.org/officeDocument/2006/relationships/image" Target="../media/image2.wmf"/><Relationship Id="rId1" Type="http://schemas.openxmlformats.org/officeDocument/2006/relationships/slideLayout" Target="../slideLayouts/slideLayout7.xml"/><Relationship Id="rId6" Type="http://schemas.openxmlformats.org/officeDocument/2006/relationships/image" Target="../media/image6.wmf"/><Relationship Id="rId5" Type="http://schemas.openxmlformats.org/officeDocument/2006/relationships/image" Target="../media/image5.jpeg"/><Relationship Id="rId4" Type="http://schemas.openxmlformats.org/officeDocument/2006/relationships/image" Target="../media/image4.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slideLayout" Target="../slideLayouts/slideLayout2.xml"/><Relationship Id="rId4" Type="http://schemas.openxmlformats.org/officeDocument/2006/relationships/image" Target="../media/image11.w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13.jpeg"/><Relationship Id="rId1" Type="http://schemas.openxmlformats.org/officeDocument/2006/relationships/slideLayout" Target="../slideLayouts/slideLayout2.xml"/><Relationship Id="rId4" Type="http://schemas.openxmlformats.org/officeDocument/2006/relationships/image" Target="../media/image14.wmf"/></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16.jpeg"/><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image" Target="../media/image9.wmf"/><Relationship Id="rId5" Type="http://schemas.openxmlformats.org/officeDocument/2006/relationships/image" Target="../media/image15.wmf"/><Relationship Id="rId4" Type="http://schemas.openxmlformats.org/officeDocument/2006/relationships/image" Target="../media/image5.jpe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image" Target="../media/image18.png"/><Relationship Id="rId7" Type="http://schemas.openxmlformats.org/officeDocument/2006/relationships/image" Target="../media/image3.jpeg"/><Relationship Id="rId2" Type="http://schemas.openxmlformats.org/officeDocument/2006/relationships/image" Target="../media/image17.wmf"/><Relationship Id="rId1" Type="http://schemas.openxmlformats.org/officeDocument/2006/relationships/slideLayout" Target="../slideLayouts/slideLayout7.xml"/><Relationship Id="rId6" Type="http://schemas.openxmlformats.org/officeDocument/2006/relationships/image" Target="../media/image21.wmf"/><Relationship Id="rId11" Type="http://schemas.openxmlformats.org/officeDocument/2006/relationships/image" Target="../media/image23.wmf"/><Relationship Id="rId5" Type="http://schemas.openxmlformats.org/officeDocument/2006/relationships/image" Target="../media/image20.wmf"/><Relationship Id="rId10" Type="http://schemas.openxmlformats.org/officeDocument/2006/relationships/image" Target="../media/image22.wmf"/><Relationship Id="rId4" Type="http://schemas.openxmlformats.org/officeDocument/2006/relationships/image" Target="../media/image19.wmf"/><Relationship Id="rId9" Type="http://schemas.openxmlformats.org/officeDocument/2006/relationships/image" Target="../media/image5.jpe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hyperlink" Target="https://mentor.ieee.org/802.11/dcn/11/11-11-0241-00-00ah-additional-indoor-use-cases-for-802-11ah.ppt" TargetMode="External"/><Relationship Id="rId2" Type="http://schemas.openxmlformats.org/officeDocument/2006/relationships/hyperlink" Target="https://mentor.ieee.org/802.11/dcn/11/11-11-0017-05-00ah-proposed-ieee-802-11ah-use-cases.ppt" TargetMode="External"/><Relationship Id="rId1" Type="http://schemas.openxmlformats.org/officeDocument/2006/relationships/slideLayout" Target="../slideLayouts/slideLayout2.xml"/><Relationship Id="rId6" Type="http://schemas.openxmlformats.org/officeDocument/2006/relationships/hyperlink" Target="https://mentor.ieee.org/802.11/dcn/11/11-11-0243-01-00ah-tgah-additional-outdoor-use-case.ppt" TargetMode="External"/><Relationship Id="rId5" Type="http://schemas.openxmlformats.org/officeDocument/2006/relationships/hyperlink" Target="https://mentor.ieee.org/802.11/dcn/11/11-11-0242-00-00ah-tgah-use-case-temperature-sensors.ppt" TargetMode="External"/><Relationship Id="rId4" Type="http://schemas.openxmlformats.org/officeDocument/2006/relationships/hyperlink" Target="https://mentor.ieee.org/802.11/dcn/11/11-11-0014-02-00ah-supplemental-use-case-in-industrial-infrastructural-apps.ppt" TargetMode="External"/></Relationships>
</file>

<file path=ppt/slides/_rels/slide53.xml.rels><?xml version="1.0" encoding="UTF-8" standalone="yes"?>
<Relationships xmlns="http://schemas.openxmlformats.org/package/2006/relationships"><Relationship Id="rId3" Type="http://schemas.openxmlformats.org/officeDocument/2006/relationships/hyperlink" Target="https://mentor.ieee.org/802.11/dcn/11/11-11-0253-00-00ah-tgah-use-case-outdoor-environment-monitoring.ppt" TargetMode="External"/><Relationship Id="rId2" Type="http://schemas.openxmlformats.org/officeDocument/2006/relationships/hyperlink" Target="https://mentor.ieee.org/802.11/dcn/11/11-11-0244-01-00ah-tgah-use-case-outdoor-wi-fi-for-cellular-traffic-offloading.ppt" TargetMode="External"/><Relationship Id="rId1" Type="http://schemas.openxmlformats.org/officeDocument/2006/relationships/slideLayout" Target="../slideLayouts/slideLayout2.xml"/><Relationship Id="rId6" Type="http://schemas.openxmlformats.org/officeDocument/2006/relationships/hyperlink" Target="https://mentor.ieee.org/802.11/dcn/11/11-11-0273-00-00ah-tgah-use-case-ap-power-saving-in-smart-grid.ppt" TargetMode="External"/><Relationship Id="rId5" Type="http://schemas.openxmlformats.org/officeDocument/2006/relationships/hyperlink" Target="https://mentor.ieee.org/802.11/dcn/11/11-11-0268-00-00ah-additional-ieee-802-11ah-use-cases.ppt" TargetMode="External"/><Relationship Id="rId4" Type="http://schemas.openxmlformats.org/officeDocument/2006/relationships/hyperlink" Target="https://mentor.ieee.org/802.11/dcn/11/11-11-0260-01-00ah-tgah-use-case-industrial-process-automation.ppt"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March 2011</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OakTree Wireless</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Categories of </a:t>
            </a:r>
            <a:r>
              <a:rPr lang="en-US" dirty="0" err="1" smtClean="0"/>
              <a:t>TGah</a:t>
            </a:r>
            <a:r>
              <a:rPr lang="en-US" dirty="0" smtClean="0"/>
              <a:t> Use Cases and</a:t>
            </a:r>
            <a:br>
              <a:rPr lang="en-US" dirty="0" smtClean="0"/>
            </a:br>
            <a:r>
              <a:rPr lang="en-US" dirty="0" smtClean="0"/>
              <a:t>Straw Polls</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2011-03-15</a:t>
            </a:r>
          </a:p>
        </p:txBody>
      </p:sp>
      <p:graphicFrame>
        <p:nvGraphicFramePr>
          <p:cNvPr id="1026" name="Object 11"/>
          <p:cNvGraphicFramePr>
            <a:graphicFrameLocks noChangeAspect="1"/>
          </p:cNvGraphicFramePr>
          <p:nvPr>
            <p:extLst>
              <p:ext uri="{D42A27DB-BD31-4B8C-83A1-F6EECF244321}">
                <p14:modId xmlns:p14="http://schemas.microsoft.com/office/powerpoint/2010/main" val="3061857195"/>
              </p:ext>
            </p:extLst>
          </p:nvPr>
        </p:nvGraphicFramePr>
        <p:xfrm>
          <a:off x="534988" y="2666999"/>
          <a:ext cx="7683500" cy="3317875"/>
        </p:xfrm>
        <a:graphic>
          <a:graphicData uri="http://schemas.openxmlformats.org/presentationml/2006/ole">
            <mc:AlternateContent xmlns:mc="http://schemas.openxmlformats.org/markup-compatibility/2006">
              <mc:Choice xmlns:v="urn:schemas-microsoft-com:vml" Requires="v">
                <p:oleObj spid="_x0000_s1091" name="Document" r:id="rId5" imgW="8700545" imgH="4137772" progId="Word.Document.8">
                  <p:embed/>
                </p:oleObj>
              </mc:Choice>
              <mc:Fallback>
                <p:oleObj name="Document" r:id="rId5" imgW="8700545" imgH="4137772" progId="Word.Document.8">
                  <p:embed/>
                  <p:pic>
                    <p:nvPicPr>
                      <p:cNvPr id="0" name="Object 11"/>
                      <p:cNvPicPr>
                        <a:picLocks noChangeAspect="1" noChangeArrowheads="1"/>
                      </p:cNvPicPr>
                      <p:nvPr/>
                    </p:nvPicPr>
                    <p:blipFill>
                      <a:blip r:embed="rId6"/>
                      <a:srcRect/>
                      <a:stretch>
                        <a:fillRect/>
                      </a:stretch>
                    </p:blipFill>
                    <p:spPr bwMode="auto">
                      <a:xfrm>
                        <a:off x="534988" y="2666999"/>
                        <a:ext cx="7683500" cy="3317875"/>
                      </a:xfrm>
                      <a:prstGeom prst="rect">
                        <a:avLst/>
                      </a:prstGeom>
                      <a:noFill/>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xfrm>
            <a:off x="685800" y="685800"/>
            <a:ext cx="7772400" cy="582613"/>
          </a:xfrm>
          <a:ln/>
        </p:spPr>
        <p:txBody>
          <a:bodyPr/>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smtClean="0"/>
              <a:t>Use Case 1d: </a:t>
            </a:r>
            <a:r>
              <a:rPr lang="en-US" sz="2800" dirty="0">
                <a:solidFill>
                  <a:schemeClr val="tx1"/>
                </a:solidFill>
              </a:rPr>
              <a:t>Industrial</a:t>
            </a:r>
            <a:r>
              <a:rPr lang="en-US" sz="2800" dirty="0"/>
              <a:t> Process </a:t>
            </a:r>
            <a:r>
              <a:rPr lang="en-US" sz="2800" dirty="0" smtClean="0"/>
              <a:t>Automation : Requirements</a:t>
            </a:r>
            <a:endParaRPr lang="en-US" sz="2800" dirty="0"/>
          </a:p>
        </p:txBody>
      </p:sp>
      <p:graphicFrame>
        <p:nvGraphicFramePr>
          <p:cNvPr id="7316" name="Group 148"/>
          <p:cNvGraphicFramePr>
            <a:graphicFrameLocks noGrp="1"/>
          </p:cNvGraphicFramePr>
          <p:nvPr/>
        </p:nvGraphicFramePr>
        <p:xfrm>
          <a:off x="611188" y="1403350"/>
          <a:ext cx="7778750" cy="4711700"/>
        </p:xfrm>
        <a:graphic>
          <a:graphicData uri="http://schemas.openxmlformats.org/drawingml/2006/table">
            <a:tbl>
              <a:tblPr/>
              <a:tblGrid>
                <a:gridCol w="612775"/>
                <a:gridCol w="2411412"/>
                <a:gridCol w="4754563"/>
              </a:tblGrid>
              <a:tr h="336550">
                <a:tc>
                  <a:txBody>
                    <a:bodyPr/>
                    <a:lstStyle/>
                    <a:p>
                      <a:pPr marL="0" marR="0" lvl="0" indent="0" algn="ctr"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rPr>
                        <a:t>#</a:t>
                      </a:r>
                    </a:p>
                  </a:txBody>
                  <a:tcPr marL="90000" marR="90000" marT="56880" marB="46800" horzOverflow="overflow">
                    <a:lnL w="1368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1368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rPr>
                        <a:t>Category</a:t>
                      </a:r>
                    </a:p>
                  </a:txBody>
                  <a:tcPr marL="90000" marR="90000" marT="56880" marB="46800"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1368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rPr>
                        <a:t>Comment</a:t>
                      </a:r>
                    </a:p>
                  </a:txBody>
                  <a:tcPr marL="90000" marR="90000" marT="56880" marB="46800" horzOverflow="overflow">
                    <a:lnL w="5760" cap="flat" cmpd="sng" algn="ctr">
                      <a:solidFill>
                        <a:srgbClr val="000000"/>
                      </a:solidFill>
                      <a:prstDash val="solid"/>
                      <a:round/>
                      <a:headEnd type="none" w="med" len="med"/>
                      <a:tailEnd type="none" w="med" len="med"/>
                    </a:lnL>
                    <a:lnR w="13680" cap="flat" cmpd="sng" algn="ctr">
                      <a:solidFill>
                        <a:srgbClr val="000000"/>
                      </a:solidFill>
                      <a:prstDash val="solid"/>
                      <a:round/>
                      <a:headEnd type="none" w="med" len="med"/>
                      <a:tailEnd type="none" w="med" len="med"/>
                    </a:lnR>
                    <a:lnT w="1368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r>
              <a:tr h="336550">
                <a:tc>
                  <a:txBody>
                    <a:bodyPr/>
                    <a:lstStyle/>
                    <a:p>
                      <a:pPr marL="0" marR="0" lvl="0" indent="0" algn="ctr"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rPr>
                        <a:t>1</a:t>
                      </a:r>
                    </a:p>
                  </a:txBody>
                  <a:tcPr marL="90000" marR="90000" marT="56880" marB="46800" horzOverflow="overflow">
                    <a:lnL w="1368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rPr>
                        <a:t>Location</a:t>
                      </a:r>
                    </a:p>
                  </a:txBody>
                  <a:tcPr marL="90000" marR="90000" marT="56880" marB="46800"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rPr>
                        <a:t>Outdoor</a:t>
                      </a:r>
                    </a:p>
                  </a:txBody>
                  <a:tcPr marL="90000" marR="90000" marT="56880" marB="46800" horzOverflow="overflow">
                    <a:lnL w="5760" cap="flat" cmpd="sng" algn="ctr">
                      <a:solidFill>
                        <a:srgbClr val="000000"/>
                      </a:solidFill>
                      <a:prstDash val="solid"/>
                      <a:round/>
                      <a:headEnd type="none" w="med" len="med"/>
                      <a:tailEnd type="none" w="med" len="med"/>
                    </a:lnL>
                    <a:lnR w="1368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r>
              <a:tr h="336550">
                <a:tc>
                  <a:txBody>
                    <a:bodyPr/>
                    <a:lstStyle/>
                    <a:p>
                      <a:pPr marL="0" marR="0" lvl="0" indent="0" algn="ctr"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rPr>
                        <a:t>2</a:t>
                      </a:r>
                    </a:p>
                  </a:txBody>
                  <a:tcPr marL="90000" marR="90000" marT="56880" marB="46800" horzOverflow="overflow">
                    <a:lnL w="1368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rPr>
                        <a:t>Environment type</a:t>
                      </a:r>
                    </a:p>
                  </a:txBody>
                  <a:tcPr marL="90000" marR="90000" marT="56880" marB="46800"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rPr>
                        <a:t>rural, </a:t>
                      </a:r>
                      <a:r>
                        <a:rPr kumimoji="0" lang="en-US" sz="1600" b="1" i="0" u="none" strike="noStrike" cap="none" normalizeH="0" baseline="0" smtClean="0">
                          <a:ln>
                            <a:noFill/>
                          </a:ln>
                          <a:solidFill>
                            <a:schemeClr val="tx1"/>
                          </a:solidFill>
                          <a:effectLst/>
                          <a:latin typeface="Times New Roman" pitchFamily="18" charset="0"/>
                          <a:ea typeface="ＭＳ Ｐゴシック" pitchFamily="34" charset="-128"/>
                        </a:rPr>
                        <a:t>rich specular </a:t>
                      </a:r>
                      <a:r>
                        <a:rPr kumimoji="0"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metallic structures</a:t>
                      </a:r>
                    </a:p>
                  </a:txBody>
                  <a:tcPr marL="90000" marR="90000" marT="56880" marB="46800" horzOverflow="overflow">
                    <a:lnL w="5760" cap="flat" cmpd="sng" algn="ctr">
                      <a:solidFill>
                        <a:srgbClr val="000000"/>
                      </a:solidFill>
                      <a:prstDash val="solid"/>
                      <a:round/>
                      <a:headEnd type="none" w="med" len="med"/>
                      <a:tailEnd type="none" w="med" len="med"/>
                    </a:lnL>
                    <a:lnR w="1368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r>
              <a:tr h="336550">
                <a:tc>
                  <a:txBody>
                    <a:bodyPr/>
                    <a:lstStyle/>
                    <a:p>
                      <a:pPr marL="0" marR="0" lvl="0" indent="0" algn="ctr"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rPr>
                        <a:t>3</a:t>
                      </a:r>
                    </a:p>
                  </a:txBody>
                  <a:tcPr marL="90000" marR="90000" marT="56880" marB="46800" horzOverflow="overflow">
                    <a:lnL w="1368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rPr>
                        <a:t>STA/AP communication</a:t>
                      </a:r>
                    </a:p>
                  </a:txBody>
                  <a:tcPr marL="90000" marR="90000" marT="56880" marB="46800"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rPr>
                        <a:t>Send/receive (Monitoring, Control)</a:t>
                      </a:r>
                    </a:p>
                  </a:txBody>
                  <a:tcPr marL="90000" marR="90000" marT="56880" marB="46800" horzOverflow="overflow">
                    <a:lnL w="5760" cap="flat" cmpd="sng" algn="ctr">
                      <a:solidFill>
                        <a:srgbClr val="000000"/>
                      </a:solidFill>
                      <a:prstDash val="solid"/>
                      <a:round/>
                      <a:headEnd type="none" w="med" len="med"/>
                      <a:tailEnd type="none" w="med" len="med"/>
                    </a:lnL>
                    <a:lnR w="1368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r>
              <a:tr h="336550">
                <a:tc>
                  <a:txBody>
                    <a:bodyPr/>
                    <a:lstStyle/>
                    <a:p>
                      <a:pPr marL="0" marR="0" lvl="0" indent="0" algn="ctr"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rPr>
                        <a:t>4</a:t>
                      </a:r>
                    </a:p>
                  </a:txBody>
                  <a:tcPr marL="90000" marR="90000" marT="56880" marB="46800" horzOverflow="overflow">
                    <a:lnL w="1368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rPr>
                        <a:t>Data rate</a:t>
                      </a:r>
                    </a:p>
                  </a:txBody>
                  <a:tcPr marL="90000" marR="90000" marT="56880" marB="46800"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rPr>
                        <a:t>&lt;1Mbps *1</a:t>
                      </a:r>
                    </a:p>
                  </a:txBody>
                  <a:tcPr marL="90000" marR="90000" marT="56880" marB="46800" horzOverflow="overflow">
                    <a:lnL w="5760" cap="flat" cmpd="sng" algn="ctr">
                      <a:solidFill>
                        <a:srgbClr val="000000"/>
                      </a:solidFill>
                      <a:prstDash val="solid"/>
                      <a:round/>
                      <a:headEnd type="none" w="med" len="med"/>
                      <a:tailEnd type="none" w="med" len="med"/>
                    </a:lnL>
                    <a:lnR w="1368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r>
              <a:tr h="336550">
                <a:tc>
                  <a:txBody>
                    <a:bodyPr/>
                    <a:lstStyle/>
                    <a:p>
                      <a:pPr marL="0" marR="0" lvl="0" indent="0" algn="ctr"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rPr>
                        <a:t>5</a:t>
                      </a:r>
                    </a:p>
                  </a:txBody>
                  <a:tcPr marL="90000" marR="90000" marT="56880" marB="46800" horzOverflow="overflow">
                    <a:lnL w="1368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rPr>
                        <a:t>BER/PER requirement</a:t>
                      </a:r>
                    </a:p>
                  </a:txBody>
                  <a:tcPr marL="90000" marR="90000" marT="56880" marB="46800"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rPr>
                        <a:t>PER&lt;1%</a:t>
                      </a:r>
                    </a:p>
                  </a:txBody>
                  <a:tcPr marL="90000" marR="90000" marT="56880" marB="46800" horzOverflow="overflow">
                    <a:lnL w="5760" cap="flat" cmpd="sng" algn="ctr">
                      <a:solidFill>
                        <a:srgbClr val="000000"/>
                      </a:solidFill>
                      <a:prstDash val="solid"/>
                      <a:round/>
                      <a:headEnd type="none" w="med" len="med"/>
                      <a:tailEnd type="none" w="med" len="med"/>
                    </a:lnL>
                    <a:lnR w="1368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r>
              <a:tr h="336550">
                <a:tc>
                  <a:txBody>
                    <a:bodyPr/>
                    <a:lstStyle/>
                    <a:p>
                      <a:pPr marL="0" marR="0" lvl="0" indent="0" algn="ctr"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rPr>
                        <a:t>6</a:t>
                      </a:r>
                    </a:p>
                  </a:txBody>
                  <a:tcPr marL="90000" marR="90000" marT="56880" marB="46800" horzOverflow="overflow">
                    <a:lnL w="1368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rPr>
                        <a:t>Mobility</a:t>
                      </a:r>
                    </a:p>
                  </a:txBody>
                  <a:tcPr marL="90000" marR="90000" marT="56880" marB="46800"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rPr>
                        <a:t>Stationary, Low velocity</a:t>
                      </a:r>
                    </a:p>
                  </a:txBody>
                  <a:tcPr marL="90000" marR="90000" marT="56880" marB="46800" horzOverflow="overflow">
                    <a:lnL w="5760" cap="flat" cmpd="sng" algn="ctr">
                      <a:solidFill>
                        <a:srgbClr val="000000"/>
                      </a:solidFill>
                      <a:prstDash val="solid"/>
                      <a:round/>
                      <a:headEnd type="none" w="med" len="med"/>
                      <a:tailEnd type="none" w="med" len="med"/>
                    </a:lnL>
                    <a:lnR w="1368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r>
              <a:tr h="336550">
                <a:tc>
                  <a:txBody>
                    <a:bodyPr/>
                    <a:lstStyle/>
                    <a:p>
                      <a:pPr marL="0" marR="0" lvl="0" indent="0" algn="ctr"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rPr>
                        <a:t>7</a:t>
                      </a:r>
                    </a:p>
                  </a:txBody>
                  <a:tcPr marL="90000" marR="90000" marT="56880" marB="46800" horzOverflow="overflow">
                    <a:lnL w="1368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rPr>
                        <a:t>Traffic type</a:t>
                      </a:r>
                    </a:p>
                  </a:txBody>
                  <a:tcPr marL="90000" marR="90000" marT="56880" marB="46800"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rPr>
                        <a:t>Periodic (0.1s</a:t>
                      </a: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rPr>
                        <a:t>~100s</a:t>
                      </a: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rPr>
                        <a:t>), Burst</a:t>
                      </a:r>
                    </a:p>
                  </a:txBody>
                  <a:tcPr marL="90000" marR="90000" marT="56880" marB="46800" horzOverflow="overflow">
                    <a:lnL w="5760" cap="flat" cmpd="sng" algn="ctr">
                      <a:solidFill>
                        <a:srgbClr val="000000"/>
                      </a:solidFill>
                      <a:prstDash val="solid"/>
                      <a:round/>
                      <a:headEnd type="none" w="med" len="med"/>
                      <a:tailEnd type="none" w="med" len="med"/>
                    </a:lnL>
                    <a:lnR w="1368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r>
              <a:tr h="336550">
                <a:tc>
                  <a:txBody>
                    <a:bodyPr/>
                    <a:lstStyle/>
                    <a:p>
                      <a:pPr marL="0" marR="0" lvl="0" indent="0" algn="ctr"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rPr>
                        <a:t>8</a:t>
                      </a:r>
                    </a:p>
                  </a:txBody>
                  <a:tcPr marL="90000" marR="90000" marT="56880" marB="46800" horzOverflow="overflow">
                    <a:lnL w="1368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rPr>
                        <a:t>Security requirement</a:t>
                      </a:r>
                    </a:p>
                  </a:txBody>
                  <a:tcPr marL="90000" marR="90000" marT="56880" marB="46800"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rPr>
                        <a:t>High</a:t>
                      </a:r>
                    </a:p>
                  </a:txBody>
                  <a:tcPr marL="90000" marR="90000" marT="56880" marB="46800" horzOverflow="overflow">
                    <a:lnL w="5760" cap="flat" cmpd="sng" algn="ctr">
                      <a:solidFill>
                        <a:srgbClr val="000000"/>
                      </a:solidFill>
                      <a:prstDash val="solid"/>
                      <a:round/>
                      <a:headEnd type="none" w="med" len="med"/>
                      <a:tailEnd type="none" w="med" len="med"/>
                    </a:lnL>
                    <a:lnR w="1368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r>
              <a:tr h="336550">
                <a:tc>
                  <a:txBody>
                    <a:bodyPr/>
                    <a:lstStyle/>
                    <a:p>
                      <a:pPr marL="0" marR="0" lvl="0" indent="0" algn="ctr"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rPr>
                        <a:t>9</a:t>
                      </a:r>
                    </a:p>
                  </a:txBody>
                  <a:tcPr marL="90000" marR="90000" marT="56880" marB="46800" horzOverflow="overflow">
                    <a:lnL w="1368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rPr>
                        <a:t>Reliability</a:t>
                      </a:r>
                    </a:p>
                  </a:txBody>
                  <a:tcPr marL="90000" marR="90000" marT="56880" marB="46800"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rPr>
                        <a:t>High</a:t>
                      </a:r>
                    </a:p>
                  </a:txBody>
                  <a:tcPr marL="90000" marR="90000" marT="56880" marB="46800" horzOverflow="overflow">
                    <a:lnL w="5760" cap="flat" cmpd="sng" algn="ctr">
                      <a:solidFill>
                        <a:srgbClr val="000000"/>
                      </a:solidFill>
                      <a:prstDash val="solid"/>
                      <a:round/>
                      <a:headEnd type="none" w="med" len="med"/>
                      <a:tailEnd type="none" w="med" len="med"/>
                    </a:lnL>
                    <a:lnR w="1368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r>
              <a:tr h="336550">
                <a:tc>
                  <a:txBody>
                    <a:bodyPr/>
                    <a:lstStyle/>
                    <a:p>
                      <a:pPr marL="0" marR="0" lvl="0" indent="0" algn="ctr"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rPr>
                        <a:t>10</a:t>
                      </a:r>
                    </a:p>
                  </a:txBody>
                  <a:tcPr marL="90000" marR="90000" marT="56880" marB="46800" horzOverflow="overflow">
                    <a:lnL w="1368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rPr>
                        <a:t>STA/AP capacity</a:t>
                      </a:r>
                    </a:p>
                  </a:txBody>
                  <a:tcPr marL="90000" marR="90000" marT="56880" marB="46800"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rPr>
                        <a:t>STA: 500 , AP: 10</a:t>
                      </a:r>
                    </a:p>
                  </a:txBody>
                  <a:tcPr marL="90000" marR="90000" marT="56880" marB="46800" horzOverflow="overflow">
                    <a:lnL w="5760" cap="flat" cmpd="sng" algn="ctr">
                      <a:solidFill>
                        <a:srgbClr val="000000"/>
                      </a:solidFill>
                      <a:prstDash val="solid"/>
                      <a:round/>
                      <a:headEnd type="none" w="med" len="med"/>
                      <a:tailEnd type="none" w="med" len="med"/>
                    </a:lnL>
                    <a:lnR w="1368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r>
              <a:tr h="336550">
                <a:tc>
                  <a:txBody>
                    <a:bodyPr/>
                    <a:lstStyle/>
                    <a:p>
                      <a:pPr marL="0" marR="0" lvl="0" indent="0" algn="ctr"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rPr>
                        <a:t>11</a:t>
                      </a:r>
                    </a:p>
                  </a:txBody>
                  <a:tcPr marL="90000" marR="90000" marT="56880" marB="46800" horzOverflow="overflow">
                    <a:lnL w="1368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rPr>
                        <a:t>STA/AP category</a:t>
                      </a:r>
                    </a:p>
                  </a:txBody>
                  <a:tcPr marL="90000" marR="90000" marT="56880" marB="46800"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rPr>
                        <a:t>STA: fixed, low velocity,  AP: fixed</a:t>
                      </a:r>
                    </a:p>
                  </a:txBody>
                  <a:tcPr marL="90000" marR="90000" marT="56880" marB="46800" horzOverflow="overflow">
                    <a:lnL w="5760" cap="flat" cmpd="sng" algn="ctr">
                      <a:solidFill>
                        <a:srgbClr val="000000"/>
                      </a:solidFill>
                      <a:prstDash val="solid"/>
                      <a:round/>
                      <a:headEnd type="none" w="med" len="med"/>
                      <a:tailEnd type="none" w="med" len="med"/>
                    </a:lnL>
                    <a:lnR w="1368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r>
              <a:tr h="336550">
                <a:tc>
                  <a:txBody>
                    <a:bodyPr/>
                    <a:lstStyle/>
                    <a:p>
                      <a:pPr marL="0" marR="0" lvl="0" indent="0" algn="ctr"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rPr>
                        <a:t>12</a:t>
                      </a:r>
                    </a:p>
                  </a:txBody>
                  <a:tcPr marL="90000" marR="90000" marT="56880" marB="46800" horzOverflow="overflow">
                    <a:lnL w="1368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rPr>
                        <a:t>STA/AP elevation</a:t>
                      </a:r>
                    </a:p>
                  </a:txBody>
                  <a:tcPr marL="90000" marR="90000" marT="56880" marB="46800"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rPr>
                        <a:t>STA: 1-20m, AP: 1-20m</a:t>
                      </a:r>
                    </a:p>
                  </a:txBody>
                  <a:tcPr marL="90000" marR="90000" marT="56880" marB="46800" horzOverflow="overflow">
                    <a:lnL w="5760" cap="flat" cmpd="sng" algn="ctr">
                      <a:solidFill>
                        <a:srgbClr val="000000"/>
                      </a:solidFill>
                      <a:prstDash val="solid"/>
                      <a:round/>
                      <a:headEnd type="none" w="med" len="med"/>
                      <a:tailEnd type="none" w="med" len="med"/>
                    </a:lnL>
                    <a:lnR w="1368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r>
              <a:tr h="336550">
                <a:tc>
                  <a:txBody>
                    <a:bodyPr/>
                    <a:lstStyle/>
                    <a:p>
                      <a:pPr marL="0" marR="0" lvl="0" indent="0" algn="ctr"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rPr>
                        <a:t>13</a:t>
                      </a:r>
                    </a:p>
                  </a:txBody>
                  <a:tcPr marL="90000" marR="90000" marT="56880" marB="46800" horzOverflow="overflow">
                    <a:lnL w="1368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1368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rPr>
                        <a:t>STA-AP Distance</a:t>
                      </a:r>
                    </a:p>
                  </a:txBody>
                  <a:tcPr marL="90000" marR="90000" marT="56880" marB="46800"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1368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600" b="1" i="0" u="none" strike="noStrike" cap="none" normalizeH="0" baseline="0" smtClean="0">
                          <a:ln>
                            <a:noFill/>
                          </a:ln>
                          <a:solidFill>
                            <a:srgbClr val="000000"/>
                          </a:solidFill>
                          <a:effectLst/>
                          <a:latin typeface="Times New Roman" pitchFamily="18" charset="0"/>
                          <a:ea typeface="ＭＳ Ｐゴシック" pitchFamily="34" charset="-128"/>
                        </a:rPr>
                        <a:t>&lt;2km</a:t>
                      </a:r>
                    </a:p>
                  </a:txBody>
                  <a:tcPr marL="90000" marR="90000" marT="56880" marB="46800" horzOverflow="overflow">
                    <a:lnL w="5760" cap="flat" cmpd="sng" algn="ctr">
                      <a:solidFill>
                        <a:srgbClr val="000000"/>
                      </a:solidFill>
                      <a:prstDash val="solid"/>
                      <a:round/>
                      <a:headEnd type="none" w="med" len="med"/>
                      <a:tailEnd type="none" w="med" len="med"/>
                    </a:lnL>
                    <a:lnR w="1368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1368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7314" name="Text Box 146"/>
          <p:cNvSpPr txBox="1">
            <a:spLocks noChangeArrowheads="1"/>
          </p:cNvSpPr>
          <p:nvPr/>
        </p:nvSpPr>
        <p:spPr bwMode="auto">
          <a:xfrm>
            <a:off x="611188" y="6092825"/>
            <a:ext cx="8353425" cy="3063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8" charset="0"/>
                <a:ea typeface="ＭＳ Ｐゴシック" pitchFamily="34"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8" charset="0"/>
                <a:ea typeface="ＭＳ Ｐゴシック" pitchFamily="34"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8" charset="0"/>
                <a:ea typeface="ＭＳ Ｐゴシック" pitchFamily="34"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8" charset="0"/>
                <a:ea typeface="ＭＳ Ｐゴシック" pitchFamily="34"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8" charset="0"/>
                <a:ea typeface="ＭＳ Ｐゴシック"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8" charset="0"/>
                <a:ea typeface="ＭＳ Ｐゴシック"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8" charset="0"/>
                <a:ea typeface="ＭＳ Ｐゴシック"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8" charset="0"/>
                <a:ea typeface="ＭＳ Ｐゴシック"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8" charset="0"/>
                <a:ea typeface="ＭＳ Ｐゴシック" pitchFamily="34" charset="-128"/>
              </a:defRPr>
            </a:lvl9pPr>
          </a:lstStyle>
          <a:p>
            <a:pPr>
              <a:buClrTx/>
              <a:buFontTx/>
              <a:buNone/>
            </a:pPr>
            <a:r>
              <a:rPr lang="en-US" sz="1400" b="1"/>
              <a:t>*1;  500I/O’s x 1packet/s x 64bytes/packet = 32kBytes/s = 256kbit/s  </a:t>
            </a:r>
            <a:r>
              <a:rPr lang="en-US" sz="1400" b="1">
                <a:solidFill>
                  <a:schemeClr val="tx1"/>
                </a:solidFill>
              </a:rPr>
              <a:t>=&gt; </a:t>
            </a:r>
            <a:r>
              <a:rPr lang="en-US" sz="1400" b="1" u="sng">
                <a:solidFill>
                  <a:schemeClr val="tx1"/>
                </a:solidFill>
              </a:rPr>
              <a:t>Expected PHY data rate: ~1Mbps</a:t>
            </a:r>
            <a:r>
              <a:rPr lang="en-US" sz="1400" b="1">
                <a:solidFill>
                  <a:schemeClr val="tx1"/>
                </a:solidFill>
              </a:rPr>
              <a:t> </a:t>
            </a:r>
          </a:p>
        </p:txBody>
      </p:sp>
      <p:sp>
        <p:nvSpPr>
          <p:cNvPr id="2" name="Slide Number Placeholder 1"/>
          <p:cNvSpPr>
            <a:spLocks noGrp="1"/>
          </p:cNvSpPr>
          <p:nvPr>
            <p:ph type="sldNum" sz="quarter" idx="10"/>
          </p:nvPr>
        </p:nvSpPr>
        <p:spPr/>
        <p:txBody>
          <a:bodyPr/>
          <a:lstStyle/>
          <a:p>
            <a:r>
              <a:rPr lang="en-US" altLang="ja-JP" smtClean="0"/>
              <a:t>Slide </a:t>
            </a:r>
            <a:fld id="{4E49709A-5C6F-4C26-A3FA-5AA452A43E3F}" type="slidenum">
              <a:rPr lang="en-US" altLang="ja-JP" smtClean="0"/>
              <a:pPr/>
              <a:t>10</a:t>
            </a:fld>
            <a:endParaRPr lang="en-US" altLang="ja-JP"/>
          </a:p>
        </p:txBody>
      </p:sp>
    </p:spTree>
    <p:extLst>
      <p:ext uri="{BB962C8B-B14F-4D97-AF65-F5344CB8AC3E}">
        <p14:creationId xmlns:p14="http://schemas.microsoft.com/office/powerpoint/2010/main" val="19602387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76" name="Picture 36" descr="MC900198487[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05000" y="1905000"/>
            <a:ext cx="1600200" cy="1549400"/>
          </a:xfrm>
          <a:prstGeom prst="rect">
            <a:avLst/>
          </a:prstGeom>
          <a:noFill/>
          <a:extLst>
            <a:ext uri="{909E8E84-426E-40DD-AFC4-6F175D3DCCD1}">
              <a14:hiddenFill xmlns:a14="http://schemas.microsoft.com/office/drawing/2010/main">
                <a:solidFill>
                  <a:srgbClr val="FFFFFF"/>
                </a:solidFill>
              </a14:hiddenFill>
            </a:ext>
          </a:extLst>
        </p:spPr>
      </p:pic>
      <p:sp>
        <p:nvSpPr>
          <p:cNvPr id="35842" name="Rectangle 17"/>
          <p:cNvSpPr>
            <a:spLocks noGrp="1" noChangeArrowheads="1"/>
          </p:cNvSpPr>
          <p:nvPr>
            <p:ph type="title" idx="4294967295"/>
          </p:nvPr>
        </p:nvSpPr>
        <p:spPr>
          <a:xfrm>
            <a:off x="685800" y="609600"/>
            <a:ext cx="7772400" cy="685800"/>
          </a:xfrm>
          <a:extLst>
            <a:ext uri="{909E8E84-426E-40DD-AFC4-6F175D3DCCD1}">
              <a14:hiddenFill xmlns:a14="http://schemas.microsoft.com/office/drawing/2010/main">
                <a:solidFill>
                  <a:srgbClr val="FFFF00"/>
                </a:solidFill>
              </a14:hiddenFill>
            </a:ext>
          </a:extLst>
        </p:spPr>
        <p:txBody>
          <a:bodyPr/>
          <a:lstStyle/>
          <a:p>
            <a:r>
              <a:rPr lang="en-US" altLang="ja-JP" sz="2400" dirty="0" smtClean="0"/>
              <a:t>Use Case 1e : Indoor Healthcare System</a:t>
            </a:r>
          </a:p>
        </p:txBody>
      </p:sp>
      <p:sp>
        <p:nvSpPr>
          <p:cNvPr id="35847" name="Rectangle 7"/>
          <p:cNvSpPr>
            <a:spLocks noChangeArrowheads="1"/>
          </p:cNvSpPr>
          <p:nvPr/>
        </p:nvSpPr>
        <p:spPr bwMode="auto">
          <a:xfrm>
            <a:off x="7315200" y="1371600"/>
            <a:ext cx="457200" cy="4648200"/>
          </a:xfrm>
          <a:prstGeom prst="rect">
            <a:avLst/>
          </a:prstGeom>
          <a:solidFill>
            <a:srgbClr val="B2B2B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5852" name="Text Box 12"/>
          <p:cNvSpPr txBox="1">
            <a:spLocks noChangeArrowheads="1"/>
          </p:cNvSpPr>
          <p:nvPr/>
        </p:nvSpPr>
        <p:spPr bwMode="auto">
          <a:xfrm>
            <a:off x="2438400" y="3733800"/>
            <a:ext cx="946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800">
                <a:solidFill>
                  <a:schemeClr val="tx1"/>
                </a:solidFill>
                <a:latin typeface="Arial" charset="0"/>
              </a:rPr>
              <a:t>Monitor</a:t>
            </a:r>
          </a:p>
        </p:txBody>
      </p:sp>
      <p:sp>
        <p:nvSpPr>
          <p:cNvPr id="35853" name="Line 13"/>
          <p:cNvSpPr>
            <a:spLocks noChangeShapeType="1"/>
          </p:cNvSpPr>
          <p:nvPr/>
        </p:nvSpPr>
        <p:spPr bwMode="auto">
          <a:xfrm>
            <a:off x="1371600" y="6324600"/>
            <a:ext cx="990600" cy="0"/>
          </a:xfrm>
          <a:prstGeom prst="line">
            <a:avLst/>
          </a:prstGeom>
          <a:noFill/>
          <a:ln w="57150">
            <a:solidFill>
              <a:srgbClr val="008000"/>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854" name="Text Box 14"/>
          <p:cNvSpPr txBox="1">
            <a:spLocks noChangeArrowheads="1"/>
          </p:cNvSpPr>
          <p:nvPr/>
        </p:nvSpPr>
        <p:spPr bwMode="auto">
          <a:xfrm>
            <a:off x="2305050" y="6134100"/>
            <a:ext cx="15843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600">
                <a:solidFill>
                  <a:schemeClr val="tx1"/>
                </a:solidFill>
                <a:latin typeface="Arial" charset="0"/>
              </a:rPr>
              <a:t>Monitoring data</a:t>
            </a:r>
          </a:p>
        </p:txBody>
      </p:sp>
      <p:pic>
        <p:nvPicPr>
          <p:cNvPr id="35855" name="Picture 15" descr="MP900313961[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71600" y="1371600"/>
            <a:ext cx="457200" cy="4648200"/>
          </a:xfrm>
          <a:prstGeom prst="rect">
            <a:avLst/>
          </a:prstGeom>
          <a:noFill/>
          <a:extLst>
            <a:ext uri="{909E8E84-426E-40DD-AFC4-6F175D3DCCD1}">
              <a14:hiddenFill xmlns:a14="http://schemas.microsoft.com/office/drawing/2010/main">
                <a:solidFill>
                  <a:srgbClr val="FFFFFF"/>
                </a:solidFill>
              </a14:hiddenFill>
            </a:ext>
          </a:extLst>
        </p:spPr>
      </p:pic>
      <p:pic>
        <p:nvPicPr>
          <p:cNvPr id="35856" name="Picture 16" descr="MP900313961[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15200" y="1371600"/>
            <a:ext cx="457200" cy="4648200"/>
          </a:xfrm>
          <a:prstGeom prst="rect">
            <a:avLst/>
          </a:prstGeom>
          <a:noFill/>
          <a:extLst>
            <a:ext uri="{909E8E84-426E-40DD-AFC4-6F175D3DCCD1}">
              <a14:hiddenFill xmlns:a14="http://schemas.microsoft.com/office/drawing/2010/main">
                <a:solidFill>
                  <a:srgbClr val="FFFFFF"/>
                </a:solidFill>
              </a14:hiddenFill>
            </a:ext>
          </a:extLst>
        </p:spPr>
      </p:pic>
      <p:pic>
        <p:nvPicPr>
          <p:cNvPr id="35857" name="Picture 17" descr="MP900313961[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28800" y="1371600"/>
            <a:ext cx="5486400" cy="152400"/>
          </a:xfrm>
          <a:prstGeom prst="rect">
            <a:avLst/>
          </a:prstGeom>
          <a:noFill/>
          <a:extLst>
            <a:ext uri="{909E8E84-426E-40DD-AFC4-6F175D3DCCD1}">
              <a14:hiddenFill xmlns:a14="http://schemas.microsoft.com/office/drawing/2010/main">
                <a:solidFill>
                  <a:srgbClr val="FFFFFF"/>
                </a:solidFill>
              </a14:hiddenFill>
            </a:ext>
          </a:extLst>
        </p:spPr>
      </p:pic>
      <p:pic>
        <p:nvPicPr>
          <p:cNvPr id="35858" name="Picture 18" descr="MP900313961[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28800" y="3505200"/>
            <a:ext cx="5486400" cy="152400"/>
          </a:xfrm>
          <a:prstGeom prst="rect">
            <a:avLst/>
          </a:prstGeom>
          <a:noFill/>
          <a:extLst>
            <a:ext uri="{909E8E84-426E-40DD-AFC4-6F175D3DCCD1}">
              <a14:hiddenFill xmlns:a14="http://schemas.microsoft.com/office/drawing/2010/main">
                <a:solidFill>
                  <a:srgbClr val="FFFFFF"/>
                </a:solidFill>
              </a14:hiddenFill>
            </a:ext>
          </a:extLst>
        </p:spPr>
      </p:pic>
      <p:pic>
        <p:nvPicPr>
          <p:cNvPr id="35859" name="Picture 19" descr="MP900313961[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28800" y="5867400"/>
            <a:ext cx="5486400" cy="152400"/>
          </a:xfrm>
          <a:prstGeom prst="rect">
            <a:avLst/>
          </a:prstGeom>
          <a:noFill/>
          <a:extLst>
            <a:ext uri="{909E8E84-426E-40DD-AFC4-6F175D3DCCD1}">
              <a14:hiddenFill xmlns:a14="http://schemas.microsoft.com/office/drawing/2010/main">
                <a:solidFill>
                  <a:srgbClr val="FFFFFF"/>
                </a:solidFill>
              </a14:hiddenFill>
            </a:ext>
          </a:extLst>
        </p:spPr>
      </p:pic>
      <p:pic>
        <p:nvPicPr>
          <p:cNvPr id="35860" name="Picture 20" descr="MP900313961[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181600" y="1524000"/>
            <a:ext cx="152400" cy="1981200"/>
          </a:xfrm>
          <a:prstGeom prst="rect">
            <a:avLst/>
          </a:prstGeom>
          <a:noFill/>
          <a:extLst>
            <a:ext uri="{909E8E84-426E-40DD-AFC4-6F175D3DCCD1}">
              <a14:hiddenFill xmlns:a14="http://schemas.microsoft.com/office/drawing/2010/main">
                <a:solidFill>
                  <a:srgbClr val="FFFFFF"/>
                </a:solidFill>
              </a14:hiddenFill>
            </a:ext>
          </a:extLst>
        </p:spPr>
      </p:pic>
      <p:pic>
        <p:nvPicPr>
          <p:cNvPr id="35861" name="Picture 21" descr="MP900313961[1]"/>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495800" y="3657600"/>
            <a:ext cx="152400" cy="2209800"/>
          </a:xfrm>
          <a:prstGeom prst="rect">
            <a:avLst/>
          </a:prstGeom>
          <a:noFill/>
          <a:extLst>
            <a:ext uri="{909E8E84-426E-40DD-AFC4-6F175D3DCCD1}">
              <a14:hiddenFill xmlns:a14="http://schemas.microsoft.com/office/drawing/2010/main">
                <a:solidFill>
                  <a:srgbClr val="FFFFFF"/>
                </a:solidFill>
              </a14:hiddenFill>
            </a:ext>
          </a:extLst>
        </p:spPr>
      </p:pic>
      <p:sp>
        <p:nvSpPr>
          <p:cNvPr id="35862" name="Line 22"/>
          <p:cNvSpPr>
            <a:spLocks noChangeShapeType="1"/>
          </p:cNvSpPr>
          <p:nvPr/>
        </p:nvSpPr>
        <p:spPr bwMode="auto">
          <a:xfrm>
            <a:off x="3962400" y="4419600"/>
            <a:ext cx="1981200" cy="76200"/>
          </a:xfrm>
          <a:prstGeom prst="line">
            <a:avLst/>
          </a:prstGeom>
          <a:noFill/>
          <a:ln w="57150">
            <a:solidFill>
              <a:srgbClr val="008000"/>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864" name="Line 24"/>
          <p:cNvSpPr>
            <a:spLocks noChangeShapeType="1"/>
          </p:cNvSpPr>
          <p:nvPr/>
        </p:nvSpPr>
        <p:spPr bwMode="auto">
          <a:xfrm flipH="1">
            <a:off x="3810000" y="2971800"/>
            <a:ext cx="2133600" cy="1295400"/>
          </a:xfrm>
          <a:prstGeom prst="line">
            <a:avLst/>
          </a:prstGeom>
          <a:noFill/>
          <a:ln w="5715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865" name="Line 25"/>
          <p:cNvSpPr>
            <a:spLocks noChangeShapeType="1"/>
          </p:cNvSpPr>
          <p:nvPr/>
        </p:nvSpPr>
        <p:spPr bwMode="auto">
          <a:xfrm>
            <a:off x="4038600" y="5029200"/>
            <a:ext cx="990600" cy="304800"/>
          </a:xfrm>
          <a:prstGeom prst="line">
            <a:avLst/>
          </a:prstGeom>
          <a:noFill/>
          <a:ln w="57150">
            <a:solidFill>
              <a:srgbClr val="008000"/>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872" name="Slide Number Placeholder 3"/>
          <p:cNvSpPr txBox="1">
            <a:spLocks noGrp="1"/>
          </p:cNvSpPr>
          <p:nvPr/>
        </p:nvSpPr>
        <p:spPr bwMode="auto">
          <a:xfrm>
            <a:off x="3965575" y="6521450"/>
            <a:ext cx="7588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rgbClr val="A70164"/>
                </a:solidFill>
                <a:latin typeface="Times New Roman" pitchFamily="18" charset="0"/>
                <a:ea typeface="MS PGothic" pitchFamily="34" charset="-128"/>
              </a:defRPr>
            </a:lvl1pPr>
            <a:lvl2pPr marL="742950" indent="-285750" eaLnBrk="0" hangingPunct="0">
              <a:defRPr>
                <a:solidFill>
                  <a:srgbClr val="A70164"/>
                </a:solidFill>
                <a:latin typeface="Times New Roman" pitchFamily="18" charset="0"/>
                <a:ea typeface="MS PGothic" pitchFamily="34" charset="-128"/>
              </a:defRPr>
            </a:lvl2pPr>
            <a:lvl3pPr marL="1143000" indent="-228600" eaLnBrk="0" hangingPunct="0">
              <a:defRPr>
                <a:solidFill>
                  <a:srgbClr val="A70164"/>
                </a:solidFill>
                <a:latin typeface="Times New Roman" pitchFamily="18" charset="0"/>
                <a:ea typeface="MS PGothic" pitchFamily="34" charset="-128"/>
              </a:defRPr>
            </a:lvl3pPr>
            <a:lvl4pPr marL="1600200" indent="-228600" eaLnBrk="0" hangingPunct="0">
              <a:defRPr>
                <a:solidFill>
                  <a:srgbClr val="A70164"/>
                </a:solidFill>
                <a:latin typeface="Times New Roman" pitchFamily="18" charset="0"/>
                <a:ea typeface="MS PGothic" pitchFamily="34" charset="-128"/>
              </a:defRPr>
            </a:lvl4pPr>
            <a:lvl5pPr marL="2057400" indent="-228600" eaLnBrk="0" hangingPunct="0">
              <a:defRPr>
                <a:solidFill>
                  <a:srgbClr val="A70164"/>
                </a:solidFill>
                <a:latin typeface="Times New Roman" pitchFamily="18"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9pPr>
          </a:lstStyle>
          <a:p>
            <a:pPr algn="ctr" latinLnBrk="0"/>
            <a:r>
              <a:rPr lang="en-US" altLang="ja-JP" sz="1200">
                <a:solidFill>
                  <a:schemeClr val="tx1"/>
                </a:solidFill>
              </a:rPr>
              <a:t>Slide </a:t>
            </a:r>
            <a:fld id="{B20A259D-8D8C-45B0-B73F-543FCB83BB1F}" type="slidenum">
              <a:rPr lang="en-US" altLang="ja-JP" sz="1200">
                <a:solidFill>
                  <a:schemeClr val="tx1"/>
                </a:solidFill>
              </a:rPr>
              <a:pPr algn="ctr" latinLnBrk="0"/>
              <a:t>11</a:t>
            </a:fld>
            <a:endParaRPr lang="en-US" altLang="ja-JP" sz="1200">
              <a:solidFill>
                <a:schemeClr val="tx1"/>
              </a:solidFill>
            </a:endParaRPr>
          </a:p>
        </p:txBody>
      </p:sp>
      <p:pic>
        <p:nvPicPr>
          <p:cNvPr id="35874" name="Picture 34" descr="MC900310710[1]"/>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867400" y="4343400"/>
            <a:ext cx="1371600" cy="703263"/>
          </a:xfrm>
          <a:prstGeom prst="rect">
            <a:avLst/>
          </a:prstGeom>
          <a:noFill/>
          <a:extLst>
            <a:ext uri="{909E8E84-426E-40DD-AFC4-6F175D3DCCD1}">
              <a14:hiddenFill xmlns:a14="http://schemas.microsoft.com/office/drawing/2010/main">
                <a:solidFill>
                  <a:srgbClr val="FFFFFF"/>
                </a:solidFill>
              </a14:hiddenFill>
            </a:ext>
          </a:extLst>
        </p:spPr>
      </p:pic>
      <p:pic>
        <p:nvPicPr>
          <p:cNvPr id="35878" name="Picture 38" descr="MC900198487[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05200" y="1524000"/>
            <a:ext cx="1600200" cy="1549400"/>
          </a:xfrm>
          <a:prstGeom prst="rect">
            <a:avLst/>
          </a:prstGeom>
          <a:noFill/>
          <a:extLst>
            <a:ext uri="{909E8E84-426E-40DD-AFC4-6F175D3DCCD1}">
              <a14:hiddenFill xmlns:a14="http://schemas.microsoft.com/office/drawing/2010/main">
                <a:solidFill>
                  <a:srgbClr val="FFFFFF"/>
                </a:solidFill>
              </a14:hiddenFill>
            </a:ext>
          </a:extLst>
        </p:spPr>
      </p:pic>
      <p:pic>
        <p:nvPicPr>
          <p:cNvPr id="35879" name="Picture 39" descr="MC900310710[1]"/>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953000" y="5105400"/>
            <a:ext cx="1371600" cy="703263"/>
          </a:xfrm>
          <a:prstGeom prst="rect">
            <a:avLst/>
          </a:prstGeom>
          <a:noFill/>
          <a:extLst>
            <a:ext uri="{909E8E84-426E-40DD-AFC4-6F175D3DCCD1}">
              <a14:hiddenFill xmlns:a14="http://schemas.microsoft.com/office/drawing/2010/main">
                <a:solidFill>
                  <a:srgbClr val="FFFFFF"/>
                </a:solidFill>
              </a14:hiddenFill>
            </a:ext>
          </a:extLst>
        </p:spPr>
      </p:pic>
      <p:pic>
        <p:nvPicPr>
          <p:cNvPr id="35880" name="Picture 40" descr="MC900359059[1]"/>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892800" y="1905000"/>
            <a:ext cx="1108075" cy="1219200"/>
          </a:xfrm>
          <a:prstGeom prst="rect">
            <a:avLst/>
          </a:prstGeom>
          <a:noFill/>
          <a:extLst>
            <a:ext uri="{909E8E84-426E-40DD-AFC4-6F175D3DCCD1}">
              <a14:hiddenFill xmlns:a14="http://schemas.microsoft.com/office/drawing/2010/main">
                <a:solidFill>
                  <a:srgbClr val="FFFFFF"/>
                </a:solidFill>
              </a14:hiddenFill>
            </a:ext>
          </a:extLst>
        </p:spPr>
      </p:pic>
      <p:pic>
        <p:nvPicPr>
          <p:cNvPr id="35881" name="Picture 41" descr="MC900280516[1]"/>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509838" y="4114800"/>
            <a:ext cx="1452562" cy="1651000"/>
          </a:xfrm>
          <a:prstGeom prst="rect">
            <a:avLst/>
          </a:prstGeom>
          <a:noFill/>
          <a:extLst>
            <a:ext uri="{909E8E84-426E-40DD-AFC4-6F175D3DCCD1}">
              <a14:hiddenFill xmlns:a14="http://schemas.microsoft.com/office/drawing/2010/main">
                <a:solidFill>
                  <a:srgbClr val="FFFFFF"/>
                </a:solidFill>
              </a14:hiddenFill>
            </a:ext>
          </a:extLst>
        </p:spPr>
      </p:pic>
      <p:sp>
        <p:nvSpPr>
          <p:cNvPr id="35882" name="Line 42"/>
          <p:cNvSpPr>
            <a:spLocks noChangeShapeType="1"/>
          </p:cNvSpPr>
          <p:nvPr/>
        </p:nvSpPr>
        <p:spPr bwMode="auto">
          <a:xfrm flipH="1">
            <a:off x="3733800" y="3276600"/>
            <a:ext cx="76200" cy="762000"/>
          </a:xfrm>
          <a:prstGeom prst="line">
            <a:avLst/>
          </a:prstGeom>
          <a:noFill/>
          <a:ln w="5715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883" name="Line 43"/>
          <p:cNvSpPr>
            <a:spLocks noChangeShapeType="1"/>
          </p:cNvSpPr>
          <p:nvPr/>
        </p:nvSpPr>
        <p:spPr bwMode="auto">
          <a:xfrm>
            <a:off x="3124200" y="3200400"/>
            <a:ext cx="381000" cy="838200"/>
          </a:xfrm>
          <a:prstGeom prst="line">
            <a:avLst/>
          </a:prstGeom>
          <a:noFill/>
          <a:ln w="5715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 name="Date Placeholder 1"/>
          <p:cNvSpPr>
            <a:spLocks noGrp="1"/>
          </p:cNvSpPr>
          <p:nvPr>
            <p:ph type="dt" sz="half" idx="10"/>
          </p:nvPr>
        </p:nvSpPr>
        <p:spPr/>
        <p:txBody>
          <a:bodyPr/>
          <a:lstStyle/>
          <a:p>
            <a:pPr>
              <a:defRPr/>
            </a:pPr>
            <a:r>
              <a:rPr lang="en-US" smtClean="0"/>
              <a:t>March 2011</a:t>
            </a:r>
            <a:endParaRPr lang="en-US"/>
          </a:p>
        </p:txBody>
      </p:sp>
      <p:sp>
        <p:nvSpPr>
          <p:cNvPr id="3" name="Footer Placeholder 2"/>
          <p:cNvSpPr>
            <a:spLocks noGrp="1"/>
          </p:cNvSpPr>
          <p:nvPr>
            <p:ph type="ftr" sz="quarter" idx="11"/>
          </p:nvPr>
        </p:nvSpPr>
        <p:spPr/>
        <p:txBody>
          <a:bodyPr/>
          <a:lstStyle/>
          <a:p>
            <a:pPr>
              <a:defRPr/>
            </a:pPr>
            <a:r>
              <a:rPr lang="en-US" smtClean="0"/>
              <a:t>David Halasz, OakTree Wireless</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25721EC0-9E3F-4D94-B125-3AEE1BE7499A}" type="slidenum">
              <a:rPr lang="en-US" smtClean="0"/>
              <a:pPr>
                <a:defRPr/>
              </a:pPr>
              <a:t>11</a:t>
            </a:fld>
            <a:endParaRPr lang="en-US"/>
          </a:p>
        </p:txBody>
      </p:sp>
    </p:spTree>
    <p:extLst>
      <p:ext uri="{BB962C8B-B14F-4D97-AF65-F5344CB8AC3E}">
        <p14:creationId xmlns:p14="http://schemas.microsoft.com/office/powerpoint/2010/main" val="19148871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Number Placeholder 3"/>
          <p:cNvSpPr txBox="1">
            <a:spLocks noGrp="1"/>
          </p:cNvSpPr>
          <p:nvPr/>
        </p:nvSpPr>
        <p:spPr bwMode="auto">
          <a:xfrm>
            <a:off x="3965575" y="6521450"/>
            <a:ext cx="7588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rgbClr val="A70164"/>
                </a:solidFill>
                <a:latin typeface="Times New Roman" pitchFamily="18" charset="0"/>
                <a:ea typeface="MS PGothic" pitchFamily="34" charset="-128"/>
              </a:defRPr>
            </a:lvl1pPr>
            <a:lvl2pPr marL="742950" indent="-285750" eaLnBrk="0" hangingPunct="0">
              <a:defRPr>
                <a:solidFill>
                  <a:srgbClr val="A70164"/>
                </a:solidFill>
                <a:latin typeface="Times New Roman" pitchFamily="18" charset="0"/>
                <a:ea typeface="MS PGothic" pitchFamily="34" charset="-128"/>
              </a:defRPr>
            </a:lvl2pPr>
            <a:lvl3pPr marL="1143000" indent="-228600" eaLnBrk="0" hangingPunct="0">
              <a:defRPr>
                <a:solidFill>
                  <a:srgbClr val="A70164"/>
                </a:solidFill>
                <a:latin typeface="Times New Roman" pitchFamily="18" charset="0"/>
                <a:ea typeface="MS PGothic" pitchFamily="34" charset="-128"/>
              </a:defRPr>
            </a:lvl3pPr>
            <a:lvl4pPr marL="1600200" indent="-228600" eaLnBrk="0" hangingPunct="0">
              <a:defRPr>
                <a:solidFill>
                  <a:srgbClr val="A70164"/>
                </a:solidFill>
                <a:latin typeface="Times New Roman" pitchFamily="18" charset="0"/>
                <a:ea typeface="MS PGothic" pitchFamily="34" charset="-128"/>
              </a:defRPr>
            </a:lvl4pPr>
            <a:lvl5pPr marL="2057400" indent="-228600" eaLnBrk="0" hangingPunct="0">
              <a:defRPr>
                <a:solidFill>
                  <a:srgbClr val="A70164"/>
                </a:solidFill>
                <a:latin typeface="Times New Roman" pitchFamily="18"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9pPr>
          </a:lstStyle>
          <a:p>
            <a:pPr algn="ctr" latinLnBrk="0"/>
            <a:r>
              <a:rPr lang="en-US" altLang="ja-JP" sz="1200">
                <a:solidFill>
                  <a:schemeClr val="tx1"/>
                </a:solidFill>
              </a:rPr>
              <a:t>Slide </a:t>
            </a:r>
            <a:fld id="{3356158E-FE03-4860-8D42-164AA9DBE91B}" type="slidenum">
              <a:rPr lang="en-US" altLang="ja-JP" sz="1200">
                <a:solidFill>
                  <a:schemeClr val="tx1"/>
                </a:solidFill>
              </a:rPr>
              <a:pPr algn="ctr" latinLnBrk="0"/>
              <a:t>12</a:t>
            </a:fld>
            <a:endParaRPr lang="en-US" altLang="ja-JP" sz="1200">
              <a:solidFill>
                <a:schemeClr val="tx1"/>
              </a:solidFill>
            </a:endParaRPr>
          </a:p>
        </p:txBody>
      </p:sp>
      <p:sp>
        <p:nvSpPr>
          <p:cNvPr id="34819" name="Rectangle 2"/>
          <p:cNvSpPr>
            <a:spLocks noGrp="1" noChangeArrowheads="1"/>
          </p:cNvSpPr>
          <p:nvPr>
            <p:ph type="title" idx="4294967295"/>
          </p:nvPr>
        </p:nvSpPr>
        <p:spPr>
          <a:xfrm>
            <a:off x="685800" y="685800"/>
            <a:ext cx="7772400" cy="533400"/>
          </a:xfrm>
          <a:extLst>
            <a:ext uri="{909E8E84-426E-40DD-AFC4-6F175D3DCCD1}">
              <a14:hiddenFill xmlns:a14="http://schemas.microsoft.com/office/drawing/2010/main">
                <a:solidFill>
                  <a:srgbClr val="FFFF00"/>
                </a:solidFill>
              </a14:hiddenFill>
            </a:ext>
          </a:extLst>
        </p:spPr>
        <p:txBody>
          <a:bodyPr/>
          <a:lstStyle/>
          <a:p>
            <a:r>
              <a:rPr lang="en-US" altLang="ja-JP" sz="2400" dirty="0" smtClean="0"/>
              <a:t>Use Case 1e : Indoor Healthcare System: Requirements</a:t>
            </a:r>
          </a:p>
        </p:txBody>
      </p:sp>
      <p:graphicFrame>
        <p:nvGraphicFramePr>
          <p:cNvPr id="34899" name="Group 83"/>
          <p:cNvGraphicFramePr>
            <a:graphicFrameLocks noGrp="1"/>
          </p:cNvGraphicFramePr>
          <p:nvPr>
            <p:ph idx="4294967295"/>
            <p:extLst>
              <p:ext uri="{D42A27DB-BD31-4B8C-83A1-F6EECF244321}">
                <p14:modId xmlns:p14="http://schemas.microsoft.com/office/powerpoint/2010/main" val="3292746419"/>
              </p:ext>
            </p:extLst>
          </p:nvPr>
        </p:nvGraphicFramePr>
        <p:xfrm>
          <a:off x="800100" y="1295400"/>
          <a:ext cx="7848600" cy="4973959"/>
        </p:xfrm>
        <a:graphic>
          <a:graphicData uri="http://schemas.openxmlformats.org/drawingml/2006/table">
            <a:tbl>
              <a:tblPr/>
              <a:tblGrid>
                <a:gridCol w="652463"/>
                <a:gridCol w="2776537"/>
                <a:gridCol w="4419600"/>
              </a:tblGrid>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dirty="0" smtClean="0">
                          <a:ln>
                            <a:noFill/>
                          </a:ln>
                          <a:solidFill>
                            <a:schemeClr val="tx1"/>
                          </a:solidFill>
                          <a:effectLst/>
                          <a:latin typeface="Times New Roman" pitchFamily="18" charset="0"/>
                          <a:ea typeface="MS PGothic" pitchFamily="34" charset="-128"/>
                        </a:rPr>
                        <a: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dirty="0" smtClean="0">
                          <a:ln>
                            <a:noFill/>
                          </a:ln>
                          <a:solidFill>
                            <a:schemeClr val="tx1"/>
                          </a:solidFill>
                          <a:effectLst/>
                          <a:latin typeface="Times New Roman" pitchFamily="18" charset="0"/>
                          <a:ea typeface="MS PGothic" pitchFamily="34" charset="-128"/>
                        </a:rPr>
                        <a:t>Category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dirty="0" smtClean="0">
                          <a:ln>
                            <a:noFill/>
                          </a:ln>
                          <a:solidFill>
                            <a:schemeClr val="tx1"/>
                          </a:solidFill>
                          <a:effectLst/>
                          <a:latin typeface="Times New Roman" pitchFamily="18" charset="0"/>
                          <a:ea typeface="MS PGothic" pitchFamily="34" charset="-128"/>
                        </a:rPr>
                        <a:t>Comment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Location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Indoor, outdoor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Environment type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Home, hospital, clinic, elderly care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STA/AP communication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2-way (healthcare data &amp; control)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Data rate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100Kbps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BER/PER requirement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PER&lt;10%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6</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Mobility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Stationary/low</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02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7</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Traffic type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Periodic/event-based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8</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Security requirement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High</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9</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Reliability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High</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10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STA/AP capacity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STA:50, AP: 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75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11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STA/AP category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STA: fixed/mobile (indoor), AP: fixed (indoor)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12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STA/AP elevation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STA: 1,..,2m, AP: 2m,..,5m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13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Actors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dirty="0" smtClean="0">
                          <a:ln>
                            <a:noFill/>
                          </a:ln>
                          <a:solidFill>
                            <a:schemeClr val="tx1"/>
                          </a:solidFill>
                          <a:effectLst/>
                          <a:latin typeface="Times New Roman" pitchFamily="18" charset="0"/>
                          <a:ea typeface="MS PGothic" pitchFamily="34" charset="-128"/>
                        </a:rPr>
                        <a:t>Heart rate monitor, blood pressure sensor, Electrocardiogram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 name="Date Placeholder 1"/>
          <p:cNvSpPr>
            <a:spLocks noGrp="1"/>
          </p:cNvSpPr>
          <p:nvPr>
            <p:ph type="dt" sz="half" idx="10"/>
          </p:nvPr>
        </p:nvSpPr>
        <p:spPr/>
        <p:txBody>
          <a:bodyPr/>
          <a:lstStyle/>
          <a:p>
            <a:pPr>
              <a:defRPr/>
            </a:pPr>
            <a:r>
              <a:rPr lang="en-US" smtClean="0"/>
              <a:t>March 2011</a:t>
            </a:r>
            <a:endParaRPr lang="en-US"/>
          </a:p>
        </p:txBody>
      </p:sp>
      <p:sp>
        <p:nvSpPr>
          <p:cNvPr id="3" name="Footer Placeholder 2"/>
          <p:cNvSpPr>
            <a:spLocks noGrp="1"/>
          </p:cNvSpPr>
          <p:nvPr>
            <p:ph type="ftr" sz="quarter" idx="11"/>
          </p:nvPr>
        </p:nvSpPr>
        <p:spPr/>
        <p:txBody>
          <a:bodyPr/>
          <a:lstStyle/>
          <a:p>
            <a:pPr>
              <a:defRPr/>
            </a:pPr>
            <a:r>
              <a:rPr lang="en-US" smtClean="0"/>
              <a:t>David Halasz, OakTree Wireless</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25721EC0-9E3F-4D94-B125-3AEE1BE7499A}" type="slidenum">
              <a:rPr lang="en-US" smtClean="0"/>
              <a:pPr>
                <a:defRPr/>
              </a:pPr>
              <a:t>12</a:t>
            </a:fld>
            <a:endParaRPr lang="en-US"/>
          </a:p>
        </p:txBody>
      </p:sp>
    </p:spTree>
    <p:extLst>
      <p:ext uri="{BB962C8B-B14F-4D97-AF65-F5344CB8AC3E}">
        <p14:creationId xmlns:p14="http://schemas.microsoft.com/office/powerpoint/2010/main" val="1631161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US" dirty="0" smtClean="0"/>
              <a:t>Use Case 1f : Healthcare/Fitness</a:t>
            </a:r>
          </a:p>
        </p:txBody>
      </p:sp>
      <p:sp>
        <p:nvSpPr>
          <p:cNvPr id="4099" name="Content Placeholder 2"/>
          <p:cNvSpPr>
            <a:spLocks noGrp="1"/>
          </p:cNvSpPr>
          <p:nvPr>
            <p:ph idx="1"/>
          </p:nvPr>
        </p:nvSpPr>
        <p:spPr>
          <a:xfrm>
            <a:off x="685800" y="1676400"/>
            <a:ext cx="7772400" cy="4724400"/>
          </a:xfrm>
        </p:spPr>
        <p:txBody>
          <a:bodyPr/>
          <a:lstStyle/>
          <a:p>
            <a:r>
              <a:rPr lang="en-US" dirty="0" smtClean="0"/>
              <a:t>Healthcare and fitness can be categorized as follows</a:t>
            </a:r>
          </a:p>
          <a:p>
            <a:pPr lvl="1"/>
            <a:r>
              <a:rPr lang="en-US" dirty="0" smtClean="0"/>
              <a:t>Hospital/clinic</a:t>
            </a:r>
          </a:p>
          <a:p>
            <a:pPr lvl="2"/>
            <a:r>
              <a:rPr lang="en-US" sz="2000" dirty="0" smtClean="0"/>
              <a:t>Blood pressure</a:t>
            </a:r>
          </a:p>
          <a:p>
            <a:pPr lvl="2"/>
            <a:r>
              <a:rPr lang="en-US" sz="2000" dirty="0" smtClean="0"/>
              <a:t>Heart rate</a:t>
            </a:r>
          </a:p>
          <a:p>
            <a:pPr lvl="2"/>
            <a:r>
              <a:rPr lang="en-US" sz="2000" dirty="0" smtClean="0"/>
              <a:t>Electrocardiogram (ECG)</a:t>
            </a:r>
          </a:p>
          <a:p>
            <a:pPr lvl="1"/>
            <a:r>
              <a:rPr lang="en-US" dirty="0" smtClean="0"/>
              <a:t>Elderly care/independent living</a:t>
            </a:r>
          </a:p>
          <a:p>
            <a:pPr lvl="2"/>
            <a:r>
              <a:rPr lang="en-US" sz="2000" dirty="0" smtClean="0"/>
              <a:t>Fall detection</a:t>
            </a:r>
          </a:p>
          <a:p>
            <a:pPr lvl="2"/>
            <a:r>
              <a:rPr lang="en-US" sz="2000" dirty="0" smtClean="0"/>
              <a:t>Pill bottle monitor</a:t>
            </a:r>
          </a:p>
          <a:p>
            <a:pPr lvl="1"/>
            <a:r>
              <a:rPr lang="en-US" dirty="0" smtClean="0"/>
              <a:t>Personal fitness</a:t>
            </a:r>
          </a:p>
          <a:p>
            <a:pPr lvl="2"/>
            <a:r>
              <a:rPr lang="en-US" sz="2000" dirty="0" smtClean="0"/>
              <a:t>Weight monitor</a:t>
            </a:r>
          </a:p>
          <a:p>
            <a:pPr lvl="2"/>
            <a:r>
              <a:rPr lang="en-US" sz="2000" dirty="0" smtClean="0"/>
              <a:t>Heart rate monitor</a:t>
            </a:r>
          </a:p>
        </p:txBody>
      </p:sp>
      <p:sp>
        <p:nvSpPr>
          <p:cNvPr id="41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r>
              <a:rPr lang="en-US"/>
              <a:t>Slide </a:t>
            </a:r>
            <a:fld id="{37D7F4E3-113D-4500-8057-846598BAD1C1}" type="slidenum">
              <a:rPr lang="en-US"/>
              <a:pPr/>
              <a:t>13</a:t>
            </a:fld>
            <a:endParaRPr lang="en-US"/>
          </a:p>
        </p:txBody>
      </p:sp>
      <p:sp>
        <p:nvSpPr>
          <p:cNvPr id="2" name="Date Placeholder 1"/>
          <p:cNvSpPr>
            <a:spLocks noGrp="1"/>
          </p:cNvSpPr>
          <p:nvPr>
            <p:ph type="dt" sz="half" idx="10"/>
          </p:nvPr>
        </p:nvSpPr>
        <p:spPr/>
        <p:txBody>
          <a:bodyPr/>
          <a:lstStyle/>
          <a:p>
            <a:pPr>
              <a:defRPr/>
            </a:pPr>
            <a:r>
              <a:rPr lang="en-US" smtClean="0"/>
              <a:t>March 2011</a:t>
            </a:r>
            <a:endParaRPr lang="en-US" dirty="0"/>
          </a:p>
        </p:txBody>
      </p:sp>
      <p:sp>
        <p:nvSpPr>
          <p:cNvPr id="3" name="Footer Placeholder 2"/>
          <p:cNvSpPr>
            <a:spLocks noGrp="1"/>
          </p:cNvSpPr>
          <p:nvPr>
            <p:ph type="ftr" sz="quarter" idx="11"/>
          </p:nvPr>
        </p:nvSpPr>
        <p:spPr/>
        <p:txBody>
          <a:bodyPr/>
          <a:lstStyle/>
          <a:p>
            <a:pPr>
              <a:defRPr/>
            </a:pPr>
            <a:r>
              <a:rPr lang="en-US" smtClean="0"/>
              <a:t>David Halasz, OakTree Wireless</a:t>
            </a:r>
            <a:endParaRPr lang="en-US"/>
          </a:p>
        </p:txBody>
      </p:sp>
    </p:spTree>
    <p:extLst>
      <p:ext uri="{BB962C8B-B14F-4D97-AF65-F5344CB8AC3E}">
        <p14:creationId xmlns:p14="http://schemas.microsoft.com/office/powerpoint/2010/main" val="63658966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685800" y="609600"/>
            <a:ext cx="7772400" cy="1066800"/>
          </a:xfrm>
        </p:spPr>
        <p:txBody>
          <a:bodyPr/>
          <a:lstStyle/>
          <a:p>
            <a:r>
              <a:rPr lang="en-US" dirty="0" smtClean="0"/>
              <a:t>Use Case 1f : Healthcare/Fitness : Requirements</a:t>
            </a:r>
          </a:p>
        </p:txBody>
      </p:sp>
      <p:graphicFrame>
        <p:nvGraphicFramePr>
          <p:cNvPr id="7" name="Content Placeholder 6"/>
          <p:cNvGraphicFramePr>
            <a:graphicFrameLocks noGrp="1"/>
          </p:cNvGraphicFramePr>
          <p:nvPr>
            <p:ph idx="1"/>
          </p:nvPr>
        </p:nvGraphicFramePr>
        <p:xfrm>
          <a:off x="100013" y="1600200"/>
          <a:ext cx="8991600" cy="4636770"/>
        </p:xfrm>
        <a:graphic>
          <a:graphicData uri="http://schemas.openxmlformats.org/drawingml/2006/table">
            <a:tbl>
              <a:tblPr/>
              <a:tblGrid>
                <a:gridCol w="2068512"/>
                <a:gridCol w="2479675"/>
                <a:gridCol w="2195513"/>
                <a:gridCol w="2247900"/>
              </a:tblGrid>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1" i="0" u="none" strike="noStrike" cap="none" normalizeH="0" baseline="0" smtClean="0">
                        <a:ln>
                          <a:noFill/>
                        </a:ln>
                        <a:solidFill>
                          <a:srgbClr val="FFFFFF"/>
                        </a:solidFill>
                        <a:effectLst/>
                        <a:latin typeface="Times New Roman" pitchFamily="18"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FFFFFF"/>
                          </a:solidFill>
                          <a:effectLst/>
                          <a:latin typeface="Times New Roman" pitchFamily="18" charset="0"/>
                          <a:cs typeface="Arial" charset="0"/>
                        </a:rPr>
                        <a:t>Hospital/clinic</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FFFFFF"/>
                          </a:solidFill>
                          <a:effectLst/>
                          <a:latin typeface="Times New Roman" pitchFamily="18" charset="0"/>
                          <a:cs typeface="Arial" charset="0"/>
                        </a:rPr>
                        <a:t>Elderly care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FFFFFF"/>
                          </a:solidFill>
                          <a:effectLst/>
                          <a:latin typeface="Times New Roman" pitchFamily="18" charset="0"/>
                          <a:cs typeface="Arial" charset="0"/>
                        </a:rPr>
                        <a:t>Personal fitness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Arial" charset="0"/>
                        </a:rPr>
                        <a:t>Location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Arial" charset="0"/>
                        </a:rPr>
                        <a:t>Indoor</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Arial" charset="0"/>
                        </a:rPr>
                        <a:t>Indoor</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Arial" charset="0"/>
                        </a:rPr>
                        <a:t>Indoor</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Arial" charset="0"/>
                        </a:rPr>
                        <a:t>Environment type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Arial" charset="0"/>
                        </a:rPr>
                        <a:t>Building</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Arial" charset="0"/>
                        </a:rPr>
                        <a:t>Home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Arial" charset="0"/>
                        </a:rPr>
                        <a:t>Building/home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Arial" charset="0"/>
                        </a:rPr>
                        <a:t>STA/AP communication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Arial" charset="0"/>
                        </a:rPr>
                        <a:t>Send (monitor)</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Arial" charset="0"/>
                        </a:rPr>
                        <a:t>Send/receive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Arial" charset="0"/>
                        </a:rPr>
                        <a:t>Send (monitor)</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Arial" charset="0"/>
                        </a:rPr>
                        <a:t>Mobility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Arial" charset="0"/>
                        </a:rPr>
                        <a:t>Stationary ~ low (walking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Arial" charset="0"/>
                        </a:rPr>
                        <a:t>Stationary ~ low (walking)</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Arial" charset="0"/>
                        </a:rPr>
                        <a:t>Medium (running/biking)</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Arial" charset="0"/>
                        </a:rPr>
                        <a:t>Traffic type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Char char="•"/>
                        <a:tabLst/>
                      </a:pPr>
                      <a:r>
                        <a:rPr kumimoji="0" lang="en-US" sz="1400" b="0" i="0" u="none" strike="noStrike" cap="none" normalizeH="0" baseline="0" smtClean="0">
                          <a:ln>
                            <a:noFill/>
                          </a:ln>
                          <a:solidFill>
                            <a:srgbClr val="000000"/>
                          </a:solidFill>
                          <a:effectLst/>
                          <a:latin typeface="Times New Roman" pitchFamily="18" charset="0"/>
                          <a:cs typeface="Arial" charset="0"/>
                        </a:rPr>
                        <a:t> Periodic: few KBytes every sub-seconds (e.g. blood pressure, ECG, …)</a:t>
                      </a:r>
                    </a:p>
                    <a:p>
                      <a:pPr marL="0" marR="0" lvl="0" indent="0" algn="l" defTabSz="914400" rtl="0" eaLnBrk="1" fontAlgn="base" latinLnBrk="0" hangingPunct="1">
                        <a:lnSpc>
                          <a:spcPct val="100000"/>
                        </a:lnSpc>
                        <a:spcBef>
                          <a:spcPct val="0"/>
                        </a:spcBef>
                        <a:spcAft>
                          <a:spcPct val="0"/>
                        </a:spcAft>
                        <a:buClrTx/>
                        <a:buSzTx/>
                        <a:buFont typeface="Arial" charset="0"/>
                        <a:buChar char="•"/>
                        <a:tabLst/>
                      </a:pPr>
                      <a:r>
                        <a:rPr kumimoji="0" lang="en-US" sz="1400" b="0" i="0" u="none" strike="noStrike" cap="none" normalizeH="0" baseline="0" smtClean="0">
                          <a:ln>
                            <a:noFill/>
                          </a:ln>
                          <a:solidFill>
                            <a:srgbClr val="000000"/>
                          </a:solidFill>
                          <a:effectLst/>
                          <a:latin typeface="Times New Roman" pitchFamily="18" charset="0"/>
                          <a:cs typeface="Arial" charset="0"/>
                        </a:rPr>
                        <a:t> Event-based: few 100 bytes per event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Char char="•"/>
                        <a:tabLst/>
                      </a:pPr>
                      <a:r>
                        <a:rPr kumimoji="0" lang="en-US" sz="1400" b="0" i="0" u="none" strike="noStrike" cap="none" normalizeH="0" baseline="0" smtClean="0">
                          <a:ln>
                            <a:noFill/>
                          </a:ln>
                          <a:solidFill>
                            <a:srgbClr val="000000"/>
                          </a:solidFill>
                          <a:effectLst/>
                          <a:latin typeface="Times New Roman" pitchFamily="18" charset="0"/>
                          <a:cs typeface="Arial" charset="0"/>
                        </a:rPr>
                        <a:t> Periodic: few 100 bytes every few ~ 10s minutes</a:t>
                      </a:r>
                    </a:p>
                    <a:p>
                      <a:pPr marL="0" marR="0" lvl="0" indent="0" algn="l" defTabSz="914400" rtl="0" eaLnBrk="1" fontAlgn="base" latinLnBrk="0" hangingPunct="1">
                        <a:lnSpc>
                          <a:spcPct val="100000"/>
                        </a:lnSpc>
                        <a:spcBef>
                          <a:spcPct val="0"/>
                        </a:spcBef>
                        <a:spcAft>
                          <a:spcPct val="0"/>
                        </a:spcAft>
                        <a:buClrTx/>
                        <a:buSzTx/>
                        <a:buFont typeface="Arial" charset="0"/>
                        <a:buChar char="•"/>
                        <a:tabLst/>
                      </a:pPr>
                      <a:r>
                        <a:rPr kumimoji="0" lang="en-US" sz="1400" b="0" i="0" u="none" strike="noStrike" cap="none" normalizeH="0" baseline="0" smtClean="0">
                          <a:ln>
                            <a:noFill/>
                          </a:ln>
                          <a:solidFill>
                            <a:srgbClr val="000000"/>
                          </a:solidFill>
                          <a:effectLst/>
                          <a:latin typeface="Times New Roman" pitchFamily="18" charset="0"/>
                          <a:cs typeface="Arial" charset="0"/>
                        </a:rPr>
                        <a:t> Event-based: few 100 bytes per event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Char char="•"/>
                        <a:tabLst/>
                      </a:pPr>
                      <a:r>
                        <a:rPr kumimoji="0" lang="en-US" sz="1400" b="0" i="0" u="none" strike="noStrike" cap="none" normalizeH="0" baseline="0" smtClean="0">
                          <a:ln>
                            <a:noFill/>
                          </a:ln>
                          <a:solidFill>
                            <a:srgbClr val="000000"/>
                          </a:solidFill>
                          <a:effectLst/>
                          <a:latin typeface="Times New Roman" pitchFamily="18" charset="0"/>
                          <a:cs typeface="Arial" charset="0"/>
                        </a:rPr>
                        <a:t> Periodic: few 100 bytes every minute</a:t>
                      </a:r>
                    </a:p>
                    <a:p>
                      <a:pPr marL="0" marR="0" lvl="0" indent="0" algn="l" defTabSz="914400" rtl="0" eaLnBrk="1" fontAlgn="base" latinLnBrk="0" hangingPunct="1">
                        <a:lnSpc>
                          <a:spcPct val="100000"/>
                        </a:lnSpc>
                        <a:spcBef>
                          <a:spcPct val="0"/>
                        </a:spcBef>
                        <a:spcAft>
                          <a:spcPct val="0"/>
                        </a:spcAft>
                        <a:buClrTx/>
                        <a:buSzTx/>
                        <a:buFont typeface="Arial" charset="0"/>
                        <a:buChar char="•"/>
                        <a:tabLst/>
                      </a:pPr>
                      <a:r>
                        <a:rPr kumimoji="0" lang="en-US" sz="1400" b="0" i="0" u="none" strike="noStrike" cap="none" normalizeH="0" baseline="0" smtClean="0">
                          <a:ln>
                            <a:noFill/>
                          </a:ln>
                          <a:solidFill>
                            <a:srgbClr val="000000"/>
                          </a:solidFill>
                          <a:effectLst/>
                          <a:latin typeface="Times New Roman" pitchFamily="18" charset="0"/>
                          <a:cs typeface="Arial" charset="0"/>
                        </a:rPr>
                        <a:t> Event-based: few 100 bytes per event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Arial" charset="0"/>
                        </a:rPr>
                        <a:t>Security requirement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Arial" charset="0"/>
                        </a:rPr>
                        <a:t>Higher than Commercial-grade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Arial" charset="0"/>
                        </a:rPr>
                        <a:t>Commercial-grade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Arial" charset="0"/>
                        </a:rPr>
                        <a:t>Commercial-grade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Arial" charset="0"/>
                        </a:rPr>
                        <a:t>STA/AP capacity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Arial" charset="0"/>
                        </a:rPr>
                        <a:t>STA:&lt;50, AP:1 (multi-story medical center can have higher density)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Arial" charset="0"/>
                        </a:rPr>
                        <a:t>STA:&lt;50, AP:1 (independent living model can have higher density)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Arial" charset="0"/>
                        </a:rPr>
                        <a:t>STA: &lt;50, AP:1 (multi-story  fitness center can have higher density)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Arial" charset="0"/>
                        </a:rPr>
                        <a:t>STA/AP category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Arial" charset="0"/>
                        </a:rPr>
                        <a:t>STA: fixed/mobile,</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Arial" charset="0"/>
                        </a:rPr>
                        <a:t>AP: fixed</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Arial" charset="0"/>
                        </a:rPr>
                        <a:t>STA: fixed/mobile,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Arial" charset="0"/>
                        </a:rPr>
                        <a:t>AP: fixed</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Arial" charset="0"/>
                        </a:rPr>
                        <a:t>STA: fixed/mobile,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Arial" charset="0"/>
                        </a:rPr>
                        <a:t>AP: fixed</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bl>
          </a:graphicData>
        </a:graphic>
      </p:graphicFrame>
      <p:sp>
        <p:nvSpPr>
          <p:cNvPr id="517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r>
              <a:rPr lang="en-US"/>
              <a:t>Slide </a:t>
            </a:r>
            <a:fld id="{D56E2407-10DE-464D-A532-3F0232C157D7}" type="slidenum">
              <a:rPr lang="en-US"/>
              <a:pPr/>
              <a:t>14</a:t>
            </a:fld>
            <a:endParaRPr lang="en-US"/>
          </a:p>
        </p:txBody>
      </p:sp>
      <p:sp>
        <p:nvSpPr>
          <p:cNvPr id="2" name="Date Placeholder 1"/>
          <p:cNvSpPr>
            <a:spLocks noGrp="1"/>
          </p:cNvSpPr>
          <p:nvPr>
            <p:ph type="dt" sz="half" idx="10"/>
          </p:nvPr>
        </p:nvSpPr>
        <p:spPr/>
        <p:txBody>
          <a:bodyPr/>
          <a:lstStyle/>
          <a:p>
            <a:pPr>
              <a:defRPr/>
            </a:pPr>
            <a:r>
              <a:rPr lang="en-US" smtClean="0"/>
              <a:t>March 2011</a:t>
            </a:r>
            <a:endParaRPr lang="en-US" dirty="0"/>
          </a:p>
        </p:txBody>
      </p:sp>
      <p:sp>
        <p:nvSpPr>
          <p:cNvPr id="3" name="Footer Placeholder 2"/>
          <p:cNvSpPr>
            <a:spLocks noGrp="1"/>
          </p:cNvSpPr>
          <p:nvPr>
            <p:ph type="ftr" sz="quarter" idx="11"/>
          </p:nvPr>
        </p:nvSpPr>
        <p:spPr/>
        <p:txBody>
          <a:bodyPr/>
          <a:lstStyle/>
          <a:p>
            <a:pPr>
              <a:defRPr/>
            </a:pPr>
            <a:r>
              <a:rPr lang="en-US" smtClean="0"/>
              <a:t>David Halasz, OakTree Wireless</a:t>
            </a:r>
            <a:endParaRPr lang="en-US"/>
          </a:p>
        </p:txBody>
      </p:sp>
    </p:spTree>
    <p:extLst>
      <p:ext uri="{BB962C8B-B14F-4D97-AF65-F5344CB8AC3E}">
        <p14:creationId xmlns:p14="http://schemas.microsoft.com/office/powerpoint/2010/main" val="23363991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dirty="0" smtClean="0"/>
              <a:t>Use Case 1g : Home/Building Automation/Control </a:t>
            </a:r>
          </a:p>
        </p:txBody>
      </p:sp>
      <p:sp>
        <p:nvSpPr>
          <p:cNvPr id="6147" name="Content Placeholder 2"/>
          <p:cNvSpPr>
            <a:spLocks noGrp="1"/>
          </p:cNvSpPr>
          <p:nvPr>
            <p:ph idx="1"/>
          </p:nvPr>
        </p:nvSpPr>
        <p:spPr/>
        <p:txBody>
          <a:bodyPr/>
          <a:lstStyle/>
          <a:p>
            <a:r>
              <a:rPr lang="en-US" smtClean="0"/>
              <a:t>Light control</a:t>
            </a:r>
          </a:p>
          <a:p>
            <a:r>
              <a:rPr lang="en-US" smtClean="0"/>
              <a:t>Presence detection</a:t>
            </a:r>
          </a:p>
          <a:p>
            <a:r>
              <a:rPr lang="en-US" smtClean="0"/>
              <a:t>Temperature/humidity monitor</a:t>
            </a:r>
          </a:p>
          <a:p>
            <a:r>
              <a:rPr lang="en-US" smtClean="0"/>
              <a:t>HVAC system monitor/control</a:t>
            </a:r>
          </a:p>
          <a:p>
            <a:r>
              <a:rPr lang="en-US" smtClean="0"/>
              <a:t>Consumer electronics/appliances monitor/control</a:t>
            </a:r>
          </a:p>
          <a:p>
            <a:r>
              <a:rPr lang="en-US" smtClean="0"/>
              <a:t>Security/safety</a:t>
            </a:r>
          </a:p>
          <a:p>
            <a:pPr lvl="1"/>
            <a:r>
              <a:rPr lang="en-US" smtClean="0"/>
              <a:t>Door/windows lock/unlock</a:t>
            </a:r>
          </a:p>
          <a:p>
            <a:pPr lvl="1"/>
            <a:r>
              <a:rPr lang="en-US" smtClean="0"/>
              <a:t>Intrusion detection</a:t>
            </a:r>
          </a:p>
          <a:p>
            <a:pPr lvl="1"/>
            <a:r>
              <a:rPr lang="en-US" smtClean="0"/>
              <a:t>Smoke/gas detection</a:t>
            </a:r>
          </a:p>
        </p:txBody>
      </p:sp>
      <p:sp>
        <p:nvSpPr>
          <p:cNvPr id="61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r>
              <a:rPr lang="en-US"/>
              <a:t>Slide </a:t>
            </a:r>
            <a:fld id="{C1DD3978-FF9B-4989-8AAA-386AA8C87269}" type="slidenum">
              <a:rPr lang="en-US"/>
              <a:pPr/>
              <a:t>15</a:t>
            </a:fld>
            <a:endParaRPr lang="en-US"/>
          </a:p>
        </p:txBody>
      </p:sp>
      <p:sp>
        <p:nvSpPr>
          <p:cNvPr id="2" name="Date Placeholder 1"/>
          <p:cNvSpPr>
            <a:spLocks noGrp="1"/>
          </p:cNvSpPr>
          <p:nvPr>
            <p:ph type="dt" sz="half" idx="10"/>
          </p:nvPr>
        </p:nvSpPr>
        <p:spPr/>
        <p:txBody>
          <a:bodyPr/>
          <a:lstStyle/>
          <a:p>
            <a:pPr>
              <a:defRPr/>
            </a:pPr>
            <a:r>
              <a:rPr lang="en-US" smtClean="0"/>
              <a:t>March 2011</a:t>
            </a:r>
            <a:endParaRPr lang="en-US" dirty="0"/>
          </a:p>
        </p:txBody>
      </p:sp>
      <p:sp>
        <p:nvSpPr>
          <p:cNvPr id="3" name="Footer Placeholder 2"/>
          <p:cNvSpPr>
            <a:spLocks noGrp="1"/>
          </p:cNvSpPr>
          <p:nvPr>
            <p:ph type="ftr" sz="quarter" idx="11"/>
          </p:nvPr>
        </p:nvSpPr>
        <p:spPr/>
        <p:txBody>
          <a:bodyPr/>
          <a:lstStyle/>
          <a:p>
            <a:pPr>
              <a:defRPr/>
            </a:pPr>
            <a:r>
              <a:rPr lang="en-US" smtClean="0"/>
              <a:t>David Halasz, OakTree Wireless</a:t>
            </a:r>
            <a:endParaRPr lang="en-US"/>
          </a:p>
        </p:txBody>
      </p:sp>
    </p:spTree>
    <p:extLst>
      <p:ext uri="{BB962C8B-B14F-4D97-AF65-F5344CB8AC3E}">
        <p14:creationId xmlns:p14="http://schemas.microsoft.com/office/powerpoint/2010/main" val="407147903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dirty="0" smtClean="0"/>
              <a:t>Use Case 1g : Home/Building Automation/Control : Requirements</a:t>
            </a:r>
          </a:p>
        </p:txBody>
      </p:sp>
      <p:sp>
        <p:nvSpPr>
          <p:cNvPr id="7171" name="Content Placeholder 2"/>
          <p:cNvSpPr>
            <a:spLocks noGrp="1"/>
          </p:cNvSpPr>
          <p:nvPr>
            <p:ph idx="1"/>
          </p:nvPr>
        </p:nvSpPr>
        <p:spPr/>
        <p:txBody>
          <a:bodyPr/>
          <a:lstStyle/>
          <a:p>
            <a:endParaRPr lang="en-US" smtClean="0"/>
          </a:p>
        </p:txBody>
      </p:sp>
      <p:sp>
        <p:nvSpPr>
          <p:cNvPr id="71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r>
              <a:rPr lang="en-US"/>
              <a:t>Slide </a:t>
            </a:r>
            <a:fld id="{7E487B33-8A09-454E-8A58-0EE52F27420D}" type="slidenum">
              <a:rPr lang="en-US"/>
              <a:pPr/>
              <a:t>16</a:t>
            </a:fld>
            <a:endParaRPr lang="en-US"/>
          </a:p>
        </p:txBody>
      </p:sp>
      <p:graphicFrame>
        <p:nvGraphicFramePr>
          <p:cNvPr id="7" name="Content Placeholder 6"/>
          <p:cNvGraphicFramePr>
            <a:graphicFrameLocks/>
          </p:cNvGraphicFramePr>
          <p:nvPr/>
        </p:nvGraphicFramePr>
        <p:xfrm>
          <a:off x="685800" y="1981200"/>
          <a:ext cx="7848600" cy="3632200"/>
        </p:xfrm>
        <a:graphic>
          <a:graphicData uri="http://schemas.openxmlformats.org/drawingml/2006/table">
            <a:tbl>
              <a:tblPr firstRow="1" bandRow="1">
                <a:tableStyleId>{5C22544A-7EE6-4342-B048-85BDC9FD1C3A}</a:tableStyleId>
              </a:tblPr>
              <a:tblGrid>
                <a:gridCol w="2286000"/>
                <a:gridCol w="5562600"/>
              </a:tblGrid>
              <a:tr h="370840">
                <a:tc>
                  <a:txBody>
                    <a:bodyPr/>
                    <a:lstStyle/>
                    <a:p>
                      <a:r>
                        <a:rPr lang="en-US" sz="1400" dirty="0" smtClean="0"/>
                        <a:t>Category</a:t>
                      </a:r>
                      <a:endParaRPr lang="en-US" sz="1400" dirty="0"/>
                    </a:p>
                  </a:txBody>
                  <a:tcPr/>
                </a:tc>
                <a:tc>
                  <a:txBody>
                    <a:bodyPr/>
                    <a:lstStyle/>
                    <a:p>
                      <a:r>
                        <a:rPr lang="en-US" sz="1400" dirty="0" smtClean="0"/>
                        <a:t>Comment</a:t>
                      </a:r>
                      <a:endParaRPr lang="en-US" sz="1400" dirty="0"/>
                    </a:p>
                  </a:txBody>
                  <a:tcPr/>
                </a:tc>
              </a:tr>
              <a:tr h="370840">
                <a:tc>
                  <a:txBody>
                    <a:bodyPr/>
                    <a:lstStyle/>
                    <a:p>
                      <a:r>
                        <a:rPr lang="en-US" sz="1400" dirty="0" smtClean="0"/>
                        <a:t>Location</a:t>
                      </a:r>
                      <a:endParaRPr lang="en-US" sz="1400" dirty="0"/>
                    </a:p>
                  </a:txBody>
                  <a:tcPr/>
                </a:tc>
                <a:tc>
                  <a:txBody>
                    <a:bodyPr/>
                    <a:lstStyle/>
                    <a:p>
                      <a:r>
                        <a:rPr lang="en-US" sz="1400" dirty="0" smtClean="0"/>
                        <a:t>Indoor</a:t>
                      </a:r>
                      <a:endParaRPr lang="en-US" sz="1400" dirty="0"/>
                    </a:p>
                  </a:txBody>
                  <a:tcPr/>
                </a:tc>
              </a:tr>
              <a:tr h="370840">
                <a:tc>
                  <a:txBody>
                    <a:bodyPr/>
                    <a:lstStyle/>
                    <a:p>
                      <a:r>
                        <a:rPr lang="en-US" sz="1400" dirty="0" smtClean="0"/>
                        <a:t>Environment</a:t>
                      </a:r>
                      <a:r>
                        <a:rPr lang="en-US" sz="1400" baseline="0" dirty="0" smtClean="0"/>
                        <a:t> type</a:t>
                      </a:r>
                      <a:endParaRPr lang="en-US" sz="1400" dirty="0"/>
                    </a:p>
                  </a:txBody>
                  <a:tcPr/>
                </a:tc>
                <a:tc>
                  <a:txBody>
                    <a:bodyPr/>
                    <a:lstStyle/>
                    <a:p>
                      <a:r>
                        <a:rPr lang="en-US" sz="1400" dirty="0" smtClean="0"/>
                        <a:t>Home/building</a:t>
                      </a:r>
                      <a:endParaRPr lang="en-US" sz="1400" dirty="0"/>
                    </a:p>
                  </a:txBody>
                  <a:tcPr/>
                </a:tc>
              </a:tr>
              <a:tr h="370840">
                <a:tc>
                  <a:txBody>
                    <a:bodyPr/>
                    <a:lstStyle/>
                    <a:p>
                      <a:r>
                        <a:rPr lang="en-US" sz="1400" dirty="0" smtClean="0"/>
                        <a:t>STA/AP communication</a:t>
                      </a:r>
                      <a:endParaRPr lang="en-US" sz="1400" dirty="0"/>
                    </a:p>
                  </a:txBody>
                  <a:tcPr/>
                </a:tc>
                <a:tc>
                  <a:txBody>
                    <a:bodyPr/>
                    <a:lstStyle/>
                    <a:p>
                      <a:r>
                        <a:rPr lang="en-US" sz="1400" dirty="0" smtClean="0"/>
                        <a:t>Send/receive (monitor/control)</a:t>
                      </a:r>
                      <a:endParaRPr lang="en-US" sz="1400" dirty="0"/>
                    </a:p>
                  </a:txBody>
                  <a:tcPr/>
                </a:tc>
              </a:tr>
              <a:tr h="370840">
                <a:tc>
                  <a:txBody>
                    <a:bodyPr/>
                    <a:lstStyle/>
                    <a:p>
                      <a:r>
                        <a:rPr lang="en-US" sz="1400" dirty="0" smtClean="0"/>
                        <a:t>Mobility</a:t>
                      </a:r>
                      <a:endParaRPr lang="en-US" sz="1400" dirty="0"/>
                    </a:p>
                  </a:txBody>
                  <a:tcPr/>
                </a:tc>
                <a:tc>
                  <a:txBody>
                    <a:bodyPr/>
                    <a:lstStyle/>
                    <a:p>
                      <a:r>
                        <a:rPr lang="en-US" sz="1400" dirty="0" smtClean="0"/>
                        <a:t>Stationary</a:t>
                      </a:r>
                      <a:endParaRPr lang="en-US" sz="1400" dirty="0"/>
                    </a:p>
                  </a:txBody>
                  <a:tcPr/>
                </a:tc>
              </a:tr>
              <a:tr h="370840">
                <a:tc>
                  <a:txBody>
                    <a:bodyPr/>
                    <a:lstStyle/>
                    <a:p>
                      <a:r>
                        <a:rPr lang="en-US" sz="1400" dirty="0" smtClean="0"/>
                        <a:t>Traffic type</a:t>
                      </a:r>
                      <a:endParaRPr lang="en-US" sz="1400" dirty="0"/>
                    </a:p>
                  </a:txBody>
                  <a:tcPr/>
                </a:tc>
                <a:tc>
                  <a:txBody>
                    <a:bodyPr/>
                    <a:lstStyle/>
                    <a:p>
                      <a:r>
                        <a:rPr lang="en-US" sz="1400" dirty="0" smtClean="0"/>
                        <a:t>Periodic: few 100 bytes every few ~ 10s minutes</a:t>
                      </a:r>
                    </a:p>
                    <a:p>
                      <a:r>
                        <a:rPr lang="en-US" sz="1400" dirty="0" smtClean="0"/>
                        <a:t>Event-based: few 100 bytes per event</a:t>
                      </a:r>
                      <a:endParaRPr lang="en-US" sz="1400" dirty="0"/>
                    </a:p>
                  </a:txBody>
                  <a:tcPr/>
                </a:tc>
              </a:tr>
              <a:tr h="370840">
                <a:tc>
                  <a:txBody>
                    <a:bodyPr/>
                    <a:lstStyle/>
                    <a:p>
                      <a:r>
                        <a:rPr lang="en-US" sz="1400" dirty="0" smtClean="0"/>
                        <a:t>Security requirement</a:t>
                      </a:r>
                      <a:endParaRPr lang="en-US" sz="1400" dirty="0"/>
                    </a:p>
                  </a:txBody>
                  <a:tcPr/>
                </a:tc>
                <a:tc>
                  <a:txBody>
                    <a:bodyPr/>
                    <a:lstStyle/>
                    <a:p>
                      <a:r>
                        <a:rPr lang="en-US" sz="1400" dirty="0" smtClean="0"/>
                        <a:t>Commercial-grade</a:t>
                      </a:r>
                      <a:endParaRPr lang="en-US" sz="1400" dirty="0"/>
                    </a:p>
                  </a:txBody>
                  <a:tcPr/>
                </a:tc>
              </a:tr>
              <a:tr h="370840">
                <a:tc>
                  <a:txBody>
                    <a:bodyPr/>
                    <a:lstStyle/>
                    <a:p>
                      <a:r>
                        <a:rPr lang="en-US" sz="1400" dirty="0" smtClean="0"/>
                        <a:t>STA/AP capacity</a:t>
                      </a:r>
                      <a:endParaRPr lang="en-US" sz="1400" dirty="0"/>
                    </a:p>
                  </a:txBody>
                  <a:tcPr/>
                </a:tc>
                <a:tc>
                  <a:txBody>
                    <a:bodyPr/>
                    <a:lstStyle/>
                    <a:p>
                      <a:r>
                        <a:rPr lang="en-US" sz="1400" dirty="0" smtClean="0"/>
                        <a:t>STA:50~100,</a:t>
                      </a:r>
                      <a:r>
                        <a:rPr lang="en-US" sz="1400" baseline="0" dirty="0" smtClean="0"/>
                        <a:t> AP:1 (multi-story building can have higher density)</a:t>
                      </a:r>
                      <a:endParaRPr lang="en-US" sz="1400" dirty="0"/>
                    </a:p>
                  </a:txBody>
                  <a:tcPr/>
                </a:tc>
              </a:tr>
              <a:tr h="370840">
                <a:tc>
                  <a:txBody>
                    <a:bodyPr/>
                    <a:lstStyle/>
                    <a:p>
                      <a:r>
                        <a:rPr lang="en-US" sz="1400" dirty="0" smtClean="0"/>
                        <a:t>STA/AP category</a:t>
                      </a:r>
                      <a:endParaRPr lang="en-US" sz="1400" dirty="0"/>
                    </a:p>
                  </a:txBody>
                  <a:tcPr/>
                </a:tc>
                <a:tc>
                  <a:txBody>
                    <a:bodyPr/>
                    <a:lstStyle/>
                    <a:p>
                      <a:r>
                        <a:rPr lang="en-US" sz="1400" dirty="0" smtClean="0"/>
                        <a:t>STA: fixed,</a:t>
                      </a:r>
                    </a:p>
                    <a:p>
                      <a:r>
                        <a:rPr lang="en-US" sz="1400" baseline="0" dirty="0" smtClean="0"/>
                        <a:t>AP: fixed</a:t>
                      </a:r>
                      <a:endParaRPr lang="en-US" sz="1400" dirty="0"/>
                    </a:p>
                  </a:txBody>
                  <a:tcPr/>
                </a:tc>
              </a:tr>
            </a:tbl>
          </a:graphicData>
        </a:graphic>
      </p:graphicFrame>
      <p:sp>
        <p:nvSpPr>
          <p:cNvPr id="2" name="Date Placeholder 1"/>
          <p:cNvSpPr>
            <a:spLocks noGrp="1"/>
          </p:cNvSpPr>
          <p:nvPr>
            <p:ph type="dt" sz="half" idx="10"/>
          </p:nvPr>
        </p:nvSpPr>
        <p:spPr/>
        <p:txBody>
          <a:bodyPr/>
          <a:lstStyle/>
          <a:p>
            <a:pPr>
              <a:defRPr/>
            </a:pPr>
            <a:r>
              <a:rPr lang="en-US" smtClean="0"/>
              <a:t>March 2011</a:t>
            </a:r>
            <a:endParaRPr lang="en-US" dirty="0"/>
          </a:p>
        </p:txBody>
      </p:sp>
      <p:sp>
        <p:nvSpPr>
          <p:cNvPr id="3" name="Footer Placeholder 2"/>
          <p:cNvSpPr>
            <a:spLocks noGrp="1"/>
          </p:cNvSpPr>
          <p:nvPr>
            <p:ph type="ftr" sz="quarter" idx="11"/>
          </p:nvPr>
        </p:nvSpPr>
        <p:spPr/>
        <p:txBody>
          <a:bodyPr/>
          <a:lstStyle/>
          <a:p>
            <a:pPr>
              <a:defRPr/>
            </a:pPr>
            <a:r>
              <a:rPr lang="en-US" smtClean="0"/>
              <a:t>David Halasz, OakTree Wireless</a:t>
            </a:r>
            <a:endParaRPr lang="en-US"/>
          </a:p>
        </p:txBody>
      </p:sp>
    </p:spTree>
    <p:extLst>
      <p:ext uri="{BB962C8B-B14F-4D97-AF65-F5344CB8AC3E}">
        <p14:creationId xmlns:p14="http://schemas.microsoft.com/office/powerpoint/2010/main" val="415248762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A3C3E6EA-0360-4BC1-B242-A18DC5B9610D}" type="slidenum">
              <a:rPr lang="en-US" smtClean="0"/>
              <a:pPr/>
              <a:t>17</a:t>
            </a:fld>
            <a:endParaRPr lang="en-US" smtClean="0"/>
          </a:p>
        </p:txBody>
      </p:sp>
      <p:sp>
        <p:nvSpPr>
          <p:cNvPr id="15365" name="Slide Number Placeholder 4"/>
          <p:cNvSpPr txBox="1">
            <a:spLocks noGrp="1"/>
          </p:cNvSpPr>
          <p:nvPr/>
        </p:nvSpPr>
        <p:spPr bwMode="auto">
          <a:xfrm>
            <a:off x="6553200" y="6492875"/>
            <a:ext cx="19050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lgn="r"/>
            <a:fld id="{3C4033EC-D18E-4035-8FE9-E11791D4B2D7}" type="slidenum">
              <a:rPr lang="en-US" sz="1000" b="1">
                <a:solidFill>
                  <a:schemeClr val="bg1"/>
                </a:solidFill>
                <a:latin typeface="Arial" charset="0"/>
                <a:ea typeface="ＭＳ Ｐゴシック" pitchFamily="34" charset="-128"/>
              </a:rPr>
              <a:pPr algn="r"/>
              <a:t>17</a:t>
            </a:fld>
            <a:endParaRPr lang="en-US" sz="1000" b="1">
              <a:solidFill>
                <a:schemeClr val="bg1"/>
              </a:solidFill>
              <a:latin typeface="Arial" charset="0"/>
              <a:ea typeface="ＭＳ Ｐゴシック" pitchFamily="34" charset="-128"/>
            </a:endParaRPr>
          </a:p>
        </p:txBody>
      </p:sp>
      <p:sp>
        <p:nvSpPr>
          <p:cNvPr id="15366" name="Rectangle 2"/>
          <p:cNvSpPr>
            <a:spLocks noGrp="1" noChangeArrowheads="1"/>
          </p:cNvSpPr>
          <p:nvPr>
            <p:ph type="title" idx="4294967295"/>
          </p:nvPr>
        </p:nvSpPr>
        <p:spPr>
          <a:xfrm>
            <a:off x="685800" y="457200"/>
            <a:ext cx="7772400" cy="1066800"/>
          </a:xfrm>
        </p:spPr>
        <p:txBody>
          <a:bodyPr lIns="91440" tIns="45720" rIns="91440" bIns="45720"/>
          <a:lstStyle/>
          <a:p>
            <a:r>
              <a:rPr lang="en-US" sz="2800" dirty="0" smtClean="0"/>
              <a:t>Use Case 1h : Temperature Sensor Network</a:t>
            </a:r>
          </a:p>
        </p:txBody>
      </p:sp>
      <p:sp>
        <p:nvSpPr>
          <p:cNvPr id="15367" name="TextBox 19"/>
          <p:cNvSpPr txBox="1">
            <a:spLocks noChangeArrowheads="1"/>
          </p:cNvSpPr>
          <p:nvPr/>
        </p:nvSpPr>
        <p:spPr bwMode="auto">
          <a:xfrm>
            <a:off x="5016500" y="1682750"/>
            <a:ext cx="3697288" cy="4094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buFont typeface="Arial" charset="0"/>
              <a:buNone/>
            </a:pPr>
            <a:r>
              <a:rPr lang="en-US" sz="1400" b="1" u="sng">
                <a:latin typeface="Arial" charset="0"/>
                <a:ea typeface="ＭＳ Ｐゴシック" pitchFamily="34" charset="-128"/>
              </a:rPr>
              <a:t>Traffic Conditions:</a:t>
            </a:r>
            <a:r>
              <a:rPr lang="en-US" sz="1400">
                <a:latin typeface="Arial" charset="0"/>
                <a:ea typeface="ＭＳ Ｐゴシック" pitchFamily="34" charset="-128"/>
              </a:rPr>
              <a:t> </a:t>
            </a:r>
          </a:p>
          <a:p>
            <a:r>
              <a:rPr lang="en-US" sz="1400">
                <a:latin typeface="Arial" charset="0"/>
                <a:ea typeface="ＭＳ Ｐゴシック" pitchFamily="34" charset="-128"/>
              </a:rPr>
              <a:t>Potential interference from overlapping networks using the same frequency bands.</a:t>
            </a:r>
          </a:p>
          <a:p>
            <a:r>
              <a:rPr lang="en-US" sz="1400">
                <a:latin typeface="Arial" charset="0"/>
                <a:ea typeface="ＭＳ Ｐゴシック" pitchFamily="34" charset="-128"/>
              </a:rPr>
              <a:t>Potential range extension through the use of one repeater between far away sensors and  the access points</a:t>
            </a:r>
          </a:p>
          <a:p>
            <a:endParaRPr lang="en-US" sz="1400">
              <a:latin typeface="Arial" charset="0"/>
              <a:ea typeface="ＭＳ Ｐゴシック" pitchFamily="34" charset="-128"/>
            </a:endParaRPr>
          </a:p>
          <a:p>
            <a:pPr>
              <a:buFont typeface="Arial" charset="0"/>
              <a:buNone/>
            </a:pPr>
            <a:r>
              <a:rPr lang="en-US" sz="1400" b="1" u="sng">
                <a:latin typeface="Arial" charset="0"/>
                <a:ea typeface="ＭＳ Ｐゴシック" pitchFamily="34" charset="-128"/>
              </a:rPr>
              <a:t>Use Case:</a:t>
            </a:r>
          </a:p>
          <a:p>
            <a:pPr>
              <a:buFontTx/>
              <a:buAutoNum type="arabicPeriod"/>
            </a:pPr>
            <a:r>
              <a:rPr lang="en-US" sz="1400">
                <a:latin typeface="Arial" charset="0"/>
                <a:ea typeface="ＭＳ Ｐゴシック" pitchFamily="34" charset="-128"/>
              </a:rPr>
              <a:t> Sensors are deployed in the home in appropriate locations. A number of sensors likely to be battery operated  </a:t>
            </a:r>
          </a:p>
          <a:p>
            <a:pPr>
              <a:buFontTx/>
              <a:buAutoNum type="arabicPeriod"/>
            </a:pPr>
            <a:r>
              <a:rPr lang="en-US" sz="1400">
                <a:latin typeface="Arial" charset="0"/>
                <a:ea typeface="ＭＳ Ｐゴシック" pitchFamily="34" charset="-128"/>
              </a:rPr>
              <a:t>Home automation application periodically probes sensors to report temperatures; or sensors pro-actively report changes in temperature beyond a certain threshold; or sensors proactively report temperature readings a scheduled intervals</a:t>
            </a:r>
          </a:p>
          <a:p>
            <a:endParaRPr lang="en-US" sz="1400">
              <a:latin typeface="Arial" charset="0"/>
              <a:ea typeface="ＭＳ Ｐゴシック" pitchFamily="34" charset="-128"/>
            </a:endParaRPr>
          </a:p>
          <a:p>
            <a:pPr>
              <a:buFont typeface="Arial" charset="0"/>
              <a:buNone/>
            </a:pPr>
            <a:endParaRPr lang="en-US" sz="800">
              <a:latin typeface="Arial" charset="0"/>
              <a:ea typeface="ＭＳ Ｐゴシック" pitchFamily="34" charset="-128"/>
            </a:endParaRPr>
          </a:p>
        </p:txBody>
      </p:sp>
      <p:sp>
        <p:nvSpPr>
          <p:cNvPr id="15368" name="Text Box 5"/>
          <p:cNvSpPr txBox="1">
            <a:spLocks noChangeArrowheads="1"/>
          </p:cNvSpPr>
          <p:nvPr/>
        </p:nvSpPr>
        <p:spPr bwMode="auto">
          <a:xfrm>
            <a:off x="366713" y="1682750"/>
            <a:ext cx="4546600" cy="5170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lgn="ctr">
                <a:solidFill>
                  <a:srgbClr val="000000"/>
                </a:solidFill>
                <a:miter lim="800000"/>
                <a:headEnd/>
                <a:tailEnd/>
              </a14:hiddenLine>
            </a:ext>
          </a:extLst>
        </p:spPr>
        <p:txBody>
          <a:bodyPr>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400" b="1" u="sng">
                <a:latin typeface="Arial" charset="0"/>
                <a:ea typeface="ＭＳ Ｐゴシック" pitchFamily="34" charset="-128"/>
              </a:rPr>
              <a:t>Pre-Conditions:</a:t>
            </a:r>
            <a:r>
              <a:rPr lang="en-US" sz="1400">
                <a:latin typeface="Arial" charset="0"/>
                <a:ea typeface="ＭＳ Ｐゴシック" pitchFamily="34" charset="-128"/>
              </a:rPr>
              <a:t>  </a:t>
            </a:r>
          </a:p>
          <a:p>
            <a:r>
              <a:rPr lang="en-US" sz="1400">
                <a:latin typeface="Arial" charset="0"/>
                <a:ea typeface="ＭＳ Ｐゴシック" pitchFamily="34" charset="-128"/>
              </a:rPr>
              <a:t>User has installed a series of 5 – 20 temperature sensors throughout the home. Most of the sensors are battery operated.</a:t>
            </a:r>
          </a:p>
          <a:p>
            <a:endParaRPr lang="en-US" sz="1400">
              <a:latin typeface="Arial" charset="0"/>
              <a:ea typeface="ＭＳ Ｐゴシック" pitchFamily="34" charset="-128"/>
            </a:endParaRPr>
          </a:p>
          <a:p>
            <a:r>
              <a:rPr lang="en-US" sz="1400" b="1" u="sng">
                <a:latin typeface="Arial" charset="0"/>
                <a:ea typeface="ＭＳ Ｐゴシック" pitchFamily="34" charset="-128"/>
              </a:rPr>
              <a:t>Application:</a:t>
            </a:r>
            <a:r>
              <a:rPr lang="en-US" sz="1400">
                <a:latin typeface="Arial" charset="0"/>
                <a:ea typeface="ＭＳ Ｐゴシック" pitchFamily="34" charset="-128"/>
              </a:rPr>
              <a:t> </a:t>
            </a:r>
          </a:p>
          <a:p>
            <a:r>
              <a:rPr lang="en-US" sz="1400">
                <a:latin typeface="Arial" charset="0"/>
                <a:ea typeface="ＭＳ Ｐゴシック" pitchFamily="34" charset="-128"/>
              </a:rPr>
              <a:t>A home automation system operates its heating / cooling / ventilation system based on temperature readings received from  the sensors. The temperature sensors  provide updated readings either on a periodic basis,  triggered by changes in temperature, or upon request by the home automation system or the end user.  Temperature sensor readings are accessible by an authorized user, while being away from  home.</a:t>
            </a:r>
          </a:p>
          <a:p>
            <a:endParaRPr lang="en-US" sz="1400">
              <a:latin typeface="Arial" charset="0"/>
              <a:ea typeface="ＭＳ Ｐゴシック" pitchFamily="34" charset="-128"/>
            </a:endParaRPr>
          </a:p>
          <a:p>
            <a:r>
              <a:rPr lang="en-US" sz="1400">
                <a:latin typeface="Arial" charset="0"/>
                <a:ea typeface="ＭＳ Ｐゴシック" pitchFamily="34" charset="-128"/>
              </a:rPr>
              <a:t>The  payload data being transmitted is around 50 byte or less  no stringent  latency  or jitter requirements.</a:t>
            </a:r>
            <a:endParaRPr lang="en-US" sz="400">
              <a:latin typeface="Arial" charset="0"/>
              <a:ea typeface="ＭＳ Ｐゴシック" pitchFamily="34" charset="-128"/>
            </a:endParaRPr>
          </a:p>
          <a:p>
            <a:endParaRPr lang="en-US" sz="800">
              <a:latin typeface="Arial" charset="0"/>
              <a:ea typeface="ＭＳ Ｐゴシック" pitchFamily="34" charset="-128"/>
            </a:endParaRPr>
          </a:p>
          <a:p>
            <a:r>
              <a:rPr lang="en-US" sz="1400" b="1" u="sng">
                <a:latin typeface="Arial" charset="0"/>
                <a:ea typeface="ＭＳ Ｐゴシック" pitchFamily="34" charset="-128"/>
              </a:rPr>
              <a:t>Environment:</a:t>
            </a:r>
            <a:r>
              <a:rPr lang="en-US" sz="1400">
                <a:latin typeface="Arial" charset="0"/>
                <a:ea typeface="ＭＳ Ｐゴシック" pitchFamily="34" charset="-128"/>
              </a:rPr>
              <a:t> </a:t>
            </a:r>
          </a:p>
          <a:p>
            <a:r>
              <a:rPr lang="en-US" sz="1400">
                <a:latin typeface="Arial" charset="0"/>
                <a:ea typeface="ＭＳ Ｐゴシック" pitchFamily="34" charset="-128"/>
              </a:rPr>
              <a:t>Typical coverage of a sensor network is an entire home, the maximum  number of sensors typically in the 10 – 50 range. </a:t>
            </a:r>
          </a:p>
          <a:p>
            <a:endParaRPr lang="en-US" sz="1400">
              <a:latin typeface="Arial" charset="0"/>
              <a:ea typeface="ＭＳ Ｐゴシック" pitchFamily="34" charset="-128"/>
            </a:endParaRPr>
          </a:p>
          <a:p>
            <a:r>
              <a:rPr lang="en-US" sz="1400">
                <a:latin typeface="Arial" charset="0"/>
                <a:ea typeface="ＭＳ Ｐゴシック" pitchFamily="34" charset="-128"/>
              </a:rPr>
              <a:t> </a:t>
            </a:r>
          </a:p>
        </p:txBody>
      </p:sp>
      <p:sp>
        <p:nvSpPr>
          <p:cNvPr id="15369" name="TextBox 8"/>
          <p:cNvSpPr txBox="1">
            <a:spLocks noChangeArrowheads="1"/>
          </p:cNvSpPr>
          <p:nvPr/>
        </p:nvSpPr>
        <p:spPr bwMode="auto">
          <a:xfrm>
            <a:off x="5181600" y="228600"/>
            <a:ext cx="3352800" cy="36988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b="1" dirty="0"/>
              <a:t>Doc.: IEEE </a:t>
            </a:r>
            <a:r>
              <a:rPr lang="en-US" sz="1800" b="1" dirty="0" smtClean="0"/>
              <a:t>802.11-11/0301r0</a:t>
            </a:r>
            <a:endParaRPr lang="en-US" sz="1800" b="1" dirty="0"/>
          </a:p>
        </p:txBody>
      </p:sp>
      <p:sp>
        <p:nvSpPr>
          <p:cNvPr id="2" name="Date Placeholder 1"/>
          <p:cNvSpPr>
            <a:spLocks noGrp="1"/>
          </p:cNvSpPr>
          <p:nvPr>
            <p:ph type="dt" sz="half" idx="10"/>
          </p:nvPr>
        </p:nvSpPr>
        <p:spPr/>
        <p:txBody>
          <a:bodyPr/>
          <a:lstStyle/>
          <a:p>
            <a:pPr>
              <a:defRPr/>
            </a:pPr>
            <a:r>
              <a:rPr lang="en-US" smtClean="0"/>
              <a:t>March 2011</a:t>
            </a:r>
            <a:endParaRPr lang="en-US"/>
          </a:p>
        </p:txBody>
      </p:sp>
      <p:sp>
        <p:nvSpPr>
          <p:cNvPr id="3" name="Footer Placeholder 2"/>
          <p:cNvSpPr>
            <a:spLocks noGrp="1"/>
          </p:cNvSpPr>
          <p:nvPr>
            <p:ph type="ftr" sz="quarter" idx="11"/>
          </p:nvPr>
        </p:nvSpPr>
        <p:spPr/>
        <p:txBody>
          <a:bodyPr/>
          <a:lstStyle/>
          <a:p>
            <a:pPr>
              <a:defRPr/>
            </a:pPr>
            <a:r>
              <a:rPr lang="en-US" smtClean="0"/>
              <a:t>David Halasz, OakTree Wireless</a:t>
            </a:r>
            <a:endParaRPr lang="en-US"/>
          </a:p>
        </p:txBody>
      </p:sp>
    </p:spTree>
    <p:extLst>
      <p:ext uri="{BB962C8B-B14F-4D97-AF65-F5344CB8AC3E}">
        <p14:creationId xmlns:p14="http://schemas.microsoft.com/office/powerpoint/2010/main" val="290180255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1066800"/>
          </a:xfrm>
        </p:spPr>
        <p:txBody>
          <a:bodyPr/>
          <a:lstStyle/>
          <a:p>
            <a:r>
              <a:rPr lang="en-US" dirty="0" smtClean="0"/>
              <a:t>Use Case 8 : Sensors and meters</a:t>
            </a:r>
            <a:br>
              <a:rPr lang="en-US" dirty="0" smtClean="0"/>
            </a:br>
            <a:r>
              <a:rPr lang="en-US" dirty="0" smtClean="0"/>
              <a:t>with mobility</a:t>
            </a:r>
            <a:endParaRPr lang="en-US" dirty="0"/>
          </a:p>
        </p:txBody>
      </p:sp>
      <p:sp>
        <p:nvSpPr>
          <p:cNvPr id="3" name="Content Placeholder 2"/>
          <p:cNvSpPr>
            <a:spLocks noGrp="1"/>
          </p:cNvSpPr>
          <p:nvPr>
            <p:ph idx="1"/>
          </p:nvPr>
        </p:nvSpPr>
        <p:spPr>
          <a:xfrm>
            <a:off x="685800" y="1524000"/>
            <a:ext cx="7772400" cy="4572000"/>
          </a:xfrm>
        </p:spPr>
        <p:txBody>
          <a:bodyPr/>
          <a:lstStyle/>
          <a:p>
            <a:pPr marL="609600" indent="-609600"/>
            <a:endParaRPr lang="en-US" sz="2000" dirty="0"/>
          </a:p>
          <a:p>
            <a:pPr marL="609600" indent="-609600"/>
            <a:r>
              <a:rPr lang="en-US" sz="2000" dirty="0" smtClean="0"/>
              <a:t>8a: 11/17r5, slide 9	Intelligent Transport System (ITS)</a:t>
            </a:r>
          </a:p>
          <a:p>
            <a:pPr marL="609600" indent="-609600"/>
            <a:endParaRPr lang="en-US" sz="2000" dirty="0" smtClean="0"/>
          </a:p>
          <a:p>
            <a:pPr marL="609600" indent="-609600"/>
            <a:endParaRPr lang="en-US" dirty="0"/>
          </a:p>
        </p:txBody>
      </p:sp>
      <p:sp>
        <p:nvSpPr>
          <p:cNvPr id="4" name="Date Placeholder 3"/>
          <p:cNvSpPr>
            <a:spLocks noGrp="1"/>
          </p:cNvSpPr>
          <p:nvPr>
            <p:ph type="dt" sz="half" idx="10"/>
          </p:nvPr>
        </p:nvSpPr>
        <p:spPr/>
        <p:txBody>
          <a:bodyPr/>
          <a:lstStyle/>
          <a:p>
            <a:pPr>
              <a:defRPr/>
            </a:pPr>
            <a:r>
              <a:rPr lang="en-US" smtClean="0"/>
              <a:t>March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Tree>
    <p:extLst>
      <p:ext uri="{BB962C8B-B14F-4D97-AF65-F5344CB8AC3E}">
        <p14:creationId xmlns:p14="http://schemas.microsoft.com/office/powerpoint/2010/main" val="125449940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219" name="Group 4"/>
          <p:cNvGrpSpPr>
            <a:grpSpLocks/>
          </p:cNvGrpSpPr>
          <p:nvPr/>
        </p:nvGrpSpPr>
        <p:grpSpPr bwMode="auto">
          <a:xfrm>
            <a:off x="2055813" y="1371600"/>
            <a:ext cx="5183187" cy="4802188"/>
            <a:chOff x="1055" y="959"/>
            <a:chExt cx="3265" cy="3025"/>
          </a:xfrm>
        </p:grpSpPr>
        <p:sp>
          <p:nvSpPr>
            <p:cNvPr id="9262" name="Line 5"/>
            <p:cNvSpPr>
              <a:spLocks noChangeShapeType="1"/>
            </p:cNvSpPr>
            <p:nvPr/>
          </p:nvSpPr>
          <p:spPr bwMode="auto">
            <a:xfrm flipV="1">
              <a:off x="1056" y="960"/>
              <a:ext cx="0" cy="3024"/>
            </a:xfrm>
            <a:prstGeom prst="line">
              <a:avLst/>
            </a:prstGeom>
            <a:noFill/>
            <a:ln w="28575">
              <a:solidFill>
                <a:srgbClr val="C0C0C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263" name="Line 6"/>
            <p:cNvSpPr>
              <a:spLocks noChangeShapeType="1"/>
            </p:cNvSpPr>
            <p:nvPr/>
          </p:nvSpPr>
          <p:spPr bwMode="auto">
            <a:xfrm flipV="1">
              <a:off x="1872" y="960"/>
              <a:ext cx="0" cy="3024"/>
            </a:xfrm>
            <a:prstGeom prst="line">
              <a:avLst/>
            </a:prstGeom>
            <a:noFill/>
            <a:ln w="28575">
              <a:solidFill>
                <a:srgbClr val="C0C0C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264" name="Line 7"/>
            <p:cNvSpPr>
              <a:spLocks noChangeShapeType="1"/>
            </p:cNvSpPr>
            <p:nvPr/>
          </p:nvSpPr>
          <p:spPr bwMode="auto">
            <a:xfrm flipV="1">
              <a:off x="2688" y="960"/>
              <a:ext cx="0" cy="3024"/>
            </a:xfrm>
            <a:prstGeom prst="line">
              <a:avLst/>
            </a:prstGeom>
            <a:noFill/>
            <a:ln w="28575">
              <a:solidFill>
                <a:srgbClr val="C0C0C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265" name="Line 8"/>
            <p:cNvSpPr>
              <a:spLocks noChangeShapeType="1"/>
            </p:cNvSpPr>
            <p:nvPr/>
          </p:nvSpPr>
          <p:spPr bwMode="auto">
            <a:xfrm flipV="1">
              <a:off x="3504" y="960"/>
              <a:ext cx="0" cy="3024"/>
            </a:xfrm>
            <a:prstGeom prst="line">
              <a:avLst/>
            </a:prstGeom>
            <a:noFill/>
            <a:ln w="28575">
              <a:solidFill>
                <a:srgbClr val="C0C0C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266" name="Line 9"/>
            <p:cNvSpPr>
              <a:spLocks noChangeShapeType="1"/>
            </p:cNvSpPr>
            <p:nvPr/>
          </p:nvSpPr>
          <p:spPr bwMode="auto">
            <a:xfrm flipV="1">
              <a:off x="4320" y="960"/>
              <a:ext cx="0" cy="3024"/>
            </a:xfrm>
            <a:prstGeom prst="line">
              <a:avLst/>
            </a:prstGeom>
            <a:noFill/>
            <a:ln w="28575">
              <a:solidFill>
                <a:srgbClr val="C0C0C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267" name="Line 10"/>
            <p:cNvSpPr>
              <a:spLocks noChangeShapeType="1"/>
            </p:cNvSpPr>
            <p:nvPr/>
          </p:nvSpPr>
          <p:spPr bwMode="auto">
            <a:xfrm rot="16200000" flipV="1">
              <a:off x="2688" y="2351"/>
              <a:ext cx="0" cy="3264"/>
            </a:xfrm>
            <a:prstGeom prst="line">
              <a:avLst/>
            </a:prstGeom>
            <a:noFill/>
            <a:ln w="28575">
              <a:solidFill>
                <a:srgbClr val="C0C0C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268" name="Line 11"/>
            <p:cNvSpPr>
              <a:spLocks noChangeShapeType="1"/>
            </p:cNvSpPr>
            <p:nvPr/>
          </p:nvSpPr>
          <p:spPr bwMode="auto">
            <a:xfrm rot="16200000" flipV="1">
              <a:off x="2688" y="1595"/>
              <a:ext cx="0" cy="3264"/>
            </a:xfrm>
            <a:prstGeom prst="line">
              <a:avLst/>
            </a:prstGeom>
            <a:noFill/>
            <a:ln w="28575">
              <a:solidFill>
                <a:srgbClr val="C0C0C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269" name="Line 12"/>
            <p:cNvSpPr>
              <a:spLocks noChangeShapeType="1"/>
            </p:cNvSpPr>
            <p:nvPr/>
          </p:nvSpPr>
          <p:spPr bwMode="auto">
            <a:xfrm rot="16200000" flipV="1">
              <a:off x="2688" y="840"/>
              <a:ext cx="0" cy="3264"/>
            </a:xfrm>
            <a:prstGeom prst="line">
              <a:avLst/>
            </a:prstGeom>
            <a:noFill/>
            <a:ln w="28575">
              <a:solidFill>
                <a:srgbClr val="C0C0C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270" name="Line 13"/>
            <p:cNvSpPr>
              <a:spLocks noChangeShapeType="1"/>
            </p:cNvSpPr>
            <p:nvPr/>
          </p:nvSpPr>
          <p:spPr bwMode="auto">
            <a:xfrm rot="16200000" flipV="1">
              <a:off x="2688" y="83"/>
              <a:ext cx="0" cy="3264"/>
            </a:xfrm>
            <a:prstGeom prst="line">
              <a:avLst/>
            </a:prstGeom>
            <a:noFill/>
            <a:ln w="28575">
              <a:solidFill>
                <a:srgbClr val="C0C0C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271" name="Line 14"/>
            <p:cNvSpPr>
              <a:spLocks noChangeShapeType="1"/>
            </p:cNvSpPr>
            <p:nvPr/>
          </p:nvSpPr>
          <p:spPr bwMode="auto">
            <a:xfrm rot="16200000" flipV="1">
              <a:off x="2687" y="-673"/>
              <a:ext cx="0" cy="3264"/>
            </a:xfrm>
            <a:prstGeom prst="line">
              <a:avLst/>
            </a:prstGeom>
            <a:noFill/>
            <a:ln w="28575">
              <a:solidFill>
                <a:srgbClr val="C0C0C0"/>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9220" name="Rectangle 17"/>
          <p:cNvSpPr>
            <a:spLocks noGrp="1" noChangeArrowheads="1"/>
          </p:cNvSpPr>
          <p:nvPr>
            <p:ph type="title"/>
          </p:nvPr>
        </p:nvSpPr>
        <p:spPr>
          <a:xfrm>
            <a:off x="685800" y="685800"/>
            <a:ext cx="7772400" cy="457200"/>
          </a:xfrm>
        </p:spPr>
        <p:txBody>
          <a:bodyPr/>
          <a:lstStyle/>
          <a:p>
            <a:r>
              <a:rPr lang="en-US" altLang="ja-JP" sz="2400" dirty="0" smtClean="0"/>
              <a:t>Use Case 8a: Intelligent Transport System (ITS)</a:t>
            </a:r>
          </a:p>
        </p:txBody>
      </p:sp>
      <p:sp>
        <p:nvSpPr>
          <p:cNvPr id="9221" name="Oval 18"/>
          <p:cNvSpPr>
            <a:spLocks noChangeArrowheads="1"/>
          </p:cNvSpPr>
          <p:nvPr/>
        </p:nvSpPr>
        <p:spPr bwMode="auto">
          <a:xfrm>
            <a:off x="2209800" y="2854325"/>
            <a:ext cx="4800600" cy="1295400"/>
          </a:xfrm>
          <a:prstGeom prst="ellipse">
            <a:avLst/>
          </a:prstGeom>
          <a:noFill/>
          <a:ln w="5715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sz="1800"/>
          </a:p>
        </p:txBody>
      </p:sp>
      <p:sp>
        <p:nvSpPr>
          <p:cNvPr id="9222" name="Oval 20"/>
          <p:cNvSpPr>
            <a:spLocks noChangeArrowheads="1"/>
          </p:cNvSpPr>
          <p:nvPr/>
        </p:nvSpPr>
        <p:spPr bwMode="auto">
          <a:xfrm>
            <a:off x="2590800" y="3082925"/>
            <a:ext cx="4038600" cy="838200"/>
          </a:xfrm>
          <a:prstGeom prst="ellipse">
            <a:avLst/>
          </a:prstGeom>
          <a:noFill/>
          <a:ln w="57150">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sz="1800"/>
          </a:p>
        </p:txBody>
      </p:sp>
      <p:sp>
        <p:nvSpPr>
          <p:cNvPr id="9223" name="Line 21"/>
          <p:cNvSpPr>
            <a:spLocks noChangeShapeType="1"/>
          </p:cNvSpPr>
          <p:nvPr/>
        </p:nvSpPr>
        <p:spPr bwMode="auto">
          <a:xfrm>
            <a:off x="2713038" y="3921125"/>
            <a:ext cx="0" cy="838200"/>
          </a:xfrm>
          <a:prstGeom prst="line">
            <a:avLst/>
          </a:prstGeom>
          <a:noFill/>
          <a:ln w="5715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224" name="Line 24"/>
          <p:cNvSpPr>
            <a:spLocks noChangeShapeType="1"/>
          </p:cNvSpPr>
          <p:nvPr/>
        </p:nvSpPr>
        <p:spPr bwMode="auto">
          <a:xfrm>
            <a:off x="6172200" y="3997325"/>
            <a:ext cx="0" cy="838200"/>
          </a:xfrm>
          <a:prstGeom prst="line">
            <a:avLst/>
          </a:prstGeom>
          <a:noFill/>
          <a:ln w="5715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225" name="Line 25"/>
          <p:cNvSpPr>
            <a:spLocks noChangeShapeType="1"/>
          </p:cNvSpPr>
          <p:nvPr/>
        </p:nvSpPr>
        <p:spPr bwMode="auto">
          <a:xfrm>
            <a:off x="4618038" y="2016125"/>
            <a:ext cx="0" cy="838200"/>
          </a:xfrm>
          <a:prstGeom prst="line">
            <a:avLst/>
          </a:prstGeom>
          <a:noFill/>
          <a:ln w="5715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226" name="Line 32"/>
          <p:cNvSpPr>
            <a:spLocks noChangeShapeType="1"/>
          </p:cNvSpPr>
          <p:nvPr/>
        </p:nvSpPr>
        <p:spPr bwMode="auto">
          <a:xfrm>
            <a:off x="3276600" y="2320925"/>
            <a:ext cx="0" cy="838200"/>
          </a:xfrm>
          <a:prstGeom prst="line">
            <a:avLst/>
          </a:prstGeom>
          <a:noFill/>
          <a:ln w="57150">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227" name="Line 33"/>
          <p:cNvSpPr>
            <a:spLocks noChangeShapeType="1"/>
          </p:cNvSpPr>
          <p:nvPr/>
        </p:nvSpPr>
        <p:spPr bwMode="auto">
          <a:xfrm>
            <a:off x="4419600" y="3921125"/>
            <a:ext cx="0" cy="990600"/>
          </a:xfrm>
          <a:prstGeom prst="line">
            <a:avLst/>
          </a:prstGeom>
          <a:noFill/>
          <a:ln w="57150">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228" name="Line 34"/>
          <p:cNvSpPr>
            <a:spLocks noChangeShapeType="1"/>
          </p:cNvSpPr>
          <p:nvPr/>
        </p:nvSpPr>
        <p:spPr bwMode="auto">
          <a:xfrm>
            <a:off x="5867400" y="2320925"/>
            <a:ext cx="0" cy="838200"/>
          </a:xfrm>
          <a:prstGeom prst="line">
            <a:avLst/>
          </a:prstGeom>
          <a:noFill/>
          <a:ln w="57150">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229" name="Text Box 36"/>
          <p:cNvSpPr txBox="1">
            <a:spLocks noChangeArrowheads="1"/>
          </p:cNvSpPr>
          <p:nvPr/>
        </p:nvSpPr>
        <p:spPr bwMode="auto">
          <a:xfrm>
            <a:off x="4324350" y="6186488"/>
            <a:ext cx="7048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rgbClr val="A70164"/>
                </a:solidFill>
                <a:latin typeface="Times New Roman" pitchFamily="18" charset="0"/>
                <a:ea typeface="MS PGothic" pitchFamily="34" charset="-128"/>
              </a:defRPr>
            </a:lvl1pPr>
            <a:lvl2pPr marL="742950" indent="-285750" eaLnBrk="0" hangingPunct="0">
              <a:defRPr>
                <a:solidFill>
                  <a:srgbClr val="A70164"/>
                </a:solidFill>
                <a:latin typeface="Times New Roman" pitchFamily="18" charset="0"/>
                <a:ea typeface="MS PGothic" pitchFamily="34" charset="-128"/>
              </a:defRPr>
            </a:lvl2pPr>
            <a:lvl3pPr marL="1143000" indent="-228600" eaLnBrk="0" hangingPunct="0">
              <a:defRPr>
                <a:solidFill>
                  <a:srgbClr val="A70164"/>
                </a:solidFill>
                <a:latin typeface="Times New Roman" pitchFamily="18" charset="0"/>
                <a:ea typeface="MS PGothic" pitchFamily="34" charset="-128"/>
              </a:defRPr>
            </a:lvl3pPr>
            <a:lvl4pPr marL="1600200" indent="-228600" eaLnBrk="0" hangingPunct="0">
              <a:defRPr>
                <a:solidFill>
                  <a:srgbClr val="A70164"/>
                </a:solidFill>
                <a:latin typeface="Times New Roman" pitchFamily="18" charset="0"/>
                <a:ea typeface="MS PGothic" pitchFamily="34" charset="-128"/>
              </a:defRPr>
            </a:lvl4pPr>
            <a:lvl5pPr marL="2057400" indent="-228600" eaLnBrk="0" hangingPunct="0">
              <a:defRPr>
                <a:solidFill>
                  <a:srgbClr val="A70164"/>
                </a:solidFill>
                <a:latin typeface="Times New Roman" pitchFamily="18"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9pPr>
          </a:lstStyle>
          <a:p>
            <a:pPr eaLnBrk="1" hangingPunct="1"/>
            <a:r>
              <a:rPr lang="en-US" altLang="ja-JP" sz="1800">
                <a:solidFill>
                  <a:schemeClr val="tx1"/>
                </a:solidFill>
              </a:rPr>
              <a:t>500m</a:t>
            </a:r>
          </a:p>
        </p:txBody>
      </p:sp>
      <p:sp>
        <p:nvSpPr>
          <p:cNvPr id="9230" name="Text Box 37"/>
          <p:cNvSpPr txBox="1">
            <a:spLocks noChangeArrowheads="1"/>
          </p:cNvSpPr>
          <p:nvPr/>
        </p:nvSpPr>
        <p:spPr bwMode="auto">
          <a:xfrm>
            <a:off x="6781800" y="6186488"/>
            <a:ext cx="819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rgbClr val="A70164"/>
                </a:solidFill>
                <a:latin typeface="Times New Roman" pitchFamily="18" charset="0"/>
                <a:ea typeface="MS PGothic" pitchFamily="34" charset="-128"/>
              </a:defRPr>
            </a:lvl1pPr>
            <a:lvl2pPr marL="742950" indent="-285750" eaLnBrk="0" hangingPunct="0">
              <a:defRPr>
                <a:solidFill>
                  <a:srgbClr val="A70164"/>
                </a:solidFill>
                <a:latin typeface="Times New Roman" pitchFamily="18" charset="0"/>
                <a:ea typeface="MS PGothic" pitchFamily="34" charset="-128"/>
              </a:defRPr>
            </a:lvl2pPr>
            <a:lvl3pPr marL="1143000" indent="-228600" eaLnBrk="0" hangingPunct="0">
              <a:defRPr>
                <a:solidFill>
                  <a:srgbClr val="A70164"/>
                </a:solidFill>
                <a:latin typeface="Times New Roman" pitchFamily="18" charset="0"/>
                <a:ea typeface="MS PGothic" pitchFamily="34" charset="-128"/>
              </a:defRPr>
            </a:lvl3pPr>
            <a:lvl4pPr marL="1600200" indent="-228600" eaLnBrk="0" hangingPunct="0">
              <a:defRPr>
                <a:solidFill>
                  <a:srgbClr val="A70164"/>
                </a:solidFill>
                <a:latin typeface="Times New Roman" pitchFamily="18" charset="0"/>
                <a:ea typeface="MS PGothic" pitchFamily="34" charset="-128"/>
              </a:defRPr>
            </a:lvl4pPr>
            <a:lvl5pPr marL="2057400" indent="-228600" eaLnBrk="0" hangingPunct="0">
              <a:defRPr>
                <a:solidFill>
                  <a:srgbClr val="A70164"/>
                </a:solidFill>
                <a:latin typeface="Times New Roman" pitchFamily="18"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9pPr>
          </a:lstStyle>
          <a:p>
            <a:pPr eaLnBrk="1" hangingPunct="1"/>
            <a:r>
              <a:rPr lang="en-US" altLang="ja-JP" sz="1800">
                <a:solidFill>
                  <a:schemeClr val="tx1"/>
                </a:solidFill>
              </a:rPr>
              <a:t>1000m</a:t>
            </a:r>
          </a:p>
        </p:txBody>
      </p:sp>
      <p:sp>
        <p:nvSpPr>
          <p:cNvPr id="9231" name="Text Box 38"/>
          <p:cNvSpPr txBox="1">
            <a:spLocks noChangeArrowheads="1"/>
          </p:cNvSpPr>
          <p:nvPr/>
        </p:nvSpPr>
        <p:spPr bwMode="auto">
          <a:xfrm>
            <a:off x="1295400" y="3581400"/>
            <a:ext cx="7048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rgbClr val="A70164"/>
                </a:solidFill>
                <a:latin typeface="Times New Roman" pitchFamily="18" charset="0"/>
                <a:ea typeface="MS PGothic" pitchFamily="34" charset="-128"/>
              </a:defRPr>
            </a:lvl1pPr>
            <a:lvl2pPr marL="742950" indent="-285750" eaLnBrk="0" hangingPunct="0">
              <a:defRPr>
                <a:solidFill>
                  <a:srgbClr val="A70164"/>
                </a:solidFill>
                <a:latin typeface="Times New Roman" pitchFamily="18" charset="0"/>
                <a:ea typeface="MS PGothic" pitchFamily="34" charset="-128"/>
              </a:defRPr>
            </a:lvl2pPr>
            <a:lvl3pPr marL="1143000" indent="-228600" eaLnBrk="0" hangingPunct="0">
              <a:defRPr>
                <a:solidFill>
                  <a:srgbClr val="A70164"/>
                </a:solidFill>
                <a:latin typeface="Times New Roman" pitchFamily="18" charset="0"/>
                <a:ea typeface="MS PGothic" pitchFamily="34" charset="-128"/>
              </a:defRPr>
            </a:lvl3pPr>
            <a:lvl4pPr marL="1600200" indent="-228600" eaLnBrk="0" hangingPunct="0">
              <a:defRPr>
                <a:solidFill>
                  <a:srgbClr val="A70164"/>
                </a:solidFill>
                <a:latin typeface="Times New Roman" pitchFamily="18" charset="0"/>
                <a:ea typeface="MS PGothic" pitchFamily="34" charset="-128"/>
              </a:defRPr>
            </a:lvl4pPr>
            <a:lvl5pPr marL="2057400" indent="-228600" eaLnBrk="0" hangingPunct="0">
              <a:defRPr>
                <a:solidFill>
                  <a:srgbClr val="A70164"/>
                </a:solidFill>
                <a:latin typeface="Times New Roman" pitchFamily="18"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9pPr>
          </a:lstStyle>
          <a:p>
            <a:pPr eaLnBrk="1" hangingPunct="1"/>
            <a:r>
              <a:rPr lang="en-US" altLang="ja-JP" sz="1800">
                <a:solidFill>
                  <a:schemeClr val="tx1"/>
                </a:solidFill>
              </a:rPr>
              <a:t>500m</a:t>
            </a:r>
          </a:p>
        </p:txBody>
      </p:sp>
      <p:sp>
        <p:nvSpPr>
          <p:cNvPr id="9232" name="Text Box 39"/>
          <p:cNvSpPr txBox="1">
            <a:spLocks noChangeArrowheads="1"/>
          </p:cNvSpPr>
          <p:nvPr/>
        </p:nvSpPr>
        <p:spPr bwMode="auto">
          <a:xfrm>
            <a:off x="1219200" y="1143000"/>
            <a:ext cx="819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rgbClr val="A70164"/>
                </a:solidFill>
                <a:latin typeface="Times New Roman" pitchFamily="18" charset="0"/>
                <a:ea typeface="MS PGothic" pitchFamily="34" charset="-128"/>
              </a:defRPr>
            </a:lvl1pPr>
            <a:lvl2pPr marL="742950" indent="-285750" eaLnBrk="0" hangingPunct="0">
              <a:defRPr>
                <a:solidFill>
                  <a:srgbClr val="A70164"/>
                </a:solidFill>
                <a:latin typeface="Times New Roman" pitchFamily="18" charset="0"/>
                <a:ea typeface="MS PGothic" pitchFamily="34" charset="-128"/>
              </a:defRPr>
            </a:lvl2pPr>
            <a:lvl3pPr marL="1143000" indent="-228600" eaLnBrk="0" hangingPunct="0">
              <a:defRPr>
                <a:solidFill>
                  <a:srgbClr val="A70164"/>
                </a:solidFill>
                <a:latin typeface="Times New Roman" pitchFamily="18" charset="0"/>
                <a:ea typeface="MS PGothic" pitchFamily="34" charset="-128"/>
              </a:defRPr>
            </a:lvl3pPr>
            <a:lvl4pPr marL="1600200" indent="-228600" eaLnBrk="0" hangingPunct="0">
              <a:defRPr>
                <a:solidFill>
                  <a:srgbClr val="A70164"/>
                </a:solidFill>
                <a:latin typeface="Times New Roman" pitchFamily="18" charset="0"/>
                <a:ea typeface="MS PGothic" pitchFamily="34" charset="-128"/>
              </a:defRPr>
            </a:lvl4pPr>
            <a:lvl5pPr marL="2057400" indent="-228600" eaLnBrk="0" hangingPunct="0">
              <a:defRPr>
                <a:solidFill>
                  <a:srgbClr val="A70164"/>
                </a:solidFill>
                <a:latin typeface="Times New Roman" pitchFamily="18"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9pPr>
          </a:lstStyle>
          <a:p>
            <a:pPr eaLnBrk="1" hangingPunct="1"/>
            <a:r>
              <a:rPr lang="en-US" altLang="ja-JP" sz="1800">
                <a:solidFill>
                  <a:schemeClr val="tx1"/>
                </a:solidFill>
              </a:rPr>
              <a:t>1000m</a:t>
            </a:r>
          </a:p>
        </p:txBody>
      </p:sp>
      <p:sp>
        <p:nvSpPr>
          <p:cNvPr id="9233" name="Text Box 40"/>
          <p:cNvSpPr txBox="1">
            <a:spLocks noChangeArrowheads="1"/>
          </p:cNvSpPr>
          <p:nvPr/>
        </p:nvSpPr>
        <p:spPr bwMode="auto">
          <a:xfrm>
            <a:off x="1758950" y="6172200"/>
            <a:ext cx="2984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rgbClr val="A70164"/>
                </a:solidFill>
                <a:latin typeface="Times New Roman" pitchFamily="18" charset="0"/>
                <a:ea typeface="MS PGothic" pitchFamily="34" charset="-128"/>
              </a:defRPr>
            </a:lvl1pPr>
            <a:lvl2pPr marL="742950" indent="-285750" eaLnBrk="0" hangingPunct="0">
              <a:defRPr>
                <a:solidFill>
                  <a:srgbClr val="A70164"/>
                </a:solidFill>
                <a:latin typeface="Times New Roman" pitchFamily="18" charset="0"/>
                <a:ea typeface="MS PGothic" pitchFamily="34" charset="-128"/>
              </a:defRPr>
            </a:lvl2pPr>
            <a:lvl3pPr marL="1143000" indent="-228600" eaLnBrk="0" hangingPunct="0">
              <a:defRPr>
                <a:solidFill>
                  <a:srgbClr val="A70164"/>
                </a:solidFill>
                <a:latin typeface="Times New Roman" pitchFamily="18" charset="0"/>
                <a:ea typeface="MS PGothic" pitchFamily="34" charset="-128"/>
              </a:defRPr>
            </a:lvl3pPr>
            <a:lvl4pPr marL="1600200" indent="-228600" eaLnBrk="0" hangingPunct="0">
              <a:defRPr>
                <a:solidFill>
                  <a:srgbClr val="A70164"/>
                </a:solidFill>
                <a:latin typeface="Times New Roman" pitchFamily="18" charset="0"/>
                <a:ea typeface="MS PGothic" pitchFamily="34" charset="-128"/>
              </a:defRPr>
            </a:lvl4pPr>
            <a:lvl5pPr marL="2057400" indent="-228600" eaLnBrk="0" hangingPunct="0">
              <a:defRPr>
                <a:solidFill>
                  <a:srgbClr val="A70164"/>
                </a:solidFill>
                <a:latin typeface="Times New Roman" pitchFamily="18"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9pPr>
          </a:lstStyle>
          <a:p>
            <a:pPr eaLnBrk="1" hangingPunct="1"/>
            <a:r>
              <a:rPr lang="en-US" altLang="ja-JP" sz="1800">
                <a:solidFill>
                  <a:schemeClr val="tx1"/>
                </a:solidFill>
              </a:rPr>
              <a:t>0</a:t>
            </a:r>
          </a:p>
        </p:txBody>
      </p:sp>
      <p:sp>
        <p:nvSpPr>
          <p:cNvPr id="9234" name="Line 76"/>
          <p:cNvSpPr>
            <a:spLocks noChangeShapeType="1"/>
          </p:cNvSpPr>
          <p:nvPr/>
        </p:nvSpPr>
        <p:spPr bwMode="auto">
          <a:xfrm flipV="1">
            <a:off x="6248400" y="2320925"/>
            <a:ext cx="1066800" cy="685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235" name="Text Box 77"/>
          <p:cNvSpPr txBox="1">
            <a:spLocks noChangeArrowheads="1"/>
          </p:cNvSpPr>
          <p:nvPr/>
        </p:nvSpPr>
        <p:spPr bwMode="auto">
          <a:xfrm>
            <a:off x="6858000" y="1939925"/>
            <a:ext cx="1565275" cy="376238"/>
          </a:xfrm>
          <a:prstGeom prst="rect">
            <a:avLst/>
          </a:prstGeom>
          <a:solidFill>
            <a:schemeClr val="bg1"/>
          </a:solidFill>
          <a:ln w="9525">
            <a:solidFill>
              <a:schemeClr val="tx1"/>
            </a:solidFill>
            <a:miter lim="800000"/>
            <a:headEnd/>
            <a:tailEnd/>
          </a:ln>
        </p:spPr>
        <p:txBody>
          <a:bodyPr wrap="none">
            <a:spAutoFit/>
          </a:bodyPr>
          <a:lstStyle>
            <a:lvl1pPr eaLnBrk="0" hangingPunct="0">
              <a:defRPr>
                <a:solidFill>
                  <a:srgbClr val="A70164"/>
                </a:solidFill>
                <a:latin typeface="Times New Roman" pitchFamily="18" charset="0"/>
                <a:ea typeface="MS PGothic" pitchFamily="34" charset="-128"/>
              </a:defRPr>
            </a:lvl1pPr>
            <a:lvl2pPr marL="742950" indent="-285750" eaLnBrk="0" hangingPunct="0">
              <a:defRPr>
                <a:solidFill>
                  <a:srgbClr val="A70164"/>
                </a:solidFill>
                <a:latin typeface="Times New Roman" pitchFamily="18" charset="0"/>
                <a:ea typeface="MS PGothic" pitchFamily="34" charset="-128"/>
              </a:defRPr>
            </a:lvl2pPr>
            <a:lvl3pPr marL="1143000" indent="-228600" eaLnBrk="0" hangingPunct="0">
              <a:defRPr>
                <a:solidFill>
                  <a:srgbClr val="A70164"/>
                </a:solidFill>
                <a:latin typeface="Times New Roman" pitchFamily="18" charset="0"/>
                <a:ea typeface="MS PGothic" pitchFamily="34" charset="-128"/>
              </a:defRPr>
            </a:lvl3pPr>
            <a:lvl4pPr marL="1600200" indent="-228600" eaLnBrk="0" hangingPunct="0">
              <a:defRPr>
                <a:solidFill>
                  <a:srgbClr val="A70164"/>
                </a:solidFill>
                <a:latin typeface="Times New Roman" pitchFamily="18" charset="0"/>
                <a:ea typeface="MS PGothic" pitchFamily="34" charset="-128"/>
              </a:defRPr>
            </a:lvl4pPr>
            <a:lvl5pPr marL="2057400" indent="-228600" eaLnBrk="0" hangingPunct="0">
              <a:defRPr>
                <a:solidFill>
                  <a:srgbClr val="A70164"/>
                </a:solidFill>
                <a:latin typeface="Times New Roman" pitchFamily="18"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9pPr>
          </a:lstStyle>
          <a:p>
            <a:pPr eaLnBrk="1" hangingPunct="1"/>
            <a:r>
              <a:rPr lang="en-US" altLang="ja-JP" sz="1800">
                <a:solidFill>
                  <a:schemeClr val="tx1"/>
                </a:solidFill>
              </a:rPr>
              <a:t>ITS network A</a:t>
            </a:r>
          </a:p>
        </p:txBody>
      </p:sp>
      <p:sp>
        <p:nvSpPr>
          <p:cNvPr id="9236" name="Text Box 78"/>
          <p:cNvSpPr txBox="1">
            <a:spLocks noChangeArrowheads="1"/>
          </p:cNvSpPr>
          <p:nvPr/>
        </p:nvSpPr>
        <p:spPr bwMode="auto">
          <a:xfrm>
            <a:off x="7010400" y="2625725"/>
            <a:ext cx="1552575" cy="376238"/>
          </a:xfrm>
          <a:prstGeom prst="rect">
            <a:avLst/>
          </a:prstGeom>
          <a:solidFill>
            <a:schemeClr val="bg1"/>
          </a:solidFill>
          <a:ln w="9525">
            <a:solidFill>
              <a:schemeClr val="tx1"/>
            </a:solidFill>
            <a:miter lim="800000"/>
            <a:headEnd/>
            <a:tailEnd/>
          </a:ln>
        </p:spPr>
        <p:txBody>
          <a:bodyPr wrap="none">
            <a:spAutoFit/>
          </a:bodyPr>
          <a:lstStyle>
            <a:lvl1pPr eaLnBrk="0" hangingPunct="0">
              <a:defRPr>
                <a:solidFill>
                  <a:srgbClr val="A70164"/>
                </a:solidFill>
                <a:latin typeface="Times New Roman" pitchFamily="18" charset="0"/>
                <a:ea typeface="MS PGothic" pitchFamily="34" charset="-128"/>
              </a:defRPr>
            </a:lvl1pPr>
            <a:lvl2pPr marL="742950" indent="-285750" eaLnBrk="0" hangingPunct="0">
              <a:defRPr>
                <a:solidFill>
                  <a:srgbClr val="A70164"/>
                </a:solidFill>
                <a:latin typeface="Times New Roman" pitchFamily="18" charset="0"/>
                <a:ea typeface="MS PGothic" pitchFamily="34" charset="-128"/>
              </a:defRPr>
            </a:lvl2pPr>
            <a:lvl3pPr marL="1143000" indent="-228600" eaLnBrk="0" hangingPunct="0">
              <a:defRPr>
                <a:solidFill>
                  <a:srgbClr val="A70164"/>
                </a:solidFill>
                <a:latin typeface="Times New Roman" pitchFamily="18" charset="0"/>
                <a:ea typeface="MS PGothic" pitchFamily="34" charset="-128"/>
              </a:defRPr>
            </a:lvl3pPr>
            <a:lvl4pPr marL="1600200" indent="-228600" eaLnBrk="0" hangingPunct="0">
              <a:defRPr>
                <a:solidFill>
                  <a:srgbClr val="A70164"/>
                </a:solidFill>
                <a:latin typeface="Times New Roman" pitchFamily="18" charset="0"/>
                <a:ea typeface="MS PGothic" pitchFamily="34" charset="-128"/>
              </a:defRPr>
            </a:lvl4pPr>
            <a:lvl5pPr marL="2057400" indent="-228600" eaLnBrk="0" hangingPunct="0">
              <a:defRPr>
                <a:solidFill>
                  <a:srgbClr val="A70164"/>
                </a:solidFill>
                <a:latin typeface="Times New Roman" pitchFamily="18"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9pPr>
          </a:lstStyle>
          <a:p>
            <a:pPr eaLnBrk="1" hangingPunct="1"/>
            <a:r>
              <a:rPr lang="en-US" altLang="ja-JP" sz="1800">
                <a:solidFill>
                  <a:schemeClr val="tx1"/>
                </a:solidFill>
              </a:rPr>
              <a:t>ITS network B</a:t>
            </a:r>
          </a:p>
        </p:txBody>
      </p:sp>
      <p:sp>
        <p:nvSpPr>
          <p:cNvPr id="9237" name="Line 79"/>
          <p:cNvSpPr>
            <a:spLocks noChangeShapeType="1"/>
          </p:cNvSpPr>
          <p:nvPr/>
        </p:nvSpPr>
        <p:spPr bwMode="auto">
          <a:xfrm flipV="1">
            <a:off x="6553200" y="3006725"/>
            <a:ext cx="114300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9238" name="Group 109"/>
          <p:cNvGrpSpPr>
            <a:grpSpLocks/>
          </p:cNvGrpSpPr>
          <p:nvPr/>
        </p:nvGrpSpPr>
        <p:grpSpPr bwMode="auto">
          <a:xfrm>
            <a:off x="3886200" y="4606925"/>
            <a:ext cx="1371600" cy="1336675"/>
            <a:chOff x="0" y="2688"/>
            <a:chExt cx="864" cy="842"/>
          </a:xfrm>
        </p:grpSpPr>
        <p:sp>
          <p:nvSpPr>
            <p:cNvPr id="9259" name="Text Box 69"/>
            <p:cNvSpPr txBox="1">
              <a:spLocks noChangeArrowheads="1"/>
            </p:cNvSpPr>
            <p:nvPr/>
          </p:nvSpPr>
          <p:spPr bwMode="auto">
            <a:xfrm>
              <a:off x="84" y="3312"/>
              <a:ext cx="684" cy="218"/>
            </a:xfrm>
            <a:prstGeom prst="rect">
              <a:avLst/>
            </a:prstGeom>
            <a:solidFill>
              <a:schemeClr val="bg1"/>
            </a:solidFill>
            <a:ln w="9525">
              <a:solidFill>
                <a:schemeClr val="accent1"/>
              </a:solidFill>
              <a:miter lim="800000"/>
              <a:headEnd/>
              <a:tailEnd/>
            </a:ln>
          </p:spPr>
          <p:txBody>
            <a:bodyPr wrap="none">
              <a:spAutoFit/>
            </a:bodyPr>
            <a:lstStyle>
              <a:lvl1pPr eaLnBrk="0" hangingPunct="0">
                <a:defRPr>
                  <a:solidFill>
                    <a:srgbClr val="A70164"/>
                  </a:solidFill>
                  <a:latin typeface="Times New Roman" pitchFamily="18" charset="0"/>
                  <a:ea typeface="MS PGothic" pitchFamily="34" charset="-128"/>
                </a:defRPr>
              </a:lvl1pPr>
              <a:lvl2pPr marL="742950" indent="-285750" eaLnBrk="0" hangingPunct="0">
                <a:defRPr>
                  <a:solidFill>
                    <a:srgbClr val="A70164"/>
                  </a:solidFill>
                  <a:latin typeface="Times New Roman" pitchFamily="18" charset="0"/>
                  <a:ea typeface="MS PGothic" pitchFamily="34" charset="-128"/>
                </a:defRPr>
              </a:lvl2pPr>
              <a:lvl3pPr marL="1143000" indent="-228600" eaLnBrk="0" hangingPunct="0">
                <a:defRPr>
                  <a:solidFill>
                    <a:srgbClr val="A70164"/>
                  </a:solidFill>
                  <a:latin typeface="Times New Roman" pitchFamily="18" charset="0"/>
                  <a:ea typeface="MS PGothic" pitchFamily="34" charset="-128"/>
                </a:defRPr>
              </a:lvl3pPr>
              <a:lvl4pPr marL="1600200" indent="-228600" eaLnBrk="0" hangingPunct="0">
                <a:defRPr>
                  <a:solidFill>
                    <a:srgbClr val="A70164"/>
                  </a:solidFill>
                  <a:latin typeface="Times New Roman" pitchFamily="18" charset="0"/>
                  <a:ea typeface="MS PGothic" pitchFamily="34" charset="-128"/>
                </a:defRPr>
              </a:lvl4pPr>
              <a:lvl5pPr marL="2057400" indent="-228600" eaLnBrk="0" hangingPunct="0">
                <a:defRPr>
                  <a:solidFill>
                    <a:srgbClr val="A70164"/>
                  </a:solidFill>
                  <a:latin typeface="Times New Roman" pitchFamily="18"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9pPr>
            </a:lstStyle>
            <a:p>
              <a:pPr eaLnBrk="1" hangingPunct="1"/>
              <a:r>
                <a:rPr lang="en-US" altLang="ja-JP" sz="1600" b="1">
                  <a:solidFill>
                    <a:schemeClr val="tx1"/>
                  </a:solidFill>
                  <a:latin typeface="Arial" charset="0"/>
                </a:rPr>
                <a:t>Logistics</a:t>
              </a:r>
            </a:p>
          </p:txBody>
        </p:sp>
        <p:pic>
          <p:nvPicPr>
            <p:cNvPr id="9260" name="Picture 101" descr="MC900349993[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2688"/>
              <a:ext cx="371" cy="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61" name="Picture 106" descr="MC900326688[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8" y="2784"/>
              <a:ext cx="576" cy="4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9239" name="Group 108"/>
          <p:cNvGrpSpPr>
            <a:grpSpLocks/>
          </p:cNvGrpSpPr>
          <p:nvPr/>
        </p:nvGrpSpPr>
        <p:grpSpPr bwMode="auto">
          <a:xfrm>
            <a:off x="1981200" y="4225925"/>
            <a:ext cx="1385888" cy="1428750"/>
            <a:chOff x="192" y="1200"/>
            <a:chExt cx="873" cy="900"/>
          </a:xfrm>
        </p:grpSpPr>
        <p:pic>
          <p:nvPicPr>
            <p:cNvPr id="9256" name="Picture 99" descr="MC900326694[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80" y="1392"/>
              <a:ext cx="528" cy="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57" name="Picture 105" descr="MC900349993[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2" y="1200"/>
              <a:ext cx="371" cy="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58" name="Text Box 107"/>
            <p:cNvSpPr txBox="1">
              <a:spLocks noChangeArrowheads="1"/>
            </p:cNvSpPr>
            <p:nvPr/>
          </p:nvSpPr>
          <p:spPr bwMode="auto">
            <a:xfrm>
              <a:off x="288" y="1882"/>
              <a:ext cx="777" cy="218"/>
            </a:xfrm>
            <a:prstGeom prst="rect">
              <a:avLst/>
            </a:prstGeom>
            <a:solidFill>
              <a:schemeClr val="bg1"/>
            </a:solidFill>
            <a:ln w="9525">
              <a:solidFill>
                <a:srgbClr val="FF0000"/>
              </a:solidFill>
              <a:miter lim="800000"/>
              <a:headEnd/>
              <a:tailEnd/>
            </a:ln>
          </p:spPr>
          <p:txBody>
            <a:bodyPr wrap="none">
              <a:spAutoFit/>
            </a:bodyPr>
            <a:lstStyle>
              <a:lvl1pPr eaLnBrk="0" hangingPunct="0">
                <a:defRPr>
                  <a:solidFill>
                    <a:srgbClr val="A70164"/>
                  </a:solidFill>
                  <a:latin typeface="Times New Roman" pitchFamily="18" charset="0"/>
                  <a:ea typeface="MS PGothic" pitchFamily="34" charset="-128"/>
                </a:defRPr>
              </a:lvl1pPr>
              <a:lvl2pPr marL="742950" indent="-285750" eaLnBrk="0" hangingPunct="0">
                <a:defRPr>
                  <a:solidFill>
                    <a:srgbClr val="A70164"/>
                  </a:solidFill>
                  <a:latin typeface="Times New Roman" pitchFamily="18" charset="0"/>
                  <a:ea typeface="MS PGothic" pitchFamily="34" charset="-128"/>
                </a:defRPr>
              </a:lvl2pPr>
              <a:lvl3pPr marL="1143000" indent="-228600" eaLnBrk="0" hangingPunct="0">
                <a:defRPr>
                  <a:solidFill>
                    <a:srgbClr val="A70164"/>
                  </a:solidFill>
                  <a:latin typeface="Times New Roman" pitchFamily="18" charset="0"/>
                  <a:ea typeface="MS PGothic" pitchFamily="34" charset="-128"/>
                </a:defRPr>
              </a:lvl3pPr>
              <a:lvl4pPr marL="1600200" indent="-228600" eaLnBrk="0" hangingPunct="0">
                <a:defRPr>
                  <a:solidFill>
                    <a:srgbClr val="A70164"/>
                  </a:solidFill>
                  <a:latin typeface="Times New Roman" pitchFamily="18" charset="0"/>
                  <a:ea typeface="MS PGothic" pitchFamily="34" charset="-128"/>
                </a:defRPr>
              </a:lvl4pPr>
              <a:lvl5pPr marL="2057400" indent="-228600" eaLnBrk="0" hangingPunct="0">
                <a:defRPr>
                  <a:solidFill>
                    <a:srgbClr val="A70164"/>
                  </a:solidFill>
                  <a:latin typeface="Times New Roman" pitchFamily="18"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9pPr>
            </a:lstStyle>
            <a:p>
              <a:pPr eaLnBrk="1" hangingPunct="1"/>
              <a:r>
                <a:rPr lang="en-US" altLang="ja-JP" sz="1600" b="1">
                  <a:solidFill>
                    <a:srgbClr val="FF0000"/>
                  </a:solidFill>
                  <a:latin typeface="Arial" charset="0"/>
                </a:rPr>
                <a:t>Toll bridge</a:t>
              </a:r>
            </a:p>
          </p:txBody>
        </p:sp>
      </p:grpSp>
      <p:grpSp>
        <p:nvGrpSpPr>
          <p:cNvPr id="9240" name="Group 110"/>
          <p:cNvGrpSpPr>
            <a:grpSpLocks/>
          </p:cNvGrpSpPr>
          <p:nvPr/>
        </p:nvGrpSpPr>
        <p:grpSpPr bwMode="auto">
          <a:xfrm>
            <a:off x="5486400" y="4454525"/>
            <a:ext cx="1385888" cy="1428750"/>
            <a:chOff x="192" y="1200"/>
            <a:chExt cx="873" cy="900"/>
          </a:xfrm>
        </p:grpSpPr>
        <p:pic>
          <p:nvPicPr>
            <p:cNvPr id="9253" name="Picture 111" descr="MC900326694[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80" y="1392"/>
              <a:ext cx="528" cy="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54" name="Picture 112" descr="MC900349993[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2" y="1200"/>
              <a:ext cx="371" cy="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55" name="Text Box 113"/>
            <p:cNvSpPr txBox="1">
              <a:spLocks noChangeArrowheads="1"/>
            </p:cNvSpPr>
            <p:nvPr/>
          </p:nvSpPr>
          <p:spPr bwMode="auto">
            <a:xfrm>
              <a:off x="288" y="1882"/>
              <a:ext cx="777" cy="218"/>
            </a:xfrm>
            <a:prstGeom prst="rect">
              <a:avLst/>
            </a:prstGeom>
            <a:solidFill>
              <a:schemeClr val="bg1"/>
            </a:solidFill>
            <a:ln w="9525">
              <a:solidFill>
                <a:srgbClr val="FF0000"/>
              </a:solidFill>
              <a:miter lim="800000"/>
              <a:headEnd/>
              <a:tailEnd/>
            </a:ln>
          </p:spPr>
          <p:txBody>
            <a:bodyPr wrap="none">
              <a:spAutoFit/>
            </a:bodyPr>
            <a:lstStyle>
              <a:lvl1pPr eaLnBrk="0" hangingPunct="0">
                <a:defRPr>
                  <a:solidFill>
                    <a:srgbClr val="A70164"/>
                  </a:solidFill>
                  <a:latin typeface="Times New Roman" pitchFamily="18" charset="0"/>
                  <a:ea typeface="MS PGothic" pitchFamily="34" charset="-128"/>
                </a:defRPr>
              </a:lvl1pPr>
              <a:lvl2pPr marL="742950" indent="-285750" eaLnBrk="0" hangingPunct="0">
                <a:defRPr>
                  <a:solidFill>
                    <a:srgbClr val="A70164"/>
                  </a:solidFill>
                  <a:latin typeface="Times New Roman" pitchFamily="18" charset="0"/>
                  <a:ea typeface="MS PGothic" pitchFamily="34" charset="-128"/>
                </a:defRPr>
              </a:lvl2pPr>
              <a:lvl3pPr marL="1143000" indent="-228600" eaLnBrk="0" hangingPunct="0">
                <a:defRPr>
                  <a:solidFill>
                    <a:srgbClr val="A70164"/>
                  </a:solidFill>
                  <a:latin typeface="Times New Roman" pitchFamily="18" charset="0"/>
                  <a:ea typeface="MS PGothic" pitchFamily="34" charset="-128"/>
                </a:defRPr>
              </a:lvl3pPr>
              <a:lvl4pPr marL="1600200" indent="-228600" eaLnBrk="0" hangingPunct="0">
                <a:defRPr>
                  <a:solidFill>
                    <a:srgbClr val="A70164"/>
                  </a:solidFill>
                  <a:latin typeface="Times New Roman" pitchFamily="18" charset="0"/>
                  <a:ea typeface="MS PGothic" pitchFamily="34" charset="-128"/>
                </a:defRPr>
              </a:lvl4pPr>
              <a:lvl5pPr marL="2057400" indent="-228600" eaLnBrk="0" hangingPunct="0">
                <a:defRPr>
                  <a:solidFill>
                    <a:srgbClr val="A70164"/>
                  </a:solidFill>
                  <a:latin typeface="Times New Roman" pitchFamily="18"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9pPr>
            </a:lstStyle>
            <a:p>
              <a:pPr eaLnBrk="1" hangingPunct="1"/>
              <a:r>
                <a:rPr lang="en-US" altLang="ja-JP" sz="1600" b="1">
                  <a:solidFill>
                    <a:srgbClr val="FF0000"/>
                  </a:solidFill>
                  <a:latin typeface="Arial" charset="0"/>
                </a:rPr>
                <a:t>Toll bridge</a:t>
              </a:r>
            </a:p>
          </p:txBody>
        </p:sp>
      </p:grpSp>
      <p:grpSp>
        <p:nvGrpSpPr>
          <p:cNvPr id="9241" name="Group 114"/>
          <p:cNvGrpSpPr>
            <a:grpSpLocks/>
          </p:cNvGrpSpPr>
          <p:nvPr/>
        </p:nvGrpSpPr>
        <p:grpSpPr bwMode="auto">
          <a:xfrm>
            <a:off x="3962400" y="1330325"/>
            <a:ext cx="1385888" cy="1428750"/>
            <a:chOff x="192" y="1200"/>
            <a:chExt cx="873" cy="900"/>
          </a:xfrm>
        </p:grpSpPr>
        <p:pic>
          <p:nvPicPr>
            <p:cNvPr id="9250" name="Picture 115" descr="MC900326694[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80" y="1392"/>
              <a:ext cx="528" cy="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51" name="Picture 116" descr="MC900349993[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2" y="1200"/>
              <a:ext cx="371" cy="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52" name="Text Box 117"/>
            <p:cNvSpPr txBox="1">
              <a:spLocks noChangeArrowheads="1"/>
            </p:cNvSpPr>
            <p:nvPr/>
          </p:nvSpPr>
          <p:spPr bwMode="auto">
            <a:xfrm>
              <a:off x="288" y="1882"/>
              <a:ext cx="777" cy="218"/>
            </a:xfrm>
            <a:prstGeom prst="rect">
              <a:avLst/>
            </a:prstGeom>
            <a:solidFill>
              <a:schemeClr val="bg1"/>
            </a:solidFill>
            <a:ln w="9525">
              <a:solidFill>
                <a:srgbClr val="FF0000"/>
              </a:solidFill>
              <a:miter lim="800000"/>
              <a:headEnd/>
              <a:tailEnd/>
            </a:ln>
          </p:spPr>
          <p:txBody>
            <a:bodyPr wrap="none">
              <a:spAutoFit/>
            </a:bodyPr>
            <a:lstStyle>
              <a:lvl1pPr eaLnBrk="0" hangingPunct="0">
                <a:defRPr>
                  <a:solidFill>
                    <a:srgbClr val="A70164"/>
                  </a:solidFill>
                  <a:latin typeface="Times New Roman" pitchFamily="18" charset="0"/>
                  <a:ea typeface="MS PGothic" pitchFamily="34" charset="-128"/>
                </a:defRPr>
              </a:lvl1pPr>
              <a:lvl2pPr marL="742950" indent="-285750" eaLnBrk="0" hangingPunct="0">
                <a:defRPr>
                  <a:solidFill>
                    <a:srgbClr val="A70164"/>
                  </a:solidFill>
                  <a:latin typeface="Times New Roman" pitchFamily="18" charset="0"/>
                  <a:ea typeface="MS PGothic" pitchFamily="34" charset="-128"/>
                </a:defRPr>
              </a:lvl2pPr>
              <a:lvl3pPr marL="1143000" indent="-228600" eaLnBrk="0" hangingPunct="0">
                <a:defRPr>
                  <a:solidFill>
                    <a:srgbClr val="A70164"/>
                  </a:solidFill>
                  <a:latin typeface="Times New Roman" pitchFamily="18" charset="0"/>
                  <a:ea typeface="MS PGothic" pitchFamily="34" charset="-128"/>
                </a:defRPr>
              </a:lvl3pPr>
              <a:lvl4pPr marL="1600200" indent="-228600" eaLnBrk="0" hangingPunct="0">
                <a:defRPr>
                  <a:solidFill>
                    <a:srgbClr val="A70164"/>
                  </a:solidFill>
                  <a:latin typeface="Times New Roman" pitchFamily="18" charset="0"/>
                  <a:ea typeface="MS PGothic" pitchFamily="34" charset="-128"/>
                </a:defRPr>
              </a:lvl4pPr>
              <a:lvl5pPr marL="2057400" indent="-228600" eaLnBrk="0" hangingPunct="0">
                <a:defRPr>
                  <a:solidFill>
                    <a:srgbClr val="A70164"/>
                  </a:solidFill>
                  <a:latin typeface="Times New Roman" pitchFamily="18"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9pPr>
            </a:lstStyle>
            <a:p>
              <a:pPr eaLnBrk="1" hangingPunct="1"/>
              <a:r>
                <a:rPr lang="en-US" altLang="ja-JP" sz="1600" b="1">
                  <a:solidFill>
                    <a:srgbClr val="FF0000"/>
                  </a:solidFill>
                  <a:latin typeface="Arial" charset="0"/>
                </a:rPr>
                <a:t>Toll bridge</a:t>
              </a:r>
            </a:p>
          </p:txBody>
        </p:sp>
      </p:grpSp>
      <p:grpSp>
        <p:nvGrpSpPr>
          <p:cNvPr id="9242" name="Group 118"/>
          <p:cNvGrpSpPr>
            <a:grpSpLocks/>
          </p:cNvGrpSpPr>
          <p:nvPr/>
        </p:nvGrpSpPr>
        <p:grpSpPr bwMode="auto">
          <a:xfrm>
            <a:off x="2362200" y="1406525"/>
            <a:ext cx="1371600" cy="1336675"/>
            <a:chOff x="0" y="2688"/>
            <a:chExt cx="864" cy="842"/>
          </a:xfrm>
        </p:grpSpPr>
        <p:sp>
          <p:nvSpPr>
            <p:cNvPr id="9247" name="Text Box 119"/>
            <p:cNvSpPr txBox="1">
              <a:spLocks noChangeArrowheads="1"/>
            </p:cNvSpPr>
            <p:nvPr/>
          </p:nvSpPr>
          <p:spPr bwMode="auto">
            <a:xfrm>
              <a:off x="84" y="3312"/>
              <a:ext cx="684" cy="218"/>
            </a:xfrm>
            <a:prstGeom prst="rect">
              <a:avLst/>
            </a:prstGeom>
            <a:solidFill>
              <a:schemeClr val="bg1"/>
            </a:solidFill>
            <a:ln w="9525">
              <a:solidFill>
                <a:schemeClr val="accent1"/>
              </a:solidFill>
              <a:miter lim="800000"/>
              <a:headEnd/>
              <a:tailEnd/>
            </a:ln>
          </p:spPr>
          <p:txBody>
            <a:bodyPr wrap="none">
              <a:spAutoFit/>
            </a:bodyPr>
            <a:lstStyle>
              <a:lvl1pPr eaLnBrk="0" hangingPunct="0">
                <a:defRPr>
                  <a:solidFill>
                    <a:srgbClr val="A70164"/>
                  </a:solidFill>
                  <a:latin typeface="Times New Roman" pitchFamily="18" charset="0"/>
                  <a:ea typeface="MS PGothic" pitchFamily="34" charset="-128"/>
                </a:defRPr>
              </a:lvl1pPr>
              <a:lvl2pPr marL="742950" indent="-285750" eaLnBrk="0" hangingPunct="0">
                <a:defRPr>
                  <a:solidFill>
                    <a:srgbClr val="A70164"/>
                  </a:solidFill>
                  <a:latin typeface="Times New Roman" pitchFamily="18" charset="0"/>
                  <a:ea typeface="MS PGothic" pitchFamily="34" charset="-128"/>
                </a:defRPr>
              </a:lvl2pPr>
              <a:lvl3pPr marL="1143000" indent="-228600" eaLnBrk="0" hangingPunct="0">
                <a:defRPr>
                  <a:solidFill>
                    <a:srgbClr val="A70164"/>
                  </a:solidFill>
                  <a:latin typeface="Times New Roman" pitchFamily="18" charset="0"/>
                  <a:ea typeface="MS PGothic" pitchFamily="34" charset="-128"/>
                </a:defRPr>
              </a:lvl3pPr>
              <a:lvl4pPr marL="1600200" indent="-228600" eaLnBrk="0" hangingPunct="0">
                <a:defRPr>
                  <a:solidFill>
                    <a:srgbClr val="A70164"/>
                  </a:solidFill>
                  <a:latin typeface="Times New Roman" pitchFamily="18" charset="0"/>
                  <a:ea typeface="MS PGothic" pitchFamily="34" charset="-128"/>
                </a:defRPr>
              </a:lvl4pPr>
              <a:lvl5pPr marL="2057400" indent="-228600" eaLnBrk="0" hangingPunct="0">
                <a:defRPr>
                  <a:solidFill>
                    <a:srgbClr val="A70164"/>
                  </a:solidFill>
                  <a:latin typeface="Times New Roman" pitchFamily="18"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9pPr>
            </a:lstStyle>
            <a:p>
              <a:pPr eaLnBrk="1" hangingPunct="1"/>
              <a:r>
                <a:rPr lang="en-US" altLang="ja-JP" sz="1600" b="1">
                  <a:solidFill>
                    <a:schemeClr val="tx1"/>
                  </a:solidFill>
                  <a:latin typeface="Arial" charset="0"/>
                </a:rPr>
                <a:t>Logistics</a:t>
              </a:r>
            </a:p>
          </p:txBody>
        </p:sp>
        <p:pic>
          <p:nvPicPr>
            <p:cNvPr id="9248" name="Picture 120" descr="MC900349993[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2688"/>
              <a:ext cx="371" cy="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49" name="Picture 121" descr="MC900326688[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8" y="2784"/>
              <a:ext cx="576" cy="4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9243" name="Group 122"/>
          <p:cNvGrpSpPr>
            <a:grpSpLocks/>
          </p:cNvGrpSpPr>
          <p:nvPr/>
        </p:nvGrpSpPr>
        <p:grpSpPr bwMode="auto">
          <a:xfrm>
            <a:off x="5410200" y="1482725"/>
            <a:ext cx="1371600" cy="1336675"/>
            <a:chOff x="0" y="2688"/>
            <a:chExt cx="864" cy="842"/>
          </a:xfrm>
        </p:grpSpPr>
        <p:sp>
          <p:nvSpPr>
            <p:cNvPr id="9244" name="Text Box 123"/>
            <p:cNvSpPr txBox="1">
              <a:spLocks noChangeArrowheads="1"/>
            </p:cNvSpPr>
            <p:nvPr/>
          </p:nvSpPr>
          <p:spPr bwMode="auto">
            <a:xfrm>
              <a:off x="84" y="3312"/>
              <a:ext cx="684" cy="218"/>
            </a:xfrm>
            <a:prstGeom prst="rect">
              <a:avLst/>
            </a:prstGeom>
            <a:solidFill>
              <a:schemeClr val="bg1"/>
            </a:solidFill>
            <a:ln w="9525">
              <a:solidFill>
                <a:schemeClr val="accent1"/>
              </a:solidFill>
              <a:miter lim="800000"/>
              <a:headEnd/>
              <a:tailEnd/>
            </a:ln>
          </p:spPr>
          <p:txBody>
            <a:bodyPr wrap="none">
              <a:spAutoFit/>
            </a:bodyPr>
            <a:lstStyle>
              <a:lvl1pPr eaLnBrk="0" hangingPunct="0">
                <a:defRPr>
                  <a:solidFill>
                    <a:srgbClr val="A70164"/>
                  </a:solidFill>
                  <a:latin typeface="Times New Roman" pitchFamily="18" charset="0"/>
                  <a:ea typeface="MS PGothic" pitchFamily="34" charset="-128"/>
                </a:defRPr>
              </a:lvl1pPr>
              <a:lvl2pPr marL="742950" indent="-285750" eaLnBrk="0" hangingPunct="0">
                <a:defRPr>
                  <a:solidFill>
                    <a:srgbClr val="A70164"/>
                  </a:solidFill>
                  <a:latin typeface="Times New Roman" pitchFamily="18" charset="0"/>
                  <a:ea typeface="MS PGothic" pitchFamily="34" charset="-128"/>
                </a:defRPr>
              </a:lvl2pPr>
              <a:lvl3pPr marL="1143000" indent="-228600" eaLnBrk="0" hangingPunct="0">
                <a:defRPr>
                  <a:solidFill>
                    <a:srgbClr val="A70164"/>
                  </a:solidFill>
                  <a:latin typeface="Times New Roman" pitchFamily="18" charset="0"/>
                  <a:ea typeface="MS PGothic" pitchFamily="34" charset="-128"/>
                </a:defRPr>
              </a:lvl3pPr>
              <a:lvl4pPr marL="1600200" indent="-228600" eaLnBrk="0" hangingPunct="0">
                <a:defRPr>
                  <a:solidFill>
                    <a:srgbClr val="A70164"/>
                  </a:solidFill>
                  <a:latin typeface="Times New Roman" pitchFamily="18" charset="0"/>
                  <a:ea typeface="MS PGothic" pitchFamily="34" charset="-128"/>
                </a:defRPr>
              </a:lvl4pPr>
              <a:lvl5pPr marL="2057400" indent="-228600" eaLnBrk="0" hangingPunct="0">
                <a:defRPr>
                  <a:solidFill>
                    <a:srgbClr val="A70164"/>
                  </a:solidFill>
                  <a:latin typeface="Times New Roman" pitchFamily="18"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9pPr>
            </a:lstStyle>
            <a:p>
              <a:pPr eaLnBrk="1" hangingPunct="1"/>
              <a:r>
                <a:rPr lang="en-US" altLang="ja-JP" sz="1600" b="1">
                  <a:solidFill>
                    <a:schemeClr val="tx1"/>
                  </a:solidFill>
                  <a:latin typeface="Arial" charset="0"/>
                </a:rPr>
                <a:t>Logistics</a:t>
              </a:r>
            </a:p>
          </p:txBody>
        </p:sp>
        <p:pic>
          <p:nvPicPr>
            <p:cNvPr id="9245" name="Picture 124" descr="MC900349993[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2688"/>
              <a:ext cx="371" cy="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46" name="Picture 125" descr="MC900326688[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8" y="2784"/>
              <a:ext cx="576" cy="4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 name="Date Placeholder 1"/>
          <p:cNvSpPr>
            <a:spLocks noGrp="1"/>
          </p:cNvSpPr>
          <p:nvPr>
            <p:ph type="dt" sz="half" idx="10"/>
          </p:nvPr>
        </p:nvSpPr>
        <p:spPr/>
        <p:txBody>
          <a:bodyPr/>
          <a:lstStyle/>
          <a:p>
            <a:pPr>
              <a:defRPr/>
            </a:pPr>
            <a:r>
              <a:rPr lang="en-US" smtClean="0"/>
              <a:t>March 2011</a:t>
            </a:r>
            <a:endParaRPr lang="en-US" dirty="0"/>
          </a:p>
        </p:txBody>
      </p:sp>
      <p:sp>
        <p:nvSpPr>
          <p:cNvPr id="3" name="Footer Placeholder 2"/>
          <p:cNvSpPr>
            <a:spLocks noGrp="1"/>
          </p:cNvSpPr>
          <p:nvPr>
            <p:ph type="ftr" sz="quarter" idx="11"/>
          </p:nvPr>
        </p:nvSpPr>
        <p:spPr/>
        <p:txBody>
          <a:bodyPr/>
          <a:lstStyle/>
          <a:p>
            <a:pPr>
              <a:defRPr/>
            </a:pPr>
            <a:r>
              <a:rPr lang="en-US" smtClean="0"/>
              <a:t>David Halasz, OakTree Wireless</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Tree>
    <p:extLst>
      <p:ext uri="{BB962C8B-B14F-4D97-AF65-F5344CB8AC3E}">
        <p14:creationId xmlns:p14="http://schemas.microsoft.com/office/powerpoint/2010/main" val="28254934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Abstract</a:t>
            </a:r>
          </a:p>
        </p:txBody>
      </p:sp>
      <p:sp>
        <p:nvSpPr>
          <p:cNvPr id="15363" name="Content Placeholder 2"/>
          <p:cNvSpPr>
            <a:spLocks noGrp="1"/>
          </p:cNvSpPr>
          <p:nvPr>
            <p:ph idx="1"/>
          </p:nvPr>
        </p:nvSpPr>
        <p:spPr>
          <a:xfrm>
            <a:off x="685800" y="1676400"/>
            <a:ext cx="7772400" cy="4724400"/>
          </a:xfrm>
        </p:spPr>
        <p:txBody>
          <a:bodyPr/>
          <a:lstStyle/>
          <a:p>
            <a:pPr marL="609600" indent="-609600"/>
            <a:r>
              <a:rPr lang="en-US" dirty="0" smtClean="0"/>
              <a:t>This submission is intended to illicit guidance on how to proceed with the </a:t>
            </a:r>
            <a:r>
              <a:rPr lang="en-US" dirty="0" err="1" smtClean="0"/>
              <a:t>TGah</a:t>
            </a:r>
            <a:r>
              <a:rPr lang="en-US" dirty="0" smtClean="0"/>
              <a:t> Use Case document. The submission uses categories, from submission 11/286, and fills them out with their original source material. At the end of this submission is a series of straw polls to indicate the level of interest for the use cases.</a:t>
            </a:r>
          </a:p>
          <a:p>
            <a:pPr marL="609600" indent="-609600"/>
            <a:r>
              <a:rPr lang="en-US" dirty="0" smtClean="0"/>
              <a:t>The following changes have been made in Rev 1</a:t>
            </a:r>
          </a:p>
          <a:p>
            <a:pPr marL="1009650" lvl="1" indent="-609600"/>
            <a:r>
              <a:rPr lang="en-US" dirty="0"/>
              <a:t>Use Case 7 straw poll removed </a:t>
            </a:r>
            <a:r>
              <a:rPr lang="en-US" dirty="0" smtClean="0"/>
              <a:t>and reasons for removal have been </a:t>
            </a:r>
            <a:r>
              <a:rPr lang="en-US" dirty="0"/>
              <a:t>added to the Use case 7 slide.</a:t>
            </a:r>
          </a:p>
          <a:p>
            <a:pPr marL="1009650" lvl="1" indent="-609600"/>
            <a:r>
              <a:rPr lang="en-US" dirty="0" smtClean="0"/>
              <a:t>Use case 1b has been changed to Use case 8a for its own category of sensors that include mobility. A straw poll has been added for this use case. It is a new straw poll 7.</a:t>
            </a:r>
          </a:p>
          <a:p>
            <a:pPr marL="1009650" lvl="1" indent="-609600"/>
            <a:r>
              <a:rPr lang="en-US" dirty="0" smtClean="0"/>
              <a:t>Straw poll 4 is updated with mobility removed</a:t>
            </a:r>
          </a:p>
          <a:p>
            <a:pPr marL="0" indent="0">
              <a:buNone/>
            </a:pPr>
            <a:endParaRPr lang="en-US" dirty="0" smtClean="0"/>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March 2011</a:t>
            </a:r>
          </a:p>
        </p:txBody>
      </p:sp>
      <p:sp>
        <p:nvSpPr>
          <p:cNvPr id="15365" name="Footer Placeholder 4"/>
          <p:cNvSpPr>
            <a:spLocks noGrp="1"/>
          </p:cNvSpPr>
          <p:nvPr>
            <p:ph type="ftr" sz="quarter" idx="11"/>
          </p:nvPr>
        </p:nvSpPr>
        <p:spPr>
          <a:noFill/>
        </p:spPr>
        <p:txBody>
          <a:bodyPr/>
          <a:lstStyle/>
          <a:p>
            <a:r>
              <a:rPr lang="en-US" smtClean="0"/>
              <a:t>David Halasz, OakTree Wireless</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rgbClr val="A70164"/>
                </a:solidFill>
                <a:latin typeface="Times New Roman" pitchFamily="18" charset="0"/>
                <a:ea typeface="MS PGothic" pitchFamily="34" charset="-128"/>
              </a:defRPr>
            </a:lvl1pPr>
            <a:lvl2pPr marL="742950" indent="-285750" eaLnBrk="0" hangingPunct="0">
              <a:defRPr>
                <a:solidFill>
                  <a:srgbClr val="A70164"/>
                </a:solidFill>
                <a:latin typeface="Times New Roman" pitchFamily="18" charset="0"/>
                <a:ea typeface="MS PGothic" pitchFamily="34" charset="-128"/>
              </a:defRPr>
            </a:lvl2pPr>
            <a:lvl3pPr marL="1143000" indent="-228600" eaLnBrk="0" hangingPunct="0">
              <a:defRPr>
                <a:solidFill>
                  <a:srgbClr val="A70164"/>
                </a:solidFill>
                <a:latin typeface="Times New Roman" pitchFamily="18" charset="0"/>
                <a:ea typeface="MS PGothic" pitchFamily="34" charset="-128"/>
              </a:defRPr>
            </a:lvl3pPr>
            <a:lvl4pPr marL="1600200" indent="-228600" eaLnBrk="0" hangingPunct="0">
              <a:defRPr>
                <a:solidFill>
                  <a:srgbClr val="A70164"/>
                </a:solidFill>
                <a:latin typeface="Times New Roman" pitchFamily="18" charset="0"/>
                <a:ea typeface="MS PGothic" pitchFamily="34" charset="-128"/>
              </a:defRPr>
            </a:lvl4pPr>
            <a:lvl5pPr marL="2057400" indent="-228600" eaLnBrk="0" hangingPunct="0">
              <a:defRPr>
                <a:solidFill>
                  <a:srgbClr val="A70164"/>
                </a:solidFill>
                <a:latin typeface="Times New Roman" pitchFamily="18"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9pPr>
          </a:lstStyle>
          <a:p>
            <a:r>
              <a:rPr lang="en-US" altLang="ja-JP">
                <a:solidFill>
                  <a:schemeClr val="tx1"/>
                </a:solidFill>
              </a:rPr>
              <a:t>Slide </a:t>
            </a:r>
            <a:fld id="{7CA6AC20-BE21-4E0C-83F1-153C0CEECF6A}" type="slidenum">
              <a:rPr lang="en-US" altLang="ja-JP">
                <a:solidFill>
                  <a:schemeClr val="tx1"/>
                </a:solidFill>
              </a:rPr>
              <a:pPr/>
              <a:t>20</a:t>
            </a:fld>
            <a:endParaRPr lang="en-US" altLang="ja-JP">
              <a:solidFill>
                <a:schemeClr val="tx1"/>
              </a:solidFill>
            </a:endParaRPr>
          </a:p>
        </p:txBody>
      </p:sp>
      <p:sp>
        <p:nvSpPr>
          <p:cNvPr id="10243" name="Rectangle 2"/>
          <p:cNvSpPr>
            <a:spLocks noGrp="1" noChangeArrowheads="1"/>
          </p:cNvSpPr>
          <p:nvPr>
            <p:ph type="title"/>
          </p:nvPr>
        </p:nvSpPr>
        <p:spPr>
          <a:xfrm>
            <a:off x="381000" y="685800"/>
            <a:ext cx="8305800" cy="609600"/>
          </a:xfrm>
        </p:spPr>
        <p:txBody>
          <a:bodyPr/>
          <a:lstStyle/>
          <a:p>
            <a:r>
              <a:rPr lang="en-US" altLang="ja-JP" sz="2400" dirty="0" smtClean="0"/>
              <a:t>Use Case 8a : (ITS): Requirements</a:t>
            </a:r>
          </a:p>
        </p:txBody>
      </p:sp>
      <p:graphicFrame>
        <p:nvGraphicFramePr>
          <p:cNvPr id="10313" name="Group 73"/>
          <p:cNvGraphicFramePr>
            <a:graphicFrameLocks noGrp="1"/>
          </p:cNvGraphicFramePr>
          <p:nvPr>
            <p:ph idx="1"/>
          </p:nvPr>
        </p:nvGraphicFramePr>
        <p:xfrm>
          <a:off x="685800" y="1371600"/>
          <a:ext cx="7772400" cy="4737422"/>
        </p:xfrm>
        <a:graphic>
          <a:graphicData uri="http://schemas.openxmlformats.org/drawingml/2006/table">
            <a:tbl>
              <a:tblPr/>
              <a:tblGrid>
                <a:gridCol w="622300"/>
                <a:gridCol w="2654300"/>
                <a:gridCol w="4495800"/>
              </a:tblGrid>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Category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Comment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Location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Outdoor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Environment type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Urban, sub-urban, rural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STA/AP communication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2-way (toll data</a:t>
                      </a:r>
                      <a:r>
                        <a:rPr kumimoji="1" lang="en-US" altLang="ja-JP" sz="1600" b="1" i="0" u="none" strike="noStrike" cap="none" normalizeH="0" baseline="0" smtClean="0">
                          <a:ln>
                            <a:noFill/>
                          </a:ln>
                          <a:solidFill>
                            <a:srgbClr val="FF0000"/>
                          </a:solidFill>
                          <a:effectLst/>
                          <a:latin typeface="Times New Roman" pitchFamily="18" charset="0"/>
                          <a:ea typeface="MS PGothic" pitchFamily="34" charset="-128"/>
                        </a:rPr>
                        <a:t> </a:t>
                      </a: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&amp; control)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Data rate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100 kbps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BER/PER requirement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PER&lt;10%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6</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Mobility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Low/high velocity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02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7</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Traffic type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Burst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8</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Security requirement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High</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9</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Reliability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High</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10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STA/AP capacity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STA: 100, AP: 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11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STA/AP category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STA: mobile (outdoor), AP: fixed (outdoor)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12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STA/AP elevation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STA: 1m,...,2m, AP: 2m,..,5m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13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Actors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Toll bridge router, on-board unit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232838311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Use Case 2 : Backhaul </a:t>
            </a:r>
            <a:r>
              <a:rPr lang="en-US" dirty="0" smtClean="0"/>
              <a:t>Sensor/Meter </a:t>
            </a:r>
            <a:r>
              <a:rPr lang="en-US" dirty="0"/>
              <a:t>data</a:t>
            </a:r>
          </a:p>
        </p:txBody>
      </p:sp>
      <p:sp>
        <p:nvSpPr>
          <p:cNvPr id="3" name="Content Placeholder 2"/>
          <p:cNvSpPr>
            <a:spLocks noGrp="1"/>
          </p:cNvSpPr>
          <p:nvPr>
            <p:ph idx="1"/>
          </p:nvPr>
        </p:nvSpPr>
        <p:spPr>
          <a:xfrm>
            <a:off x="685800" y="1600200"/>
            <a:ext cx="7772400" cy="3200400"/>
          </a:xfrm>
        </p:spPr>
        <p:txBody>
          <a:bodyPr/>
          <a:lstStyle/>
          <a:p>
            <a:pPr marL="0" indent="0">
              <a:buNone/>
            </a:pPr>
            <a:r>
              <a:rPr lang="en-US" sz="2000" dirty="0"/>
              <a:t>	</a:t>
            </a:r>
          </a:p>
          <a:p>
            <a:pPr marL="609600" indent="-609600"/>
            <a:r>
              <a:rPr lang="en-US" sz="2000" dirty="0"/>
              <a:t>11/14r2, slide 5	Backhaul aggregation of sensors</a:t>
            </a:r>
          </a:p>
          <a:p>
            <a:pPr marL="609600" indent="-609600"/>
            <a:r>
              <a:rPr lang="en-US" sz="2000" dirty="0"/>
              <a:t>11/260r1, slide 4	Backhaul aggregation of industrial </a:t>
            </a:r>
            <a:r>
              <a:rPr lang="en-US" sz="2000" dirty="0" smtClean="0"/>
              <a:t>sensors</a:t>
            </a:r>
          </a:p>
          <a:p>
            <a:pPr marL="0" indent="0">
              <a:buNone/>
            </a:pPr>
            <a:endParaRPr lang="en-US" dirty="0"/>
          </a:p>
        </p:txBody>
      </p:sp>
      <p:sp>
        <p:nvSpPr>
          <p:cNvPr id="4" name="Date Placeholder 3"/>
          <p:cNvSpPr>
            <a:spLocks noGrp="1"/>
          </p:cNvSpPr>
          <p:nvPr>
            <p:ph type="dt" sz="half" idx="10"/>
          </p:nvPr>
        </p:nvSpPr>
        <p:spPr/>
        <p:txBody>
          <a:bodyPr/>
          <a:lstStyle/>
          <a:p>
            <a:pPr>
              <a:defRPr/>
            </a:pPr>
            <a:r>
              <a:rPr lang="en-US" smtClean="0"/>
              <a:t>March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Tree>
    <p:extLst>
      <p:ext uri="{BB962C8B-B14F-4D97-AF65-F5344CB8AC3E}">
        <p14:creationId xmlns:p14="http://schemas.microsoft.com/office/powerpoint/2010/main" val="27303001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r>
              <a:rPr lang="en-US" smtClean="0"/>
              <a:t>March 2011</a:t>
            </a:r>
            <a:endParaRPr lang="en-US"/>
          </a:p>
        </p:txBody>
      </p:sp>
      <p:sp>
        <p:nvSpPr>
          <p:cNvPr id="5" name="Footer Placeholder 4"/>
          <p:cNvSpPr>
            <a:spLocks noGrp="1"/>
          </p:cNvSpPr>
          <p:nvPr>
            <p:ph type="ftr" idx="11"/>
          </p:nvPr>
        </p:nvSpPr>
        <p:spPr/>
        <p:txBody>
          <a:bodyPr/>
          <a:lstStyle/>
          <a:p>
            <a:r>
              <a:rPr lang="en-US" smtClean="0"/>
              <a:t>David Halasz, OakTree Wireless</a:t>
            </a:r>
            <a:endParaRPr lang="en-US"/>
          </a:p>
        </p:txBody>
      </p:sp>
      <p:sp>
        <p:nvSpPr>
          <p:cNvPr id="6" name="Slide Number Placeholder 5"/>
          <p:cNvSpPr>
            <a:spLocks noGrp="1"/>
          </p:cNvSpPr>
          <p:nvPr>
            <p:ph type="sldNum" idx="12"/>
          </p:nvPr>
        </p:nvSpPr>
        <p:spPr/>
        <p:txBody>
          <a:bodyPr/>
          <a:lstStyle/>
          <a:p>
            <a:fld id="{94A9B24B-B3B4-465E-8165-31FEE6700498}" type="slidenum">
              <a:rPr lang="en-US"/>
              <a:pPr/>
              <a:t>22</a:t>
            </a:fld>
            <a:endParaRPr lang="en-US"/>
          </a:p>
        </p:txBody>
      </p:sp>
      <p:sp>
        <p:nvSpPr>
          <p:cNvPr id="7169" name="Rectangle 1"/>
          <p:cNvSpPr>
            <a:spLocks noGrp="1" noChangeArrowheads="1"/>
          </p:cNvSpPr>
          <p:nvPr>
            <p:ph type="title"/>
          </p:nvPr>
        </p:nvSpPr>
        <p:spPr>
          <a:xfrm>
            <a:off x="685800" y="685800"/>
            <a:ext cx="7772400" cy="1066800"/>
          </a:xfrm>
          <a:ln/>
        </p:spPr>
        <p:txBody>
          <a:bodyPr/>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0" dirty="0" smtClean="0"/>
              <a:t>Use Case 2a : Backhaul link for 15.4g</a:t>
            </a:r>
            <a:endParaRPr lang="en-US" b="0" dirty="0"/>
          </a:p>
        </p:txBody>
      </p:sp>
      <p:sp>
        <p:nvSpPr>
          <p:cNvPr id="7170" name="Rectangle 2"/>
          <p:cNvSpPr>
            <a:spLocks noGrp="1" noChangeArrowheads="1"/>
          </p:cNvSpPr>
          <p:nvPr>
            <p:ph type="body" idx="1"/>
          </p:nvPr>
        </p:nvSpPr>
        <p:spPr>
          <a:xfrm>
            <a:off x="685800" y="1981200"/>
            <a:ext cx="8134350" cy="4243388"/>
          </a:xfrm>
          <a:ln/>
        </p:spPr>
        <p:txBody>
          <a:bodyPr/>
          <a:lstStyle/>
          <a:p>
            <a:pPr marL="341313" indent="-341313">
              <a:buFont typeface="Times New Roman"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b="0"/>
              <a:t>IEEE802.15.4g provides a link for lower traffic leaf sensor </a:t>
            </a:r>
            <a:br>
              <a:rPr lang="en-US" b="0"/>
            </a:br>
            <a:r>
              <a:rPr lang="en-US" b="0"/>
              <a:t>with battery power constraints. </a:t>
            </a:r>
          </a:p>
          <a:p>
            <a:pPr marL="341313" indent="-341313">
              <a:buFont typeface="Times New Roman"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b="0"/>
              <a:t>IEEE802.11ah is going to provide an appropriate feature </a:t>
            </a:r>
          </a:p>
          <a:p>
            <a:pPr marL="341313" indent="-341313">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b="0"/>
              <a:t>as a backhaul link to accommodate; </a:t>
            </a:r>
          </a:p>
          <a:p>
            <a:pPr marL="741363" lvl="1" indent="-284163">
              <a:buFont typeface="Times New Roman"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400" b="1">
                <a:effectLst>
                  <a:outerShdw blurRad="38100" dist="38100" dir="2700000" algn="tl">
                    <a:srgbClr val="C0C0C0"/>
                  </a:outerShdw>
                </a:effectLst>
              </a:rPr>
              <a:t>the aggregated traffic of leaf sensors, </a:t>
            </a:r>
          </a:p>
          <a:p>
            <a:pPr marL="741363" lvl="1" indent="-284163">
              <a:buFont typeface="Times New Roman"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400" b="1">
                <a:effectLst>
                  <a:outerShdw blurRad="38100" dist="38100" dir="2700000" algn="tl">
                    <a:srgbClr val="C0C0C0"/>
                  </a:outerShdw>
                </a:effectLst>
              </a:rPr>
              <a:t>and stream of camera images or surveillance videos. </a:t>
            </a:r>
          </a:p>
          <a:p>
            <a:pPr marL="741363" lvl="1" indent="-284163">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2400" b="1">
              <a:effectLst>
                <a:outerShdw blurRad="38100" dist="38100" dir="2700000" algn="tl">
                  <a:srgbClr val="C0C0C0"/>
                </a:outerShdw>
              </a:effectLst>
            </a:endParaRPr>
          </a:p>
          <a:p>
            <a:pPr marL="341313" indent="-341313">
              <a:buFont typeface="Times New Roman"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b="0"/>
              <a:t>IEEE802.11ah hopefully </a:t>
            </a:r>
            <a:r>
              <a:rPr lang="en-US">
                <a:effectLst>
                  <a:outerShdw blurRad="38100" dist="38100" dir="2700000" algn="tl">
                    <a:srgbClr val="C0C0C0"/>
                  </a:outerShdw>
                </a:effectLst>
              </a:rPr>
              <a:t>performs without degradation of </a:t>
            </a:r>
            <a:br>
              <a:rPr lang="en-US">
                <a:effectLst>
                  <a:outerShdw blurRad="38100" dist="38100" dir="2700000" algn="tl">
                    <a:srgbClr val="C0C0C0"/>
                  </a:outerShdw>
                </a:effectLst>
              </a:rPr>
            </a:br>
            <a:r>
              <a:rPr lang="en-US">
                <a:effectLst>
                  <a:outerShdw blurRad="38100" dist="38100" dir="2700000" algn="tl">
                    <a:srgbClr val="C0C0C0"/>
                  </a:outerShdw>
                </a:effectLst>
              </a:rPr>
              <a:t>throughput and reliability, even if co-existing </a:t>
            </a:r>
            <a:r>
              <a:rPr lang="en-US" b="0"/>
              <a:t>with 15.4g. </a:t>
            </a:r>
          </a:p>
          <a:p>
            <a:pPr marL="341313" indent="-341313">
              <a:buFont typeface="Times New Roman"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b="0"/>
              <a:t>I&amp;I applications do expect the well managed co-existence. </a:t>
            </a:r>
          </a:p>
        </p:txBody>
      </p:sp>
    </p:spTree>
    <p:extLst>
      <p:ext uri="{BB962C8B-B14F-4D97-AF65-F5344CB8AC3E}">
        <p14:creationId xmlns:p14="http://schemas.microsoft.com/office/powerpoint/2010/main" val="373119725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 name="Date Placeholder 4"/>
          <p:cNvSpPr>
            <a:spLocks noGrp="1"/>
          </p:cNvSpPr>
          <p:nvPr>
            <p:ph type="dt" idx="10"/>
          </p:nvPr>
        </p:nvSpPr>
        <p:spPr/>
        <p:txBody>
          <a:bodyPr/>
          <a:lstStyle/>
          <a:p>
            <a:r>
              <a:rPr lang="en-US" smtClean="0"/>
              <a:t>March 2011</a:t>
            </a:r>
            <a:endParaRPr lang="en-US"/>
          </a:p>
        </p:txBody>
      </p:sp>
      <p:sp>
        <p:nvSpPr>
          <p:cNvPr id="79" name="Footer Placeholder 5"/>
          <p:cNvSpPr>
            <a:spLocks noGrp="1"/>
          </p:cNvSpPr>
          <p:nvPr>
            <p:ph type="ftr" idx="11"/>
          </p:nvPr>
        </p:nvSpPr>
        <p:spPr/>
        <p:txBody>
          <a:bodyPr/>
          <a:lstStyle/>
          <a:p>
            <a:r>
              <a:rPr lang="en-US" smtClean="0"/>
              <a:t>David Halasz, OakTree Wireless</a:t>
            </a:r>
            <a:endParaRPr lang="en-US"/>
          </a:p>
        </p:txBody>
      </p:sp>
      <p:sp>
        <p:nvSpPr>
          <p:cNvPr id="80" name="Slide Number Placeholder 6"/>
          <p:cNvSpPr>
            <a:spLocks noGrp="1"/>
          </p:cNvSpPr>
          <p:nvPr>
            <p:ph type="sldNum" idx="12"/>
          </p:nvPr>
        </p:nvSpPr>
        <p:spPr/>
        <p:txBody>
          <a:bodyPr/>
          <a:lstStyle/>
          <a:p>
            <a:r>
              <a:rPr lang="en-US"/>
              <a:t>Slide </a:t>
            </a:r>
            <a:fld id="{3A24F72F-97CD-4413-A10D-9C14DCE942EE}" type="slidenum">
              <a:rPr lang="en-US"/>
              <a:pPr/>
              <a:t>23</a:t>
            </a:fld>
            <a:endParaRPr lang="en-US"/>
          </a:p>
        </p:txBody>
      </p:sp>
      <p:sp>
        <p:nvSpPr>
          <p:cNvPr id="6145" name="AutoShape 1"/>
          <p:cNvSpPr>
            <a:spLocks noChangeArrowheads="1"/>
          </p:cNvSpPr>
          <p:nvPr/>
        </p:nvSpPr>
        <p:spPr bwMode="auto">
          <a:xfrm>
            <a:off x="468313" y="3644900"/>
            <a:ext cx="2735262" cy="2736850"/>
          </a:xfrm>
          <a:prstGeom prst="roundRect">
            <a:avLst>
              <a:gd name="adj" fmla="val 16667"/>
            </a:avLst>
          </a:prstGeom>
          <a:solidFill>
            <a:srgbClr val="CC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6146" name="Rectangle 2"/>
          <p:cNvSpPr>
            <a:spLocks noGrp="1" noChangeArrowheads="1"/>
          </p:cNvSpPr>
          <p:nvPr>
            <p:ph type="title"/>
          </p:nvPr>
        </p:nvSpPr>
        <p:spPr>
          <a:xfrm>
            <a:off x="179388" y="685800"/>
            <a:ext cx="8820150" cy="1066800"/>
          </a:xfrm>
          <a:ln/>
        </p:spPr>
        <p:txBody>
          <a:bodyPr/>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ja-JP" dirty="0" smtClean="0"/>
              <a:t>Use Case 2b : Backhaul for </a:t>
            </a:r>
            <a:r>
              <a:rPr lang="en-GB" altLang="ja-JP" dirty="0">
                <a:solidFill>
                  <a:schemeClr val="tx1"/>
                </a:solidFill>
              </a:rPr>
              <a:t>industrial</a:t>
            </a:r>
            <a:r>
              <a:rPr lang="en-GB" altLang="ja-JP" dirty="0"/>
              <a:t> process automation</a:t>
            </a:r>
          </a:p>
        </p:txBody>
      </p:sp>
      <p:sp>
        <p:nvSpPr>
          <p:cNvPr id="6147" name="Rectangle 3"/>
          <p:cNvSpPr>
            <a:spLocks noGrp="1" noChangeArrowheads="1"/>
          </p:cNvSpPr>
          <p:nvPr>
            <p:ph type="body" idx="1"/>
          </p:nvPr>
        </p:nvSpPr>
        <p:spPr>
          <a:xfrm>
            <a:off x="685800" y="1700213"/>
            <a:ext cx="7772400" cy="144145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t>1</a:t>
            </a:r>
            <a:r>
              <a:rPr lang="en-US" baseline="30000"/>
              <a:t>st</a:t>
            </a:r>
            <a:r>
              <a:rPr lang="en-US"/>
              <a:t> use case is wireless remote I/O.</a:t>
            </a:r>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t>2</a:t>
            </a:r>
            <a:r>
              <a:rPr lang="en-US" baseline="30000"/>
              <a:t>nd</a:t>
            </a:r>
            <a:r>
              <a:rPr lang="en-US"/>
              <a:t> use case is wireless backhaul network for wireless sensor / actor network (WSAN).</a:t>
            </a:r>
          </a:p>
        </p:txBody>
      </p:sp>
      <p:sp>
        <p:nvSpPr>
          <p:cNvPr id="6148" name="AutoShape 4"/>
          <p:cNvSpPr>
            <a:spLocks noChangeArrowheads="1"/>
          </p:cNvSpPr>
          <p:nvPr/>
        </p:nvSpPr>
        <p:spPr bwMode="auto">
          <a:xfrm>
            <a:off x="3349625" y="3644900"/>
            <a:ext cx="4535488" cy="1223963"/>
          </a:xfrm>
          <a:prstGeom prst="roundRect">
            <a:avLst>
              <a:gd name="adj" fmla="val 16667"/>
            </a:avLst>
          </a:prstGeom>
          <a:solidFill>
            <a:srgbClr val="CCFFCC"/>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6149" name="AutoShape 5"/>
          <p:cNvSpPr>
            <a:spLocks noChangeArrowheads="1"/>
          </p:cNvSpPr>
          <p:nvPr/>
        </p:nvSpPr>
        <p:spPr bwMode="auto">
          <a:xfrm>
            <a:off x="3343275" y="4941888"/>
            <a:ext cx="4973638" cy="1471612"/>
          </a:xfrm>
          <a:prstGeom prst="roundRect">
            <a:avLst>
              <a:gd name="adj" fmla="val 16667"/>
            </a:avLst>
          </a:prstGeom>
          <a:solidFill>
            <a:srgbClr val="FFFFCC"/>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6150" name="Text Box 6"/>
          <p:cNvSpPr txBox="1">
            <a:spLocks noChangeArrowheads="1"/>
          </p:cNvSpPr>
          <p:nvPr/>
        </p:nvSpPr>
        <p:spPr bwMode="auto">
          <a:xfrm>
            <a:off x="3565525" y="5700713"/>
            <a:ext cx="4751388" cy="7334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9pPr>
          </a:lstStyle>
          <a:p>
            <a:pPr eaLnBrk="1" hangingPunct="1">
              <a:buClrTx/>
              <a:buFontTx/>
              <a:buNone/>
            </a:pPr>
            <a:r>
              <a:rPr lang="en-US" sz="1400" b="1"/>
              <a:t>Wireless Sensor/Actor Network using IEEE802.15.4g PHY</a:t>
            </a:r>
          </a:p>
          <a:p>
            <a:pPr eaLnBrk="1" hangingPunct="1">
              <a:buClrTx/>
              <a:buFontTx/>
              <a:buNone/>
            </a:pPr>
            <a:r>
              <a:rPr lang="en-US" sz="1400" b="1"/>
              <a:t>*Low data rate; &lt;200kbps.</a:t>
            </a:r>
          </a:p>
          <a:p>
            <a:pPr eaLnBrk="1" hangingPunct="1">
              <a:buClrTx/>
              <a:buFontTx/>
              <a:buNone/>
            </a:pPr>
            <a:r>
              <a:rPr lang="en-US" sz="1400" b="1"/>
              <a:t>*Low power; battery operation for &gt;5years.</a:t>
            </a:r>
          </a:p>
        </p:txBody>
      </p:sp>
      <p:grpSp>
        <p:nvGrpSpPr>
          <p:cNvPr id="6151" name="Group 7"/>
          <p:cNvGrpSpPr>
            <a:grpSpLocks/>
          </p:cNvGrpSpPr>
          <p:nvPr/>
        </p:nvGrpSpPr>
        <p:grpSpPr bwMode="auto">
          <a:xfrm>
            <a:off x="4549775" y="5413375"/>
            <a:ext cx="228600" cy="285750"/>
            <a:chOff x="2866" y="3410"/>
            <a:chExt cx="144" cy="180"/>
          </a:xfrm>
        </p:grpSpPr>
        <p:sp>
          <p:nvSpPr>
            <p:cNvPr id="6152" name="AutoShape 8"/>
            <p:cNvSpPr>
              <a:spLocks noChangeArrowheads="1"/>
            </p:cNvSpPr>
            <p:nvPr/>
          </p:nvSpPr>
          <p:spPr bwMode="auto">
            <a:xfrm rot="5400000">
              <a:off x="2886" y="3465"/>
              <a:ext cx="109" cy="145"/>
            </a:xfrm>
            <a:prstGeom prst="flowChartCollate">
              <a:avLst/>
            </a:prstGeom>
            <a:solidFill>
              <a:srgbClr val="000000"/>
            </a:solidFill>
            <a:ln w="126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wrap="none" anchor="ctr"/>
            <a:lstStyle/>
            <a:p>
              <a:endParaRPr lang="en-US"/>
            </a:p>
          </p:txBody>
        </p:sp>
        <p:sp>
          <p:nvSpPr>
            <p:cNvPr id="6153" name="AutoShape 9"/>
            <p:cNvSpPr>
              <a:spLocks noChangeArrowheads="1"/>
            </p:cNvSpPr>
            <p:nvPr/>
          </p:nvSpPr>
          <p:spPr bwMode="auto">
            <a:xfrm>
              <a:off x="2866" y="3410"/>
              <a:ext cx="145" cy="36"/>
            </a:xfrm>
            <a:prstGeom prst="flowChartProcess">
              <a:avLst/>
            </a:prstGeom>
            <a:solidFill>
              <a:srgbClr val="000000"/>
            </a:solidFill>
            <a:ln w="126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6154" name="Line 10"/>
            <p:cNvSpPr>
              <a:spLocks noChangeShapeType="1"/>
            </p:cNvSpPr>
            <p:nvPr/>
          </p:nvSpPr>
          <p:spPr bwMode="auto">
            <a:xfrm>
              <a:off x="2939" y="3410"/>
              <a:ext cx="1" cy="109"/>
            </a:xfrm>
            <a:prstGeom prst="line">
              <a:avLst/>
            </a:prstGeom>
            <a:noFill/>
            <a:ln w="3816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sp>
        <p:nvSpPr>
          <p:cNvPr id="6155" name="AutoShape 11"/>
          <p:cNvSpPr>
            <a:spLocks noChangeArrowheads="1"/>
          </p:cNvSpPr>
          <p:nvPr/>
        </p:nvSpPr>
        <p:spPr bwMode="auto">
          <a:xfrm>
            <a:off x="3459163" y="5397500"/>
            <a:ext cx="285750" cy="285750"/>
          </a:xfrm>
          <a:prstGeom prst="flowChartSummingJunction">
            <a:avLst/>
          </a:prstGeom>
          <a:noFill/>
          <a:ln w="28440">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6156" name="AutoShape 12"/>
          <p:cNvSpPr>
            <a:spLocks noChangeArrowheads="1"/>
          </p:cNvSpPr>
          <p:nvPr/>
        </p:nvSpPr>
        <p:spPr bwMode="auto">
          <a:xfrm>
            <a:off x="4003675" y="5394325"/>
            <a:ext cx="285750" cy="285750"/>
          </a:xfrm>
          <a:prstGeom prst="flowChartSummingJunction">
            <a:avLst/>
          </a:prstGeom>
          <a:noFill/>
          <a:ln w="28440">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grpSp>
        <p:nvGrpSpPr>
          <p:cNvPr id="6157" name="Group 13"/>
          <p:cNvGrpSpPr>
            <a:grpSpLocks/>
          </p:cNvGrpSpPr>
          <p:nvPr/>
        </p:nvGrpSpPr>
        <p:grpSpPr bwMode="auto">
          <a:xfrm>
            <a:off x="5057775" y="5410200"/>
            <a:ext cx="228600" cy="285750"/>
            <a:chOff x="3186" y="3408"/>
            <a:chExt cx="144" cy="180"/>
          </a:xfrm>
        </p:grpSpPr>
        <p:sp>
          <p:nvSpPr>
            <p:cNvPr id="6158" name="AutoShape 14"/>
            <p:cNvSpPr>
              <a:spLocks noChangeArrowheads="1"/>
            </p:cNvSpPr>
            <p:nvPr/>
          </p:nvSpPr>
          <p:spPr bwMode="auto">
            <a:xfrm rot="5400000">
              <a:off x="3206" y="3463"/>
              <a:ext cx="109" cy="145"/>
            </a:xfrm>
            <a:prstGeom prst="flowChartCollate">
              <a:avLst/>
            </a:prstGeom>
            <a:solidFill>
              <a:srgbClr val="000000"/>
            </a:solidFill>
            <a:ln w="126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wrap="none" anchor="ctr"/>
            <a:lstStyle/>
            <a:p>
              <a:endParaRPr lang="en-US"/>
            </a:p>
          </p:txBody>
        </p:sp>
        <p:sp>
          <p:nvSpPr>
            <p:cNvPr id="6159" name="AutoShape 15"/>
            <p:cNvSpPr>
              <a:spLocks noChangeArrowheads="1"/>
            </p:cNvSpPr>
            <p:nvPr/>
          </p:nvSpPr>
          <p:spPr bwMode="auto">
            <a:xfrm>
              <a:off x="3186" y="3408"/>
              <a:ext cx="145" cy="36"/>
            </a:xfrm>
            <a:prstGeom prst="flowChartProcess">
              <a:avLst/>
            </a:prstGeom>
            <a:solidFill>
              <a:srgbClr val="000000"/>
            </a:solidFill>
            <a:ln w="126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6160" name="Line 16"/>
            <p:cNvSpPr>
              <a:spLocks noChangeShapeType="1"/>
            </p:cNvSpPr>
            <p:nvPr/>
          </p:nvSpPr>
          <p:spPr bwMode="auto">
            <a:xfrm>
              <a:off x="3258" y="3408"/>
              <a:ext cx="1" cy="109"/>
            </a:xfrm>
            <a:prstGeom prst="line">
              <a:avLst/>
            </a:prstGeom>
            <a:noFill/>
            <a:ln w="3816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sp>
        <p:nvSpPr>
          <p:cNvPr id="6161" name="Oval 17"/>
          <p:cNvSpPr>
            <a:spLocks noChangeArrowheads="1"/>
          </p:cNvSpPr>
          <p:nvPr/>
        </p:nvSpPr>
        <p:spPr bwMode="auto">
          <a:xfrm>
            <a:off x="3708400" y="4668838"/>
            <a:ext cx="1368425" cy="528637"/>
          </a:xfrm>
          <a:prstGeom prst="ellipse">
            <a:avLst/>
          </a:prstGeom>
          <a:solidFill>
            <a:srgbClr val="FFFF66"/>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p>
            <a:pPr algn="ct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600" b="1">
                <a:solidFill>
                  <a:srgbClr val="000000"/>
                </a:solidFill>
              </a:rPr>
              <a:t>15.4g-11ah</a:t>
            </a:r>
          </a:p>
          <a:p>
            <a:pPr algn="ct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600" b="1">
                <a:solidFill>
                  <a:srgbClr val="000000"/>
                </a:solidFill>
              </a:rPr>
              <a:t>Router</a:t>
            </a:r>
          </a:p>
        </p:txBody>
      </p:sp>
      <p:sp>
        <p:nvSpPr>
          <p:cNvPr id="6162" name="Line 18"/>
          <p:cNvSpPr>
            <a:spLocks noChangeShapeType="1"/>
          </p:cNvSpPr>
          <p:nvPr/>
        </p:nvSpPr>
        <p:spPr bwMode="auto">
          <a:xfrm flipH="1">
            <a:off x="3684588" y="5146675"/>
            <a:ext cx="206375" cy="200025"/>
          </a:xfrm>
          <a:prstGeom prst="line">
            <a:avLst/>
          </a:prstGeom>
          <a:noFill/>
          <a:ln w="28440">
            <a:solidFill>
              <a:srgbClr val="0000FF"/>
            </a:solidFill>
            <a:prstDash val="sysDot"/>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163" name="Line 19"/>
          <p:cNvSpPr>
            <a:spLocks noChangeShapeType="1"/>
          </p:cNvSpPr>
          <p:nvPr/>
        </p:nvSpPr>
        <p:spPr bwMode="auto">
          <a:xfrm flipH="1">
            <a:off x="4133850" y="5187950"/>
            <a:ext cx="46038" cy="153988"/>
          </a:xfrm>
          <a:prstGeom prst="line">
            <a:avLst/>
          </a:prstGeom>
          <a:noFill/>
          <a:ln w="28440">
            <a:solidFill>
              <a:srgbClr val="0000FF"/>
            </a:solidFill>
            <a:prstDash val="sysDot"/>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164" name="Line 20"/>
          <p:cNvSpPr>
            <a:spLocks noChangeShapeType="1"/>
          </p:cNvSpPr>
          <p:nvPr/>
        </p:nvSpPr>
        <p:spPr bwMode="auto">
          <a:xfrm>
            <a:off x="4537075" y="5207000"/>
            <a:ext cx="80963" cy="134938"/>
          </a:xfrm>
          <a:prstGeom prst="line">
            <a:avLst/>
          </a:prstGeom>
          <a:noFill/>
          <a:ln w="28440">
            <a:solidFill>
              <a:srgbClr val="0000FF"/>
            </a:solidFill>
            <a:prstDash val="sysDot"/>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165" name="Line 21"/>
          <p:cNvSpPr>
            <a:spLocks noChangeShapeType="1"/>
          </p:cNvSpPr>
          <p:nvPr/>
        </p:nvSpPr>
        <p:spPr bwMode="auto">
          <a:xfrm>
            <a:off x="4860925" y="5124450"/>
            <a:ext cx="273050" cy="233363"/>
          </a:xfrm>
          <a:prstGeom prst="line">
            <a:avLst/>
          </a:prstGeom>
          <a:noFill/>
          <a:ln w="28440">
            <a:solidFill>
              <a:srgbClr val="0000FF"/>
            </a:solidFill>
            <a:prstDash val="sysDot"/>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166" name="Oval 22"/>
          <p:cNvSpPr>
            <a:spLocks noChangeArrowheads="1"/>
          </p:cNvSpPr>
          <p:nvPr/>
        </p:nvSpPr>
        <p:spPr bwMode="auto">
          <a:xfrm>
            <a:off x="5076825" y="3716338"/>
            <a:ext cx="1008063" cy="579437"/>
          </a:xfrm>
          <a:prstGeom prst="ellipse">
            <a:avLst/>
          </a:prstGeom>
          <a:solidFill>
            <a:srgbClr val="FFCC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p>
            <a:pPr algn="ct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600" b="1">
                <a:solidFill>
                  <a:srgbClr val="000000"/>
                </a:solidFill>
              </a:rPr>
              <a:t>11ah AP</a:t>
            </a:r>
          </a:p>
        </p:txBody>
      </p:sp>
      <p:sp>
        <p:nvSpPr>
          <p:cNvPr id="6167" name="Line 23"/>
          <p:cNvSpPr>
            <a:spLocks noChangeShapeType="1"/>
          </p:cNvSpPr>
          <p:nvPr/>
        </p:nvSpPr>
        <p:spPr bwMode="auto">
          <a:xfrm flipH="1">
            <a:off x="4643438" y="4292600"/>
            <a:ext cx="650875" cy="431800"/>
          </a:xfrm>
          <a:prstGeom prst="line">
            <a:avLst/>
          </a:prstGeom>
          <a:noFill/>
          <a:ln w="28440">
            <a:solidFill>
              <a:srgbClr val="FF3300"/>
            </a:solidFill>
            <a:prstDash val="dash"/>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168" name="Line 24"/>
          <p:cNvSpPr>
            <a:spLocks noChangeShapeType="1"/>
          </p:cNvSpPr>
          <p:nvPr/>
        </p:nvSpPr>
        <p:spPr bwMode="auto">
          <a:xfrm>
            <a:off x="5868988" y="4292600"/>
            <a:ext cx="647700" cy="360363"/>
          </a:xfrm>
          <a:prstGeom prst="line">
            <a:avLst/>
          </a:prstGeom>
          <a:noFill/>
          <a:ln w="28440">
            <a:solidFill>
              <a:srgbClr val="FF3300"/>
            </a:solidFill>
            <a:prstDash val="dash"/>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169" name="Text Box 25"/>
          <p:cNvSpPr txBox="1">
            <a:spLocks noChangeArrowheads="1"/>
          </p:cNvSpPr>
          <p:nvPr/>
        </p:nvSpPr>
        <p:spPr bwMode="auto">
          <a:xfrm>
            <a:off x="3314700" y="3856038"/>
            <a:ext cx="2409825" cy="581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9pPr>
          </a:lstStyle>
          <a:p>
            <a:pPr eaLnBrk="1" hangingPunct="1">
              <a:buClrTx/>
              <a:buFontTx/>
              <a:buNone/>
            </a:pPr>
            <a:r>
              <a:rPr lang="en-US" sz="1600" b="1"/>
              <a:t>2</a:t>
            </a:r>
            <a:r>
              <a:rPr lang="en-US" sz="1600" b="1" baseline="30000"/>
              <a:t>nd</a:t>
            </a:r>
            <a:r>
              <a:rPr lang="en-US" sz="1600" b="1"/>
              <a:t> use case</a:t>
            </a:r>
          </a:p>
          <a:p>
            <a:pPr eaLnBrk="1" hangingPunct="1">
              <a:buClrTx/>
              <a:buFontTx/>
              <a:buNone/>
            </a:pPr>
            <a:r>
              <a:rPr lang="en-US" sz="1600" b="1"/>
              <a:t>Backhaul Network</a:t>
            </a:r>
          </a:p>
        </p:txBody>
      </p:sp>
      <p:sp>
        <p:nvSpPr>
          <p:cNvPr id="6170" name="Text Box 26"/>
          <p:cNvSpPr txBox="1">
            <a:spLocks noChangeArrowheads="1"/>
          </p:cNvSpPr>
          <p:nvPr/>
        </p:nvSpPr>
        <p:spPr bwMode="auto">
          <a:xfrm>
            <a:off x="468313" y="5445125"/>
            <a:ext cx="2735262" cy="8239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9pPr>
          </a:lstStyle>
          <a:p>
            <a:pPr eaLnBrk="1" hangingPunct="1">
              <a:buClrTx/>
              <a:buFontTx/>
              <a:buNone/>
            </a:pPr>
            <a:r>
              <a:rPr lang="en-US" sz="1600" b="1"/>
              <a:t>1</a:t>
            </a:r>
            <a:r>
              <a:rPr lang="en-US" sz="1600" b="1" baseline="30000"/>
              <a:t>st</a:t>
            </a:r>
            <a:r>
              <a:rPr lang="en-US" sz="1600" b="1"/>
              <a:t> use case:</a:t>
            </a:r>
          </a:p>
          <a:p>
            <a:pPr eaLnBrk="1" hangingPunct="1">
              <a:buClrTx/>
              <a:buFontTx/>
              <a:buNone/>
            </a:pPr>
            <a:r>
              <a:rPr lang="en-US" sz="1600" b="1"/>
              <a:t>Wireless Remote I/O</a:t>
            </a:r>
          </a:p>
          <a:p>
            <a:pPr eaLnBrk="1" hangingPunct="1">
              <a:buClrTx/>
              <a:buFontTx/>
              <a:buNone/>
            </a:pPr>
            <a:r>
              <a:rPr lang="en-US" sz="1600" b="1"/>
              <a:t>*Aggregate many I/O points</a:t>
            </a:r>
          </a:p>
        </p:txBody>
      </p:sp>
      <p:grpSp>
        <p:nvGrpSpPr>
          <p:cNvPr id="6171" name="Group 27"/>
          <p:cNvGrpSpPr>
            <a:grpSpLocks/>
          </p:cNvGrpSpPr>
          <p:nvPr/>
        </p:nvGrpSpPr>
        <p:grpSpPr bwMode="auto">
          <a:xfrm>
            <a:off x="7032625" y="5391150"/>
            <a:ext cx="228600" cy="285750"/>
            <a:chOff x="4430" y="3396"/>
            <a:chExt cx="144" cy="180"/>
          </a:xfrm>
        </p:grpSpPr>
        <p:sp>
          <p:nvSpPr>
            <p:cNvPr id="6172" name="AutoShape 28"/>
            <p:cNvSpPr>
              <a:spLocks noChangeArrowheads="1"/>
            </p:cNvSpPr>
            <p:nvPr/>
          </p:nvSpPr>
          <p:spPr bwMode="auto">
            <a:xfrm rot="5400000">
              <a:off x="4450" y="3451"/>
              <a:ext cx="109" cy="145"/>
            </a:xfrm>
            <a:prstGeom prst="flowChartCollate">
              <a:avLst/>
            </a:prstGeom>
            <a:solidFill>
              <a:srgbClr val="000000"/>
            </a:solidFill>
            <a:ln w="126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wrap="none" anchor="ctr"/>
            <a:lstStyle/>
            <a:p>
              <a:endParaRPr lang="en-US"/>
            </a:p>
          </p:txBody>
        </p:sp>
        <p:sp>
          <p:nvSpPr>
            <p:cNvPr id="6173" name="AutoShape 29"/>
            <p:cNvSpPr>
              <a:spLocks noChangeArrowheads="1"/>
            </p:cNvSpPr>
            <p:nvPr/>
          </p:nvSpPr>
          <p:spPr bwMode="auto">
            <a:xfrm>
              <a:off x="4430" y="3396"/>
              <a:ext cx="145" cy="36"/>
            </a:xfrm>
            <a:prstGeom prst="flowChartProcess">
              <a:avLst/>
            </a:prstGeom>
            <a:solidFill>
              <a:srgbClr val="000000"/>
            </a:solidFill>
            <a:ln w="126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6174" name="Line 30"/>
            <p:cNvSpPr>
              <a:spLocks noChangeShapeType="1"/>
            </p:cNvSpPr>
            <p:nvPr/>
          </p:nvSpPr>
          <p:spPr bwMode="auto">
            <a:xfrm>
              <a:off x="4503" y="3396"/>
              <a:ext cx="1" cy="109"/>
            </a:xfrm>
            <a:prstGeom prst="line">
              <a:avLst/>
            </a:prstGeom>
            <a:noFill/>
            <a:ln w="3816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sp>
        <p:nvSpPr>
          <p:cNvPr id="6175" name="AutoShape 31"/>
          <p:cNvSpPr>
            <a:spLocks noChangeArrowheads="1"/>
          </p:cNvSpPr>
          <p:nvPr/>
        </p:nvSpPr>
        <p:spPr bwMode="auto">
          <a:xfrm>
            <a:off x="5942013" y="5375275"/>
            <a:ext cx="285750" cy="285750"/>
          </a:xfrm>
          <a:prstGeom prst="flowChartSummingJunction">
            <a:avLst/>
          </a:prstGeom>
          <a:noFill/>
          <a:ln w="28440">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6176" name="AutoShape 32"/>
          <p:cNvSpPr>
            <a:spLocks noChangeArrowheads="1"/>
          </p:cNvSpPr>
          <p:nvPr/>
        </p:nvSpPr>
        <p:spPr bwMode="auto">
          <a:xfrm>
            <a:off x="6486525" y="5372100"/>
            <a:ext cx="285750" cy="285750"/>
          </a:xfrm>
          <a:prstGeom prst="flowChartSummingJunction">
            <a:avLst/>
          </a:prstGeom>
          <a:noFill/>
          <a:ln w="28440">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grpSp>
        <p:nvGrpSpPr>
          <p:cNvPr id="6177" name="Group 33"/>
          <p:cNvGrpSpPr>
            <a:grpSpLocks/>
          </p:cNvGrpSpPr>
          <p:nvPr/>
        </p:nvGrpSpPr>
        <p:grpSpPr bwMode="auto">
          <a:xfrm>
            <a:off x="7540625" y="5387975"/>
            <a:ext cx="228600" cy="285750"/>
            <a:chOff x="4750" y="3394"/>
            <a:chExt cx="144" cy="180"/>
          </a:xfrm>
        </p:grpSpPr>
        <p:sp>
          <p:nvSpPr>
            <p:cNvPr id="6178" name="AutoShape 34"/>
            <p:cNvSpPr>
              <a:spLocks noChangeArrowheads="1"/>
            </p:cNvSpPr>
            <p:nvPr/>
          </p:nvSpPr>
          <p:spPr bwMode="auto">
            <a:xfrm rot="5400000">
              <a:off x="4770" y="3449"/>
              <a:ext cx="109" cy="145"/>
            </a:xfrm>
            <a:prstGeom prst="flowChartCollate">
              <a:avLst/>
            </a:prstGeom>
            <a:solidFill>
              <a:srgbClr val="000000"/>
            </a:solidFill>
            <a:ln w="126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wrap="none" anchor="ctr"/>
            <a:lstStyle/>
            <a:p>
              <a:endParaRPr lang="en-US"/>
            </a:p>
          </p:txBody>
        </p:sp>
        <p:sp>
          <p:nvSpPr>
            <p:cNvPr id="6179" name="AutoShape 35"/>
            <p:cNvSpPr>
              <a:spLocks noChangeArrowheads="1"/>
            </p:cNvSpPr>
            <p:nvPr/>
          </p:nvSpPr>
          <p:spPr bwMode="auto">
            <a:xfrm>
              <a:off x="4750" y="3394"/>
              <a:ext cx="145" cy="36"/>
            </a:xfrm>
            <a:prstGeom prst="flowChartProcess">
              <a:avLst/>
            </a:prstGeom>
            <a:solidFill>
              <a:srgbClr val="000000"/>
            </a:solidFill>
            <a:ln w="126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6180" name="Line 36"/>
            <p:cNvSpPr>
              <a:spLocks noChangeShapeType="1"/>
            </p:cNvSpPr>
            <p:nvPr/>
          </p:nvSpPr>
          <p:spPr bwMode="auto">
            <a:xfrm>
              <a:off x="4823" y="3394"/>
              <a:ext cx="1" cy="109"/>
            </a:xfrm>
            <a:prstGeom prst="line">
              <a:avLst/>
            </a:prstGeom>
            <a:noFill/>
            <a:ln w="3816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sp>
        <p:nvSpPr>
          <p:cNvPr id="6181" name="Oval 37"/>
          <p:cNvSpPr>
            <a:spLocks noChangeArrowheads="1"/>
          </p:cNvSpPr>
          <p:nvPr/>
        </p:nvSpPr>
        <p:spPr bwMode="auto">
          <a:xfrm>
            <a:off x="6180138" y="4652963"/>
            <a:ext cx="1368425" cy="528637"/>
          </a:xfrm>
          <a:prstGeom prst="ellipse">
            <a:avLst/>
          </a:prstGeom>
          <a:solidFill>
            <a:srgbClr val="FFFF66"/>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p>
            <a:pPr algn="ct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600" b="1">
                <a:solidFill>
                  <a:srgbClr val="000000"/>
                </a:solidFill>
              </a:rPr>
              <a:t>15.4g-11ah</a:t>
            </a:r>
          </a:p>
          <a:p>
            <a:pPr algn="ct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600" b="1">
                <a:solidFill>
                  <a:srgbClr val="000000"/>
                </a:solidFill>
              </a:rPr>
              <a:t>Router</a:t>
            </a:r>
          </a:p>
        </p:txBody>
      </p:sp>
      <p:sp>
        <p:nvSpPr>
          <p:cNvPr id="6182" name="Line 38"/>
          <p:cNvSpPr>
            <a:spLocks noChangeShapeType="1"/>
          </p:cNvSpPr>
          <p:nvPr/>
        </p:nvSpPr>
        <p:spPr bwMode="auto">
          <a:xfrm flipH="1">
            <a:off x="6156325" y="5130800"/>
            <a:ext cx="206375" cy="200025"/>
          </a:xfrm>
          <a:prstGeom prst="line">
            <a:avLst/>
          </a:prstGeom>
          <a:noFill/>
          <a:ln w="28440">
            <a:solidFill>
              <a:srgbClr val="0000FF"/>
            </a:solidFill>
            <a:prstDash val="sysDot"/>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183" name="Line 39"/>
          <p:cNvSpPr>
            <a:spLocks noChangeShapeType="1"/>
          </p:cNvSpPr>
          <p:nvPr/>
        </p:nvSpPr>
        <p:spPr bwMode="auto">
          <a:xfrm flipH="1">
            <a:off x="6605588" y="5172075"/>
            <a:ext cx="46037" cy="153988"/>
          </a:xfrm>
          <a:prstGeom prst="line">
            <a:avLst/>
          </a:prstGeom>
          <a:noFill/>
          <a:ln w="28440">
            <a:solidFill>
              <a:srgbClr val="0000FF"/>
            </a:solidFill>
            <a:prstDash val="sysDot"/>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184" name="Line 40"/>
          <p:cNvSpPr>
            <a:spLocks noChangeShapeType="1"/>
          </p:cNvSpPr>
          <p:nvPr/>
        </p:nvSpPr>
        <p:spPr bwMode="auto">
          <a:xfrm>
            <a:off x="7008813" y="5191125"/>
            <a:ext cx="80962" cy="134938"/>
          </a:xfrm>
          <a:prstGeom prst="line">
            <a:avLst/>
          </a:prstGeom>
          <a:noFill/>
          <a:ln w="28440">
            <a:solidFill>
              <a:srgbClr val="0000FF"/>
            </a:solidFill>
            <a:prstDash val="sysDot"/>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185" name="Line 41"/>
          <p:cNvSpPr>
            <a:spLocks noChangeShapeType="1"/>
          </p:cNvSpPr>
          <p:nvPr/>
        </p:nvSpPr>
        <p:spPr bwMode="auto">
          <a:xfrm>
            <a:off x="7332663" y="5108575"/>
            <a:ext cx="273050" cy="233363"/>
          </a:xfrm>
          <a:prstGeom prst="line">
            <a:avLst/>
          </a:prstGeom>
          <a:noFill/>
          <a:ln w="28440">
            <a:solidFill>
              <a:srgbClr val="0000FF"/>
            </a:solidFill>
            <a:prstDash val="sysDot"/>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186" name="Oval 42"/>
          <p:cNvSpPr>
            <a:spLocks noChangeArrowheads="1"/>
          </p:cNvSpPr>
          <p:nvPr/>
        </p:nvSpPr>
        <p:spPr bwMode="auto">
          <a:xfrm>
            <a:off x="1260475" y="3716338"/>
            <a:ext cx="1008063" cy="579437"/>
          </a:xfrm>
          <a:prstGeom prst="ellipse">
            <a:avLst/>
          </a:prstGeom>
          <a:solidFill>
            <a:srgbClr val="FFCC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p>
            <a:pPr algn="ct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600" b="1">
                <a:solidFill>
                  <a:srgbClr val="000000"/>
                </a:solidFill>
              </a:rPr>
              <a:t>11ah AP</a:t>
            </a:r>
          </a:p>
        </p:txBody>
      </p:sp>
      <p:sp>
        <p:nvSpPr>
          <p:cNvPr id="6187" name="Line 43"/>
          <p:cNvSpPr>
            <a:spLocks noChangeShapeType="1"/>
          </p:cNvSpPr>
          <p:nvPr/>
        </p:nvSpPr>
        <p:spPr bwMode="auto">
          <a:xfrm>
            <a:off x="2125663" y="4221163"/>
            <a:ext cx="287337" cy="360362"/>
          </a:xfrm>
          <a:prstGeom prst="line">
            <a:avLst/>
          </a:prstGeom>
          <a:noFill/>
          <a:ln w="28440">
            <a:solidFill>
              <a:srgbClr val="FF3300"/>
            </a:solidFill>
            <a:prstDash val="dash"/>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188" name="Line 44"/>
          <p:cNvSpPr>
            <a:spLocks noChangeShapeType="1"/>
          </p:cNvSpPr>
          <p:nvPr/>
        </p:nvSpPr>
        <p:spPr bwMode="auto">
          <a:xfrm flipH="1">
            <a:off x="1114425" y="4221163"/>
            <a:ext cx="292100" cy="360362"/>
          </a:xfrm>
          <a:prstGeom prst="line">
            <a:avLst/>
          </a:prstGeom>
          <a:noFill/>
          <a:ln w="28440">
            <a:solidFill>
              <a:srgbClr val="FF3300"/>
            </a:solidFill>
            <a:prstDash val="dash"/>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189" name="Oval 45"/>
          <p:cNvSpPr>
            <a:spLocks noChangeArrowheads="1"/>
          </p:cNvSpPr>
          <p:nvPr/>
        </p:nvSpPr>
        <p:spPr bwMode="auto">
          <a:xfrm>
            <a:off x="1908175" y="3141663"/>
            <a:ext cx="3744913" cy="431800"/>
          </a:xfrm>
          <a:prstGeom prst="ellipse">
            <a:avLst/>
          </a:prstGeom>
          <a:noFill/>
          <a:ln w="28440">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6190" name="Line 46"/>
          <p:cNvSpPr>
            <a:spLocks noChangeShapeType="1"/>
          </p:cNvSpPr>
          <p:nvPr/>
        </p:nvSpPr>
        <p:spPr bwMode="auto">
          <a:xfrm flipV="1">
            <a:off x="1981200" y="3498850"/>
            <a:ext cx="215900" cy="219075"/>
          </a:xfrm>
          <a:prstGeom prst="line">
            <a:avLst/>
          </a:prstGeom>
          <a:noFill/>
          <a:ln w="2844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191" name="Line 47"/>
          <p:cNvSpPr>
            <a:spLocks noChangeShapeType="1"/>
          </p:cNvSpPr>
          <p:nvPr/>
        </p:nvSpPr>
        <p:spPr bwMode="auto">
          <a:xfrm flipH="1" flipV="1">
            <a:off x="5291138" y="3498850"/>
            <a:ext cx="219075" cy="219075"/>
          </a:xfrm>
          <a:prstGeom prst="line">
            <a:avLst/>
          </a:prstGeom>
          <a:noFill/>
          <a:ln w="2844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192" name="Text Box 48"/>
          <p:cNvSpPr txBox="1">
            <a:spLocks noChangeArrowheads="1"/>
          </p:cNvSpPr>
          <p:nvPr/>
        </p:nvSpPr>
        <p:spPr bwMode="auto">
          <a:xfrm>
            <a:off x="2700338" y="3213100"/>
            <a:ext cx="1944687" cy="336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9pPr>
          </a:lstStyle>
          <a:p>
            <a:pPr algn="ctr">
              <a:spcBef>
                <a:spcPts val="1000"/>
              </a:spcBef>
              <a:buClrTx/>
              <a:buFontTx/>
              <a:buNone/>
            </a:pPr>
            <a:r>
              <a:rPr lang="en-US" sz="1600"/>
              <a:t>Backbone network</a:t>
            </a:r>
          </a:p>
        </p:txBody>
      </p:sp>
      <p:sp>
        <p:nvSpPr>
          <p:cNvPr id="6193" name="Line 49"/>
          <p:cNvSpPr>
            <a:spLocks noChangeShapeType="1"/>
          </p:cNvSpPr>
          <p:nvPr/>
        </p:nvSpPr>
        <p:spPr bwMode="auto">
          <a:xfrm>
            <a:off x="5653088" y="3357563"/>
            <a:ext cx="360362" cy="1587"/>
          </a:xfrm>
          <a:prstGeom prst="line">
            <a:avLst/>
          </a:prstGeom>
          <a:noFill/>
          <a:ln w="2844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pic>
        <p:nvPicPr>
          <p:cNvPr id="6194" name="Picture 50"/>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13450" y="2997200"/>
            <a:ext cx="188913" cy="57626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6195" name="Picture 5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02363" y="2997200"/>
            <a:ext cx="188912" cy="57626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6196" name="Picture 5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373813" y="2997200"/>
            <a:ext cx="188912" cy="57626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6197" name="Picture 5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62725" y="2997200"/>
            <a:ext cx="188913" cy="57626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6198" name="Text Box 54"/>
          <p:cNvSpPr txBox="1">
            <a:spLocks noChangeArrowheads="1"/>
          </p:cNvSpPr>
          <p:nvPr/>
        </p:nvSpPr>
        <p:spPr bwMode="auto">
          <a:xfrm>
            <a:off x="6661150" y="2997200"/>
            <a:ext cx="2339975" cy="520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9pPr>
          </a:lstStyle>
          <a:p>
            <a:pPr>
              <a:buClrTx/>
              <a:buFontTx/>
              <a:buNone/>
            </a:pPr>
            <a:r>
              <a:rPr lang="en-US" sz="1400"/>
              <a:t>Control Stations</a:t>
            </a:r>
          </a:p>
          <a:p>
            <a:pPr>
              <a:buClrTx/>
              <a:buFontTx/>
              <a:buNone/>
            </a:pPr>
            <a:r>
              <a:rPr lang="en-US" sz="1400"/>
              <a:t>*Execute Feedback Control</a:t>
            </a:r>
          </a:p>
        </p:txBody>
      </p:sp>
      <p:sp>
        <p:nvSpPr>
          <p:cNvPr id="6199" name="Rectangle 55"/>
          <p:cNvSpPr>
            <a:spLocks noChangeArrowheads="1"/>
          </p:cNvSpPr>
          <p:nvPr/>
        </p:nvSpPr>
        <p:spPr bwMode="auto">
          <a:xfrm>
            <a:off x="684213" y="4581525"/>
            <a:ext cx="720725" cy="360363"/>
          </a:xfrm>
          <a:prstGeom prst="rect">
            <a:avLst/>
          </a:prstGeom>
          <a:solidFill>
            <a:srgbClr val="EAEAEA"/>
          </a:solidFill>
          <a:ln w="1908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6200" name="Line 56"/>
          <p:cNvSpPr>
            <a:spLocks noChangeShapeType="1"/>
          </p:cNvSpPr>
          <p:nvPr/>
        </p:nvSpPr>
        <p:spPr bwMode="auto">
          <a:xfrm>
            <a:off x="828675" y="4581525"/>
            <a:ext cx="1588" cy="360363"/>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201" name="Line 57"/>
          <p:cNvSpPr>
            <a:spLocks noChangeShapeType="1"/>
          </p:cNvSpPr>
          <p:nvPr/>
        </p:nvSpPr>
        <p:spPr bwMode="auto">
          <a:xfrm>
            <a:off x="973138" y="4581525"/>
            <a:ext cx="1587" cy="360363"/>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202" name="Line 58"/>
          <p:cNvSpPr>
            <a:spLocks noChangeShapeType="1"/>
          </p:cNvSpPr>
          <p:nvPr/>
        </p:nvSpPr>
        <p:spPr bwMode="auto">
          <a:xfrm>
            <a:off x="1116013" y="4581525"/>
            <a:ext cx="1587" cy="360363"/>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203" name="Line 59"/>
          <p:cNvSpPr>
            <a:spLocks noChangeShapeType="1"/>
          </p:cNvSpPr>
          <p:nvPr/>
        </p:nvSpPr>
        <p:spPr bwMode="auto">
          <a:xfrm>
            <a:off x="1260475" y="4581525"/>
            <a:ext cx="1588" cy="360363"/>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204" name="Rectangle 60"/>
          <p:cNvSpPr>
            <a:spLocks noChangeArrowheads="1"/>
          </p:cNvSpPr>
          <p:nvPr/>
        </p:nvSpPr>
        <p:spPr bwMode="auto">
          <a:xfrm>
            <a:off x="2197100" y="4581525"/>
            <a:ext cx="720725" cy="360363"/>
          </a:xfrm>
          <a:prstGeom prst="rect">
            <a:avLst/>
          </a:prstGeom>
          <a:solidFill>
            <a:srgbClr val="EAEAEA"/>
          </a:solidFill>
          <a:ln w="1908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6205" name="Line 61"/>
          <p:cNvSpPr>
            <a:spLocks noChangeShapeType="1"/>
          </p:cNvSpPr>
          <p:nvPr/>
        </p:nvSpPr>
        <p:spPr bwMode="auto">
          <a:xfrm>
            <a:off x="2341563" y="4581525"/>
            <a:ext cx="1587" cy="360363"/>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206" name="Line 62"/>
          <p:cNvSpPr>
            <a:spLocks noChangeShapeType="1"/>
          </p:cNvSpPr>
          <p:nvPr/>
        </p:nvSpPr>
        <p:spPr bwMode="auto">
          <a:xfrm>
            <a:off x="2486025" y="4581525"/>
            <a:ext cx="1588" cy="360363"/>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207" name="Line 63"/>
          <p:cNvSpPr>
            <a:spLocks noChangeShapeType="1"/>
          </p:cNvSpPr>
          <p:nvPr/>
        </p:nvSpPr>
        <p:spPr bwMode="auto">
          <a:xfrm>
            <a:off x="2628900" y="4581525"/>
            <a:ext cx="1588" cy="360363"/>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208" name="Line 64"/>
          <p:cNvSpPr>
            <a:spLocks noChangeShapeType="1"/>
          </p:cNvSpPr>
          <p:nvPr/>
        </p:nvSpPr>
        <p:spPr bwMode="auto">
          <a:xfrm>
            <a:off x="2773363" y="4581525"/>
            <a:ext cx="1587" cy="360363"/>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209" name="Line 65"/>
          <p:cNvSpPr>
            <a:spLocks noChangeShapeType="1"/>
          </p:cNvSpPr>
          <p:nvPr/>
        </p:nvSpPr>
        <p:spPr bwMode="auto">
          <a:xfrm>
            <a:off x="757238" y="4941888"/>
            <a:ext cx="1587" cy="288925"/>
          </a:xfrm>
          <a:prstGeom prst="line">
            <a:avLst/>
          </a:prstGeom>
          <a:noFill/>
          <a:ln w="12600">
            <a:solidFill>
              <a:srgbClr val="000000"/>
            </a:solidFill>
            <a:miter lim="800000"/>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210" name="Line 66"/>
          <p:cNvSpPr>
            <a:spLocks noChangeShapeType="1"/>
          </p:cNvSpPr>
          <p:nvPr/>
        </p:nvSpPr>
        <p:spPr bwMode="auto">
          <a:xfrm>
            <a:off x="900113" y="4941888"/>
            <a:ext cx="1587" cy="288925"/>
          </a:xfrm>
          <a:prstGeom prst="line">
            <a:avLst/>
          </a:prstGeom>
          <a:noFill/>
          <a:ln w="12600">
            <a:solidFill>
              <a:srgbClr val="000000"/>
            </a:solidFill>
            <a:miter lim="800000"/>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211" name="Line 67"/>
          <p:cNvSpPr>
            <a:spLocks noChangeShapeType="1"/>
          </p:cNvSpPr>
          <p:nvPr/>
        </p:nvSpPr>
        <p:spPr bwMode="auto">
          <a:xfrm>
            <a:off x="1044575" y="4941888"/>
            <a:ext cx="1588" cy="288925"/>
          </a:xfrm>
          <a:prstGeom prst="line">
            <a:avLst/>
          </a:prstGeom>
          <a:noFill/>
          <a:ln w="12600">
            <a:solidFill>
              <a:srgbClr val="000000"/>
            </a:solidFill>
            <a:miter lim="800000"/>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212" name="Line 68"/>
          <p:cNvSpPr>
            <a:spLocks noChangeShapeType="1"/>
          </p:cNvSpPr>
          <p:nvPr/>
        </p:nvSpPr>
        <p:spPr bwMode="auto">
          <a:xfrm>
            <a:off x="1189038" y="4941888"/>
            <a:ext cx="1587" cy="288925"/>
          </a:xfrm>
          <a:prstGeom prst="line">
            <a:avLst/>
          </a:prstGeom>
          <a:noFill/>
          <a:ln w="12600">
            <a:solidFill>
              <a:srgbClr val="000000"/>
            </a:solidFill>
            <a:miter lim="800000"/>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213" name="Line 69"/>
          <p:cNvSpPr>
            <a:spLocks noChangeShapeType="1"/>
          </p:cNvSpPr>
          <p:nvPr/>
        </p:nvSpPr>
        <p:spPr bwMode="auto">
          <a:xfrm>
            <a:off x="1333500" y="4941888"/>
            <a:ext cx="1588" cy="288925"/>
          </a:xfrm>
          <a:prstGeom prst="line">
            <a:avLst/>
          </a:prstGeom>
          <a:noFill/>
          <a:ln w="12600">
            <a:solidFill>
              <a:srgbClr val="000000"/>
            </a:solidFill>
            <a:miter lim="800000"/>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214" name="Line 70"/>
          <p:cNvSpPr>
            <a:spLocks noChangeShapeType="1"/>
          </p:cNvSpPr>
          <p:nvPr/>
        </p:nvSpPr>
        <p:spPr bwMode="auto">
          <a:xfrm>
            <a:off x="2268538" y="4941888"/>
            <a:ext cx="1587" cy="288925"/>
          </a:xfrm>
          <a:prstGeom prst="line">
            <a:avLst/>
          </a:prstGeom>
          <a:noFill/>
          <a:ln w="12600">
            <a:solidFill>
              <a:srgbClr val="000000"/>
            </a:solidFill>
            <a:miter lim="800000"/>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215" name="Line 71"/>
          <p:cNvSpPr>
            <a:spLocks noChangeShapeType="1"/>
          </p:cNvSpPr>
          <p:nvPr/>
        </p:nvSpPr>
        <p:spPr bwMode="auto">
          <a:xfrm>
            <a:off x="2411413" y="4941888"/>
            <a:ext cx="1587" cy="288925"/>
          </a:xfrm>
          <a:prstGeom prst="line">
            <a:avLst/>
          </a:prstGeom>
          <a:noFill/>
          <a:ln w="12600">
            <a:solidFill>
              <a:srgbClr val="000000"/>
            </a:solidFill>
            <a:miter lim="800000"/>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216" name="Line 72"/>
          <p:cNvSpPr>
            <a:spLocks noChangeShapeType="1"/>
          </p:cNvSpPr>
          <p:nvPr/>
        </p:nvSpPr>
        <p:spPr bwMode="auto">
          <a:xfrm>
            <a:off x="2555875" y="4941888"/>
            <a:ext cx="1588" cy="288925"/>
          </a:xfrm>
          <a:prstGeom prst="line">
            <a:avLst/>
          </a:prstGeom>
          <a:noFill/>
          <a:ln w="12600">
            <a:solidFill>
              <a:srgbClr val="000000"/>
            </a:solidFill>
            <a:miter lim="800000"/>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217" name="Line 73"/>
          <p:cNvSpPr>
            <a:spLocks noChangeShapeType="1"/>
          </p:cNvSpPr>
          <p:nvPr/>
        </p:nvSpPr>
        <p:spPr bwMode="auto">
          <a:xfrm>
            <a:off x="2700338" y="4941888"/>
            <a:ext cx="1587" cy="288925"/>
          </a:xfrm>
          <a:prstGeom prst="line">
            <a:avLst/>
          </a:prstGeom>
          <a:noFill/>
          <a:ln w="12600">
            <a:solidFill>
              <a:srgbClr val="000000"/>
            </a:solidFill>
            <a:miter lim="800000"/>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218" name="Line 74"/>
          <p:cNvSpPr>
            <a:spLocks noChangeShapeType="1"/>
          </p:cNvSpPr>
          <p:nvPr/>
        </p:nvSpPr>
        <p:spPr bwMode="auto">
          <a:xfrm>
            <a:off x="2844800" y="4941888"/>
            <a:ext cx="1588" cy="288925"/>
          </a:xfrm>
          <a:prstGeom prst="line">
            <a:avLst/>
          </a:prstGeom>
          <a:noFill/>
          <a:ln w="12600">
            <a:solidFill>
              <a:srgbClr val="000000"/>
            </a:solidFill>
            <a:miter lim="800000"/>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219" name="Text Box 75"/>
          <p:cNvSpPr txBox="1">
            <a:spLocks noChangeArrowheads="1"/>
          </p:cNvSpPr>
          <p:nvPr/>
        </p:nvSpPr>
        <p:spPr bwMode="auto">
          <a:xfrm>
            <a:off x="395288" y="5243513"/>
            <a:ext cx="1439862" cy="2460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9pPr>
          </a:lstStyle>
          <a:p>
            <a:pPr>
              <a:spcBef>
                <a:spcPts val="625"/>
              </a:spcBef>
              <a:buClrTx/>
              <a:buFontTx/>
              <a:buNone/>
            </a:pPr>
            <a:r>
              <a:rPr lang="en-US" sz="1000"/>
              <a:t>Analog I/O, Digital I/O</a:t>
            </a:r>
          </a:p>
        </p:txBody>
      </p:sp>
      <p:sp>
        <p:nvSpPr>
          <p:cNvPr id="6220" name="Text Box 76"/>
          <p:cNvSpPr txBox="1">
            <a:spLocks noChangeArrowheads="1"/>
          </p:cNvSpPr>
          <p:nvPr/>
        </p:nvSpPr>
        <p:spPr bwMode="auto">
          <a:xfrm>
            <a:off x="1835150" y="5229225"/>
            <a:ext cx="1439863" cy="2460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itchFamily="16" charset="0"/>
                <a:ea typeface="ＭＳ Ｐゴシック" charset="-128"/>
              </a:defRPr>
            </a:lvl9pPr>
          </a:lstStyle>
          <a:p>
            <a:pPr>
              <a:spcBef>
                <a:spcPts val="625"/>
              </a:spcBef>
              <a:buClrTx/>
              <a:buFontTx/>
              <a:buNone/>
            </a:pPr>
            <a:r>
              <a:rPr lang="en-US" sz="1000"/>
              <a:t>Analog I/O, Digital I/O</a:t>
            </a:r>
          </a:p>
        </p:txBody>
      </p:sp>
    </p:spTree>
    <p:extLst>
      <p:ext uri="{BB962C8B-B14F-4D97-AF65-F5344CB8AC3E}">
        <p14:creationId xmlns:p14="http://schemas.microsoft.com/office/powerpoint/2010/main" val="139161056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Use Case 3 : Extended range hotspot and cellular offloading</a:t>
            </a:r>
          </a:p>
        </p:txBody>
      </p:sp>
      <p:sp>
        <p:nvSpPr>
          <p:cNvPr id="3" name="Content Placeholder 2"/>
          <p:cNvSpPr>
            <a:spLocks noGrp="1"/>
          </p:cNvSpPr>
          <p:nvPr>
            <p:ph idx="1"/>
          </p:nvPr>
        </p:nvSpPr>
        <p:spPr/>
        <p:txBody>
          <a:bodyPr/>
          <a:lstStyle/>
          <a:p>
            <a:pPr marL="609600" indent="-609600"/>
            <a:r>
              <a:rPr lang="en-US" sz="2000" dirty="0"/>
              <a:t>11/243r0	Outdoor extended range hotspot</a:t>
            </a:r>
          </a:p>
          <a:p>
            <a:pPr marL="609600" indent="-609600"/>
            <a:r>
              <a:rPr lang="en-US" sz="2000" dirty="0"/>
              <a:t>11/244r1	Outdoor Wi-Fi for cellular traffic offloading</a:t>
            </a:r>
          </a:p>
        </p:txBody>
      </p:sp>
      <p:sp>
        <p:nvSpPr>
          <p:cNvPr id="4" name="Date Placeholder 3"/>
          <p:cNvSpPr>
            <a:spLocks noGrp="1"/>
          </p:cNvSpPr>
          <p:nvPr>
            <p:ph type="dt" sz="half" idx="10"/>
          </p:nvPr>
        </p:nvSpPr>
        <p:spPr/>
        <p:txBody>
          <a:bodyPr/>
          <a:lstStyle/>
          <a:p>
            <a:pPr>
              <a:defRPr/>
            </a:pPr>
            <a:r>
              <a:rPr lang="en-US" smtClean="0"/>
              <a:t>March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Tree>
    <p:extLst>
      <p:ext uri="{BB962C8B-B14F-4D97-AF65-F5344CB8AC3E}">
        <p14:creationId xmlns:p14="http://schemas.microsoft.com/office/powerpoint/2010/main" val="68864068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US" dirty="0" smtClean="0"/>
              <a:t>Use Case 3a : Extended Range Hotspot</a:t>
            </a:r>
          </a:p>
        </p:txBody>
      </p:sp>
      <p:sp>
        <p:nvSpPr>
          <p:cNvPr id="4099" name="Content Placeholder 2"/>
          <p:cNvSpPr>
            <a:spLocks noGrp="1"/>
          </p:cNvSpPr>
          <p:nvPr>
            <p:ph idx="1"/>
          </p:nvPr>
        </p:nvSpPr>
        <p:spPr>
          <a:xfrm>
            <a:off x="685800" y="1676400"/>
            <a:ext cx="7772400" cy="4724400"/>
          </a:xfrm>
        </p:spPr>
        <p:txBody>
          <a:bodyPr/>
          <a:lstStyle/>
          <a:p>
            <a:r>
              <a:rPr lang="en-US" smtClean="0"/>
              <a:t>WiFi is being increasingly used for hotzone/hotspot applications around the world</a:t>
            </a:r>
          </a:p>
          <a:p>
            <a:endParaRPr lang="en-US" smtClean="0"/>
          </a:p>
          <a:p>
            <a:r>
              <a:rPr lang="en-US" smtClean="0"/>
              <a:t>These application can benefit from extended range enabled by use of lower frequency bands</a:t>
            </a:r>
          </a:p>
          <a:p>
            <a:endParaRPr lang="en-US" smtClean="0"/>
          </a:p>
          <a:p>
            <a:r>
              <a:rPr lang="en-US" smtClean="0"/>
              <a:t>Typical scenarios may include: </a:t>
            </a:r>
          </a:p>
          <a:p>
            <a:pPr lvl="1"/>
            <a:r>
              <a:rPr lang="en-US" smtClean="0"/>
              <a:t>Extended home coverage</a:t>
            </a:r>
          </a:p>
          <a:p>
            <a:pPr lvl="1"/>
            <a:r>
              <a:rPr lang="en-US" smtClean="0"/>
              <a:t>Campus wide coverage </a:t>
            </a:r>
          </a:p>
          <a:p>
            <a:pPr lvl="1"/>
            <a:r>
              <a:rPr lang="en-US" smtClean="0"/>
              <a:t>Shopping malls </a:t>
            </a:r>
          </a:p>
          <a:p>
            <a:endParaRPr lang="en-US" smtClean="0"/>
          </a:p>
          <a:p>
            <a:endParaRPr lang="en-US" smtClean="0"/>
          </a:p>
          <a:p>
            <a:endParaRPr lang="en-US" smtClean="0"/>
          </a:p>
          <a:p>
            <a:endParaRPr lang="en-US" smtClean="0"/>
          </a:p>
          <a:p>
            <a:pPr lvl="2"/>
            <a:endParaRPr lang="en-US" smtClean="0"/>
          </a:p>
        </p:txBody>
      </p:sp>
      <p:sp>
        <p:nvSpPr>
          <p:cNvPr id="6148" name="Date Placeholder 3"/>
          <p:cNvSpPr>
            <a:spLocks noGrp="1"/>
          </p:cNvSpPr>
          <p:nvPr>
            <p:ph type="dt" sz="quarter" idx="10"/>
          </p:nvPr>
        </p:nvSpPr>
        <p:spPr/>
        <p:txBody>
          <a:bodyPr/>
          <a:lstStyle/>
          <a:p>
            <a:pPr>
              <a:defRPr/>
            </a:pPr>
            <a:r>
              <a:rPr lang="en-US" smtClean="0"/>
              <a:t>March 2011</a:t>
            </a:r>
            <a:endParaRPr lang="en-US"/>
          </a:p>
        </p:txBody>
      </p:sp>
      <p:sp>
        <p:nvSpPr>
          <p:cNvPr id="6149"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41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6" charset="0"/>
                <a:cs typeface="Arial" charset="0"/>
              </a:defRPr>
            </a:lvl1pPr>
            <a:lvl2pPr marL="742950" indent="-285750" eaLnBrk="0" hangingPunct="0">
              <a:defRPr sz="1200">
                <a:solidFill>
                  <a:schemeClr val="tx1"/>
                </a:solidFill>
                <a:latin typeface="Times New Roman" pitchFamily="16" charset="0"/>
                <a:cs typeface="Arial" charset="0"/>
              </a:defRPr>
            </a:lvl2pPr>
            <a:lvl3pPr marL="1143000" indent="-228600" eaLnBrk="0" hangingPunct="0">
              <a:defRPr sz="1200">
                <a:solidFill>
                  <a:schemeClr val="tx1"/>
                </a:solidFill>
                <a:latin typeface="Times New Roman" pitchFamily="16" charset="0"/>
                <a:cs typeface="Arial" charset="0"/>
              </a:defRPr>
            </a:lvl3pPr>
            <a:lvl4pPr marL="1600200" indent="-228600" eaLnBrk="0" hangingPunct="0">
              <a:defRPr sz="1200">
                <a:solidFill>
                  <a:schemeClr val="tx1"/>
                </a:solidFill>
                <a:latin typeface="Times New Roman" pitchFamily="16" charset="0"/>
                <a:cs typeface="Arial" charset="0"/>
              </a:defRPr>
            </a:lvl4pPr>
            <a:lvl5pPr marL="2057400" indent="-228600" eaLnBrk="0" hangingPunct="0">
              <a:defRPr sz="1200">
                <a:solidFill>
                  <a:schemeClr val="tx1"/>
                </a:solidFill>
                <a:latin typeface="Times New Roman" pitchFamily="16"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6"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6"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6"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6" charset="0"/>
                <a:cs typeface="Arial" charset="0"/>
              </a:defRPr>
            </a:lvl9pPr>
          </a:lstStyle>
          <a:p>
            <a:r>
              <a:rPr lang="en-US" smtClean="0"/>
              <a:t>Slide </a:t>
            </a:r>
            <a:fld id="{0E898B3C-90F0-4555-A178-BCBB2A454E19}" type="slidenum">
              <a:rPr lang="en-US" smtClean="0"/>
              <a:pPr/>
              <a:t>25</a:t>
            </a:fld>
            <a:endParaRPr lang="en-US" smtClean="0"/>
          </a:p>
        </p:txBody>
      </p:sp>
    </p:spTree>
    <p:extLst>
      <p:ext uri="{BB962C8B-B14F-4D97-AF65-F5344CB8AC3E}">
        <p14:creationId xmlns:p14="http://schemas.microsoft.com/office/powerpoint/2010/main" val="325931760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dirty="0" smtClean="0"/>
              <a:t>Use Case 3a : Outdoor Extended Range Hotspot : Requirement</a:t>
            </a:r>
          </a:p>
        </p:txBody>
      </p:sp>
      <p:sp>
        <p:nvSpPr>
          <p:cNvPr id="5123" name="Content Placeholder 2"/>
          <p:cNvSpPr>
            <a:spLocks noGrp="1"/>
          </p:cNvSpPr>
          <p:nvPr>
            <p:ph idx="1"/>
          </p:nvPr>
        </p:nvSpPr>
        <p:spPr>
          <a:xfrm>
            <a:off x="685800" y="1676400"/>
            <a:ext cx="7772400" cy="4724400"/>
          </a:xfrm>
        </p:spPr>
        <p:txBody>
          <a:bodyPr/>
          <a:lstStyle/>
          <a:p>
            <a:endParaRPr lang="en-US" smtClean="0"/>
          </a:p>
          <a:p>
            <a:endParaRPr lang="en-US" smtClean="0"/>
          </a:p>
          <a:p>
            <a:endParaRPr lang="en-US" smtClean="0"/>
          </a:p>
          <a:p>
            <a:pPr lvl="2"/>
            <a:endParaRPr lang="en-US" smtClean="0"/>
          </a:p>
        </p:txBody>
      </p:sp>
      <p:sp>
        <p:nvSpPr>
          <p:cNvPr id="6148" name="Date Placeholder 3"/>
          <p:cNvSpPr>
            <a:spLocks noGrp="1"/>
          </p:cNvSpPr>
          <p:nvPr>
            <p:ph type="dt" sz="quarter" idx="10"/>
          </p:nvPr>
        </p:nvSpPr>
        <p:spPr/>
        <p:txBody>
          <a:bodyPr/>
          <a:lstStyle/>
          <a:p>
            <a:pPr>
              <a:defRPr/>
            </a:pPr>
            <a:r>
              <a:rPr lang="en-US" smtClean="0"/>
              <a:t>March 2011</a:t>
            </a:r>
            <a:endParaRPr lang="en-US"/>
          </a:p>
        </p:txBody>
      </p:sp>
      <p:sp>
        <p:nvSpPr>
          <p:cNvPr id="6149"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51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6" charset="0"/>
                <a:cs typeface="Arial" charset="0"/>
              </a:defRPr>
            </a:lvl1pPr>
            <a:lvl2pPr marL="742950" indent="-285750" eaLnBrk="0" hangingPunct="0">
              <a:defRPr sz="1200">
                <a:solidFill>
                  <a:schemeClr val="tx1"/>
                </a:solidFill>
                <a:latin typeface="Times New Roman" pitchFamily="16" charset="0"/>
                <a:cs typeface="Arial" charset="0"/>
              </a:defRPr>
            </a:lvl2pPr>
            <a:lvl3pPr marL="1143000" indent="-228600" eaLnBrk="0" hangingPunct="0">
              <a:defRPr sz="1200">
                <a:solidFill>
                  <a:schemeClr val="tx1"/>
                </a:solidFill>
                <a:latin typeface="Times New Roman" pitchFamily="16" charset="0"/>
                <a:cs typeface="Arial" charset="0"/>
              </a:defRPr>
            </a:lvl3pPr>
            <a:lvl4pPr marL="1600200" indent="-228600" eaLnBrk="0" hangingPunct="0">
              <a:defRPr sz="1200">
                <a:solidFill>
                  <a:schemeClr val="tx1"/>
                </a:solidFill>
                <a:latin typeface="Times New Roman" pitchFamily="16" charset="0"/>
                <a:cs typeface="Arial" charset="0"/>
              </a:defRPr>
            </a:lvl4pPr>
            <a:lvl5pPr marL="2057400" indent="-228600" eaLnBrk="0" hangingPunct="0">
              <a:defRPr sz="1200">
                <a:solidFill>
                  <a:schemeClr val="tx1"/>
                </a:solidFill>
                <a:latin typeface="Times New Roman" pitchFamily="16"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6"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6"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6"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6" charset="0"/>
                <a:cs typeface="Arial" charset="0"/>
              </a:defRPr>
            </a:lvl9pPr>
          </a:lstStyle>
          <a:p>
            <a:r>
              <a:rPr lang="en-US" smtClean="0"/>
              <a:t>Slide </a:t>
            </a:r>
            <a:fld id="{69CBD7A9-6B79-498B-942C-DC62B8A137AF}" type="slidenum">
              <a:rPr lang="en-US" smtClean="0"/>
              <a:pPr/>
              <a:t>26</a:t>
            </a:fld>
            <a:endParaRPr lang="en-US" smtClean="0"/>
          </a:p>
        </p:txBody>
      </p:sp>
      <p:graphicFrame>
        <p:nvGraphicFramePr>
          <p:cNvPr id="7" name="Group 68"/>
          <p:cNvGraphicFramePr>
            <a:graphicFrameLocks/>
          </p:cNvGraphicFramePr>
          <p:nvPr/>
        </p:nvGraphicFramePr>
        <p:xfrm>
          <a:off x="685800" y="1773238"/>
          <a:ext cx="7772400" cy="4398978"/>
        </p:xfrm>
        <a:graphic>
          <a:graphicData uri="http://schemas.openxmlformats.org/drawingml/2006/table">
            <a:tbl>
              <a:tblPr/>
              <a:tblGrid>
                <a:gridCol w="622300"/>
                <a:gridCol w="3484563"/>
                <a:gridCol w="3665537"/>
              </a:tblGrid>
              <a:tr h="33811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dirty="0" smtClean="0">
                          <a:ln>
                            <a:noFill/>
                          </a:ln>
                          <a:solidFill>
                            <a:schemeClr val="tx1"/>
                          </a:solidFill>
                          <a:effectLst/>
                          <a:latin typeface="Times New Roman" pitchFamily="18" charset="0"/>
                          <a:ea typeface="ＭＳ Ｐゴシック" pitchFamily="34" charset="-128"/>
                        </a:rPr>
                        <a:t>#</a:t>
                      </a: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Category</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Comment</a:t>
                      </a: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1</a:t>
                      </a: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Location</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Outdoor</a:t>
                      </a: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1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2</a:t>
                      </a: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Environment type</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Urban, Sub-urban</a:t>
                      </a: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1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3</a:t>
                      </a: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STA/AP communication</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Send/receive (monitor &amp; feedback)</a:t>
                      </a: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1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4</a:t>
                      </a: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Data rate</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dirty="0" smtClean="0">
                          <a:ln>
                            <a:noFill/>
                          </a:ln>
                          <a:solidFill>
                            <a:schemeClr val="tx1"/>
                          </a:solidFill>
                          <a:effectLst/>
                          <a:latin typeface="Times New Roman" pitchFamily="18" charset="0"/>
                          <a:ea typeface="ＭＳ Ｐゴシック" pitchFamily="34" charset="-128"/>
                        </a:rPr>
                        <a:t>Up to 10 Mbps</a:t>
                      </a: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5</a:t>
                      </a: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BER/PER requirement</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PER&lt;10%</a:t>
                      </a: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1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6</a:t>
                      </a: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Mobility</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dirty="0" smtClean="0">
                          <a:ln>
                            <a:noFill/>
                          </a:ln>
                          <a:solidFill>
                            <a:schemeClr val="tx1"/>
                          </a:solidFill>
                          <a:effectLst/>
                          <a:latin typeface="Times New Roman" pitchFamily="18" charset="0"/>
                          <a:ea typeface="ＭＳ Ｐゴシック" pitchFamily="34" charset="-128"/>
                        </a:rPr>
                        <a:t>Pedestrian</a:t>
                      </a: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525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7</a:t>
                      </a: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Traffic type</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Burst/permanent</a:t>
                      </a: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8</a:t>
                      </a: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dirty="0" smtClean="0">
                          <a:ln>
                            <a:noFill/>
                          </a:ln>
                          <a:solidFill>
                            <a:schemeClr val="tx1"/>
                          </a:solidFill>
                          <a:effectLst/>
                          <a:latin typeface="Times New Roman" pitchFamily="18" charset="0"/>
                          <a:ea typeface="ＭＳ Ｐゴシック" pitchFamily="34" charset="-128"/>
                        </a:rPr>
                        <a:t>Security requirement</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High</a:t>
                      </a: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1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9</a:t>
                      </a: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Reliability</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High</a:t>
                      </a: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1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10</a:t>
                      </a: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STA/AP capacity</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dirty="0" smtClean="0">
                          <a:ln>
                            <a:noFill/>
                          </a:ln>
                          <a:solidFill>
                            <a:schemeClr val="tx1"/>
                          </a:solidFill>
                          <a:effectLst/>
                          <a:latin typeface="Times New Roman" pitchFamily="18" charset="0"/>
                          <a:ea typeface="ＭＳ Ｐゴシック" pitchFamily="34" charset="-128"/>
                        </a:rPr>
                        <a:t>STA: 50, AP: 1</a:t>
                      </a: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11</a:t>
                      </a: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STA/AP category</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STA: fixed, AP: fixed</a:t>
                      </a: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1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12</a:t>
                      </a: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STA/AP elevation</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dirty="0" smtClean="0">
                          <a:ln>
                            <a:noFill/>
                          </a:ln>
                          <a:solidFill>
                            <a:schemeClr val="tx1"/>
                          </a:solidFill>
                          <a:effectLst/>
                          <a:latin typeface="Times New Roman" pitchFamily="18" charset="0"/>
                          <a:ea typeface="ＭＳ Ｐゴシック" pitchFamily="34" charset="-128"/>
                        </a:rPr>
                        <a:t>STA: 1-2m, AP: 5-10m</a:t>
                      </a: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189180322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2"/>
          <p:cNvSpPr>
            <a:spLocks noGrp="1" noChangeArrowheads="1"/>
          </p:cNvSpPr>
          <p:nvPr>
            <p:ph type="title"/>
          </p:nvPr>
        </p:nvSpPr>
        <p:spPr/>
        <p:txBody>
          <a:bodyPr/>
          <a:lstStyle/>
          <a:p>
            <a:r>
              <a:rPr lang="en-US" altLang="ja-JP" dirty="0" smtClean="0"/>
              <a:t>Use Case 3b : Outdoor Wi-Fi for cellular traffic offloading Motivation</a:t>
            </a:r>
          </a:p>
        </p:txBody>
      </p:sp>
      <p:sp>
        <p:nvSpPr>
          <p:cNvPr id="6148" name="Rectangle 3"/>
          <p:cNvSpPr>
            <a:spLocks noGrp="1" noChangeArrowheads="1"/>
          </p:cNvSpPr>
          <p:nvPr>
            <p:ph type="body" idx="1"/>
          </p:nvPr>
        </p:nvSpPr>
        <p:spPr>
          <a:xfrm>
            <a:off x="685800" y="1905000"/>
            <a:ext cx="7772400" cy="4191000"/>
          </a:xfrm>
        </p:spPr>
        <p:txBody>
          <a:bodyPr/>
          <a:lstStyle/>
          <a:p>
            <a:pPr algn="just"/>
            <a:r>
              <a:rPr lang="en-US" altLang="ja-JP" dirty="0" smtClean="0"/>
              <a:t>Traffic offloading by 802.11 WLAN is considered as good solution of mobile traffic explosion</a:t>
            </a:r>
          </a:p>
          <a:p>
            <a:pPr algn="just"/>
            <a:r>
              <a:rPr lang="en-US" altLang="ja-JP" dirty="0" smtClean="0"/>
              <a:t>However, current 802.11(a, g, n, ac) WLAN have short coverage and assume indoor environment</a:t>
            </a:r>
          </a:p>
          <a:p>
            <a:pPr algn="just"/>
            <a:r>
              <a:rPr lang="en-US" altLang="ja-JP" dirty="0" err="1" smtClean="0"/>
              <a:t>TGah</a:t>
            </a:r>
            <a:r>
              <a:rPr lang="en-US" altLang="ja-JP" dirty="0" smtClean="0"/>
              <a:t> has large coverage (~1km), so it can be used for mobile traffic offloading in outdoor environment</a:t>
            </a:r>
          </a:p>
        </p:txBody>
      </p:sp>
      <p:sp>
        <p:nvSpPr>
          <p:cNvPr id="2" name="Date Placeholder 1"/>
          <p:cNvSpPr>
            <a:spLocks noGrp="1"/>
          </p:cNvSpPr>
          <p:nvPr>
            <p:ph type="dt" sz="half" idx="10"/>
          </p:nvPr>
        </p:nvSpPr>
        <p:spPr/>
        <p:txBody>
          <a:bodyPr/>
          <a:lstStyle/>
          <a:p>
            <a:pPr>
              <a:defRPr/>
            </a:pPr>
            <a:r>
              <a:rPr lang="en-US" smtClean="0"/>
              <a:t>March 2011</a:t>
            </a:r>
            <a:endParaRPr lang="en-US" dirty="0"/>
          </a:p>
        </p:txBody>
      </p:sp>
      <p:sp>
        <p:nvSpPr>
          <p:cNvPr id="3" name="Footer Placeholder 2"/>
          <p:cNvSpPr>
            <a:spLocks noGrp="1"/>
          </p:cNvSpPr>
          <p:nvPr>
            <p:ph type="ftr" sz="quarter" idx="11"/>
          </p:nvPr>
        </p:nvSpPr>
        <p:spPr/>
        <p:txBody>
          <a:bodyPr/>
          <a:lstStyle/>
          <a:p>
            <a:pPr>
              <a:defRPr/>
            </a:pPr>
            <a:r>
              <a:rPr lang="en-US" smtClean="0"/>
              <a:t>David Halasz, OakTree Wireless</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9F280238-5E03-4A90-BACD-D800220B2674}" type="slidenum">
              <a:rPr lang="en-US" smtClean="0"/>
              <a:pPr>
                <a:defRPr/>
              </a:pPr>
              <a:t>27</a:t>
            </a:fld>
            <a:endParaRPr lang="en-US"/>
          </a:p>
        </p:txBody>
      </p:sp>
    </p:spTree>
    <p:extLst>
      <p:ext uri="{BB962C8B-B14F-4D97-AF65-F5344CB8AC3E}">
        <p14:creationId xmlns:p14="http://schemas.microsoft.com/office/powerpoint/2010/main" val="417285221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rgbClr val="A70164"/>
                </a:solidFill>
                <a:latin typeface="Times New Roman" pitchFamily="16" charset="0"/>
                <a:ea typeface="MS PGothic" pitchFamily="34" charset="-128"/>
              </a:defRPr>
            </a:lvl1pPr>
            <a:lvl2pPr marL="742950" indent="-285750" eaLnBrk="0" hangingPunct="0">
              <a:defRPr kumimoji="1">
                <a:solidFill>
                  <a:srgbClr val="A70164"/>
                </a:solidFill>
                <a:latin typeface="Times New Roman" pitchFamily="16" charset="0"/>
                <a:ea typeface="MS PGothic" pitchFamily="34" charset="-128"/>
              </a:defRPr>
            </a:lvl2pPr>
            <a:lvl3pPr marL="1143000" indent="-228600" eaLnBrk="0" hangingPunct="0">
              <a:defRPr kumimoji="1">
                <a:solidFill>
                  <a:srgbClr val="A70164"/>
                </a:solidFill>
                <a:latin typeface="Times New Roman" pitchFamily="16" charset="0"/>
                <a:ea typeface="MS PGothic" pitchFamily="34" charset="-128"/>
              </a:defRPr>
            </a:lvl3pPr>
            <a:lvl4pPr marL="1600200" indent="-228600" eaLnBrk="0" hangingPunct="0">
              <a:defRPr kumimoji="1">
                <a:solidFill>
                  <a:srgbClr val="A70164"/>
                </a:solidFill>
                <a:latin typeface="Times New Roman" pitchFamily="16" charset="0"/>
                <a:ea typeface="MS PGothic" pitchFamily="34" charset="-128"/>
              </a:defRPr>
            </a:lvl4pPr>
            <a:lvl5pPr marL="2057400" indent="-228600" eaLnBrk="0" hangingPunct="0">
              <a:defRPr kumimoji="1">
                <a:solidFill>
                  <a:srgbClr val="A70164"/>
                </a:solidFill>
                <a:latin typeface="Times New Roman" pitchFamily="16" charset="0"/>
                <a:ea typeface="MS PGothic" pitchFamily="34" charset="-128"/>
              </a:defRPr>
            </a:lvl5pPr>
            <a:lvl6pPr marL="2514600" indent="-228600" eaLnBrk="0" fontAlgn="base" latinLnBrk="1" hangingPunct="0">
              <a:spcBef>
                <a:spcPct val="0"/>
              </a:spcBef>
              <a:spcAft>
                <a:spcPct val="0"/>
              </a:spcAft>
              <a:defRPr kumimoji="1">
                <a:solidFill>
                  <a:srgbClr val="A70164"/>
                </a:solidFill>
                <a:latin typeface="Times New Roman" pitchFamily="16" charset="0"/>
                <a:ea typeface="MS PGothic" pitchFamily="34" charset="-128"/>
              </a:defRPr>
            </a:lvl6pPr>
            <a:lvl7pPr marL="2971800" indent="-228600" eaLnBrk="0" fontAlgn="base" latinLnBrk="1" hangingPunct="0">
              <a:spcBef>
                <a:spcPct val="0"/>
              </a:spcBef>
              <a:spcAft>
                <a:spcPct val="0"/>
              </a:spcAft>
              <a:defRPr kumimoji="1">
                <a:solidFill>
                  <a:srgbClr val="A70164"/>
                </a:solidFill>
                <a:latin typeface="Times New Roman" pitchFamily="16" charset="0"/>
                <a:ea typeface="MS PGothic" pitchFamily="34" charset="-128"/>
              </a:defRPr>
            </a:lvl7pPr>
            <a:lvl8pPr marL="3429000" indent="-228600" eaLnBrk="0" fontAlgn="base" latinLnBrk="1" hangingPunct="0">
              <a:spcBef>
                <a:spcPct val="0"/>
              </a:spcBef>
              <a:spcAft>
                <a:spcPct val="0"/>
              </a:spcAft>
              <a:defRPr kumimoji="1">
                <a:solidFill>
                  <a:srgbClr val="A70164"/>
                </a:solidFill>
                <a:latin typeface="Times New Roman" pitchFamily="16" charset="0"/>
                <a:ea typeface="MS PGothic" pitchFamily="34" charset="-128"/>
              </a:defRPr>
            </a:lvl8pPr>
            <a:lvl9pPr marL="3886200" indent="-228600" eaLnBrk="0" fontAlgn="base" latinLnBrk="1" hangingPunct="0">
              <a:spcBef>
                <a:spcPct val="0"/>
              </a:spcBef>
              <a:spcAft>
                <a:spcPct val="0"/>
              </a:spcAft>
              <a:defRPr kumimoji="1">
                <a:solidFill>
                  <a:srgbClr val="A70164"/>
                </a:solidFill>
                <a:latin typeface="Times New Roman" pitchFamily="16" charset="0"/>
                <a:ea typeface="MS PGothic" pitchFamily="34" charset="-128"/>
              </a:defRPr>
            </a:lvl9pPr>
          </a:lstStyle>
          <a:p>
            <a:r>
              <a:rPr kumimoji="0" lang="en-US" altLang="ja-JP">
                <a:solidFill>
                  <a:schemeClr val="tx1"/>
                </a:solidFill>
              </a:rPr>
              <a:t>Slide </a:t>
            </a:r>
            <a:fld id="{4DB2452F-525F-4D9F-888A-4C0F47731308}" type="slidenum">
              <a:rPr kumimoji="0" lang="en-US" altLang="ja-JP">
                <a:solidFill>
                  <a:schemeClr val="tx1"/>
                </a:solidFill>
              </a:rPr>
              <a:pPr/>
              <a:t>28</a:t>
            </a:fld>
            <a:endParaRPr kumimoji="0" lang="en-US" altLang="ja-JP">
              <a:solidFill>
                <a:schemeClr val="tx1"/>
              </a:solidFill>
            </a:endParaRPr>
          </a:p>
        </p:txBody>
      </p:sp>
      <p:sp>
        <p:nvSpPr>
          <p:cNvPr id="8195" name="Rectangle 59"/>
          <p:cNvSpPr>
            <a:spLocks noGrp="1" noChangeArrowheads="1"/>
          </p:cNvSpPr>
          <p:nvPr>
            <p:ph type="title"/>
          </p:nvPr>
        </p:nvSpPr>
        <p:spPr/>
        <p:txBody>
          <a:bodyPr/>
          <a:lstStyle/>
          <a:p>
            <a:r>
              <a:rPr lang="en-US" altLang="ja-JP" sz="2400" dirty="0" smtClean="0"/>
              <a:t>Use Case 3b : Outdoor Wi-Fi : Requirements</a:t>
            </a:r>
          </a:p>
        </p:txBody>
      </p:sp>
      <p:graphicFrame>
        <p:nvGraphicFramePr>
          <p:cNvPr id="8256" name="Group 64"/>
          <p:cNvGraphicFramePr>
            <a:graphicFrameLocks noGrp="1"/>
          </p:cNvGraphicFramePr>
          <p:nvPr>
            <p:ph idx="1"/>
          </p:nvPr>
        </p:nvGraphicFramePr>
        <p:xfrm>
          <a:off x="685800" y="1524000"/>
          <a:ext cx="7772400" cy="4737422"/>
        </p:xfrm>
        <a:graphic>
          <a:graphicData uri="http://schemas.openxmlformats.org/drawingml/2006/table">
            <a:tbl>
              <a:tblPr/>
              <a:tblGrid>
                <a:gridCol w="622300"/>
                <a:gridCol w="3263900"/>
                <a:gridCol w="3886200"/>
              </a:tblGrid>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Category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Comment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Location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Outdoor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Environment type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Urban, sub-urban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STA/AP communication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Send/receive (Web browsing, multimedia)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Data rate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Up to 20 Mbps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BER/PER requirement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PER&lt;10%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6</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Mobility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Pedestrian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02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7</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Traffic type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Burst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8</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Security requirement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High</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9</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Reliability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High</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10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STA/AP capacity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 50 , AP: 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11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STA/AP category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 nomadic, AP: fixed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12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STA/AP elevation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 1-2m, AP: 5-10m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13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Actors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fr-FR" altLang="ja-JP" sz="1600" b="1" i="0" u="none" strike="noStrike" cap="none" normalizeH="0" baseline="0" smtClean="0">
                          <a:ln>
                            <a:noFill/>
                          </a:ln>
                          <a:solidFill>
                            <a:schemeClr val="tx1"/>
                          </a:solidFill>
                          <a:effectLst/>
                          <a:latin typeface="Times New Roman" pitchFamily="16" charset="0"/>
                          <a:ea typeface="MS PGothic" pitchFamily="34" charset="-128"/>
                        </a:rPr>
                        <a:t>Cellular device, portable smart device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72017615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Use Case 4 : Indoor/Outdoor streaming data</a:t>
            </a:r>
          </a:p>
        </p:txBody>
      </p:sp>
      <p:sp>
        <p:nvSpPr>
          <p:cNvPr id="3" name="Content Placeholder 2"/>
          <p:cNvSpPr>
            <a:spLocks noGrp="1"/>
          </p:cNvSpPr>
          <p:nvPr>
            <p:ph idx="1"/>
          </p:nvPr>
        </p:nvSpPr>
        <p:spPr/>
        <p:txBody>
          <a:bodyPr/>
          <a:lstStyle/>
          <a:p>
            <a:r>
              <a:rPr lang="fr-FR" sz="2000" dirty="0"/>
              <a:t>11/17r5, </a:t>
            </a:r>
            <a:r>
              <a:rPr lang="fr-FR" sz="2000" dirty="0" err="1"/>
              <a:t>slide</a:t>
            </a:r>
            <a:r>
              <a:rPr lang="fr-FR" sz="2000" dirty="0"/>
              <a:t> </a:t>
            </a:r>
            <a:r>
              <a:rPr lang="fr-FR" sz="2000" dirty="0" smtClean="0"/>
              <a:t>10/11</a:t>
            </a:r>
            <a:r>
              <a:rPr lang="fr-FR" sz="2000" dirty="0"/>
              <a:t>	</a:t>
            </a:r>
            <a:r>
              <a:rPr lang="fr-FR" sz="2000" dirty="0" err="1"/>
              <a:t>Outdoor</a:t>
            </a:r>
            <a:r>
              <a:rPr lang="fr-FR" sz="2000" dirty="0"/>
              <a:t> </a:t>
            </a:r>
            <a:r>
              <a:rPr lang="fr-FR" sz="2000" dirty="0" smtClean="0"/>
              <a:t>surveillance</a:t>
            </a:r>
          </a:p>
          <a:p>
            <a:r>
              <a:rPr lang="en-US" sz="2000" dirty="0"/>
              <a:t>11/17r5, slide </a:t>
            </a:r>
            <a:r>
              <a:rPr lang="en-US" sz="2000" dirty="0" smtClean="0"/>
              <a:t>12/13</a:t>
            </a:r>
            <a:r>
              <a:rPr lang="en-US" sz="2000" dirty="0"/>
              <a:t>	Indoor surveillance</a:t>
            </a:r>
          </a:p>
          <a:p>
            <a:r>
              <a:rPr lang="en-US" sz="2000" dirty="0"/>
              <a:t>11/17r5, slide </a:t>
            </a:r>
            <a:r>
              <a:rPr lang="en-US" sz="2000" dirty="0" smtClean="0"/>
              <a:t>14/15</a:t>
            </a:r>
            <a:r>
              <a:rPr lang="en-US" sz="2000" dirty="0"/>
              <a:t>	Home entertainment</a:t>
            </a:r>
          </a:p>
          <a:p>
            <a:endParaRPr lang="en-US" dirty="0"/>
          </a:p>
        </p:txBody>
      </p:sp>
      <p:sp>
        <p:nvSpPr>
          <p:cNvPr id="4" name="Date Placeholder 3"/>
          <p:cNvSpPr>
            <a:spLocks noGrp="1"/>
          </p:cNvSpPr>
          <p:nvPr>
            <p:ph type="dt" sz="half" idx="10"/>
          </p:nvPr>
        </p:nvSpPr>
        <p:spPr/>
        <p:txBody>
          <a:bodyPr/>
          <a:lstStyle/>
          <a:p>
            <a:pPr>
              <a:defRPr/>
            </a:pPr>
            <a:r>
              <a:rPr lang="en-US" smtClean="0"/>
              <a:t>March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29</a:t>
            </a:fld>
            <a:endParaRPr lang="en-US"/>
          </a:p>
        </p:txBody>
      </p:sp>
    </p:spTree>
    <p:extLst>
      <p:ext uri="{BB962C8B-B14F-4D97-AF65-F5344CB8AC3E}">
        <p14:creationId xmlns:p14="http://schemas.microsoft.com/office/powerpoint/2010/main" val="19864843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Case Categories</a:t>
            </a:r>
            <a:endParaRPr lang="en-US" dirty="0"/>
          </a:p>
        </p:txBody>
      </p:sp>
      <p:sp>
        <p:nvSpPr>
          <p:cNvPr id="3" name="Content Placeholder 2"/>
          <p:cNvSpPr>
            <a:spLocks noGrp="1"/>
          </p:cNvSpPr>
          <p:nvPr>
            <p:ph idx="1"/>
          </p:nvPr>
        </p:nvSpPr>
        <p:spPr/>
        <p:txBody>
          <a:bodyPr/>
          <a:lstStyle/>
          <a:p>
            <a:r>
              <a:rPr lang="en-US" sz="2000" dirty="0" smtClean="0"/>
              <a:t>Use </a:t>
            </a:r>
            <a:r>
              <a:rPr lang="en-US" sz="2000" dirty="0"/>
              <a:t>Case 1 : Sensors and </a:t>
            </a:r>
            <a:r>
              <a:rPr lang="en-US" sz="2000" dirty="0" smtClean="0"/>
              <a:t>meters</a:t>
            </a:r>
          </a:p>
          <a:p>
            <a:r>
              <a:rPr lang="en-US" sz="2000" dirty="0" smtClean="0"/>
              <a:t>Use Case 8 : Sensors and meters with mobility</a:t>
            </a:r>
          </a:p>
          <a:p>
            <a:r>
              <a:rPr lang="en-US" sz="2000" dirty="0"/>
              <a:t>Use Case 2 : Backhaul Sensor and meter </a:t>
            </a:r>
            <a:r>
              <a:rPr lang="en-US" sz="2000" dirty="0" smtClean="0"/>
              <a:t>data</a:t>
            </a:r>
          </a:p>
          <a:p>
            <a:r>
              <a:rPr lang="en-US" sz="2000" dirty="0"/>
              <a:t>Use Case 3 : Extended range hotspot and cellular </a:t>
            </a:r>
            <a:r>
              <a:rPr lang="en-US" sz="2000" dirty="0" smtClean="0"/>
              <a:t>offloading</a:t>
            </a:r>
          </a:p>
          <a:p>
            <a:r>
              <a:rPr lang="en-US" sz="2000" dirty="0"/>
              <a:t>Use Case 4 : </a:t>
            </a:r>
            <a:r>
              <a:rPr lang="en-US" sz="2000" dirty="0" smtClean="0"/>
              <a:t>Indoor/Outdoor streaming data</a:t>
            </a:r>
          </a:p>
          <a:p>
            <a:r>
              <a:rPr lang="en-US" sz="2000" dirty="0" smtClean="0"/>
              <a:t>Use Case 5 : Electronic Menu &amp; Coupon Distribution</a:t>
            </a:r>
          </a:p>
          <a:p>
            <a:r>
              <a:rPr lang="en-US" sz="2000" dirty="0" smtClean="0"/>
              <a:t>Use Case 6 : Indoor &amp; Outdoor Location</a:t>
            </a:r>
          </a:p>
          <a:p>
            <a:r>
              <a:rPr lang="en-US" sz="2000" strike="sngStrike" dirty="0" smtClean="0">
                <a:solidFill>
                  <a:srgbClr val="FF0000"/>
                </a:solidFill>
              </a:rPr>
              <a:t>Use Case 7 : AP power saving</a:t>
            </a:r>
          </a:p>
          <a:p>
            <a:pPr lvl="1"/>
            <a:endParaRPr lang="en-US" dirty="0"/>
          </a:p>
        </p:txBody>
      </p:sp>
      <p:sp>
        <p:nvSpPr>
          <p:cNvPr id="4" name="Date Placeholder 3"/>
          <p:cNvSpPr>
            <a:spLocks noGrp="1"/>
          </p:cNvSpPr>
          <p:nvPr>
            <p:ph type="dt" sz="half" idx="10"/>
          </p:nvPr>
        </p:nvSpPr>
        <p:spPr/>
        <p:txBody>
          <a:bodyPr/>
          <a:lstStyle/>
          <a:p>
            <a:pPr>
              <a:defRPr/>
            </a:pPr>
            <a:r>
              <a:rPr lang="en-US" smtClean="0"/>
              <a:t>March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extLst>
      <p:ext uri="{BB962C8B-B14F-4D97-AF65-F5344CB8AC3E}">
        <p14:creationId xmlns:p14="http://schemas.microsoft.com/office/powerpoint/2010/main" val="138123802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267" name="Group 4"/>
          <p:cNvGrpSpPr>
            <a:grpSpLocks/>
          </p:cNvGrpSpPr>
          <p:nvPr/>
        </p:nvGrpSpPr>
        <p:grpSpPr bwMode="auto">
          <a:xfrm>
            <a:off x="2055813" y="1371600"/>
            <a:ext cx="5183187" cy="4802188"/>
            <a:chOff x="1055" y="959"/>
            <a:chExt cx="3265" cy="3025"/>
          </a:xfrm>
        </p:grpSpPr>
        <p:sp>
          <p:nvSpPr>
            <p:cNvPr id="11310" name="Line 5"/>
            <p:cNvSpPr>
              <a:spLocks noChangeShapeType="1"/>
            </p:cNvSpPr>
            <p:nvPr/>
          </p:nvSpPr>
          <p:spPr bwMode="auto">
            <a:xfrm flipV="1">
              <a:off x="1056" y="960"/>
              <a:ext cx="0" cy="3024"/>
            </a:xfrm>
            <a:prstGeom prst="line">
              <a:avLst/>
            </a:prstGeom>
            <a:noFill/>
            <a:ln w="28575">
              <a:solidFill>
                <a:srgbClr val="C0C0C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311" name="Line 6"/>
            <p:cNvSpPr>
              <a:spLocks noChangeShapeType="1"/>
            </p:cNvSpPr>
            <p:nvPr/>
          </p:nvSpPr>
          <p:spPr bwMode="auto">
            <a:xfrm flipV="1">
              <a:off x="1872" y="960"/>
              <a:ext cx="0" cy="3024"/>
            </a:xfrm>
            <a:prstGeom prst="line">
              <a:avLst/>
            </a:prstGeom>
            <a:noFill/>
            <a:ln w="28575">
              <a:solidFill>
                <a:srgbClr val="C0C0C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312" name="Line 7"/>
            <p:cNvSpPr>
              <a:spLocks noChangeShapeType="1"/>
            </p:cNvSpPr>
            <p:nvPr/>
          </p:nvSpPr>
          <p:spPr bwMode="auto">
            <a:xfrm flipV="1">
              <a:off x="2688" y="960"/>
              <a:ext cx="0" cy="3024"/>
            </a:xfrm>
            <a:prstGeom prst="line">
              <a:avLst/>
            </a:prstGeom>
            <a:noFill/>
            <a:ln w="28575">
              <a:solidFill>
                <a:srgbClr val="C0C0C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313" name="Line 8"/>
            <p:cNvSpPr>
              <a:spLocks noChangeShapeType="1"/>
            </p:cNvSpPr>
            <p:nvPr/>
          </p:nvSpPr>
          <p:spPr bwMode="auto">
            <a:xfrm flipV="1">
              <a:off x="3504" y="960"/>
              <a:ext cx="0" cy="3024"/>
            </a:xfrm>
            <a:prstGeom prst="line">
              <a:avLst/>
            </a:prstGeom>
            <a:noFill/>
            <a:ln w="28575">
              <a:solidFill>
                <a:srgbClr val="C0C0C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314" name="Line 9"/>
            <p:cNvSpPr>
              <a:spLocks noChangeShapeType="1"/>
            </p:cNvSpPr>
            <p:nvPr/>
          </p:nvSpPr>
          <p:spPr bwMode="auto">
            <a:xfrm flipV="1">
              <a:off x="4320" y="960"/>
              <a:ext cx="0" cy="3024"/>
            </a:xfrm>
            <a:prstGeom prst="line">
              <a:avLst/>
            </a:prstGeom>
            <a:noFill/>
            <a:ln w="28575">
              <a:solidFill>
                <a:srgbClr val="C0C0C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315" name="Line 10"/>
            <p:cNvSpPr>
              <a:spLocks noChangeShapeType="1"/>
            </p:cNvSpPr>
            <p:nvPr/>
          </p:nvSpPr>
          <p:spPr bwMode="auto">
            <a:xfrm rot="16200000" flipV="1">
              <a:off x="2688" y="2351"/>
              <a:ext cx="0" cy="3264"/>
            </a:xfrm>
            <a:prstGeom prst="line">
              <a:avLst/>
            </a:prstGeom>
            <a:noFill/>
            <a:ln w="28575">
              <a:solidFill>
                <a:srgbClr val="C0C0C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316" name="Line 11"/>
            <p:cNvSpPr>
              <a:spLocks noChangeShapeType="1"/>
            </p:cNvSpPr>
            <p:nvPr/>
          </p:nvSpPr>
          <p:spPr bwMode="auto">
            <a:xfrm rot="16200000" flipV="1">
              <a:off x="2688" y="1595"/>
              <a:ext cx="0" cy="3264"/>
            </a:xfrm>
            <a:prstGeom prst="line">
              <a:avLst/>
            </a:prstGeom>
            <a:noFill/>
            <a:ln w="28575">
              <a:solidFill>
                <a:srgbClr val="C0C0C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317" name="Line 12"/>
            <p:cNvSpPr>
              <a:spLocks noChangeShapeType="1"/>
            </p:cNvSpPr>
            <p:nvPr/>
          </p:nvSpPr>
          <p:spPr bwMode="auto">
            <a:xfrm rot="16200000" flipV="1">
              <a:off x="2688" y="840"/>
              <a:ext cx="0" cy="3264"/>
            </a:xfrm>
            <a:prstGeom prst="line">
              <a:avLst/>
            </a:prstGeom>
            <a:noFill/>
            <a:ln w="28575">
              <a:solidFill>
                <a:srgbClr val="C0C0C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318" name="Line 13"/>
            <p:cNvSpPr>
              <a:spLocks noChangeShapeType="1"/>
            </p:cNvSpPr>
            <p:nvPr/>
          </p:nvSpPr>
          <p:spPr bwMode="auto">
            <a:xfrm rot="16200000" flipV="1">
              <a:off x="2688" y="83"/>
              <a:ext cx="0" cy="3264"/>
            </a:xfrm>
            <a:prstGeom prst="line">
              <a:avLst/>
            </a:prstGeom>
            <a:noFill/>
            <a:ln w="28575">
              <a:solidFill>
                <a:srgbClr val="C0C0C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319" name="Line 14"/>
            <p:cNvSpPr>
              <a:spLocks noChangeShapeType="1"/>
            </p:cNvSpPr>
            <p:nvPr/>
          </p:nvSpPr>
          <p:spPr bwMode="auto">
            <a:xfrm rot="16200000" flipV="1">
              <a:off x="2687" y="-673"/>
              <a:ext cx="0" cy="3264"/>
            </a:xfrm>
            <a:prstGeom prst="line">
              <a:avLst/>
            </a:prstGeom>
            <a:noFill/>
            <a:ln w="28575">
              <a:solidFill>
                <a:srgbClr val="C0C0C0"/>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1268" name="Rectangle 17"/>
          <p:cNvSpPr>
            <a:spLocks noGrp="1" noChangeArrowheads="1"/>
          </p:cNvSpPr>
          <p:nvPr>
            <p:ph type="title"/>
          </p:nvPr>
        </p:nvSpPr>
        <p:spPr>
          <a:xfrm>
            <a:off x="685800" y="685800"/>
            <a:ext cx="7772400" cy="640556"/>
          </a:xfrm>
        </p:spPr>
        <p:txBody>
          <a:bodyPr/>
          <a:lstStyle/>
          <a:p>
            <a:r>
              <a:rPr lang="en-US" altLang="ja-JP" sz="2400" dirty="0" smtClean="0"/>
              <a:t>Use Case 4a : Outdoor Surveillance</a:t>
            </a:r>
          </a:p>
        </p:txBody>
      </p:sp>
      <p:sp>
        <p:nvSpPr>
          <p:cNvPr id="11269" name="Oval 18"/>
          <p:cNvSpPr>
            <a:spLocks noChangeArrowheads="1"/>
          </p:cNvSpPr>
          <p:nvPr/>
        </p:nvSpPr>
        <p:spPr bwMode="auto">
          <a:xfrm>
            <a:off x="2209800" y="2743200"/>
            <a:ext cx="4800600" cy="1295400"/>
          </a:xfrm>
          <a:prstGeom prst="ellipse">
            <a:avLst/>
          </a:prstGeom>
          <a:noFill/>
          <a:ln w="5715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sz="1800"/>
          </a:p>
        </p:txBody>
      </p:sp>
      <p:sp>
        <p:nvSpPr>
          <p:cNvPr id="11270" name="Oval 20"/>
          <p:cNvSpPr>
            <a:spLocks noChangeArrowheads="1"/>
          </p:cNvSpPr>
          <p:nvPr/>
        </p:nvSpPr>
        <p:spPr bwMode="auto">
          <a:xfrm>
            <a:off x="2590800" y="2971800"/>
            <a:ext cx="4038600" cy="838200"/>
          </a:xfrm>
          <a:prstGeom prst="ellipse">
            <a:avLst/>
          </a:prstGeom>
          <a:noFill/>
          <a:ln w="57150">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sz="1800"/>
          </a:p>
        </p:txBody>
      </p:sp>
      <p:sp>
        <p:nvSpPr>
          <p:cNvPr id="11271" name="Line 21"/>
          <p:cNvSpPr>
            <a:spLocks noChangeShapeType="1"/>
          </p:cNvSpPr>
          <p:nvPr/>
        </p:nvSpPr>
        <p:spPr bwMode="auto">
          <a:xfrm>
            <a:off x="2713038" y="3810000"/>
            <a:ext cx="0" cy="838200"/>
          </a:xfrm>
          <a:prstGeom prst="line">
            <a:avLst/>
          </a:prstGeom>
          <a:noFill/>
          <a:ln w="5715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272" name="Line 24"/>
          <p:cNvSpPr>
            <a:spLocks noChangeShapeType="1"/>
          </p:cNvSpPr>
          <p:nvPr/>
        </p:nvSpPr>
        <p:spPr bwMode="auto">
          <a:xfrm>
            <a:off x="4495800" y="4038600"/>
            <a:ext cx="0" cy="838200"/>
          </a:xfrm>
          <a:prstGeom prst="line">
            <a:avLst/>
          </a:prstGeom>
          <a:noFill/>
          <a:ln w="5715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273" name="Line 25"/>
          <p:cNvSpPr>
            <a:spLocks noChangeShapeType="1"/>
          </p:cNvSpPr>
          <p:nvPr/>
        </p:nvSpPr>
        <p:spPr bwMode="auto">
          <a:xfrm>
            <a:off x="3657600" y="1981200"/>
            <a:ext cx="0" cy="838200"/>
          </a:xfrm>
          <a:prstGeom prst="line">
            <a:avLst/>
          </a:prstGeom>
          <a:noFill/>
          <a:ln w="5715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274" name="Line 32"/>
          <p:cNvSpPr>
            <a:spLocks noChangeShapeType="1"/>
          </p:cNvSpPr>
          <p:nvPr/>
        </p:nvSpPr>
        <p:spPr bwMode="auto">
          <a:xfrm>
            <a:off x="6172200" y="3657600"/>
            <a:ext cx="0" cy="838200"/>
          </a:xfrm>
          <a:prstGeom prst="line">
            <a:avLst/>
          </a:prstGeom>
          <a:noFill/>
          <a:ln w="57150">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275" name="Line 34"/>
          <p:cNvSpPr>
            <a:spLocks noChangeShapeType="1"/>
          </p:cNvSpPr>
          <p:nvPr/>
        </p:nvSpPr>
        <p:spPr bwMode="auto">
          <a:xfrm>
            <a:off x="5486400" y="2209800"/>
            <a:ext cx="0" cy="838200"/>
          </a:xfrm>
          <a:prstGeom prst="line">
            <a:avLst/>
          </a:prstGeom>
          <a:noFill/>
          <a:ln w="57150">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276" name="Text Box 36"/>
          <p:cNvSpPr txBox="1">
            <a:spLocks noChangeArrowheads="1"/>
          </p:cNvSpPr>
          <p:nvPr/>
        </p:nvSpPr>
        <p:spPr bwMode="auto">
          <a:xfrm>
            <a:off x="4324350" y="6186488"/>
            <a:ext cx="7048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rgbClr val="A70164"/>
                </a:solidFill>
                <a:latin typeface="Times New Roman" pitchFamily="16" charset="0"/>
                <a:ea typeface="MS PGothic" pitchFamily="34" charset="-128"/>
              </a:defRPr>
            </a:lvl1pPr>
            <a:lvl2pPr marL="742950" indent="-285750" eaLnBrk="0" hangingPunct="0">
              <a:defRPr>
                <a:solidFill>
                  <a:srgbClr val="A70164"/>
                </a:solidFill>
                <a:latin typeface="Times New Roman" pitchFamily="16" charset="0"/>
                <a:ea typeface="MS PGothic" pitchFamily="34" charset="-128"/>
              </a:defRPr>
            </a:lvl2pPr>
            <a:lvl3pPr marL="1143000" indent="-228600" eaLnBrk="0" hangingPunct="0">
              <a:defRPr>
                <a:solidFill>
                  <a:srgbClr val="A70164"/>
                </a:solidFill>
                <a:latin typeface="Times New Roman" pitchFamily="16" charset="0"/>
                <a:ea typeface="MS PGothic" pitchFamily="34" charset="-128"/>
              </a:defRPr>
            </a:lvl3pPr>
            <a:lvl4pPr marL="1600200" indent="-228600" eaLnBrk="0" hangingPunct="0">
              <a:defRPr>
                <a:solidFill>
                  <a:srgbClr val="A70164"/>
                </a:solidFill>
                <a:latin typeface="Times New Roman" pitchFamily="16" charset="0"/>
                <a:ea typeface="MS PGothic" pitchFamily="34" charset="-128"/>
              </a:defRPr>
            </a:lvl4pPr>
            <a:lvl5pPr marL="2057400" indent="-228600" eaLnBrk="0" hangingPunct="0">
              <a:defRPr>
                <a:solidFill>
                  <a:srgbClr val="A70164"/>
                </a:solidFill>
                <a:latin typeface="Times New Roman" pitchFamily="16"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9pPr>
          </a:lstStyle>
          <a:p>
            <a:pPr eaLnBrk="1" hangingPunct="1"/>
            <a:r>
              <a:rPr lang="en-US" altLang="ja-JP" sz="1800">
                <a:solidFill>
                  <a:schemeClr val="tx1"/>
                </a:solidFill>
              </a:rPr>
              <a:t>500m</a:t>
            </a:r>
          </a:p>
        </p:txBody>
      </p:sp>
      <p:sp>
        <p:nvSpPr>
          <p:cNvPr id="11277" name="Text Box 37"/>
          <p:cNvSpPr txBox="1">
            <a:spLocks noChangeArrowheads="1"/>
          </p:cNvSpPr>
          <p:nvPr/>
        </p:nvSpPr>
        <p:spPr bwMode="auto">
          <a:xfrm>
            <a:off x="6781800" y="6186488"/>
            <a:ext cx="819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rgbClr val="A70164"/>
                </a:solidFill>
                <a:latin typeface="Times New Roman" pitchFamily="16" charset="0"/>
                <a:ea typeface="MS PGothic" pitchFamily="34" charset="-128"/>
              </a:defRPr>
            </a:lvl1pPr>
            <a:lvl2pPr marL="742950" indent="-285750" eaLnBrk="0" hangingPunct="0">
              <a:defRPr>
                <a:solidFill>
                  <a:srgbClr val="A70164"/>
                </a:solidFill>
                <a:latin typeface="Times New Roman" pitchFamily="16" charset="0"/>
                <a:ea typeface="MS PGothic" pitchFamily="34" charset="-128"/>
              </a:defRPr>
            </a:lvl2pPr>
            <a:lvl3pPr marL="1143000" indent="-228600" eaLnBrk="0" hangingPunct="0">
              <a:defRPr>
                <a:solidFill>
                  <a:srgbClr val="A70164"/>
                </a:solidFill>
                <a:latin typeface="Times New Roman" pitchFamily="16" charset="0"/>
                <a:ea typeface="MS PGothic" pitchFamily="34" charset="-128"/>
              </a:defRPr>
            </a:lvl3pPr>
            <a:lvl4pPr marL="1600200" indent="-228600" eaLnBrk="0" hangingPunct="0">
              <a:defRPr>
                <a:solidFill>
                  <a:srgbClr val="A70164"/>
                </a:solidFill>
                <a:latin typeface="Times New Roman" pitchFamily="16" charset="0"/>
                <a:ea typeface="MS PGothic" pitchFamily="34" charset="-128"/>
              </a:defRPr>
            </a:lvl4pPr>
            <a:lvl5pPr marL="2057400" indent="-228600" eaLnBrk="0" hangingPunct="0">
              <a:defRPr>
                <a:solidFill>
                  <a:srgbClr val="A70164"/>
                </a:solidFill>
                <a:latin typeface="Times New Roman" pitchFamily="16"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9pPr>
          </a:lstStyle>
          <a:p>
            <a:pPr eaLnBrk="1" hangingPunct="1"/>
            <a:r>
              <a:rPr lang="en-US" altLang="ja-JP" sz="1800">
                <a:solidFill>
                  <a:schemeClr val="tx1"/>
                </a:solidFill>
              </a:rPr>
              <a:t>1000m</a:t>
            </a:r>
          </a:p>
        </p:txBody>
      </p:sp>
      <p:sp>
        <p:nvSpPr>
          <p:cNvPr id="11278" name="Text Box 38"/>
          <p:cNvSpPr txBox="1">
            <a:spLocks noChangeArrowheads="1"/>
          </p:cNvSpPr>
          <p:nvPr/>
        </p:nvSpPr>
        <p:spPr bwMode="auto">
          <a:xfrm>
            <a:off x="1295400" y="3581400"/>
            <a:ext cx="7048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rgbClr val="A70164"/>
                </a:solidFill>
                <a:latin typeface="Times New Roman" pitchFamily="16" charset="0"/>
                <a:ea typeface="MS PGothic" pitchFamily="34" charset="-128"/>
              </a:defRPr>
            </a:lvl1pPr>
            <a:lvl2pPr marL="742950" indent="-285750" eaLnBrk="0" hangingPunct="0">
              <a:defRPr>
                <a:solidFill>
                  <a:srgbClr val="A70164"/>
                </a:solidFill>
                <a:latin typeface="Times New Roman" pitchFamily="16" charset="0"/>
                <a:ea typeface="MS PGothic" pitchFamily="34" charset="-128"/>
              </a:defRPr>
            </a:lvl2pPr>
            <a:lvl3pPr marL="1143000" indent="-228600" eaLnBrk="0" hangingPunct="0">
              <a:defRPr>
                <a:solidFill>
                  <a:srgbClr val="A70164"/>
                </a:solidFill>
                <a:latin typeface="Times New Roman" pitchFamily="16" charset="0"/>
                <a:ea typeface="MS PGothic" pitchFamily="34" charset="-128"/>
              </a:defRPr>
            </a:lvl3pPr>
            <a:lvl4pPr marL="1600200" indent="-228600" eaLnBrk="0" hangingPunct="0">
              <a:defRPr>
                <a:solidFill>
                  <a:srgbClr val="A70164"/>
                </a:solidFill>
                <a:latin typeface="Times New Roman" pitchFamily="16" charset="0"/>
                <a:ea typeface="MS PGothic" pitchFamily="34" charset="-128"/>
              </a:defRPr>
            </a:lvl4pPr>
            <a:lvl5pPr marL="2057400" indent="-228600" eaLnBrk="0" hangingPunct="0">
              <a:defRPr>
                <a:solidFill>
                  <a:srgbClr val="A70164"/>
                </a:solidFill>
                <a:latin typeface="Times New Roman" pitchFamily="16"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9pPr>
          </a:lstStyle>
          <a:p>
            <a:pPr eaLnBrk="1" hangingPunct="1"/>
            <a:r>
              <a:rPr lang="en-US" altLang="ja-JP" sz="1800">
                <a:solidFill>
                  <a:schemeClr val="tx1"/>
                </a:solidFill>
              </a:rPr>
              <a:t>500m</a:t>
            </a:r>
          </a:p>
        </p:txBody>
      </p:sp>
      <p:sp>
        <p:nvSpPr>
          <p:cNvPr id="11279" name="Text Box 39"/>
          <p:cNvSpPr txBox="1">
            <a:spLocks noChangeArrowheads="1"/>
          </p:cNvSpPr>
          <p:nvPr/>
        </p:nvSpPr>
        <p:spPr bwMode="auto">
          <a:xfrm>
            <a:off x="1219200" y="1143000"/>
            <a:ext cx="819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rgbClr val="A70164"/>
                </a:solidFill>
                <a:latin typeface="Times New Roman" pitchFamily="16" charset="0"/>
                <a:ea typeface="MS PGothic" pitchFamily="34" charset="-128"/>
              </a:defRPr>
            </a:lvl1pPr>
            <a:lvl2pPr marL="742950" indent="-285750" eaLnBrk="0" hangingPunct="0">
              <a:defRPr>
                <a:solidFill>
                  <a:srgbClr val="A70164"/>
                </a:solidFill>
                <a:latin typeface="Times New Roman" pitchFamily="16" charset="0"/>
                <a:ea typeface="MS PGothic" pitchFamily="34" charset="-128"/>
              </a:defRPr>
            </a:lvl2pPr>
            <a:lvl3pPr marL="1143000" indent="-228600" eaLnBrk="0" hangingPunct="0">
              <a:defRPr>
                <a:solidFill>
                  <a:srgbClr val="A70164"/>
                </a:solidFill>
                <a:latin typeface="Times New Roman" pitchFamily="16" charset="0"/>
                <a:ea typeface="MS PGothic" pitchFamily="34" charset="-128"/>
              </a:defRPr>
            </a:lvl3pPr>
            <a:lvl4pPr marL="1600200" indent="-228600" eaLnBrk="0" hangingPunct="0">
              <a:defRPr>
                <a:solidFill>
                  <a:srgbClr val="A70164"/>
                </a:solidFill>
                <a:latin typeface="Times New Roman" pitchFamily="16" charset="0"/>
                <a:ea typeface="MS PGothic" pitchFamily="34" charset="-128"/>
              </a:defRPr>
            </a:lvl4pPr>
            <a:lvl5pPr marL="2057400" indent="-228600" eaLnBrk="0" hangingPunct="0">
              <a:defRPr>
                <a:solidFill>
                  <a:srgbClr val="A70164"/>
                </a:solidFill>
                <a:latin typeface="Times New Roman" pitchFamily="16"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9pPr>
          </a:lstStyle>
          <a:p>
            <a:pPr eaLnBrk="1" hangingPunct="1"/>
            <a:r>
              <a:rPr lang="en-US" altLang="ja-JP" sz="1800">
                <a:solidFill>
                  <a:schemeClr val="tx1"/>
                </a:solidFill>
              </a:rPr>
              <a:t>1000m</a:t>
            </a:r>
          </a:p>
        </p:txBody>
      </p:sp>
      <p:sp>
        <p:nvSpPr>
          <p:cNvPr id="11280" name="Text Box 40"/>
          <p:cNvSpPr txBox="1">
            <a:spLocks noChangeArrowheads="1"/>
          </p:cNvSpPr>
          <p:nvPr/>
        </p:nvSpPr>
        <p:spPr bwMode="auto">
          <a:xfrm>
            <a:off x="1758950" y="6172200"/>
            <a:ext cx="2984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rgbClr val="A70164"/>
                </a:solidFill>
                <a:latin typeface="Times New Roman" pitchFamily="16" charset="0"/>
                <a:ea typeface="MS PGothic" pitchFamily="34" charset="-128"/>
              </a:defRPr>
            </a:lvl1pPr>
            <a:lvl2pPr marL="742950" indent="-285750" eaLnBrk="0" hangingPunct="0">
              <a:defRPr>
                <a:solidFill>
                  <a:srgbClr val="A70164"/>
                </a:solidFill>
                <a:latin typeface="Times New Roman" pitchFamily="16" charset="0"/>
                <a:ea typeface="MS PGothic" pitchFamily="34" charset="-128"/>
              </a:defRPr>
            </a:lvl2pPr>
            <a:lvl3pPr marL="1143000" indent="-228600" eaLnBrk="0" hangingPunct="0">
              <a:defRPr>
                <a:solidFill>
                  <a:srgbClr val="A70164"/>
                </a:solidFill>
                <a:latin typeface="Times New Roman" pitchFamily="16" charset="0"/>
                <a:ea typeface="MS PGothic" pitchFamily="34" charset="-128"/>
              </a:defRPr>
            </a:lvl3pPr>
            <a:lvl4pPr marL="1600200" indent="-228600" eaLnBrk="0" hangingPunct="0">
              <a:defRPr>
                <a:solidFill>
                  <a:srgbClr val="A70164"/>
                </a:solidFill>
                <a:latin typeface="Times New Roman" pitchFamily="16" charset="0"/>
                <a:ea typeface="MS PGothic" pitchFamily="34" charset="-128"/>
              </a:defRPr>
            </a:lvl4pPr>
            <a:lvl5pPr marL="2057400" indent="-228600" eaLnBrk="0" hangingPunct="0">
              <a:defRPr>
                <a:solidFill>
                  <a:srgbClr val="A70164"/>
                </a:solidFill>
                <a:latin typeface="Times New Roman" pitchFamily="16"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9pPr>
          </a:lstStyle>
          <a:p>
            <a:pPr eaLnBrk="1" hangingPunct="1"/>
            <a:r>
              <a:rPr lang="en-US" altLang="ja-JP" sz="1800">
                <a:solidFill>
                  <a:schemeClr val="tx1"/>
                </a:solidFill>
              </a:rPr>
              <a:t>0</a:t>
            </a:r>
          </a:p>
        </p:txBody>
      </p:sp>
      <p:sp>
        <p:nvSpPr>
          <p:cNvPr id="11281" name="Line 64"/>
          <p:cNvSpPr>
            <a:spLocks noChangeShapeType="1"/>
          </p:cNvSpPr>
          <p:nvPr/>
        </p:nvSpPr>
        <p:spPr bwMode="auto">
          <a:xfrm flipV="1">
            <a:off x="6248400" y="2057400"/>
            <a:ext cx="1676400" cy="838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282" name="Text Box 65"/>
          <p:cNvSpPr txBox="1">
            <a:spLocks noChangeArrowheads="1"/>
          </p:cNvSpPr>
          <p:nvPr/>
        </p:nvSpPr>
        <p:spPr bwMode="auto">
          <a:xfrm>
            <a:off x="6781800" y="1752600"/>
            <a:ext cx="2127250" cy="346075"/>
          </a:xfrm>
          <a:prstGeom prst="rect">
            <a:avLst/>
          </a:prstGeom>
          <a:solidFill>
            <a:schemeClr val="bg1"/>
          </a:solidFill>
          <a:ln w="9525">
            <a:solidFill>
              <a:schemeClr val="tx1"/>
            </a:solidFill>
            <a:miter lim="800000"/>
            <a:headEnd/>
            <a:tailEnd/>
          </a:ln>
        </p:spPr>
        <p:txBody>
          <a:bodyPr wrap="none">
            <a:spAutoFit/>
          </a:bodyPr>
          <a:lstStyle>
            <a:lvl1pPr eaLnBrk="0" hangingPunct="0">
              <a:defRPr>
                <a:solidFill>
                  <a:srgbClr val="A70164"/>
                </a:solidFill>
                <a:latin typeface="Times New Roman" pitchFamily="16" charset="0"/>
                <a:ea typeface="MS PGothic" pitchFamily="34" charset="-128"/>
              </a:defRPr>
            </a:lvl1pPr>
            <a:lvl2pPr marL="742950" indent="-285750" eaLnBrk="0" hangingPunct="0">
              <a:defRPr>
                <a:solidFill>
                  <a:srgbClr val="A70164"/>
                </a:solidFill>
                <a:latin typeface="Times New Roman" pitchFamily="16" charset="0"/>
                <a:ea typeface="MS PGothic" pitchFamily="34" charset="-128"/>
              </a:defRPr>
            </a:lvl2pPr>
            <a:lvl3pPr marL="1143000" indent="-228600" eaLnBrk="0" hangingPunct="0">
              <a:defRPr>
                <a:solidFill>
                  <a:srgbClr val="A70164"/>
                </a:solidFill>
                <a:latin typeface="Times New Roman" pitchFamily="16" charset="0"/>
                <a:ea typeface="MS PGothic" pitchFamily="34" charset="-128"/>
              </a:defRPr>
            </a:lvl3pPr>
            <a:lvl4pPr marL="1600200" indent="-228600" eaLnBrk="0" hangingPunct="0">
              <a:defRPr>
                <a:solidFill>
                  <a:srgbClr val="A70164"/>
                </a:solidFill>
                <a:latin typeface="Times New Roman" pitchFamily="16" charset="0"/>
                <a:ea typeface="MS PGothic" pitchFamily="34" charset="-128"/>
              </a:defRPr>
            </a:lvl4pPr>
            <a:lvl5pPr marL="2057400" indent="-228600" eaLnBrk="0" hangingPunct="0">
              <a:defRPr>
                <a:solidFill>
                  <a:srgbClr val="A70164"/>
                </a:solidFill>
                <a:latin typeface="Times New Roman" pitchFamily="16"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9pPr>
          </a:lstStyle>
          <a:p>
            <a:pPr eaLnBrk="1" hangingPunct="1"/>
            <a:r>
              <a:rPr lang="en-US" altLang="ja-JP" sz="1600">
                <a:solidFill>
                  <a:schemeClr val="tx1"/>
                </a:solidFill>
              </a:rPr>
              <a:t>Surveillance network A</a:t>
            </a:r>
          </a:p>
        </p:txBody>
      </p:sp>
      <p:sp>
        <p:nvSpPr>
          <p:cNvPr id="11283" name="Line 67"/>
          <p:cNvSpPr>
            <a:spLocks noChangeShapeType="1"/>
          </p:cNvSpPr>
          <p:nvPr/>
        </p:nvSpPr>
        <p:spPr bwMode="auto">
          <a:xfrm flipV="1">
            <a:off x="6553200" y="2743200"/>
            <a:ext cx="1524000" cy="609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284" name="Text Box 66"/>
          <p:cNvSpPr txBox="1">
            <a:spLocks noChangeArrowheads="1"/>
          </p:cNvSpPr>
          <p:nvPr/>
        </p:nvSpPr>
        <p:spPr bwMode="auto">
          <a:xfrm>
            <a:off x="6934200" y="2438400"/>
            <a:ext cx="2116138" cy="346075"/>
          </a:xfrm>
          <a:prstGeom prst="rect">
            <a:avLst/>
          </a:prstGeom>
          <a:solidFill>
            <a:schemeClr val="bg1"/>
          </a:solidFill>
          <a:ln w="9525">
            <a:solidFill>
              <a:schemeClr val="tx1"/>
            </a:solidFill>
            <a:miter lim="800000"/>
            <a:headEnd/>
            <a:tailEnd/>
          </a:ln>
        </p:spPr>
        <p:txBody>
          <a:bodyPr wrap="none">
            <a:spAutoFit/>
          </a:bodyPr>
          <a:lstStyle>
            <a:lvl1pPr eaLnBrk="0" hangingPunct="0">
              <a:defRPr>
                <a:solidFill>
                  <a:srgbClr val="A70164"/>
                </a:solidFill>
                <a:latin typeface="Times New Roman" pitchFamily="16" charset="0"/>
                <a:ea typeface="MS PGothic" pitchFamily="34" charset="-128"/>
              </a:defRPr>
            </a:lvl1pPr>
            <a:lvl2pPr marL="742950" indent="-285750" eaLnBrk="0" hangingPunct="0">
              <a:defRPr>
                <a:solidFill>
                  <a:srgbClr val="A70164"/>
                </a:solidFill>
                <a:latin typeface="Times New Roman" pitchFamily="16" charset="0"/>
                <a:ea typeface="MS PGothic" pitchFamily="34" charset="-128"/>
              </a:defRPr>
            </a:lvl2pPr>
            <a:lvl3pPr marL="1143000" indent="-228600" eaLnBrk="0" hangingPunct="0">
              <a:defRPr>
                <a:solidFill>
                  <a:srgbClr val="A70164"/>
                </a:solidFill>
                <a:latin typeface="Times New Roman" pitchFamily="16" charset="0"/>
                <a:ea typeface="MS PGothic" pitchFamily="34" charset="-128"/>
              </a:defRPr>
            </a:lvl3pPr>
            <a:lvl4pPr marL="1600200" indent="-228600" eaLnBrk="0" hangingPunct="0">
              <a:defRPr>
                <a:solidFill>
                  <a:srgbClr val="A70164"/>
                </a:solidFill>
                <a:latin typeface="Times New Roman" pitchFamily="16" charset="0"/>
                <a:ea typeface="MS PGothic" pitchFamily="34" charset="-128"/>
              </a:defRPr>
            </a:lvl4pPr>
            <a:lvl5pPr marL="2057400" indent="-228600" eaLnBrk="0" hangingPunct="0">
              <a:defRPr>
                <a:solidFill>
                  <a:srgbClr val="A70164"/>
                </a:solidFill>
                <a:latin typeface="Times New Roman" pitchFamily="16"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9pPr>
          </a:lstStyle>
          <a:p>
            <a:pPr eaLnBrk="1" hangingPunct="1"/>
            <a:r>
              <a:rPr lang="en-US" altLang="ja-JP" sz="1600">
                <a:solidFill>
                  <a:schemeClr val="tx1"/>
                </a:solidFill>
              </a:rPr>
              <a:t>Surveillance network B</a:t>
            </a:r>
          </a:p>
        </p:txBody>
      </p:sp>
      <p:grpSp>
        <p:nvGrpSpPr>
          <p:cNvPr id="11285" name="Group 74"/>
          <p:cNvGrpSpPr>
            <a:grpSpLocks/>
          </p:cNvGrpSpPr>
          <p:nvPr/>
        </p:nvGrpSpPr>
        <p:grpSpPr bwMode="auto">
          <a:xfrm>
            <a:off x="5181600" y="1295400"/>
            <a:ext cx="1390650" cy="1411288"/>
            <a:chOff x="0" y="1584"/>
            <a:chExt cx="876" cy="889"/>
          </a:xfrm>
        </p:grpSpPr>
        <p:sp>
          <p:nvSpPr>
            <p:cNvPr id="11307" name="Text Box 52"/>
            <p:cNvSpPr txBox="1">
              <a:spLocks noChangeArrowheads="1"/>
            </p:cNvSpPr>
            <p:nvPr/>
          </p:nvSpPr>
          <p:spPr bwMode="auto">
            <a:xfrm>
              <a:off x="0" y="2255"/>
              <a:ext cx="876" cy="218"/>
            </a:xfrm>
            <a:prstGeom prst="rect">
              <a:avLst/>
            </a:prstGeom>
            <a:solidFill>
              <a:schemeClr val="bg1"/>
            </a:solidFill>
            <a:ln w="9525">
              <a:solidFill>
                <a:schemeClr val="accent1"/>
              </a:solidFill>
              <a:miter lim="800000"/>
              <a:headEnd/>
              <a:tailEnd/>
            </a:ln>
          </p:spPr>
          <p:txBody>
            <a:bodyPr wrap="none">
              <a:spAutoFit/>
            </a:bodyPr>
            <a:lstStyle>
              <a:lvl1pPr eaLnBrk="0" hangingPunct="0">
                <a:defRPr>
                  <a:solidFill>
                    <a:srgbClr val="A70164"/>
                  </a:solidFill>
                  <a:latin typeface="Times New Roman" pitchFamily="16" charset="0"/>
                  <a:ea typeface="MS PGothic" pitchFamily="34" charset="-128"/>
                </a:defRPr>
              </a:lvl1pPr>
              <a:lvl2pPr marL="742950" indent="-285750" eaLnBrk="0" hangingPunct="0">
                <a:defRPr>
                  <a:solidFill>
                    <a:srgbClr val="A70164"/>
                  </a:solidFill>
                  <a:latin typeface="Times New Roman" pitchFamily="16" charset="0"/>
                  <a:ea typeface="MS PGothic" pitchFamily="34" charset="-128"/>
                </a:defRPr>
              </a:lvl2pPr>
              <a:lvl3pPr marL="1143000" indent="-228600" eaLnBrk="0" hangingPunct="0">
                <a:defRPr>
                  <a:solidFill>
                    <a:srgbClr val="A70164"/>
                  </a:solidFill>
                  <a:latin typeface="Times New Roman" pitchFamily="16" charset="0"/>
                  <a:ea typeface="MS PGothic" pitchFamily="34" charset="-128"/>
                </a:defRPr>
              </a:lvl3pPr>
              <a:lvl4pPr marL="1600200" indent="-228600" eaLnBrk="0" hangingPunct="0">
                <a:defRPr>
                  <a:solidFill>
                    <a:srgbClr val="A70164"/>
                  </a:solidFill>
                  <a:latin typeface="Times New Roman" pitchFamily="16" charset="0"/>
                  <a:ea typeface="MS PGothic" pitchFamily="34" charset="-128"/>
                </a:defRPr>
              </a:lvl4pPr>
              <a:lvl5pPr marL="2057400" indent="-228600" eaLnBrk="0" hangingPunct="0">
                <a:defRPr>
                  <a:solidFill>
                    <a:srgbClr val="A70164"/>
                  </a:solidFill>
                  <a:latin typeface="Times New Roman" pitchFamily="16"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9pPr>
            </a:lstStyle>
            <a:p>
              <a:pPr eaLnBrk="1" hangingPunct="1"/>
              <a:r>
                <a:rPr lang="en-US" altLang="ja-JP" sz="1600" b="1">
                  <a:solidFill>
                    <a:schemeClr val="tx1"/>
                  </a:solidFill>
                  <a:latin typeface="Arial" charset="0"/>
                </a:rPr>
                <a:t>Surveillance</a:t>
              </a:r>
            </a:p>
          </p:txBody>
        </p:sp>
        <p:pic>
          <p:nvPicPr>
            <p:cNvPr id="11308" name="Picture 72" descr="MP900390154[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1680"/>
              <a:ext cx="377" cy="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309" name="Picture 73" descr="MC900349993[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584"/>
              <a:ext cx="371" cy="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1286" name="Group 79"/>
          <p:cNvGrpSpPr>
            <a:grpSpLocks/>
          </p:cNvGrpSpPr>
          <p:nvPr/>
        </p:nvGrpSpPr>
        <p:grpSpPr bwMode="auto">
          <a:xfrm>
            <a:off x="5619750" y="4419600"/>
            <a:ext cx="1390650" cy="1411288"/>
            <a:chOff x="0" y="1584"/>
            <a:chExt cx="876" cy="889"/>
          </a:xfrm>
        </p:grpSpPr>
        <p:sp>
          <p:nvSpPr>
            <p:cNvPr id="11304" name="Text Box 80"/>
            <p:cNvSpPr txBox="1">
              <a:spLocks noChangeArrowheads="1"/>
            </p:cNvSpPr>
            <p:nvPr/>
          </p:nvSpPr>
          <p:spPr bwMode="auto">
            <a:xfrm>
              <a:off x="0" y="2255"/>
              <a:ext cx="876" cy="218"/>
            </a:xfrm>
            <a:prstGeom prst="rect">
              <a:avLst/>
            </a:prstGeom>
            <a:solidFill>
              <a:schemeClr val="bg1"/>
            </a:solidFill>
            <a:ln w="9525">
              <a:solidFill>
                <a:schemeClr val="accent1"/>
              </a:solidFill>
              <a:miter lim="800000"/>
              <a:headEnd/>
              <a:tailEnd/>
            </a:ln>
          </p:spPr>
          <p:txBody>
            <a:bodyPr wrap="none">
              <a:spAutoFit/>
            </a:bodyPr>
            <a:lstStyle>
              <a:lvl1pPr eaLnBrk="0" hangingPunct="0">
                <a:defRPr>
                  <a:solidFill>
                    <a:srgbClr val="A70164"/>
                  </a:solidFill>
                  <a:latin typeface="Times New Roman" pitchFamily="16" charset="0"/>
                  <a:ea typeface="MS PGothic" pitchFamily="34" charset="-128"/>
                </a:defRPr>
              </a:lvl1pPr>
              <a:lvl2pPr marL="742950" indent="-285750" eaLnBrk="0" hangingPunct="0">
                <a:defRPr>
                  <a:solidFill>
                    <a:srgbClr val="A70164"/>
                  </a:solidFill>
                  <a:latin typeface="Times New Roman" pitchFamily="16" charset="0"/>
                  <a:ea typeface="MS PGothic" pitchFamily="34" charset="-128"/>
                </a:defRPr>
              </a:lvl2pPr>
              <a:lvl3pPr marL="1143000" indent="-228600" eaLnBrk="0" hangingPunct="0">
                <a:defRPr>
                  <a:solidFill>
                    <a:srgbClr val="A70164"/>
                  </a:solidFill>
                  <a:latin typeface="Times New Roman" pitchFamily="16" charset="0"/>
                  <a:ea typeface="MS PGothic" pitchFamily="34" charset="-128"/>
                </a:defRPr>
              </a:lvl3pPr>
              <a:lvl4pPr marL="1600200" indent="-228600" eaLnBrk="0" hangingPunct="0">
                <a:defRPr>
                  <a:solidFill>
                    <a:srgbClr val="A70164"/>
                  </a:solidFill>
                  <a:latin typeface="Times New Roman" pitchFamily="16" charset="0"/>
                  <a:ea typeface="MS PGothic" pitchFamily="34" charset="-128"/>
                </a:defRPr>
              </a:lvl4pPr>
              <a:lvl5pPr marL="2057400" indent="-228600" eaLnBrk="0" hangingPunct="0">
                <a:defRPr>
                  <a:solidFill>
                    <a:srgbClr val="A70164"/>
                  </a:solidFill>
                  <a:latin typeface="Times New Roman" pitchFamily="16"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9pPr>
            </a:lstStyle>
            <a:p>
              <a:pPr eaLnBrk="1" hangingPunct="1"/>
              <a:r>
                <a:rPr lang="en-US" altLang="ja-JP" sz="1600" b="1">
                  <a:solidFill>
                    <a:schemeClr val="tx1"/>
                  </a:solidFill>
                  <a:latin typeface="Arial" charset="0"/>
                </a:rPr>
                <a:t>Surveillance</a:t>
              </a:r>
            </a:p>
          </p:txBody>
        </p:sp>
        <p:pic>
          <p:nvPicPr>
            <p:cNvPr id="11305" name="Picture 81" descr="MP900390154[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1680"/>
              <a:ext cx="377" cy="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306" name="Picture 82" descr="MC900349993[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584"/>
              <a:ext cx="371" cy="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1287" name="Group 88"/>
          <p:cNvGrpSpPr>
            <a:grpSpLocks/>
          </p:cNvGrpSpPr>
          <p:nvPr/>
        </p:nvGrpSpPr>
        <p:grpSpPr bwMode="auto">
          <a:xfrm>
            <a:off x="2362200" y="4343400"/>
            <a:ext cx="1600200" cy="1412875"/>
            <a:chOff x="96" y="2736"/>
            <a:chExt cx="1008" cy="890"/>
          </a:xfrm>
        </p:grpSpPr>
        <p:pic>
          <p:nvPicPr>
            <p:cNvPr id="11301" name="Picture 70" descr="MC900349993[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6" y="2736"/>
              <a:ext cx="371" cy="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302" name="Text Box 85"/>
            <p:cNvSpPr txBox="1">
              <a:spLocks noChangeArrowheads="1"/>
            </p:cNvSpPr>
            <p:nvPr/>
          </p:nvSpPr>
          <p:spPr bwMode="auto">
            <a:xfrm>
              <a:off x="288" y="3408"/>
              <a:ext cx="606" cy="218"/>
            </a:xfrm>
            <a:prstGeom prst="rect">
              <a:avLst/>
            </a:prstGeom>
            <a:solidFill>
              <a:schemeClr val="bg1"/>
            </a:solidFill>
            <a:ln w="9525">
              <a:solidFill>
                <a:srgbClr val="FF0000"/>
              </a:solidFill>
              <a:miter lim="800000"/>
              <a:headEnd/>
              <a:tailEnd/>
            </a:ln>
          </p:spPr>
          <p:txBody>
            <a:bodyPr wrap="none">
              <a:spAutoFit/>
            </a:bodyPr>
            <a:lstStyle>
              <a:lvl1pPr eaLnBrk="0" hangingPunct="0">
                <a:defRPr>
                  <a:solidFill>
                    <a:srgbClr val="A70164"/>
                  </a:solidFill>
                  <a:latin typeface="Times New Roman" pitchFamily="16" charset="0"/>
                  <a:ea typeface="MS PGothic" pitchFamily="34" charset="-128"/>
                </a:defRPr>
              </a:lvl1pPr>
              <a:lvl2pPr marL="742950" indent="-285750" eaLnBrk="0" hangingPunct="0">
                <a:defRPr>
                  <a:solidFill>
                    <a:srgbClr val="A70164"/>
                  </a:solidFill>
                  <a:latin typeface="Times New Roman" pitchFamily="16" charset="0"/>
                  <a:ea typeface="MS PGothic" pitchFamily="34" charset="-128"/>
                </a:defRPr>
              </a:lvl2pPr>
              <a:lvl3pPr marL="1143000" indent="-228600" eaLnBrk="0" hangingPunct="0">
                <a:defRPr>
                  <a:solidFill>
                    <a:srgbClr val="A70164"/>
                  </a:solidFill>
                  <a:latin typeface="Times New Roman" pitchFamily="16" charset="0"/>
                  <a:ea typeface="MS PGothic" pitchFamily="34" charset="-128"/>
                </a:defRPr>
              </a:lvl3pPr>
              <a:lvl4pPr marL="1600200" indent="-228600" eaLnBrk="0" hangingPunct="0">
                <a:defRPr>
                  <a:solidFill>
                    <a:srgbClr val="A70164"/>
                  </a:solidFill>
                  <a:latin typeface="Times New Roman" pitchFamily="16" charset="0"/>
                  <a:ea typeface="MS PGothic" pitchFamily="34" charset="-128"/>
                </a:defRPr>
              </a:lvl4pPr>
              <a:lvl5pPr marL="2057400" indent="-228600" eaLnBrk="0" hangingPunct="0">
                <a:defRPr>
                  <a:solidFill>
                    <a:srgbClr val="A70164"/>
                  </a:solidFill>
                  <a:latin typeface="Times New Roman" pitchFamily="16"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9pPr>
            </a:lstStyle>
            <a:p>
              <a:pPr eaLnBrk="1" hangingPunct="1"/>
              <a:r>
                <a:rPr lang="en-US" altLang="ja-JP" sz="1600" b="1">
                  <a:solidFill>
                    <a:srgbClr val="FF0000"/>
                  </a:solidFill>
                  <a:latin typeface="Arial" charset="0"/>
                </a:rPr>
                <a:t>Call 110</a:t>
              </a:r>
            </a:p>
          </p:txBody>
        </p:sp>
        <p:pic>
          <p:nvPicPr>
            <p:cNvPr id="11303" name="Picture 87" descr="MC900239037[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80" y="2976"/>
              <a:ext cx="624" cy="3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1288" name="Group 89"/>
          <p:cNvGrpSpPr>
            <a:grpSpLocks/>
          </p:cNvGrpSpPr>
          <p:nvPr/>
        </p:nvGrpSpPr>
        <p:grpSpPr bwMode="auto">
          <a:xfrm>
            <a:off x="3352800" y="1295400"/>
            <a:ext cx="1600200" cy="1412875"/>
            <a:chOff x="96" y="2736"/>
            <a:chExt cx="1008" cy="890"/>
          </a:xfrm>
        </p:grpSpPr>
        <p:pic>
          <p:nvPicPr>
            <p:cNvPr id="11298" name="Picture 90" descr="MC900349993[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6" y="2736"/>
              <a:ext cx="371" cy="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99" name="Text Box 91"/>
            <p:cNvSpPr txBox="1">
              <a:spLocks noChangeArrowheads="1"/>
            </p:cNvSpPr>
            <p:nvPr/>
          </p:nvSpPr>
          <p:spPr bwMode="auto">
            <a:xfrm>
              <a:off x="288" y="3408"/>
              <a:ext cx="606" cy="218"/>
            </a:xfrm>
            <a:prstGeom prst="rect">
              <a:avLst/>
            </a:prstGeom>
            <a:solidFill>
              <a:schemeClr val="bg1"/>
            </a:solidFill>
            <a:ln w="9525">
              <a:solidFill>
                <a:srgbClr val="FF0000"/>
              </a:solidFill>
              <a:miter lim="800000"/>
              <a:headEnd/>
              <a:tailEnd/>
            </a:ln>
          </p:spPr>
          <p:txBody>
            <a:bodyPr wrap="none">
              <a:spAutoFit/>
            </a:bodyPr>
            <a:lstStyle>
              <a:lvl1pPr eaLnBrk="0" hangingPunct="0">
                <a:defRPr>
                  <a:solidFill>
                    <a:srgbClr val="A70164"/>
                  </a:solidFill>
                  <a:latin typeface="Times New Roman" pitchFamily="16" charset="0"/>
                  <a:ea typeface="MS PGothic" pitchFamily="34" charset="-128"/>
                </a:defRPr>
              </a:lvl1pPr>
              <a:lvl2pPr marL="742950" indent="-285750" eaLnBrk="0" hangingPunct="0">
                <a:defRPr>
                  <a:solidFill>
                    <a:srgbClr val="A70164"/>
                  </a:solidFill>
                  <a:latin typeface="Times New Roman" pitchFamily="16" charset="0"/>
                  <a:ea typeface="MS PGothic" pitchFamily="34" charset="-128"/>
                </a:defRPr>
              </a:lvl2pPr>
              <a:lvl3pPr marL="1143000" indent="-228600" eaLnBrk="0" hangingPunct="0">
                <a:defRPr>
                  <a:solidFill>
                    <a:srgbClr val="A70164"/>
                  </a:solidFill>
                  <a:latin typeface="Times New Roman" pitchFamily="16" charset="0"/>
                  <a:ea typeface="MS PGothic" pitchFamily="34" charset="-128"/>
                </a:defRPr>
              </a:lvl3pPr>
              <a:lvl4pPr marL="1600200" indent="-228600" eaLnBrk="0" hangingPunct="0">
                <a:defRPr>
                  <a:solidFill>
                    <a:srgbClr val="A70164"/>
                  </a:solidFill>
                  <a:latin typeface="Times New Roman" pitchFamily="16" charset="0"/>
                  <a:ea typeface="MS PGothic" pitchFamily="34" charset="-128"/>
                </a:defRPr>
              </a:lvl4pPr>
              <a:lvl5pPr marL="2057400" indent="-228600" eaLnBrk="0" hangingPunct="0">
                <a:defRPr>
                  <a:solidFill>
                    <a:srgbClr val="A70164"/>
                  </a:solidFill>
                  <a:latin typeface="Times New Roman" pitchFamily="16"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9pPr>
            </a:lstStyle>
            <a:p>
              <a:pPr eaLnBrk="1" hangingPunct="1"/>
              <a:r>
                <a:rPr lang="en-US" altLang="ja-JP" sz="1600" b="1">
                  <a:solidFill>
                    <a:srgbClr val="FF0000"/>
                  </a:solidFill>
                  <a:latin typeface="Arial" charset="0"/>
                </a:rPr>
                <a:t>Call 110</a:t>
              </a:r>
            </a:p>
          </p:txBody>
        </p:sp>
        <p:pic>
          <p:nvPicPr>
            <p:cNvPr id="11300" name="Picture 92" descr="MC900239037[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80" y="2976"/>
              <a:ext cx="624" cy="3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1289" name="Line 93"/>
          <p:cNvSpPr>
            <a:spLocks noChangeShapeType="1"/>
          </p:cNvSpPr>
          <p:nvPr/>
        </p:nvSpPr>
        <p:spPr bwMode="auto">
          <a:xfrm>
            <a:off x="3048000" y="2286000"/>
            <a:ext cx="0" cy="838200"/>
          </a:xfrm>
          <a:prstGeom prst="line">
            <a:avLst/>
          </a:prstGeom>
          <a:noFill/>
          <a:ln w="57150">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11290" name="Group 75"/>
          <p:cNvGrpSpPr>
            <a:grpSpLocks/>
          </p:cNvGrpSpPr>
          <p:nvPr/>
        </p:nvGrpSpPr>
        <p:grpSpPr bwMode="auto">
          <a:xfrm>
            <a:off x="1981200" y="1447800"/>
            <a:ext cx="1390650" cy="1411288"/>
            <a:chOff x="0" y="1584"/>
            <a:chExt cx="876" cy="889"/>
          </a:xfrm>
        </p:grpSpPr>
        <p:sp>
          <p:nvSpPr>
            <p:cNvPr id="11295" name="Text Box 76"/>
            <p:cNvSpPr txBox="1">
              <a:spLocks noChangeArrowheads="1"/>
            </p:cNvSpPr>
            <p:nvPr/>
          </p:nvSpPr>
          <p:spPr bwMode="auto">
            <a:xfrm>
              <a:off x="0" y="2255"/>
              <a:ext cx="876" cy="218"/>
            </a:xfrm>
            <a:prstGeom prst="rect">
              <a:avLst/>
            </a:prstGeom>
            <a:solidFill>
              <a:schemeClr val="bg1"/>
            </a:solidFill>
            <a:ln w="9525">
              <a:solidFill>
                <a:schemeClr val="accent1"/>
              </a:solidFill>
              <a:miter lim="800000"/>
              <a:headEnd/>
              <a:tailEnd/>
            </a:ln>
          </p:spPr>
          <p:txBody>
            <a:bodyPr wrap="none">
              <a:spAutoFit/>
            </a:bodyPr>
            <a:lstStyle>
              <a:lvl1pPr eaLnBrk="0" hangingPunct="0">
                <a:defRPr>
                  <a:solidFill>
                    <a:srgbClr val="A70164"/>
                  </a:solidFill>
                  <a:latin typeface="Times New Roman" pitchFamily="16" charset="0"/>
                  <a:ea typeface="MS PGothic" pitchFamily="34" charset="-128"/>
                </a:defRPr>
              </a:lvl1pPr>
              <a:lvl2pPr marL="742950" indent="-285750" eaLnBrk="0" hangingPunct="0">
                <a:defRPr>
                  <a:solidFill>
                    <a:srgbClr val="A70164"/>
                  </a:solidFill>
                  <a:latin typeface="Times New Roman" pitchFamily="16" charset="0"/>
                  <a:ea typeface="MS PGothic" pitchFamily="34" charset="-128"/>
                </a:defRPr>
              </a:lvl2pPr>
              <a:lvl3pPr marL="1143000" indent="-228600" eaLnBrk="0" hangingPunct="0">
                <a:defRPr>
                  <a:solidFill>
                    <a:srgbClr val="A70164"/>
                  </a:solidFill>
                  <a:latin typeface="Times New Roman" pitchFamily="16" charset="0"/>
                  <a:ea typeface="MS PGothic" pitchFamily="34" charset="-128"/>
                </a:defRPr>
              </a:lvl3pPr>
              <a:lvl4pPr marL="1600200" indent="-228600" eaLnBrk="0" hangingPunct="0">
                <a:defRPr>
                  <a:solidFill>
                    <a:srgbClr val="A70164"/>
                  </a:solidFill>
                  <a:latin typeface="Times New Roman" pitchFamily="16" charset="0"/>
                  <a:ea typeface="MS PGothic" pitchFamily="34" charset="-128"/>
                </a:defRPr>
              </a:lvl4pPr>
              <a:lvl5pPr marL="2057400" indent="-228600" eaLnBrk="0" hangingPunct="0">
                <a:defRPr>
                  <a:solidFill>
                    <a:srgbClr val="A70164"/>
                  </a:solidFill>
                  <a:latin typeface="Times New Roman" pitchFamily="16"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9pPr>
            </a:lstStyle>
            <a:p>
              <a:pPr eaLnBrk="1" hangingPunct="1"/>
              <a:r>
                <a:rPr lang="en-US" altLang="ja-JP" sz="1600" b="1">
                  <a:solidFill>
                    <a:schemeClr val="tx1"/>
                  </a:solidFill>
                  <a:latin typeface="Arial" charset="0"/>
                </a:rPr>
                <a:t>Surveillance</a:t>
              </a:r>
            </a:p>
          </p:txBody>
        </p:sp>
        <p:pic>
          <p:nvPicPr>
            <p:cNvPr id="11296" name="Picture 77" descr="MP900390154[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1680"/>
              <a:ext cx="377" cy="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97" name="Picture 78" descr="MC900349993[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584"/>
              <a:ext cx="371" cy="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1291" name="Group 94"/>
          <p:cNvGrpSpPr>
            <a:grpSpLocks/>
          </p:cNvGrpSpPr>
          <p:nvPr/>
        </p:nvGrpSpPr>
        <p:grpSpPr bwMode="auto">
          <a:xfrm>
            <a:off x="4038600" y="4530725"/>
            <a:ext cx="1600200" cy="1412875"/>
            <a:chOff x="96" y="2736"/>
            <a:chExt cx="1008" cy="890"/>
          </a:xfrm>
        </p:grpSpPr>
        <p:pic>
          <p:nvPicPr>
            <p:cNvPr id="11292" name="Picture 95" descr="MC900349993[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6" y="2736"/>
              <a:ext cx="371" cy="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93" name="Text Box 96"/>
            <p:cNvSpPr txBox="1">
              <a:spLocks noChangeArrowheads="1"/>
            </p:cNvSpPr>
            <p:nvPr/>
          </p:nvSpPr>
          <p:spPr bwMode="auto">
            <a:xfrm>
              <a:off x="288" y="3408"/>
              <a:ext cx="606" cy="218"/>
            </a:xfrm>
            <a:prstGeom prst="rect">
              <a:avLst/>
            </a:prstGeom>
            <a:solidFill>
              <a:schemeClr val="bg1"/>
            </a:solidFill>
            <a:ln w="9525">
              <a:solidFill>
                <a:srgbClr val="FF0000"/>
              </a:solidFill>
              <a:miter lim="800000"/>
              <a:headEnd/>
              <a:tailEnd/>
            </a:ln>
          </p:spPr>
          <p:txBody>
            <a:bodyPr wrap="none">
              <a:spAutoFit/>
            </a:bodyPr>
            <a:lstStyle>
              <a:lvl1pPr eaLnBrk="0" hangingPunct="0">
                <a:defRPr>
                  <a:solidFill>
                    <a:srgbClr val="A70164"/>
                  </a:solidFill>
                  <a:latin typeface="Times New Roman" pitchFamily="16" charset="0"/>
                  <a:ea typeface="MS PGothic" pitchFamily="34" charset="-128"/>
                </a:defRPr>
              </a:lvl1pPr>
              <a:lvl2pPr marL="742950" indent="-285750" eaLnBrk="0" hangingPunct="0">
                <a:defRPr>
                  <a:solidFill>
                    <a:srgbClr val="A70164"/>
                  </a:solidFill>
                  <a:latin typeface="Times New Roman" pitchFamily="16" charset="0"/>
                  <a:ea typeface="MS PGothic" pitchFamily="34" charset="-128"/>
                </a:defRPr>
              </a:lvl2pPr>
              <a:lvl3pPr marL="1143000" indent="-228600" eaLnBrk="0" hangingPunct="0">
                <a:defRPr>
                  <a:solidFill>
                    <a:srgbClr val="A70164"/>
                  </a:solidFill>
                  <a:latin typeface="Times New Roman" pitchFamily="16" charset="0"/>
                  <a:ea typeface="MS PGothic" pitchFamily="34" charset="-128"/>
                </a:defRPr>
              </a:lvl3pPr>
              <a:lvl4pPr marL="1600200" indent="-228600" eaLnBrk="0" hangingPunct="0">
                <a:defRPr>
                  <a:solidFill>
                    <a:srgbClr val="A70164"/>
                  </a:solidFill>
                  <a:latin typeface="Times New Roman" pitchFamily="16" charset="0"/>
                  <a:ea typeface="MS PGothic" pitchFamily="34" charset="-128"/>
                </a:defRPr>
              </a:lvl4pPr>
              <a:lvl5pPr marL="2057400" indent="-228600" eaLnBrk="0" hangingPunct="0">
                <a:defRPr>
                  <a:solidFill>
                    <a:srgbClr val="A70164"/>
                  </a:solidFill>
                  <a:latin typeface="Times New Roman" pitchFamily="16"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9pPr>
            </a:lstStyle>
            <a:p>
              <a:pPr eaLnBrk="1" hangingPunct="1"/>
              <a:r>
                <a:rPr lang="en-US" altLang="ja-JP" sz="1600" b="1">
                  <a:solidFill>
                    <a:srgbClr val="FF0000"/>
                  </a:solidFill>
                  <a:latin typeface="Arial" charset="0"/>
                </a:rPr>
                <a:t>Call 110</a:t>
              </a:r>
            </a:p>
          </p:txBody>
        </p:sp>
        <p:pic>
          <p:nvPicPr>
            <p:cNvPr id="11294" name="Picture 97" descr="MC900239037[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80" y="2976"/>
              <a:ext cx="624" cy="3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 name="Date Placeholder 1"/>
          <p:cNvSpPr>
            <a:spLocks noGrp="1"/>
          </p:cNvSpPr>
          <p:nvPr>
            <p:ph type="dt" sz="half" idx="10"/>
          </p:nvPr>
        </p:nvSpPr>
        <p:spPr>
          <a:xfrm>
            <a:off x="431599" y="228600"/>
            <a:ext cx="1327351" cy="276999"/>
          </a:xfrm>
        </p:spPr>
        <p:txBody>
          <a:bodyPr/>
          <a:lstStyle/>
          <a:p>
            <a:pPr>
              <a:defRPr/>
            </a:pPr>
            <a:r>
              <a:rPr lang="en-US" dirty="0" smtClean="0"/>
              <a:t>March 2011</a:t>
            </a:r>
            <a:endParaRPr lang="en-US" dirty="0"/>
          </a:p>
        </p:txBody>
      </p:sp>
      <p:sp>
        <p:nvSpPr>
          <p:cNvPr id="3" name="Footer Placeholder 2"/>
          <p:cNvSpPr>
            <a:spLocks noGrp="1"/>
          </p:cNvSpPr>
          <p:nvPr>
            <p:ph type="ftr" sz="quarter" idx="11"/>
          </p:nvPr>
        </p:nvSpPr>
        <p:spPr/>
        <p:txBody>
          <a:bodyPr/>
          <a:lstStyle/>
          <a:p>
            <a:pPr>
              <a:defRPr/>
            </a:pPr>
            <a:r>
              <a:rPr lang="en-US" smtClean="0"/>
              <a:t>David Halasz, OakTree Wireless</a:t>
            </a:r>
            <a:endParaRPr lang="en-US"/>
          </a:p>
        </p:txBody>
      </p:sp>
    </p:spTree>
    <p:extLst>
      <p:ext uri="{BB962C8B-B14F-4D97-AF65-F5344CB8AC3E}">
        <p14:creationId xmlns:p14="http://schemas.microsoft.com/office/powerpoint/2010/main" val="342976060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rgbClr val="A70164"/>
                </a:solidFill>
                <a:latin typeface="Times New Roman" pitchFamily="16" charset="0"/>
                <a:ea typeface="MS PGothic" pitchFamily="34" charset="-128"/>
              </a:defRPr>
            </a:lvl1pPr>
            <a:lvl2pPr marL="742950" indent="-285750" eaLnBrk="0" hangingPunct="0">
              <a:defRPr>
                <a:solidFill>
                  <a:srgbClr val="A70164"/>
                </a:solidFill>
                <a:latin typeface="Times New Roman" pitchFamily="16" charset="0"/>
                <a:ea typeface="MS PGothic" pitchFamily="34" charset="-128"/>
              </a:defRPr>
            </a:lvl2pPr>
            <a:lvl3pPr marL="1143000" indent="-228600" eaLnBrk="0" hangingPunct="0">
              <a:defRPr>
                <a:solidFill>
                  <a:srgbClr val="A70164"/>
                </a:solidFill>
                <a:latin typeface="Times New Roman" pitchFamily="16" charset="0"/>
                <a:ea typeface="MS PGothic" pitchFamily="34" charset="-128"/>
              </a:defRPr>
            </a:lvl3pPr>
            <a:lvl4pPr marL="1600200" indent="-228600" eaLnBrk="0" hangingPunct="0">
              <a:defRPr>
                <a:solidFill>
                  <a:srgbClr val="A70164"/>
                </a:solidFill>
                <a:latin typeface="Times New Roman" pitchFamily="16" charset="0"/>
                <a:ea typeface="MS PGothic" pitchFamily="34" charset="-128"/>
              </a:defRPr>
            </a:lvl4pPr>
            <a:lvl5pPr marL="2057400" indent="-228600" eaLnBrk="0" hangingPunct="0">
              <a:defRPr>
                <a:solidFill>
                  <a:srgbClr val="A70164"/>
                </a:solidFill>
                <a:latin typeface="Times New Roman" pitchFamily="16"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9pPr>
          </a:lstStyle>
          <a:p>
            <a:r>
              <a:rPr lang="en-US" altLang="ja-JP">
                <a:solidFill>
                  <a:schemeClr val="tx1"/>
                </a:solidFill>
              </a:rPr>
              <a:t>Slide </a:t>
            </a:r>
            <a:fld id="{BEC17534-4783-46F6-8E68-B5C5270DDB0F}" type="slidenum">
              <a:rPr lang="en-US" altLang="ja-JP">
                <a:solidFill>
                  <a:schemeClr val="tx1"/>
                </a:solidFill>
              </a:rPr>
              <a:pPr/>
              <a:t>31</a:t>
            </a:fld>
            <a:endParaRPr lang="en-US" altLang="ja-JP">
              <a:solidFill>
                <a:schemeClr val="tx1"/>
              </a:solidFill>
            </a:endParaRPr>
          </a:p>
        </p:txBody>
      </p:sp>
      <p:sp>
        <p:nvSpPr>
          <p:cNvPr id="12291" name="Rectangle 2"/>
          <p:cNvSpPr>
            <a:spLocks noGrp="1" noChangeArrowheads="1"/>
          </p:cNvSpPr>
          <p:nvPr>
            <p:ph type="title"/>
          </p:nvPr>
        </p:nvSpPr>
        <p:spPr/>
        <p:txBody>
          <a:bodyPr/>
          <a:lstStyle/>
          <a:p>
            <a:r>
              <a:rPr lang="en-US" altLang="ja-JP" sz="2400" dirty="0" smtClean="0"/>
              <a:t>Use Case 4a : Outdoor Surveillance : Requirements</a:t>
            </a:r>
          </a:p>
        </p:txBody>
      </p:sp>
      <p:graphicFrame>
        <p:nvGraphicFramePr>
          <p:cNvPr id="12368" name="Group 80"/>
          <p:cNvGraphicFramePr>
            <a:graphicFrameLocks noGrp="1"/>
          </p:cNvGraphicFramePr>
          <p:nvPr>
            <p:ph idx="1"/>
          </p:nvPr>
        </p:nvGraphicFramePr>
        <p:xfrm>
          <a:off x="685800" y="1371600"/>
          <a:ext cx="7772400" cy="4978404"/>
        </p:xfrm>
        <a:graphic>
          <a:graphicData uri="http://schemas.openxmlformats.org/drawingml/2006/table">
            <a:tbl>
              <a:tblPr/>
              <a:tblGrid>
                <a:gridCol w="622300"/>
                <a:gridCol w="2654300"/>
                <a:gridCol w="4495800"/>
              </a:tblGrid>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Category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Comment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Location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Outdoor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Environment type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Urban, Sub-urban, rural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STA/AP communication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2-way (audio/video data &amp; control)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Data rate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10 Mbps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BER/PER requirement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PER&lt;10%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6</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Mobility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Stationary, low/high velocity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02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7</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Traffic type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Burst/permanent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8</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Security requirement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High</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9</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Reliability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High</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10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STA/AP capacity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 50, AP: 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11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STA/AP category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 fixed/mobile (outdoor), AP: fixed (outdoor)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12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STA/AP elevation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 1m,..,2m, AP: 2m,..,5m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13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Actors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Surveillance camera, microphone, sensor (light, temperature, movement)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276139847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365" name="Group 53"/>
          <p:cNvGrpSpPr>
            <a:grpSpLocks/>
          </p:cNvGrpSpPr>
          <p:nvPr/>
        </p:nvGrpSpPr>
        <p:grpSpPr bwMode="auto">
          <a:xfrm>
            <a:off x="1371600" y="1371600"/>
            <a:ext cx="6400800" cy="4648200"/>
            <a:chOff x="864" y="864"/>
            <a:chExt cx="4032" cy="2928"/>
          </a:xfrm>
        </p:grpSpPr>
        <p:sp>
          <p:nvSpPr>
            <p:cNvPr id="13366" name="Rectangle 54"/>
            <p:cNvSpPr>
              <a:spLocks noChangeArrowheads="1"/>
            </p:cNvSpPr>
            <p:nvPr/>
          </p:nvSpPr>
          <p:spPr bwMode="auto">
            <a:xfrm>
              <a:off x="4608" y="864"/>
              <a:ext cx="288" cy="2928"/>
            </a:xfrm>
            <a:prstGeom prst="rect">
              <a:avLst/>
            </a:prstGeom>
            <a:solidFill>
              <a:srgbClr val="B2B2B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13367" name="Picture 55" descr="MP90031396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4" y="864"/>
              <a:ext cx="288" cy="2928"/>
            </a:xfrm>
            <a:prstGeom prst="rect">
              <a:avLst/>
            </a:prstGeom>
            <a:noFill/>
            <a:extLst>
              <a:ext uri="{909E8E84-426E-40DD-AFC4-6F175D3DCCD1}">
                <a14:hiddenFill xmlns:a14="http://schemas.microsoft.com/office/drawing/2010/main">
                  <a:solidFill>
                    <a:srgbClr val="FFFFFF"/>
                  </a:solidFill>
                </a14:hiddenFill>
              </a:ext>
            </a:extLst>
          </p:spPr>
        </p:pic>
        <p:pic>
          <p:nvPicPr>
            <p:cNvPr id="13368" name="Picture 56" descr="MP90031396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864"/>
              <a:ext cx="288" cy="2928"/>
            </a:xfrm>
            <a:prstGeom prst="rect">
              <a:avLst/>
            </a:prstGeom>
            <a:noFill/>
            <a:extLst>
              <a:ext uri="{909E8E84-426E-40DD-AFC4-6F175D3DCCD1}">
                <a14:hiddenFill xmlns:a14="http://schemas.microsoft.com/office/drawing/2010/main">
                  <a:solidFill>
                    <a:srgbClr val="FFFFFF"/>
                  </a:solidFill>
                </a14:hiddenFill>
              </a:ext>
            </a:extLst>
          </p:spPr>
        </p:pic>
        <p:pic>
          <p:nvPicPr>
            <p:cNvPr id="13369" name="Picture 57" descr="MP90031396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52" y="864"/>
              <a:ext cx="3456" cy="96"/>
            </a:xfrm>
            <a:prstGeom prst="rect">
              <a:avLst/>
            </a:prstGeom>
            <a:noFill/>
            <a:extLst>
              <a:ext uri="{909E8E84-426E-40DD-AFC4-6F175D3DCCD1}">
                <a14:hiddenFill xmlns:a14="http://schemas.microsoft.com/office/drawing/2010/main">
                  <a:solidFill>
                    <a:srgbClr val="FFFFFF"/>
                  </a:solidFill>
                </a14:hiddenFill>
              </a:ext>
            </a:extLst>
          </p:spPr>
        </p:pic>
        <p:pic>
          <p:nvPicPr>
            <p:cNvPr id="13370" name="Picture 58" descr="MP90031396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52" y="2208"/>
              <a:ext cx="3456" cy="96"/>
            </a:xfrm>
            <a:prstGeom prst="rect">
              <a:avLst/>
            </a:prstGeom>
            <a:noFill/>
            <a:extLst>
              <a:ext uri="{909E8E84-426E-40DD-AFC4-6F175D3DCCD1}">
                <a14:hiddenFill xmlns:a14="http://schemas.microsoft.com/office/drawing/2010/main">
                  <a:solidFill>
                    <a:srgbClr val="FFFFFF"/>
                  </a:solidFill>
                </a14:hiddenFill>
              </a:ext>
            </a:extLst>
          </p:spPr>
        </p:pic>
        <p:pic>
          <p:nvPicPr>
            <p:cNvPr id="13371" name="Picture 59" descr="MP90031396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52" y="3696"/>
              <a:ext cx="3456" cy="96"/>
            </a:xfrm>
            <a:prstGeom prst="rect">
              <a:avLst/>
            </a:prstGeom>
            <a:noFill/>
            <a:extLst>
              <a:ext uri="{909E8E84-426E-40DD-AFC4-6F175D3DCCD1}">
                <a14:hiddenFill xmlns:a14="http://schemas.microsoft.com/office/drawing/2010/main">
                  <a:solidFill>
                    <a:srgbClr val="FFFFFF"/>
                  </a:solidFill>
                </a14:hiddenFill>
              </a:ext>
            </a:extLst>
          </p:spPr>
        </p:pic>
        <p:pic>
          <p:nvPicPr>
            <p:cNvPr id="13372" name="Picture 60" descr="MP900313961[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64" y="960"/>
              <a:ext cx="96" cy="1248"/>
            </a:xfrm>
            <a:prstGeom prst="rect">
              <a:avLst/>
            </a:prstGeom>
            <a:noFill/>
            <a:extLst>
              <a:ext uri="{909E8E84-426E-40DD-AFC4-6F175D3DCCD1}">
                <a14:hiddenFill xmlns:a14="http://schemas.microsoft.com/office/drawing/2010/main">
                  <a:solidFill>
                    <a:srgbClr val="FFFFFF"/>
                  </a:solidFill>
                </a14:hiddenFill>
              </a:ext>
            </a:extLst>
          </p:spPr>
        </p:pic>
        <p:pic>
          <p:nvPicPr>
            <p:cNvPr id="13373" name="Picture 61" descr="MP900313961[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832" y="2304"/>
              <a:ext cx="96" cy="1392"/>
            </a:xfrm>
            <a:prstGeom prst="rect">
              <a:avLst/>
            </a:prstGeom>
            <a:noFill/>
            <a:extLst>
              <a:ext uri="{909E8E84-426E-40DD-AFC4-6F175D3DCCD1}">
                <a14:hiddenFill xmlns:a14="http://schemas.microsoft.com/office/drawing/2010/main">
                  <a:solidFill>
                    <a:srgbClr val="FFFFFF"/>
                  </a:solidFill>
                </a14:hiddenFill>
              </a:ext>
            </a:extLst>
          </p:spPr>
        </p:pic>
      </p:grpSp>
      <p:sp>
        <p:nvSpPr>
          <p:cNvPr id="13316" name="Rectangle 17"/>
          <p:cNvSpPr>
            <a:spLocks noGrp="1" noChangeArrowheads="1"/>
          </p:cNvSpPr>
          <p:nvPr>
            <p:ph type="title"/>
          </p:nvPr>
        </p:nvSpPr>
        <p:spPr>
          <a:xfrm>
            <a:off x="685800" y="685800"/>
            <a:ext cx="7772400" cy="685800"/>
          </a:xfrm>
        </p:spPr>
        <p:txBody>
          <a:bodyPr/>
          <a:lstStyle/>
          <a:p>
            <a:r>
              <a:rPr lang="en-US" altLang="ja-JP" sz="2400" dirty="0" smtClean="0"/>
              <a:t>Use Case 4b : Indoor Surveillance</a:t>
            </a:r>
          </a:p>
        </p:txBody>
      </p:sp>
      <p:sp>
        <p:nvSpPr>
          <p:cNvPr id="13317" name="Oval 18"/>
          <p:cNvSpPr>
            <a:spLocks noChangeArrowheads="1"/>
          </p:cNvSpPr>
          <p:nvPr/>
        </p:nvSpPr>
        <p:spPr bwMode="auto">
          <a:xfrm>
            <a:off x="2133600" y="2990850"/>
            <a:ext cx="4800600" cy="1295400"/>
          </a:xfrm>
          <a:prstGeom prst="ellipse">
            <a:avLst/>
          </a:prstGeom>
          <a:noFill/>
          <a:ln w="5715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sz="1800"/>
          </a:p>
        </p:txBody>
      </p:sp>
      <p:sp>
        <p:nvSpPr>
          <p:cNvPr id="13318" name="Oval 20"/>
          <p:cNvSpPr>
            <a:spLocks noChangeArrowheads="1"/>
          </p:cNvSpPr>
          <p:nvPr/>
        </p:nvSpPr>
        <p:spPr bwMode="auto">
          <a:xfrm>
            <a:off x="2514600" y="3219450"/>
            <a:ext cx="4038600" cy="838200"/>
          </a:xfrm>
          <a:prstGeom prst="ellipse">
            <a:avLst/>
          </a:prstGeom>
          <a:noFill/>
          <a:ln w="57150">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sz="1800"/>
          </a:p>
        </p:txBody>
      </p:sp>
      <p:sp>
        <p:nvSpPr>
          <p:cNvPr id="13319" name="Line 24"/>
          <p:cNvSpPr>
            <a:spLocks noChangeShapeType="1"/>
          </p:cNvSpPr>
          <p:nvPr/>
        </p:nvSpPr>
        <p:spPr bwMode="auto">
          <a:xfrm>
            <a:off x="5029200" y="4286250"/>
            <a:ext cx="0" cy="838200"/>
          </a:xfrm>
          <a:prstGeom prst="line">
            <a:avLst/>
          </a:prstGeom>
          <a:noFill/>
          <a:ln w="5715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20" name="Line 25"/>
          <p:cNvSpPr>
            <a:spLocks noChangeShapeType="1"/>
          </p:cNvSpPr>
          <p:nvPr/>
        </p:nvSpPr>
        <p:spPr bwMode="auto">
          <a:xfrm>
            <a:off x="2819400" y="2381250"/>
            <a:ext cx="0" cy="838200"/>
          </a:xfrm>
          <a:prstGeom prst="line">
            <a:avLst/>
          </a:prstGeom>
          <a:noFill/>
          <a:ln w="5715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21" name="Line 32"/>
          <p:cNvSpPr>
            <a:spLocks noChangeShapeType="1"/>
          </p:cNvSpPr>
          <p:nvPr/>
        </p:nvSpPr>
        <p:spPr bwMode="auto">
          <a:xfrm>
            <a:off x="6019800" y="3940175"/>
            <a:ext cx="0" cy="838200"/>
          </a:xfrm>
          <a:prstGeom prst="line">
            <a:avLst/>
          </a:prstGeom>
          <a:noFill/>
          <a:ln w="57150">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22" name="Line 34"/>
          <p:cNvSpPr>
            <a:spLocks noChangeShapeType="1"/>
          </p:cNvSpPr>
          <p:nvPr/>
        </p:nvSpPr>
        <p:spPr bwMode="auto">
          <a:xfrm>
            <a:off x="5791200" y="2457450"/>
            <a:ext cx="0" cy="838200"/>
          </a:xfrm>
          <a:prstGeom prst="line">
            <a:avLst/>
          </a:prstGeom>
          <a:noFill/>
          <a:ln w="57150">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28" name="Line 21"/>
          <p:cNvSpPr>
            <a:spLocks noChangeShapeType="1"/>
          </p:cNvSpPr>
          <p:nvPr/>
        </p:nvSpPr>
        <p:spPr bwMode="auto">
          <a:xfrm>
            <a:off x="2636838" y="4057650"/>
            <a:ext cx="0" cy="838200"/>
          </a:xfrm>
          <a:prstGeom prst="line">
            <a:avLst/>
          </a:prstGeom>
          <a:noFill/>
          <a:ln w="5715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29" name="Line 80"/>
          <p:cNvSpPr>
            <a:spLocks noChangeShapeType="1"/>
          </p:cNvSpPr>
          <p:nvPr/>
        </p:nvSpPr>
        <p:spPr bwMode="auto">
          <a:xfrm>
            <a:off x="5791200" y="2457450"/>
            <a:ext cx="0" cy="838200"/>
          </a:xfrm>
          <a:prstGeom prst="line">
            <a:avLst/>
          </a:prstGeom>
          <a:noFill/>
          <a:ln w="57150">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30" name="Line 83"/>
          <p:cNvSpPr>
            <a:spLocks noChangeShapeType="1"/>
          </p:cNvSpPr>
          <p:nvPr/>
        </p:nvSpPr>
        <p:spPr bwMode="auto">
          <a:xfrm flipV="1">
            <a:off x="6553200" y="2990850"/>
            <a:ext cx="1447800" cy="609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31" name="Line 81"/>
          <p:cNvSpPr>
            <a:spLocks noChangeShapeType="1"/>
          </p:cNvSpPr>
          <p:nvPr/>
        </p:nvSpPr>
        <p:spPr bwMode="auto">
          <a:xfrm flipV="1">
            <a:off x="6172200" y="2305050"/>
            <a:ext cx="1676400" cy="838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32" name="Text Box 84"/>
          <p:cNvSpPr txBox="1">
            <a:spLocks noChangeArrowheads="1"/>
          </p:cNvSpPr>
          <p:nvPr/>
        </p:nvSpPr>
        <p:spPr bwMode="auto">
          <a:xfrm>
            <a:off x="6858000" y="2686050"/>
            <a:ext cx="2116138" cy="346075"/>
          </a:xfrm>
          <a:prstGeom prst="rect">
            <a:avLst/>
          </a:prstGeom>
          <a:solidFill>
            <a:schemeClr val="bg1"/>
          </a:solidFill>
          <a:ln w="9525">
            <a:solidFill>
              <a:schemeClr val="tx1"/>
            </a:solidFill>
            <a:miter lim="800000"/>
            <a:headEnd/>
            <a:tailEnd/>
          </a:ln>
        </p:spPr>
        <p:txBody>
          <a:bodyPr wrap="none">
            <a:spAutoFit/>
          </a:bodyPr>
          <a:lstStyle>
            <a:lvl1pPr eaLnBrk="0" hangingPunct="0">
              <a:defRPr>
                <a:solidFill>
                  <a:srgbClr val="A70164"/>
                </a:solidFill>
                <a:latin typeface="Times New Roman" pitchFamily="16" charset="0"/>
                <a:ea typeface="MS PGothic" pitchFamily="34" charset="-128"/>
              </a:defRPr>
            </a:lvl1pPr>
            <a:lvl2pPr marL="742950" indent="-285750" eaLnBrk="0" hangingPunct="0">
              <a:defRPr>
                <a:solidFill>
                  <a:srgbClr val="A70164"/>
                </a:solidFill>
                <a:latin typeface="Times New Roman" pitchFamily="16" charset="0"/>
                <a:ea typeface="MS PGothic" pitchFamily="34" charset="-128"/>
              </a:defRPr>
            </a:lvl2pPr>
            <a:lvl3pPr marL="1143000" indent="-228600" eaLnBrk="0" hangingPunct="0">
              <a:defRPr>
                <a:solidFill>
                  <a:srgbClr val="A70164"/>
                </a:solidFill>
                <a:latin typeface="Times New Roman" pitchFamily="16" charset="0"/>
                <a:ea typeface="MS PGothic" pitchFamily="34" charset="-128"/>
              </a:defRPr>
            </a:lvl3pPr>
            <a:lvl4pPr marL="1600200" indent="-228600" eaLnBrk="0" hangingPunct="0">
              <a:defRPr>
                <a:solidFill>
                  <a:srgbClr val="A70164"/>
                </a:solidFill>
                <a:latin typeface="Times New Roman" pitchFamily="16" charset="0"/>
                <a:ea typeface="MS PGothic" pitchFamily="34" charset="-128"/>
              </a:defRPr>
            </a:lvl4pPr>
            <a:lvl5pPr marL="2057400" indent="-228600" eaLnBrk="0" hangingPunct="0">
              <a:defRPr>
                <a:solidFill>
                  <a:srgbClr val="A70164"/>
                </a:solidFill>
                <a:latin typeface="Times New Roman" pitchFamily="16"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9pPr>
          </a:lstStyle>
          <a:p>
            <a:pPr eaLnBrk="1" hangingPunct="1"/>
            <a:r>
              <a:rPr lang="en-US" altLang="ja-JP" sz="1600">
                <a:solidFill>
                  <a:schemeClr val="tx1"/>
                </a:solidFill>
              </a:rPr>
              <a:t>Surveillance network B</a:t>
            </a:r>
          </a:p>
        </p:txBody>
      </p:sp>
      <p:sp>
        <p:nvSpPr>
          <p:cNvPr id="13333" name="Text Box 82"/>
          <p:cNvSpPr txBox="1">
            <a:spLocks noChangeArrowheads="1"/>
          </p:cNvSpPr>
          <p:nvPr/>
        </p:nvSpPr>
        <p:spPr bwMode="auto">
          <a:xfrm>
            <a:off x="6705600" y="2000250"/>
            <a:ext cx="2127250" cy="346075"/>
          </a:xfrm>
          <a:prstGeom prst="rect">
            <a:avLst/>
          </a:prstGeom>
          <a:solidFill>
            <a:schemeClr val="bg1"/>
          </a:solidFill>
          <a:ln w="9525">
            <a:solidFill>
              <a:schemeClr val="tx1"/>
            </a:solidFill>
            <a:miter lim="800000"/>
            <a:headEnd/>
            <a:tailEnd/>
          </a:ln>
        </p:spPr>
        <p:txBody>
          <a:bodyPr wrap="none">
            <a:spAutoFit/>
          </a:bodyPr>
          <a:lstStyle>
            <a:lvl1pPr eaLnBrk="0" hangingPunct="0">
              <a:defRPr>
                <a:solidFill>
                  <a:srgbClr val="A70164"/>
                </a:solidFill>
                <a:latin typeface="Times New Roman" pitchFamily="16" charset="0"/>
                <a:ea typeface="MS PGothic" pitchFamily="34" charset="-128"/>
              </a:defRPr>
            </a:lvl1pPr>
            <a:lvl2pPr marL="742950" indent="-285750" eaLnBrk="0" hangingPunct="0">
              <a:defRPr>
                <a:solidFill>
                  <a:srgbClr val="A70164"/>
                </a:solidFill>
                <a:latin typeface="Times New Roman" pitchFamily="16" charset="0"/>
                <a:ea typeface="MS PGothic" pitchFamily="34" charset="-128"/>
              </a:defRPr>
            </a:lvl2pPr>
            <a:lvl3pPr marL="1143000" indent="-228600" eaLnBrk="0" hangingPunct="0">
              <a:defRPr>
                <a:solidFill>
                  <a:srgbClr val="A70164"/>
                </a:solidFill>
                <a:latin typeface="Times New Roman" pitchFamily="16" charset="0"/>
                <a:ea typeface="MS PGothic" pitchFamily="34" charset="-128"/>
              </a:defRPr>
            </a:lvl3pPr>
            <a:lvl4pPr marL="1600200" indent="-228600" eaLnBrk="0" hangingPunct="0">
              <a:defRPr>
                <a:solidFill>
                  <a:srgbClr val="A70164"/>
                </a:solidFill>
                <a:latin typeface="Times New Roman" pitchFamily="16" charset="0"/>
                <a:ea typeface="MS PGothic" pitchFamily="34" charset="-128"/>
              </a:defRPr>
            </a:lvl4pPr>
            <a:lvl5pPr marL="2057400" indent="-228600" eaLnBrk="0" hangingPunct="0">
              <a:defRPr>
                <a:solidFill>
                  <a:srgbClr val="A70164"/>
                </a:solidFill>
                <a:latin typeface="Times New Roman" pitchFamily="16"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9pPr>
          </a:lstStyle>
          <a:p>
            <a:pPr eaLnBrk="1" hangingPunct="1"/>
            <a:r>
              <a:rPr lang="en-US" altLang="ja-JP" sz="1600">
                <a:solidFill>
                  <a:schemeClr val="tx1"/>
                </a:solidFill>
              </a:rPr>
              <a:t>Surveillance network A</a:t>
            </a:r>
          </a:p>
        </p:txBody>
      </p:sp>
      <p:grpSp>
        <p:nvGrpSpPr>
          <p:cNvPr id="13334" name="Group 92"/>
          <p:cNvGrpSpPr>
            <a:grpSpLocks/>
          </p:cNvGrpSpPr>
          <p:nvPr/>
        </p:nvGrpSpPr>
        <p:grpSpPr bwMode="auto">
          <a:xfrm>
            <a:off x="2209800" y="1619250"/>
            <a:ext cx="1423988" cy="1428750"/>
            <a:chOff x="144" y="2496"/>
            <a:chExt cx="897" cy="900"/>
          </a:xfrm>
        </p:grpSpPr>
        <p:pic>
          <p:nvPicPr>
            <p:cNvPr id="13351" name="Picture 86" descr="MC900290353[1]"/>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28" y="2736"/>
              <a:ext cx="513" cy="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52" name="Text Box 71"/>
            <p:cNvSpPr txBox="1">
              <a:spLocks noChangeArrowheads="1"/>
            </p:cNvSpPr>
            <p:nvPr/>
          </p:nvSpPr>
          <p:spPr bwMode="auto">
            <a:xfrm>
              <a:off x="144" y="3178"/>
              <a:ext cx="876" cy="218"/>
            </a:xfrm>
            <a:prstGeom prst="rect">
              <a:avLst/>
            </a:prstGeom>
            <a:solidFill>
              <a:schemeClr val="bg1"/>
            </a:solidFill>
            <a:ln w="9525">
              <a:solidFill>
                <a:srgbClr val="FF0000"/>
              </a:solidFill>
              <a:miter lim="800000"/>
              <a:headEnd/>
              <a:tailEnd/>
            </a:ln>
          </p:spPr>
          <p:txBody>
            <a:bodyPr wrap="none">
              <a:spAutoFit/>
            </a:bodyPr>
            <a:lstStyle>
              <a:lvl1pPr eaLnBrk="0" hangingPunct="0">
                <a:defRPr>
                  <a:solidFill>
                    <a:srgbClr val="A70164"/>
                  </a:solidFill>
                  <a:latin typeface="Times New Roman" pitchFamily="16" charset="0"/>
                  <a:ea typeface="MS PGothic" pitchFamily="34" charset="-128"/>
                </a:defRPr>
              </a:lvl1pPr>
              <a:lvl2pPr marL="742950" indent="-285750" eaLnBrk="0" hangingPunct="0">
                <a:defRPr>
                  <a:solidFill>
                    <a:srgbClr val="A70164"/>
                  </a:solidFill>
                  <a:latin typeface="Times New Roman" pitchFamily="16" charset="0"/>
                  <a:ea typeface="MS PGothic" pitchFamily="34" charset="-128"/>
                </a:defRPr>
              </a:lvl2pPr>
              <a:lvl3pPr marL="1143000" indent="-228600" eaLnBrk="0" hangingPunct="0">
                <a:defRPr>
                  <a:solidFill>
                    <a:srgbClr val="A70164"/>
                  </a:solidFill>
                  <a:latin typeface="Times New Roman" pitchFamily="16" charset="0"/>
                  <a:ea typeface="MS PGothic" pitchFamily="34" charset="-128"/>
                </a:defRPr>
              </a:lvl3pPr>
              <a:lvl4pPr marL="1600200" indent="-228600" eaLnBrk="0" hangingPunct="0">
                <a:defRPr>
                  <a:solidFill>
                    <a:srgbClr val="A70164"/>
                  </a:solidFill>
                  <a:latin typeface="Times New Roman" pitchFamily="16" charset="0"/>
                  <a:ea typeface="MS PGothic" pitchFamily="34" charset="-128"/>
                </a:defRPr>
              </a:lvl4pPr>
              <a:lvl5pPr marL="2057400" indent="-228600" eaLnBrk="0" hangingPunct="0">
                <a:defRPr>
                  <a:solidFill>
                    <a:srgbClr val="A70164"/>
                  </a:solidFill>
                  <a:latin typeface="Times New Roman" pitchFamily="16"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9pPr>
            </a:lstStyle>
            <a:p>
              <a:pPr eaLnBrk="1" hangingPunct="1"/>
              <a:r>
                <a:rPr lang="en-US" altLang="ja-JP" sz="1600" b="1">
                  <a:solidFill>
                    <a:srgbClr val="FF0000"/>
                  </a:solidFill>
                  <a:latin typeface="Arial" charset="0"/>
                </a:rPr>
                <a:t>Surveillance</a:t>
              </a:r>
            </a:p>
          </p:txBody>
        </p:sp>
        <p:pic>
          <p:nvPicPr>
            <p:cNvPr id="13353" name="Picture 90" descr="MC900349993[1]"/>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44" y="2496"/>
              <a:ext cx="371" cy="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3335" name="Group 93"/>
          <p:cNvGrpSpPr>
            <a:grpSpLocks/>
          </p:cNvGrpSpPr>
          <p:nvPr/>
        </p:nvGrpSpPr>
        <p:grpSpPr bwMode="auto">
          <a:xfrm>
            <a:off x="2309813" y="4438650"/>
            <a:ext cx="1423987" cy="1428750"/>
            <a:chOff x="144" y="2496"/>
            <a:chExt cx="897" cy="900"/>
          </a:xfrm>
        </p:grpSpPr>
        <p:pic>
          <p:nvPicPr>
            <p:cNvPr id="13348" name="Picture 94" descr="MC900290353[1]"/>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28" y="2736"/>
              <a:ext cx="513" cy="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49" name="Text Box 95"/>
            <p:cNvSpPr txBox="1">
              <a:spLocks noChangeArrowheads="1"/>
            </p:cNvSpPr>
            <p:nvPr/>
          </p:nvSpPr>
          <p:spPr bwMode="auto">
            <a:xfrm>
              <a:off x="144" y="3178"/>
              <a:ext cx="876" cy="218"/>
            </a:xfrm>
            <a:prstGeom prst="rect">
              <a:avLst/>
            </a:prstGeom>
            <a:solidFill>
              <a:schemeClr val="bg1"/>
            </a:solidFill>
            <a:ln w="9525">
              <a:solidFill>
                <a:srgbClr val="FF0000"/>
              </a:solidFill>
              <a:miter lim="800000"/>
              <a:headEnd/>
              <a:tailEnd/>
            </a:ln>
          </p:spPr>
          <p:txBody>
            <a:bodyPr wrap="none">
              <a:spAutoFit/>
            </a:bodyPr>
            <a:lstStyle>
              <a:lvl1pPr eaLnBrk="0" hangingPunct="0">
                <a:defRPr>
                  <a:solidFill>
                    <a:srgbClr val="A70164"/>
                  </a:solidFill>
                  <a:latin typeface="Times New Roman" pitchFamily="16" charset="0"/>
                  <a:ea typeface="MS PGothic" pitchFamily="34" charset="-128"/>
                </a:defRPr>
              </a:lvl1pPr>
              <a:lvl2pPr marL="742950" indent="-285750" eaLnBrk="0" hangingPunct="0">
                <a:defRPr>
                  <a:solidFill>
                    <a:srgbClr val="A70164"/>
                  </a:solidFill>
                  <a:latin typeface="Times New Roman" pitchFamily="16" charset="0"/>
                  <a:ea typeface="MS PGothic" pitchFamily="34" charset="-128"/>
                </a:defRPr>
              </a:lvl2pPr>
              <a:lvl3pPr marL="1143000" indent="-228600" eaLnBrk="0" hangingPunct="0">
                <a:defRPr>
                  <a:solidFill>
                    <a:srgbClr val="A70164"/>
                  </a:solidFill>
                  <a:latin typeface="Times New Roman" pitchFamily="16" charset="0"/>
                  <a:ea typeface="MS PGothic" pitchFamily="34" charset="-128"/>
                </a:defRPr>
              </a:lvl3pPr>
              <a:lvl4pPr marL="1600200" indent="-228600" eaLnBrk="0" hangingPunct="0">
                <a:defRPr>
                  <a:solidFill>
                    <a:srgbClr val="A70164"/>
                  </a:solidFill>
                  <a:latin typeface="Times New Roman" pitchFamily="16" charset="0"/>
                  <a:ea typeface="MS PGothic" pitchFamily="34" charset="-128"/>
                </a:defRPr>
              </a:lvl4pPr>
              <a:lvl5pPr marL="2057400" indent="-228600" eaLnBrk="0" hangingPunct="0">
                <a:defRPr>
                  <a:solidFill>
                    <a:srgbClr val="A70164"/>
                  </a:solidFill>
                  <a:latin typeface="Times New Roman" pitchFamily="16"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9pPr>
            </a:lstStyle>
            <a:p>
              <a:pPr eaLnBrk="1" hangingPunct="1"/>
              <a:r>
                <a:rPr lang="en-US" altLang="ja-JP" sz="1600" b="1">
                  <a:solidFill>
                    <a:srgbClr val="FF0000"/>
                  </a:solidFill>
                  <a:latin typeface="Arial" charset="0"/>
                </a:rPr>
                <a:t>Surveillance</a:t>
              </a:r>
            </a:p>
          </p:txBody>
        </p:sp>
        <p:pic>
          <p:nvPicPr>
            <p:cNvPr id="13350" name="Picture 96" descr="MC900349993[1]"/>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44" y="2496"/>
              <a:ext cx="371" cy="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3336" name="Group 97"/>
          <p:cNvGrpSpPr>
            <a:grpSpLocks/>
          </p:cNvGrpSpPr>
          <p:nvPr/>
        </p:nvGrpSpPr>
        <p:grpSpPr bwMode="auto">
          <a:xfrm>
            <a:off x="4519613" y="4819650"/>
            <a:ext cx="1423987" cy="1428750"/>
            <a:chOff x="144" y="2496"/>
            <a:chExt cx="897" cy="900"/>
          </a:xfrm>
        </p:grpSpPr>
        <p:pic>
          <p:nvPicPr>
            <p:cNvPr id="13345" name="Picture 98" descr="MC900290353[1]"/>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28" y="2736"/>
              <a:ext cx="513" cy="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46" name="Text Box 99"/>
            <p:cNvSpPr txBox="1">
              <a:spLocks noChangeArrowheads="1"/>
            </p:cNvSpPr>
            <p:nvPr/>
          </p:nvSpPr>
          <p:spPr bwMode="auto">
            <a:xfrm>
              <a:off x="144" y="3178"/>
              <a:ext cx="876" cy="218"/>
            </a:xfrm>
            <a:prstGeom prst="rect">
              <a:avLst/>
            </a:prstGeom>
            <a:solidFill>
              <a:schemeClr val="bg1"/>
            </a:solidFill>
            <a:ln w="9525">
              <a:solidFill>
                <a:srgbClr val="FF0000"/>
              </a:solidFill>
              <a:miter lim="800000"/>
              <a:headEnd/>
              <a:tailEnd/>
            </a:ln>
          </p:spPr>
          <p:txBody>
            <a:bodyPr wrap="none">
              <a:spAutoFit/>
            </a:bodyPr>
            <a:lstStyle>
              <a:lvl1pPr eaLnBrk="0" hangingPunct="0">
                <a:defRPr>
                  <a:solidFill>
                    <a:srgbClr val="A70164"/>
                  </a:solidFill>
                  <a:latin typeface="Times New Roman" pitchFamily="16" charset="0"/>
                  <a:ea typeface="MS PGothic" pitchFamily="34" charset="-128"/>
                </a:defRPr>
              </a:lvl1pPr>
              <a:lvl2pPr marL="742950" indent="-285750" eaLnBrk="0" hangingPunct="0">
                <a:defRPr>
                  <a:solidFill>
                    <a:srgbClr val="A70164"/>
                  </a:solidFill>
                  <a:latin typeface="Times New Roman" pitchFamily="16" charset="0"/>
                  <a:ea typeface="MS PGothic" pitchFamily="34" charset="-128"/>
                </a:defRPr>
              </a:lvl2pPr>
              <a:lvl3pPr marL="1143000" indent="-228600" eaLnBrk="0" hangingPunct="0">
                <a:defRPr>
                  <a:solidFill>
                    <a:srgbClr val="A70164"/>
                  </a:solidFill>
                  <a:latin typeface="Times New Roman" pitchFamily="16" charset="0"/>
                  <a:ea typeface="MS PGothic" pitchFamily="34" charset="-128"/>
                </a:defRPr>
              </a:lvl3pPr>
              <a:lvl4pPr marL="1600200" indent="-228600" eaLnBrk="0" hangingPunct="0">
                <a:defRPr>
                  <a:solidFill>
                    <a:srgbClr val="A70164"/>
                  </a:solidFill>
                  <a:latin typeface="Times New Roman" pitchFamily="16" charset="0"/>
                  <a:ea typeface="MS PGothic" pitchFamily="34" charset="-128"/>
                </a:defRPr>
              </a:lvl4pPr>
              <a:lvl5pPr marL="2057400" indent="-228600" eaLnBrk="0" hangingPunct="0">
                <a:defRPr>
                  <a:solidFill>
                    <a:srgbClr val="A70164"/>
                  </a:solidFill>
                  <a:latin typeface="Times New Roman" pitchFamily="16"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9pPr>
            </a:lstStyle>
            <a:p>
              <a:pPr eaLnBrk="1" hangingPunct="1"/>
              <a:r>
                <a:rPr lang="en-US" altLang="ja-JP" sz="1600" b="1">
                  <a:solidFill>
                    <a:srgbClr val="FF0000"/>
                  </a:solidFill>
                  <a:latin typeface="Arial" charset="0"/>
                </a:rPr>
                <a:t>Surveillance</a:t>
              </a:r>
            </a:p>
          </p:txBody>
        </p:sp>
        <p:pic>
          <p:nvPicPr>
            <p:cNvPr id="13347" name="Picture 100" descr="MC900349993[1]"/>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44" y="2496"/>
              <a:ext cx="371" cy="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3337" name="Group 112"/>
          <p:cNvGrpSpPr>
            <a:grpSpLocks/>
          </p:cNvGrpSpPr>
          <p:nvPr/>
        </p:nvGrpSpPr>
        <p:grpSpPr bwMode="auto">
          <a:xfrm>
            <a:off x="5245100" y="1543050"/>
            <a:ext cx="1384300" cy="1412875"/>
            <a:chOff x="240" y="1152"/>
            <a:chExt cx="872" cy="890"/>
          </a:xfrm>
        </p:grpSpPr>
        <p:sp>
          <p:nvSpPr>
            <p:cNvPr id="13342" name="Text Box 109"/>
            <p:cNvSpPr txBox="1">
              <a:spLocks noChangeArrowheads="1"/>
            </p:cNvSpPr>
            <p:nvPr/>
          </p:nvSpPr>
          <p:spPr bwMode="auto">
            <a:xfrm>
              <a:off x="336" y="1824"/>
              <a:ext cx="776" cy="218"/>
            </a:xfrm>
            <a:prstGeom prst="rect">
              <a:avLst/>
            </a:prstGeom>
            <a:solidFill>
              <a:schemeClr val="bg1"/>
            </a:solidFill>
            <a:ln w="9525">
              <a:solidFill>
                <a:schemeClr val="accent1"/>
              </a:solidFill>
              <a:miter lim="800000"/>
              <a:headEnd/>
              <a:tailEnd/>
            </a:ln>
          </p:spPr>
          <p:txBody>
            <a:bodyPr wrap="none">
              <a:spAutoFit/>
            </a:bodyPr>
            <a:lstStyle>
              <a:lvl1pPr eaLnBrk="0" hangingPunct="0">
                <a:defRPr>
                  <a:solidFill>
                    <a:srgbClr val="A70164"/>
                  </a:solidFill>
                  <a:latin typeface="Times New Roman" pitchFamily="16" charset="0"/>
                  <a:ea typeface="MS PGothic" pitchFamily="34" charset="-128"/>
                </a:defRPr>
              </a:lvl1pPr>
              <a:lvl2pPr marL="742950" indent="-285750" eaLnBrk="0" hangingPunct="0">
                <a:defRPr>
                  <a:solidFill>
                    <a:srgbClr val="A70164"/>
                  </a:solidFill>
                  <a:latin typeface="Times New Roman" pitchFamily="16" charset="0"/>
                  <a:ea typeface="MS PGothic" pitchFamily="34" charset="-128"/>
                </a:defRPr>
              </a:lvl2pPr>
              <a:lvl3pPr marL="1143000" indent="-228600" eaLnBrk="0" hangingPunct="0">
                <a:defRPr>
                  <a:solidFill>
                    <a:srgbClr val="A70164"/>
                  </a:solidFill>
                  <a:latin typeface="Times New Roman" pitchFamily="16" charset="0"/>
                  <a:ea typeface="MS PGothic" pitchFamily="34" charset="-128"/>
                </a:defRPr>
              </a:lvl3pPr>
              <a:lvl4pPr marL="1600200" indent="-228600" eaLnBrk="0" hangingPunct="0">
                <a:defRPr>
                  <a:solidFill>
                    <a:srgbClr val="A70164"/>
                  </a:solidFill>
                  <a:latin typeface="Times New Roman" pitchFamily="16" charset="0"/>
                  <a:ea typeface="MS PGothic" pitchFamily="34" charset="-128"/>
                </a:defRPr>
              </a:lvl4pPr>
              <a:lvl5pPr marL="2057400" indent="-228600" eaLnBrk="0" hangingPunct="0">
                <a:defRPr>
                  <a:solidFill>
                    <a:srgbClr val="A70164"/>
                  </a:solidFill>
                  <a:latin typeface="Times New Roman" pitchFamily="16"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9pPr>
            </a:lstStyle>
            <a:p>
              <a:pPr eaLnBrk="1" hangingPunct="1"/>
              <a:r>
                <a:rPr lang="en-US" altLang="ja-JP" sz="1600" b="1">
                  <a:solidFill>
                    <a:schemeClr val="tx1"/>
                  </a:solidFill>
                  <a:latin typeface="Arial" charset="0"/>
                </a:rPr>
                <a:t>Watch dog</a:t>
              </a:r>
            </a:p>
          </p:txBody>
        </p:sp>
        <p:pic>
          <p:nvPicPr>
            <p:cNvPr id="13343" name="Picture 110" descr="MC900349993[1]"/>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40" y="1152"/>
              <a:ext cx="371" cy="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44" name="Picture 111" descr="MP900401465[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76" y="1440"/>
              <a:ext cx="528" cy="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3338" name="Group 113"/>
          <p:cNvGrpSpPr>
            <a:grpSpLocks/>
          </p:cNvGrpSpPr>
          <p:nvPr/>
        </p:nvGrpSpPr>
        <p:grpSpPr bwMode="auto">
          <a:xfrm>
            <a:off x="5930900" y="4191000"/>
            <a:ext cx="1384300" cy="1412875"/>
            <a:chOff x="240" y="1152"/>
            <a:chExt cx="872" cy="890"/>
          </a:xfrm>
        </p:grpSpPr>
        <p:sp>
          <p:nvSpPr>
            <p:cNvPr id="13339" name="Text Box 114"/>
            <p:cNvSpPr txBox="1">
              <a:spLocks noChangeArrowheads="1"/>
            </p:cNvSpPr>
            <p:nvPr/>
          </p:nvSpPr>
          <p:spPr bwMode="auto">
            <a:xfrm>
              <a:off x="336" y="1824"/>
              <a:ext cx="776" cy="218"/>
            </a:xfrm>
            <a:prstGeom prst="rect">
              <a:avLst/>
            </a:prstGeom>
            <a:solidFill>
              <a:schemeClr val="bg1"/>
            </a:solidFill>
            <a:ln w="9525">
              <a:solidFill>
                <a:schemeClr val="accent1"/>
              </a:solidFill>
              <a:miter lim="800000"/>
              <a:headEnd/>
              <a:tailEnd/>
            </a:ln>
          </p:spPr>
          <p:txBody>
            <a:bodyPr wrap="none">
              <a:spAutoFit/>
            </a:bodyPr>
            <a:lstStyle>
              <a:lvl1pPr eaLnBrk="0" hangingPunct="0">
                <a:defRPr>
                  <a:solidFill>
                    <a:srgbClr val="A70164"/>
                  </a:solidFill>
                  <a:latin typeface="Times New Roman" pitchFamily="16" charset="0"/>
                  <a:ea typeface="MS PGothic" pitchFamily="34" charset="-128"/>
                </a:defRPr>
              </a:lvl1pPr>
              <a:lvl2pPr marL="742950" indent="-285750" eaLnBrk="0" hangingPunct="0">
                <a:defRPr>
                  <a:solidFill>
                    <a:srgbClr val="A70164"/>
                  </a:solidFill>
                  <a:latin typeface="Times New Roman" pitchFamily="16" charset="0"/>
                  <a:ea typeface="MS PGothic" pitchFamily="34" charset="-128"/>
                </a:defRPr>
              </a:lvl2pPr>
              <a:lvl3pPr marL="1143000" indent="-228600" eaLnBrk="0" hangingPunct="0">
                <a:defRPr>
                  <a:solidFill>
                    <a:srgbClr val="A70164"/>
                  </a:solidFill>
                  <a:latin typeface="Times New Roman" pitchFamily="16" charset="0"/>
                  <a:ea typeface="MS PGothic" pitchFamily="34" charset="-128"/>
                </a:defRPr>
              </a:lvl3pPr>
              <a:lvl4pPr marL="1600200" indent="-228600" eaLnBrk="0" hangingPunct="0">
                <a:defRPr>
                  <a:solidFill>
                    <a:srgbClr val="A70164"/>
                  </a:solidFill>
                  <a:latin typeface="Times New Roman" pitchFamily="16" charset="0"/>
                  <a:ea typeface="MS PGothic" pitchFamily="34" charset="-128"/>
                </a:defRPr>
              </a:lvl4pPr>
              <a:lvl5pPr marL="2057400" indent="-228600" eaLnBrk="0" hangingPunct="0">
                <a:defRPr>
                  <a:solidFill>
                    <a:srgbClr val="A70164"/>
                  </a:solidFill>
                  <a:latin typeface="Times New Roman" pitchFamily="16"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9pPr>
            </a:lstStyle>
            <a:p>
              <a:pPr eaLnBrk="1" hangingPunct="1"/>
              <a:r>
                <a:rPr lang="en-US" altLang="ja-JP" sz="1600" b="1">
                  <a:solidFill>
                    <a:schemeClr val="tx1"/>
                  </a:solidFill>
                  <a:latin typeface="Arial" charset="0"/>
                </a:rPr>
                <a:t>Watch dog</a:t>
              </a:r>
            </a:p>
          </p:txBody>
        </p:sp>
        <p:pic>
          <p:nvPicPr>
            <p:cNvPr id="13340" name="Picture 115" descr="MC900349993[1]"/>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40" y="1152"/>
              <a:ext cx="371" cy="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41" name="Picture 116" descr="MP900401465[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76" y="1440"/>
              <a:ext cx="528" cy="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 name="Date Placeholder 1"/>
          <p:cNvSpPr>
            <a:spLocks noGrp="1"/>
          </p:cNvSpPr>
          <p:nvPr>
            <p:ph type="dt" sz="half" idx="10"/>
          </p:nvPr>
        </p:nvSpPr>
        <p:spPr>
          <a:xfrm>
            <a:off x="501449" y="228600"/>
            <a:ext cx="1327351" cy="276999"/>
          </a:xfrm>
        </p:spPr>
        <p:txBody>
          <a:bodyPr/>
          <a:lstStyle/>
          <a:p>
            <a:pPr>
              <a:defRPr/>
            </a:pPr>
            <a:r>
              <a:rPr lang="en-US" dirty="0" smtClean="0"/>
              <a:t>March 2011</a:t>
            </a:r>
            <a:endParaRPr lang="en-US" dirty="0"/>
          </a:p>
        </p:txBody>
      </p:sp>
      <p:sp>
        <p:nvSpPr>
          <p:cNvPr id="3" name="Footer Placeholder 2"/>
          <p:cNvSpPr>
            <a:spLocks noGrp="1"/>
          </p:cNvSpPr>
          <p:nvPr>
            <p:ph type="ftr" sz="quarter" idx="11"/>
          </p:nvPr>
        </p:nvSpPr>
        <p:spPr/>
        <p:txBody>
          <a:bodyPr/>
          <a:lstStyle/>
          <a:p>
            <a:pPr>
              <a:defRPr/>
            </a:pPr>
            <a:r>
              <a:rPr lang="en-US" smtClean="0"/>
              <a:t>David Halasz, OakTree Wireless</a:t>
            </a:r>
            <a:endParaRPr lang="en-US"/>
          </a:p>
        </p:txBody>
      </p:sp>
    </p:spTree>
    <p:extLst>
      <p:ext uri="{BB962C8B-B14F-4D97-AF65-F5344CB8AC3E}">
        <p14:creationId xmlns:p14="http://schemas.microsoft.com/office/powerpoint/2010/main" val="334147161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rgbClr val="A70164"/>
                </a:solidFill>
                <a:latin typeface="Times New Roman" pitchFamily="16" charset="0"/>
                <a:ea typeface="MS PGothic" pitchFamily="34" charset="-128"/>
              </a:defRPr>
            </a:lvl1pPr>
            <a:lvl2pPr marL="742950" indent="-285750" eaLnBrk="0" hangingPunct="0">
              <a:defRPr>
                <a:solidFill>
                  <a:srgbClr val="A70164"/>
                </a:solidFill>
                <a:latin typeface="Times New Roman" pitchFamily="16" charset="0"/>
                <a:ea typeface="MS PGothic" pitchFamily="34" charset="-128"/>
              </a:defRPr>
            </a:lvl2pPr>
            <a:lvl3pPr marL="1143000" indent="-228600" eaLnBrk="0" hangingPunct="0">
              <a:defRPr>
                <a:solidFill>
                  <a:srgbClr val="A70164"/>
                </a:solidFill>
                <a:latin typeface="Times New Roman" pitchFamily="16" charset="0"/>
                <a:ea typeface="MS PGothic" pitchFamily="34" charset="-128"/>
              </a:defRPr>
            </a:lvl3pPr>
            <a:lvl4pPr marL="1600200" indent="-228600" eaLnBrk="0" hangingPunct="0">
              <a:defRPr>
                <a:solidFill>
                  <a:srgbClr val="A70164"/>
                </a:solidFill>
                <a:latin typeface="Times New Roman" pitchFamily="16" charset="0"/>
                <a:ea typeface="MS PGothic" pitchFamily="34" charset="-128"/>
              </a:defRPr>
            </a:lvl4pPr>
            <a:lvl5pPr marL="2057400" indent="-228600" eaLnBrk="0" hangingPunct="0">
              <a:defRPr>
                <a:solidFill>
                  <a:srgbClr val="A70164"/>
                </a:solidFill>
                <a:latin typeface="Times New Roman" pitchFamily="16"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9pPr>
          </a:lstStyle>
          <a:p>
            <a:r>
              <a:rPr lang="en-US" altLang="ja-JP">
                <a:solidFill>
                  <a:schemeClr val="tx1"/>
                </a:solidFill>
              </a:rPr>
              <a:t>Slide </a:t>
            </a:r>
            <a:fld id="{0D2A239B-DA01-4336-B976-F2344F820B39}" type="slidenum">
              <a:rPr lang="en-US" altLang="ja-JP">
                <a:solidFill>
                  <a:schemeClr val="tx1"/>
                </a:solidFill>
              </a:rPr>
              <a:pPr/>
              <a:t>33</a:t>
            </a:fld>
            <a:endParaRPr lang="en-US" altLang="ja-JP">
              <a:solidFill>
                <a:schemeClr val="tx1"/>
              </a:solidFill>
            </a:endParaRPr>
          </a:p>
        </p:txBody>
      </p:sp>
      <p:sp>
        <p:nvSpPr>
          <p:cNvPr id="14339" name="Rectangle 2"/>
          <p:cNvSpPr>
            <a:spLocks noGrp="1" noChangeArrowheads="1"/>
          </p:cNvSpPr>
          <p:nvPr>
            <p:ph type="title"/>
          </p:nvPr>
        </p:nvSpPr>
        <p:spPr/>
        <p:txBody>
          <a:bodyPr/>
          <a:lstStyle/>
          <a:p>
            <a:r>
              <a:rPr lang="en-US" altLang="ja-JP" sz="2400" dirty="0" smtClean="0"/>
              <a:t>Use Case 4b : Indoor Surveillance : Requirements</a:t>
            </a:r>
          </a:p>
        </p:txBody>
      </p:sp>
      <p:graphicFrame>
        <p:nvGraphicFramePr>
          <p:cNvPr id="14421" name="Group 85"/>
          <p:cNvGraphicFramePr>
            <a:graphicFrameLocks noGrp="1"/>
          </p:cNvGraphicFramePr>
          <p:nvPr>
            <p:ph idx="1"/>
          </p:nvPr>
        </p:nvGraphicFramePr>
        <p:xfrm>
          <a:off x="685800" y="1219200"/>
          <a:ext cx="7772400" cy="4971101"/>
        </p:xfrm>
        <a:graphic>
          <a:graphicData uri="http://schemas.openxmlformats.org/drawingml/2006/table">
            <a:tbl>
              <a:tblPr/>
              <a:tblGrid>
                <a:gridCol w="622300"/>
                <a:gridCol w="2654300"/>
                <a:gridCol w="4495800"/>
              </a:tblGrid>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Category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Comment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Location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Indoor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Environment type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Office, lab, hall, arena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STA/AP communication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2-way (audio/video data &amp; control)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226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Data rate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20 Mbps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BER/PER requirement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PER&lt;10%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6</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Mobility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Stationary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02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7</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Traffic type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Burst/permanent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8</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Security requirement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High</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9</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Reliability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High</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10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STA/AP capacity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 20, AP: 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75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11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STA/AP category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 fixed (indoor), AP: fixed (indoor)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12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STA/AP elevation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 -1m (basement),..,2m, AP: 1m,…,5m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13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Actors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Surveillance camera, microphone, sensor (light, temperature, movement)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125064326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17"/>
          <p:cNvSpPr>
            <a:spLocks noGrp="1" noChangeArrowheads="1"/>
          </p:cNvSpPr>
          <p:nvPr>
            <p:ph type="title" idx="4294967295"/>
          </p:nvPr>
        </p:nvSpPr>
        <p:spPr>
          <a:xfrm>
            <a:off x="685800" y="685800"/>
            <a:ext cx="7772400" cy="685800"/>
          </a:xfrm>
        </p:spPr>
        <p:txBody>
          <a:bodyPr/>
          <a:lstStyle/>
          <a:p>
            <a:r>
              <a:rPr lang="en-US" altLang="ja-JP" sz="2400" dirty="0" smtClean="0"/>
              <a:t>Use Case 4c : Indoor Media Streaming for Home Entertainment</a:t>
            </a:r>
          </a:p>
        </p:txBody>
      </p:sp>
      <p:pic>
        <p:nvPicPr>
          <p:cNvPr id="31748" name="Picture 4" descr="MC900432517[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81200" y="4114800"/>
            <a:ext cx="1066800" cy="852488"/>
          </a:xfrm>
          <a:prstGeom prst="rect">
            <a:avLst/>
          </a:prstGeom>
          <a:noFill/>
          <a:extLst>
            <a:ext uri="{909E8E84-426E-40DD-AFC4-6F175D3DCCD1}">
              <a14:hiddenFill xmlns:a14="http://schemas.microsoft.com/office/drawing/2010/main">
                <a:solidFill>
                  <a:srgbClr val="FFFFFF"/>
                </a:solidFill>
              </a14:hiddenFill>
            </a:ext>
          </a:extLst>
        </p:spPr>
      </p:pic>
      <p:pic>
        <p:nvPicPr>
          <p:cNvPr id="31749" name="Picture 5" descr="MC900434781[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57400" y="1828800"/>
            <a:ext cx="1143000" cy="1143000"/>
          </a:xfrm>
          <a:prstGeom prst="rect">
            <a:avLst/>
          </a:prstGeom>
          <a:noFill/>
          <a:extLst>
            <a:ext uri="{909E8E84-426E-40DD-AFC4-6F175D3DCCD1}">
              <a14:hiddenFill xmlns:a14="http://schemas.microsoft.com/office/drawing/2010/main">
                <a:solidFill>
                  <a:srgbClr val="FFFFFF"/>
                </a:solidFill>
              </a14:hiddenFill>
            </a:ext>
          </a:extLst>
        </p:spPr>
      </p:pic>
      <p:pic>
        <p:nvPicPr>
          <p:cNvPr id="31750" name="Picture 6" descr="MC900428949[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34000" y="4876800"/>
            <a:ext cx="754063" cy="941388"/>
          </a:xfrm>
          <a:prstGeom prst="rect">
            <a:avLst/>
          </a:prstGeom>
          <a:noFill/>
          <a:extLst>
            <a:ext uri="{909E8E84-426E-40DD-AFC4-6F175D3DCCD1}">
              <a14:hiddenFill xmlns:a14="http://schemas.microsoft.com/office/drawing/2010/main">
                <a:solidFill>
                  <a:srgbClr val="FFFFFF"/>
                </a:solidFill>
              </a14:hiddenFill>
            </a:ext>
          </a:extLst>
        </p:spPr>
      </p:pic>
      <p:pic>
        <p:nvPicPr>
          <p:cNvPr id="31758" name="Picture 14" descr="MC900428957[1]"/>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791200" y="2133600"/>
            <a:ext cx="963613" cy="930275"/>
          </a:xfrm>
          <a:prstGeom prst="rect">
            <a:avLst/>
          </a:prstGeom>
          <a:noFill/>
          <a:extLst>
            <a:ext uri="{909E8E84-426E-40DD-AFC4-6F175D3DCCD1}">
              <a14:hiddenFill xmlns:a14="http://schemas.microsoft.com/office/drawing/2010/main">
                <a:solidFill>
                  <a:srgbClr val="FFFFFF"/>
                </a:solidFill>
              </a14:hiddenFill>
            </a:ext>
          </a:extLst>
        </p:spPr>
      </p:pic>
      <p:sp>
        <p:nvSpPr>
          <p:cNvPr id="31763" name="Rectangle 19"/>
          <p:cNvSpPr>
            <a:spLocks noChangeArrowheads="1"/>
          </p:cNvSpPr>
          <p:nvPr/>
        </p:nvSpPr>
        <p:spPr bwMode="auto">
          <a:xfrm>
            <a:off x="7315200" y="1371600"/>
            <a:ext cx="457200" cy="4648200"/>
          </a:xfrm>
          <a:prstGeom prst="rect">
            <a:avLst/>
          </a:prstGeom>
          <a:solidFill>
            <a:srgbClr val="B2B2B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70" name="Text Box 26"/>
          <p:cNvSpPr txBox="1">
            <a:spLocks noChangeArrowheads="1"/>
          </p:cNvSpPr>
          <p:nvPr/>
        </p:nvSpPr>
        <p:spPr bwMode="auto">
          <a:xfrm>
            <a:off x="3003550" y="1524000"/>
            <a:ext cx="1111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800">
                <a:solidFill>
                  <a:schemeClr val="tx1"/>
                </a:solidFill>
                <a:latin typeface="Arial" charset="0"/>
              </a:rPr>
              <a:t>Bedroom</a:t>
            </a:r>
          </a:p>
        </p:txBody>
      </p:sp>
      <p:pic>
        <p:nvPicPr>
          <p:cNvPr id="31772" name="Picture 28" descr="MC900290925[1]"/>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flipH="1">
            <a:off x="3810000" y="2286000"/>
            <a:ext cx="1143000" cy="1016000"/>
          </a:xfrm>
          <a:prstGeom prst="rect">
            <a:avLst/>
          </a:prstGeom>
          <a:noFill/>
          <a:extLst>
            <a:ext uri="{909E8E84-426E-40DD-AFC4-6F175D3DCCD1}">
              <a14:hiddenFill xmlns:a14="http://schemas.microsoft.com/office/drawing/2010/main">
                <a:solidFill>
                  <a:srgbClr val="FFFFFF"/>
                </a:solidFill>
              </a14:hiddenFill>
            </a:ext>
          </a:extLst>
        </p:spPr>
      </p:pic>
      <p:sp>
        <p:nvSpPr>
          <p:cNvPr id="31773" name="Text Box 29"/>
          <p:cNvSpPr txBox="1">
            <a:spLocks noChangeArrowheads="1"/>
          </p:cNvSpPr>
          <p:nvPr/>
        </p:nvSpPr>
        <p:spPr bwMode="auto">
          <a:xfrm>
            <a:off x="5797550" y="1524000"/>
            <a:ext cx="984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800">
                <a:solidFill>
                  <a:schemeClr val="tx1"/>
                </a:solidFill>
                <a:latin typeface="Arial" charset="0"/>
              </a:rPr>
              <a:t>Hallway</a:t>
            </a:r>
          </a:p>
        </p:txBody>
      </p:sp>
      <p:sp>
        <p:nvSpPr>
          <p:cNvPr id="31774" name="Text Box 30"/>
          <p:cNvSpPr txBox="1">
            <a:spLocks noChangeArrowheads="1"/>
          </p:cNvSpPr>
          <p:nvPr/>
        </p:nvSpPr>
        <p:spPr bwMode="auto">
          <a:xfrm>
            <a:off x="2622550" y="3657600"/>
            <a:ext cx="1365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800">
                <a:solidFill>
                  <a:schemeClr val="tx1"/>
                </a:solidFill>
                <a:latin typeface="Arial" charset="0"/>
              </a:rPr>
              <a:t>Living room</a:t>
            </a:r>
          </a:p>
        </p:txBody>
      </p:sp>
      <p:sp>
        <p:nvSpPr>
          <p:cNvPr id="31775" name="Text Box 31"/>
          <p:cNvSpPr txBox="1">
            <a:spLocks noChangeArrowheads="1"/>
          </p:cNvSpPr>
          <p:nvPr/>
        </p:nvSpPr>
        <p:spPr bwMode="auto">
          <a:xfrm>
            <a:off x="5715000" y="3657600"/>
            <a:ext cx="768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800">
                <a:solidFill>
                  <a:schemeClr val="tx1"/>
                </a:solidFill>
                <a:latin typeface="Arial" charset="0"/>
              </a:rPr>
              <a:t>Study</a:t>
            </a:r>
          </a:p>
        </p:txBody>
      </p:sp>
      <p:sp>
        <p:nvSpPr>
          <p:cNvPr id="31780" name="Line 36"/>
          <p:cNvSpPr>
            <a:spLocks noChangeShapeType="1"/>
          </p:cNvSpPr>
          <p:nvPr/>
        </p:nvSpPr>
        <p:spPr bwMode="auto">
          <a:xfrm>
            <a:off x="1371600" y="6324600"/>
            <a:ext cx="990600" cy="0"/>
          </a:xfrm>
          <a:prstGeom prst="line">
            <a:avLst/>
          </a:prstGeom>
          <a:noFill/>
          <a:ln w="57150">
            <a:solidFill>
              <a:srgbClr val="008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781" name="Text Box 37"/>
          <p:cNvSpPr txBox="1">
            <a:spLocks noChangeArrowheads="1"/>
          </p:cNvSpPr>
          <p:nvPr/>
        </p:nvSpPr>
        <p:spPr bwMode="auto">
          <a:xfrm>
            <a:off x="2305050" y="6134100"/>
            <a:ext cx="50196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600">
                <a:solidFill>
                  <a:schemeClr val="tx1"/>
                </a:solidFill>
                <a:latin typeface="Arial" charset="0"/>
              </a:rPr>
              <a:t>A/V streaming through a Sub 1GHz link (5/10/20MHz)</a:t>
            </a:r>
          </a:p>
        </p:txBody>
      </p:sp>
      <p:pic>
        <p:nvPicPr>
          <p:cNvPr id="31784" name="Picture 40" descr="MP900313961[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371600" y="1371600"/>
            <a:ext cx="457200" cy="4648200"/>
          </a:xfrm>
          <a:prstGeom prst="rect">
            <a:avLst/>
          </a:prstGeom>
          <a:noFill/>
          <a:extLst>
            <a:ext uri="{909E8E84-426E-40DD-AFC4-6F175D3DCCD1}">
              <a14:hiddenFill xmlns:a14="http://schemas.microsoft.com/office/drawing/2010/main">
                <a:solidFill>
                  <a:srgbClr val="FFFFFF"/>
                </a:solidFill>
              </a14:hiddenFill>
            </a:ext>
          </a:extLst>
        </p:spPr>
      </p:pic>
      <p:pic>
        <p:nvPicPr>
          <p:cNvPr id="31785" name="Picture 41" descr="MP900313961[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315200" y="1371600"/>
            <a:ext cx="457200" cy="4648200"/>
          </a:xfrm>
          <a:prstGeom prst="rect">
            <a:avLst/>
          </a:prstGeom>
          <a:noFill/>
          <a:extLst>
            <a:ext uri="{909E8E84-426E-40DD-AFC4-6F175D3DCCD1}">
              <a14:hiddenFill xmlns:a14="http://schemas.microsoft.com/office/drawing/2010/main">
                <a:solidFill>
                  <a:srgbClr val="FFFFFF"/>
                </a:solidFill>
              </a14:hiddenFill>
            </a:ext>
          </a:extLst>
        </p:spPr>
      </p:pic>
      <p:pic>
        <p:nvPicPr>
          <p:cNvPr id="31786" name="Picture 42" descr="MP900313961[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828800" y="1371600"/>
            <a:ext cx="5486400" cy="152400"/>
          </a:xfrm>
          <a:prstGeom prst="rect">
            <a:avLst/>
          </a:prstGeom>
          <a:noFill/>
          <a:extLst>
            <a:ext uri="{909E8E84-426E-40DD-AFC4-6F175D3DCCD1}">
              <a14:hiddenFill xmlns:a14="http://schemas.microsoft.com/office/drawing/2010/main">
                <a:solidFill>
                  <a:srgbClr val="FFFFFF"/>
                </a:solidFill>
              </a14:hiddenFill>
            </a:ext>
          </a:extLst>
        </p:spPr>
      </p:pic>
      <p:pic>
        <p:nvPicPr>
          <p:cNvPr id="31787" name="Picture 43" descr="MP900313961[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828800" y="3505200"/>
            <a:ext cx="5486400" cy="152400"/>
          </a:xfrm>
          <a:prstGeom prst="rect">
            <a:avLst/>
          </a:prstGeom>
          <a:noFill/>
          <a:extLst>
            <a:ext uri="{909E8E84-426E-40DD-AFC4-6F175D3DCCD1}">
              <a14:hiddenFill xmlns:a14="http://schemas.microsoft.com/office/drawing/2010/main">
                <a:solidFill>
                  <a:srgbClr val="FFFFFF"/>
                </a:solidFill>
              </a14:hiddenFill>
            </a:ext>
          </a:extLst>
        </p:spPr>
      </p:pic>
      <p:pic>
        <p:nvPicPr>
          <p:cNvPr id="31788" name="Picture 44" descr="MP900313961[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828800" y="5867400"/>
            <a:ext cx="5486400" cy="152400"/>
          </a:xfrm>
          <a:prstGeom prst="rect">
            <a:avLst/>
          </a:prstGeom>
          <a:noFill/>
          <a:extLst>
            <a:ext uri="{909E8E84-426E-40DD-AFC4-6F175D3DCCD1}">
              <a14:hiddenFill xmlns:a14="http://schemas.microsoft.com/office/drawing/2010/main">
                <a:solidFill>
                  <a:srgbClr val="FFFFFF"/>
                </a:solidFill>
              </a14:hiddenFill>
            </a:ext>
          </a:extLst>
        </p:spPr>
      </p:pic>
      <p:pic>
        <p:nvPicPr>
          <p:cNvPr id="31789" name="Picture 45" descr="MP900313961[1]"/>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5181600" y="1524000"/>
            <a:ext cx="152400" cy="1981200"/>
          </a:xfrm>
          <a:prstGeom prst="rect">
            <a:avLst/>
          </a:prstGeom>
          <a:noFill/>
          <a:extLst>
            <a:ext uri="{909E8E84-426E-40DD-AFC4-6F175D3DCCD1}">
              <a14:hiddenFill xmlns:a14="http://schemas.microsoft.com/office/drawing/2010/main">
                <a:solidFill>
                  <a:srgbClr val="FFFFFF"/>
                </a:solidFill>
              </a14:hiddenFill>
            </a:ext>
          </a:extLst>
        </p:spPr>
      </p:pic>
      <p:pic>
        <p:nvPicPr>
          <p:cNvPr id="31790" name="Picture 46" descr="MP900313961[1]"/>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4495800" y="3657600"/>
            <a:ext cx="152400" cy="2209800"/>
          </a:xfrm>
          <a:prstGeom prst="rect">
            <a:avLst/>
          </a:prstGeom>
          <a:noFill/>
          <a:extLst>
            <a:ext uri="{909E8E84-426E-40DD-AFC4-6F175D3DCCD1}">
              <a14:hiddenFill xmlns:a14="http://schemas.microsoft.com/office/drawing/2010/main">
                <a:solidFill>
                  <a:srgbClr val="FFFFFF"/>
                </a:solidFill>
              </a14:hiddenFill>
            </a:ext>
          </a:extLst>
        </p:spPr>
      </p:pic>
      <p:sp>
        <p:nvSpPr>
          <p:cNvPr id="31776" name="Line 32"/>
          <p:cNvSpPr>
            <a:spLocks noChangeShapeType="1"/>
          </p:cNvSpPr>
          <p:nvPr/>
        </p:nvSpPr>
        <p:spPr bwMode="auto">
          <a:xfrm>
            <a:off x="2895600" y="2895600"/>
            <a:ext cx="2590800" cy="2057400"/>
          </a:xfrm>
          <a:prstGeom prst="line">
            <a:avLst/>
          </a:prstGeom>
          <a:noFill/>
          <a:ln w="57150">
            <a:solidFill>
              <a:srgbClr val="008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777" name="Line 33"/>
          <p:cNvSpPr>
            <a:spLocks noChangeShapeType="1"/>
          </p:cNvSpPr>
          <p:nvPr/>
        </p:nvSpPr>
        <p:spPr bwMode="auto">
          <a:xfrm flipH="1">
            <a:off x="2514600" y="2971800"/>
            <a:ext cx="304800" cy="1066800"/>
          </a:xfrm>
          <a:prstGeom prst="line">
            <a:avLst/>
          </a:prstGeom>
          <a:noFill/>
          <a:ln w="57150">
            <a:solidFill>
              <a:srgbClr val="008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778" name="Line 34"/>
          <p:cNvSpPr>
            <a:spLocks noChangeShapeType="1"/>
          </p:cNvSpPr>
          <p:nvPr/>
        </p:nvSpPr>
        <p:spPr bwMode="auto">
          <a:xfrm flipH="1">
            <a:off x="5486400" y="2971800"/>
            <a:ext cx="457200" cy="1828800"/>
          </a:xfrm>
          <a:prstGeom prst="line">
            <a:avLst/>
          </a:prstGeom>
          <a:noFill/>
          <a:ln w="57150">
            <a:solidFill>
              <a:srgbClr val="008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779" name="Line 35"/>
          <p:cNvSpPr>
            <a:spLocks noChangeShapeType="1"/>
          </p:cNvSpPr>
          <p:nvPr/>
        </p:nvSpPr>
        <p:spPr bwMode="auto">
          <a:xfrm flipV="1">
            <a:off x="4191000" y="5029200"/>
            <a:ext cx="1219200" cy="304800"/>
          </a:xfrm>
          <a:prstGeom prst="line">
            <a:avLst/>
          </a:prstGeom>
          <a:noFill/>
          <a:ln w="57150">
            <a:solidFill>
              <a:srgbClr val="008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792" name="Line 48"/>
          <p:cNvSpPr>
            <a:spLocks noChangeShapeType="1"/>
          </p:cNvSpPr>
          <p:nvPr/>
        </p:nvSpPr>
        <p:spPr bwMode="auto">
          <a:xfrm flipV="1">
            <a:off x="6248400" y="4953000"/>
            <a:ext cx="381000" cy="381000"/>
          </a:xfrm>
          <a:prstGeom prst="line">
            <a:avLst/>
          </a:prstGeom>
          <a:noFill/>
          <a:ln w="57150">
            <a:solidFill>
              <a:srgbClr val="008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794" name="Line 50"/>
          <p:cNvSpPr>
            <a:spLocks noChangeShapeType="1"/>
          </p:cNvSpPr>
          <p:nvPr/>
        </p:nvSpPr>
        <p:spPr bwMode="auto">
          <a:xfrm flipH="1" flipV="1">
            <a:off x="3200400" y="4495800"/>
            <a:ext cx="457200" cy="533400"/>
          </a:xfrm>
          <a:prstGeom prst="line">
            <a:avLst/>
          </a:prstGeom>
          <a:noFill/>
          <a:ln w="57150">
            <a:solidFill>
              <a:srgbClr val="008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pic>
        <p:nvPicPr>
          <p:cNvPr id="31795" name="Picture 51" descr="MC900239189[1]"/>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6248400" y="4114800"/>
            <a:ext cx="914400" cy="522288"/>
          </a:xfrm>
          <a:prstGeom prst="rect">
            <a:avLst/>
          </a:prstGeom>
          <a:noFill/>
          <a:extLst>
            <a:ext uri="{909E8E84-426E-40DD-AFC4-6F175D3DCCD1}">
              <a14:hiddenFill xmlns:a14="http://schemas.microsoft.com/office/drawing/2010/main">
                <a:solidFill>
                  <a:srgbClr val="FFFFFF"/>
                </a:solidFill>
              </a14:hiddenFill>
            </a:ext>
          </a:extLst>
        </p:spPr>
      </p:pic>
      <p:pic>
        <p:nvPicPr>
          <p:cNvPr id="31796" name="Picture 52" descr="MC900155657[1]"/>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2859088" y="5029200"/>
            <a:ext cx="1255712" cy="708025"/>
          </a:xfrm>
          <a:prstGeom prst="rect">
            <a:avLst/>
          </a:prstGeom>
          <a:noFill/>
          <a:extLst>
            <a:ext uri="{909E8E84-426E-40DD-AFC4-6F175D3DCCD1}">
              <a14:hiddenFill xmlns:a14="http://schemas.microsoft.com/office/drawing/2010/main">
                <a:solidFill>
                  <a:srgbClr val="FFFFFF"/>
                </a:solidFill>
              </a14:hiddenFill>
            </a:ext>
          </a:extLst>
        </p:spPr>
      </p:pic>
      <p:sp>
        <p:nvSpPr>
          <p:cNvPr id="31797" name="Text Box 53"/>
          <p:cNvSpPr txBox="1">
            <a:spLocks noChangeArrowheads="1"/>
          </p:cNvSpPr>
          <p:nvPr/>
        </p:nvSpPr>
        <p:spPr bwMode="auto">
          <a:xfrm>
            <a:off x="2057400" y="5486400"/>
            <a:ext cx="10033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400">
                <a:solidFill>
                  <a:schemeClr val="tx1"/>
                </a:solidFill>
                <a:latin typeface="Arial" charset="0"/>
              </a:rPr>
              <a:t>A/V player</a:t>
            </a:r>
          </a:p>
        </p:txBody>
      </p:sp>
      <p:sp>
        <p:nvSpPr>
          <p:cNvPr id="31799" name="Text Box 55"/>
          <p:cNvSpPr txBox="1">
            <a:spLocks noChangeArrowheads="1"/>
          </p:cNvSpPr>
          <p:nvPr/>
        </p:nvSpPr>
        <p:spPr bwMode="auto">
          <a:xfrm>
            <a:off x="6172200" y="4648200"/>
            <a:ext cx="108108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400">
                <a:solidFill>
                  <a:schemeClr val="tx1"/>
                </a:solidFill>
                <a:latin typeface="Arial" charset="0"/>
              </a:rPr>
              <a:t>MP3 player</a:t>
            </a:r>
          </a:p>
        </p:txBody>
      </p:sp>
      <p:sp>
        <p:nvSpPr>
          <p:cNvPr id="31800" name="Slide Number Placeholder 3"/>
          <p:cNvSpPr txBox="1">
            <a:spLocks noGrp="1"/>
          </p:cNvSpPr>
          <p:nvPr/>
        </p:nvSpPr>
        <p:spPr bwMode="auto">
          <a:xfrm>
            <a:off x="3965575" y="6521450"/>
            <a:ext cx="7588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rgbClr val="A70164"/>
                </a:solidFill>
                <a:latin typeface="Times New Roman" pitchFamily="16" charset="0"/>
                <a:ea typeface="MS PGothic" pitchFamily="34" charset="-128"/>
              </a:defRPr>
            </a:lvl1pPr>
            <a:lvl2pPr marL="742950" indent="-285750" eaLnBrk="0" hangingPunct="0">
              <a:defRPr>
                <a:solidFill>
                  <a:srgbClr val="A70164"/>
                </a:solidFill>
                <a:latin typeface="Times New Roman" pitchFamily="16" charset="0"/>
                <a:ea typeface="MS PGothic" pitchFamily="34" charset="-128"/>
              </a:defRPr>
            </a:lvl2pPr>
            <a:lvl3pPr marL="1143000" indent="-228600" eaLnBrk="0" hangingPunct="0">
              <a:defRPr>
                <a:solidFill>
                  <a:srgbClr val="A70164"/>
                </a:solidFill>
                <a:latin typeface="Times New Roman" pitchFamily="16" charset="0"/>
                <a:ea typeface="MS PGothic" pitchFamily="34" charset="-128"/>
              </a:defRPr>
            </a:lvl3pPr>
            <a:lvl4pPr marL="1600200" indent="-228600" eaLnBrk="0" hangingPunct="0">
              <a:defRPr>
                <a:solidFill>
                  <a:srgbClr val="A70164"/>
                </a:solidFill>
                <a:latin typeface="Times New Roman" pitchFamily="16" charset="0"/>
                <a:ea typeface="MS PGothic" pitchFamily="34" charset="-128"/>
              </a:defRPr>
            </a:lvl4pPr>
            <a:lvl5pPr marL="2057400" indent="-228600" eaLnBrk="0" hangingPunct="0">
              <a:defRPr>
                <a:solidFill>
                  <a:srgbClr val="A70164"/>
                </a:solidFill>
                <a:latin typeface="Times New Roman" pitchFamily="16"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9pPr>
          </a:lstStyle>
          <a:p>
            <a:pPr algn="ctr" latinLnBrk="0"/>
            <a:r>
              <a:rPr lang="en-US" altLang="ja-JP" sz="1200">
                <a:solidFill>
                  <a:schemeClr val="tx1"/>
                </a:solidFill>
              </a:rPr>
              <a:t>Slide </a:t>
            </a:r>
            <a:fld id="{B577F872-E03F-4EEC-9AAA-2DC3DB922C13}" type="slidenum">
              <a:rPr lang="en-US" altLang="ja-JP" sz="1200">
                <a:solidFill>
                  <a:schemeClr val="tx1"/>
                </a:solidFill>
              </a:rPr>
              <a:pPr algn="ctr" latinLnBrk="0"/>
              <a:t>34</a:t>
            </a:fld>
            <a:endParaRPr lang="en-US" altLang="ja-JP" sz="1200">
              <a:solidFill>
                <a:schemeClr val="tx1"/>
              </a:solidFill>
            </a:endParaRPr>
          </a:p>
        </p:txBody>
      </p:sp>
      <p:sp>
        <p:nvSpPr>
          <p:cNvPr id="2" name="Date Placeholder 1"/>
          <p:cNvSpPr>
            <a:spLocks noGrp="1"/>
          </p:cNvSpPr>
          <p:nvPr>
            <p:ph type="dt" sz="half" idx="10"/>
          </p:nvPr>
        </p:nvSpPr>
        <p:spPr/>
        <p:txBody>
          <a:bodyPr/>
          <a:lstStyle/>
          <a:p>
            <a:pPr>
              <a:defRPr/>
            </a:pPr>
            <a:r>
              <a:rPr lang="en-US" smtClean="0"/>
              <a:t>March 2011</a:t>
            </a:r>
            <a:endParaRPr lang="en-US"/>
          </a:p>
        </p:txBody>
      </p:sp>
      <p:sp>
        <p:nvSpPr>
          <p:cNvPr id="3" name="Footer Placeholder 2"/>
          <p:cNvSpPr>
            <a:spLocks noGrp="1"/>
          </p:cNvSpPr>
          <p:nvPr>
            <p:ph type="ftr" sz="quarter" idx="11"/>
          </p:nvPr>
        </p:nvSpPr>
        <p:spPr/>
        <p:txBody>
          <a:bodyPr/>
          <a:lstStyle/>
          <a:p>
            <a:pPr>
              <a:defRPr/>
            </a:pPr>
            <a:r>
              <a:rPr lang="en-US" smtClean="0"/>
              <a:t>David Halasz, OakTree Wireless</a:t>
            </a:r>
            <a:endParaRPr lang="en-US"/>
          </a:p>
        </p:txBody>
      </p:sp>
    </p:spTree>
    <p:extLst>
      <p:ext uri="{BB962C8B-B14F-4D97-AF65-F5344CB8AC3E}">
        <p14:creationId xmlns:p14="http://schemas.microsoft.com/office/powerpoint/2010/main" val="75541578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rgbClr val="A70164"/>
                </a:solidFill>
                <a:latin typeface="Times New Roman" pitchFamily="16" charset="0"/>
                <a:ea typeface="MS PGothic" pitchFamily="34" charset="-128"/>
              </a:defRPr>
            </a:lvl1pPr>
            <a:lvl2pPr marL="742950" indent="-285750" eaLnBrk="0" hangingPunct="0">
              <a:defRPr>
                <a:solidFill>
                  <a:srgbClr val="A70164"/>
                </a:solidFill>
                <a:latin typeface="Times New Roman" pitchFamily="16" charset="0"/>
                <a:ea typeface="MS PGothic" pitchFamily="34" charset="-128"/>
              </a:defRPr>
            </a:lvl2pPr>
            <a:lvl3pPr marL="1143000" indent="-228600" eaLnBrk="0" hangingPunct="0">
              <a:defRPr>
                <a:solidFill>
                  <a:srgbClr val="A70164"/>
                </a:solidFill>
                <a:latin typeface="Times New Roman" pitchFamily="16" charset="0"/>
                <a:ea typeface="MS PGothic" pitchFamily="34" charset="-128"/>
              </a:defRPr>
            </a:lvl3pPr>
            <a:lvl4pPr marL="1600200" indent="-228600" eaLnBrk="0" hangingPunct="0">
              <a:defRPr>
                <a:solidFill>
                  <a:srgbClr val="A70164"/>
                </a:solidFill>
                <a:latin typeface="Times New Roman" pitchFamily="16" charset="0"/>
                <a:ea typeface="MS PGothic" pitchFamily="34" charset="-128"/>
              </a:defRPr>
            </a:lvl4pPr>
            <a:lvl5pPr marL="2057400" indent="-228600" eaLnBrk="0" hangingPunct="0">
              <a:defRPr>
                <a:solidFill>
                  <a:srgbClr val="A70164"/>
                </a:solidFill>
                <a:latin typeface="Times New Roman" pitchFamily="16"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9pPr>
          </a:lstStyle>
          <a:p>
            <a:r>
              <a:rPr lang="en-US" altLang="ja-JP">
                <a:solidFill>
                  <a:schemeClr val="tx1"/>
                </a:solidFill>
              </a:rPr>
              <a:t>Slide </a:t>
            </a:r>
            <a:fld id="{3D6CE68B-3F19-4D1B-92FB-2B194D4E5DA8}" type="slidenum">
              <a:rPr lang="en-US" altLang="ja-JP">
                <a:solidFill>
                  <a:schemeClr val="tx1"/>
                </a:solidFill>
              </a:rPr>
              <a:pPr/>
              <a:t>35</a:t>
            </a:fld>
            <a:endParaRPr lang="en-US" altLang="ja-JP">
              <a:solidFill>
                <a:schemeClr val="tx1"/>
              </a:solidFill>
            </a:endParaRPr>
          </a:p>
        </p:txBody>
      </p:sp>
      <p:sp>
        <p:nvSpPr>
          <p:cNvPr id="16387" name="Rectangle 2"/>
          <p:cNvSpPr>
            <a:spLocks noGrp="1" noChangeArrowheads="1"/>
          </p:cNvSpPr>
          <p:nvPr>
            <p:ph type="title"/>
          </p:nvPr>
        </p:nvSpPr>
        <p:spPr/>
        <p:txBody>
          <a:bodyPr/>
          <a:lstStyle/>
          <a:p>
            <a:r>
              <a:rPr lang="en-US" altLang="ja-JP" sz="2400" dirty="0" smtClean="0"/>
              <a:t>Use Case 4c : Indoor Home Entertainment System: Requirements</a:t>
            </a:r>
          </a:p>
        </p:txBody>
      </p:sp>
      <p:graphicFrame>
        <p:nvGraphicFramePr>
          <p:cNvPr id="16464" name="Group 80"/>
          <p:cNvGraphicFramePr>
            <a:graphicFrameLocks noGrp="1"/>
          </p:cNvGraphicFramePr>
          <p:nvPr>
            <p:ph idx="1"/>
          </p:nvPr>
        </p:nvGraphicFramePr>
        <p:xfrm>
          <a:off x="609600" y="1447800"/>
          <a:ext cx="7772400" cy="4973959"/>
        </p:xfrm>
        <a:graphic>
          <a:graphicData uri="http://schemas.openxmlformats.org/drawingml/2006/table">
            <a:tbl>
              <a:tblPr/>
              <a:tblGrid>
                <a:gridCol w="622300"/>
                <a:gridCol w="2806700"/>
                <a:gridCol w="4343400"/>
              </a:tblGrid>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Category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Comment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Location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Indoor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Environment type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Home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STA/AP communication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2-way (audio/video data &amp; control)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Data rate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20 Mbps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BER/PER requirement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PER&lt;10%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6</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Mobility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Stationary/low velocity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02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7</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Traffic type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Burst/permanent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8</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Security requirement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High</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9</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Reliability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High</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10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STA/AP capacity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 20, AP: 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75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11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STA/AP category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 mobile/fixed (indoor), AP: fixed (indoor)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12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STA/AP elevation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 -1m (basement),..,2m, AP: 1m,..,2m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13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Actors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Remote control, TV, MP3player, home gateway, AV player, headphones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414330270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Case 5 : </a:t>
            </a:r>
            <a:r>
              <a:rPr lang="en-US" dirty="0"/>
              <a:t>Electronic Menu &amp; Coupon Distribution</a:t>
            </a:r>
          </a:p>
        </p:txBody>
      </p:sp>
      <p:sp>
        <p:nvSpPr>
          <p:cNvPr id="3" name="Content Placeholder 2"/>
          <p:cNvSpPr>
            <a:spLocks noGrp="1"/>
          </p:cNvSpPr>
          <p:nvPr>
            <p:ph idx="1"/>
          </p:nvPr>
        </p:nvSpPr>
        <p:spPr/>
        <p:txBody>
          <a:bodyPr/>
          <a:lstStyle/>
          <a:p>
            <a:r>
              <a:rPr lang="en-US" sz="2000" dirty="0"/>
              <a:t>11/268r0, slide </a:t>
            </a:r>
            <a:r>
              <a:rPr lang="en-US" sz="2000" dirty="0" smtClean="0"/>
              <a:t>5/6</a:t>
            </a:r>
            <a:r>
              <a:rPr lang="en-US" sz="2000" dirty="0"/>
              <a:t>	Electronic Menu &amp; Coupon Distribution</a:t>
            </a:r>
          </a:p>
          <a:p>
            <a:pPr lvl="1"/>
            <a:endParaRPr lang="en-US" dirty="0"/>
          </a:p>
          <a:p>
            <a:pPr lvl="1"/>
            <a:endParaRPr lang="en-US" dirty="0"/>
          </a:p>
        </p:txBody>
      </p:sp>
      <p:sp>
        <p:nvSpPr>
          <p:cNvPr id="4" name="Date Placeholder 3"/>
          <p:cNvSpPr>
            <a:spLocks noGrp="1"/>
          </p:cNvSpPr>
          <p:nvPr>
            <p:ph type="dt" sz="half" idx="10"/>
          </p:nvPr>
        </p:nvSpPr>
        <p:spPr/>
        <p:txBody>
          <a:bodyPr/>
          <a:lstStyle/>
          <a:p>
            <a:pPr>
              <a:defRPr/>
            </a:pPr>
            <a:r>
              <a:rPr lang="en-US" smtClean="0"/>
              <a:t>March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36</a:t>
            </a:fld>
            <a:endParaRPr lang="en-US"/>
          </a:p>
        </p:txBody>
      </p:sp>
    </p:spTree>
    <p:extLst>
      <p:ext uri="{BB962C8B-B14F-4D97-AF65-F5344CB8AC3E}">
        <p14:creationId xmlns:p14="http://schemas.microsoft.com/office/powerpoint/2010/main" val="351789652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标题 1"/>
          <p:cNvSpPr>
            <a:spLocks noGrp="1"/>
          </p:cNvSpPr>
          <p:nvPr>
            <p:ph type="title"/>
          </p:nvPr>
        </p:nvSpPr>
        <p:spPr/>
        <p:txBody>
          <a:bodyPr/>
          <a:lstStyle/>
          <a:p>
            <a:r>
              <a:rPr lang="en-US" altLang="ja-JP" dirty="0" smtClean="0">
                <a:ea typeface="MS PGothic" pitchFamily="34" charset="-128"/>
              </a:rPr>
              <a:t>Use Case 5a : Scenario Description</a:t>
            </a:r>
            <a:endParaRPr lang="zh-CN" altLang="en-US" dirty="0" smtClean="0">
              <a:ea typeface="MS PGothic" pitchFamily="34" charset="-128"/>
            </a:endParaRPr>
          </a:p>
        </p:txBody>
      </p:sp>
      <p:sp>
        <p:nvSpPr>
          <p:cNvPr id="6147" name="内容占位符 2"/>
          <p:cNvSpPr>
            <a:spLocks noGrp="1"/>
          </p:cNvSpPr>
          <p:nvPr>
            <p:ph idx="1"/>
          </p:nvPr>
        </p:nvSpPr>
        <p:spPr/>
        <p:txBody>
          <a:bodyPr/>
          <a:lstStyle/>
          <a:p>
            <a:r>
              <a:rPr lang="en-US" altLang="zh-CN" smtClean="0">
                <a:ea typeface="MS PGothic" pitchFamily="34" charset="-128"/>
              </a:rPr>
              <a:t>Electronic Menu</a:t>
            </a:r>
          </a:p>
          <a:p>
            <a:pPr lvl="1"/>
            <a:r>
              <a:rPr lang="en-US" altLang="zh-CN" smtClean="0">
                <a:ea typeface="MS PGothic" pitchFamily="34" charset="-128"/>
              </a:rPr>
              <a:t>When you are driving pass by a restaurant, electronic menu is sent to your iPad (802.11ah STA), and you can check for more detailed info of the menu, and make a reservation</a:t>
            </a:r>
          </a:p>
          <a:p>
            <a:pPr lvl="1"/>
            <a:r>
              <a:rPr lang="en-US" altLang="zh-CN" smtClean="0">
                <a:ea typeface="MS PGothic" pitchFamily="34" charset="-128"/>
              </a:rPr>
              <a:t>Once you come for your dinner, you can just order with your iPad</a:t>
            </a:r>
          </a:p>
          <a:p>
            <a:pPr lvl="1"/>
            <a:endParaRPr lang="en-US" altLang="zh-CN" smtClean="0">
              <a:ea typeface="MS PGothic" pitchFamily="34" charset="-128"/>
            </a:endParaRPr>
          </a:p>
          <a:p>
            <a:r>
              <a:rPr lang="en-US" altLang="zh-CN" smtClean="0">
                <a:ea typeface="MS PGothic" pitchFamily="34" charset="-128"/>
              </a:rPr>
              <a:t>Electronic Coupon distribution</a:t>
            </a:r>
          </a:p>
          <a:p>
            <a:pPr lvl="1"/>
            <a:r>
              <a:rPr lang="en-US" altLang="zh-CN" smtClean="0">
                <a:ea typeface="MS PGothic" pitchFamily="34" charset="-128"/>
              </a:rPr>
              <a:t>When you pass by a shopping Mall, the electronic coupon is sent to your iPad (802.11ah STA)</a:t>
            </a:r>
            <a:endParaRPr lang="zh-CN" altLang="en-US" smtClean="0">
              <a:ea typeface="MS PGothic" pitchFamily="34" charset="-128"/>
            </a:endParaRPr>
          </a:p>
        </p:txBody>
      </p:sp>
      <p:sp>
        <p:nvSpPr>
          <p:cNvPr id="2" name="Date Placeholder 1"/>
          <p:cNvSpPr>
            <a:spLocks noGrp="1"/>
          </p:cNvSpPr>
          <p:nvPr>
            <p:ph type="dt" sz="half" idx="10"/>
          </p:nvPr>
        </p:nvSpPr>
        <p:spPr>
          <a:xfrm>
            <a:off x="609600" y="228600"/>
            <a:ext cx="1327351" cy="276999"/>
          </a:xfrm>
        </p:spPr>
        <p:txBody>
          <a:bodyPr/>
          <a:lstStyle/>
          <a:p>
            <a:pPr>
              <a:defRPr/>
            </a:pPr>
            <a:r>
              <a:rPr lang="en-US" dirty="0" smtClean="0"/>
              <a:t>March 2011</a:t>
            </a:r>
            <a:endParaRPr lang="en-US" dirty="0"/>
          </a:p>
        </p:txBody>
      </p:sp>
      <p:sp>
        <p:nvSpPr>
          <p:cNvPr id="3" name="Footer Placeholder 2"/>
          <p:cNvSpPr>
            <a:spLocks noGrp="1"/>
          </p:cNvSpPr>
          <p:nvPr>
            <p:ph type="ftr" sz="quarter" idx="11"/>
          </p:nvPr>
        </p:nvSpPr>
        <p:spPr/>
        <p:txBody>
          <a:bodyPr/>
          <a:lstStyle/>
          <a:p>
            <a:pPr>
              <a:defRPr/>
            </a:pPr>
            <a:r>
              <a:rPr lang="en-US" smtClean="0"/>
              <a:t>David Halasz, OakTree Wireless</a:t>
            </a:r>
            <a:endParaRPr lang="en-US"/>
          </a:p>
        </p:txBody>
      </p:sp>
    </p:spTree>
    <p:extLst>
      <p:ext uri="{BB962C8B-B14F-4D97-AF65-F5344CB8AC3E}">
        <p14:creationId xmlns:p14="http://schemas.microsoft.com/office/powerpoint/2010/main" val="44417480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rgbClr val="A70164"/>
                </a:solidFill>
                <a:latin typeface="Times New Roman" pitchFamily="16" charset="0"/>
                <a:ea typeface="MS PGothic" pitchFamily="34" charset="-128"/>
              </a:defRPr>
            </a:lvl1pPr>
            <a:lvl2pPr marL="742950" indent="-285750" eaLnBrk="0" hangingPunct="0">
              <a:defRPr>
                <a:solidFill>
                  <a:srgbClr val="A70164"/>
                </a:solidFill>
                <a:latin typeface="Times New Roman" pitchFamily="16" charset="0"/>
                <a:ea typeface="MS PGothic" pitchFamily="34" charset="-128"/>
              </a:defRPr>
            </a:lvl2pPr>
            <a:lvl3pPr marL="1143000" indent="-228600" eaLnBrk="0" hangingPunct="0">
              <a:defRPr>
                <a:solidFill>
                  <a:srgbClr val="A70164"/>
                </a:solidFill>
                <a:latin typeface="Times New Roman" pitchFamily="16" charset="0"/>
                <a:ea typeface="MS PGothic" pitchFamily="34" charset="-128"/>
              </a:defRPr>
            </a:lvl3pPr>
            <a:lvl4pPr marL="1600200" indent="-228600" eaLnBrk="0" hangingPunct="0">
              <a:defRPr>
                <a:solidFill>
                  <a:srgbClr val="A70164"/>
                </a:solidFill>
                <a:latin typeface="Times New Roman" pitchFamily="16" charset="0"/>
                <a:ea typeface="MS PGothic" pitchFamily="34" charset="-128"/>
              </a:defRPr>
            </a:lvl4pPr>
            <a:lvl5pPr marL="2057400" indent="-228600" eaLnBrk="0" hangingPunct="0">
              <a:defRPr>
                <a:solidFill>
                  <a:srgbClr val="A70164"/>
                </a:solidFill>
                <a:latin typeface="Times New Roman" pitchFamily="16"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9pPr>
          </a:lstStyle>
          <a:p>
            <a:r>
              <a:rPr lang="en-US" altLang="ja-JP">
                <a:solidFill>
                  <a:schemeClr val="tx1"/>
                </a:solidFill>
              </a:rPr>
              <a:t>Slide </a:t>
            </a:r>
            <a:fld id="{8EB556DC-2703-43E3-8F00-98D3AFD679D8}" type="slidenum">
              <a:rPr lang="en-US" altLang="ja-JP">
                <a:solidFill>
                  <a:schemeClr val="tx1"/>
                </a:solidFill>
              </a:rPr>
              <a:pPr/>
              <a:t>38</a:t>
            </a:fld>
            <a:endParaRPr lang="en-US" altLang="ja-JP">
              <a:solidFill>
                <a:schemeClr val="tx1"/>
              </a:solidFill>
            </a:endParaRPr>
          </a:p>
        </p:txBody>
      </p:sp>
      <p:sp>
        <p:nvSpPr>
          <p:cNvPr id="7171" name="Rectangle 59"/>
          <p:cNvSpPr>
            <a:spLocks noGrp="1" noChangeArrowheads="1"/>
          </p:cNvSpPr>
          <p:nvPr>
            <p:ph type="title"/>
          </p:nvPr>
        </p:nvSpPr>
        <p:spPr/>
        <p:txBody>
          <a:bodyPr/>
          <a:lstStyle/>
          <a:p>
            <a:r>
              <a:rPr lang="en-US" altLang="ja-JP" sz="2400" dirty="0" smtClean="0">
                <a:ea typeface="MS PGothic" pitchFamily="34" charset="-128"/>
              </a:rPr>
              <a:t>Use Case 5a: Electronic Menu &amp; Coupon Distribution : Requirements</a:t>
            </a:r>
          </a:p>
        </p:txBody>
      </p:sp>
      <p:graphicFrame>
        <p:nvGraphicFramePr>
          <p:cNvPr id="8264" name="Group 72"/>
          <p:cNvGraphicFramePr>
            <a:graphicFrameLocks noGrp="1"/>
          </p:cNvGraphicFramePr>
          <p:nvPr>
            <p:ph idx="1"/>
          </p:nvPr>
        </p:nvGraphicFramePr>
        <p:xfrm>
          <a:off x="685800" y="1447800"/>
          <a:ext cx="7772400" cy="4737422"/>
        </p:xfrm>
        <a:graphic>
          <a:graphicData uri="http://schemas.openxmlformats.org/drawingml/2006/table">
            <a:tbl>
              <a:tblPr/>
              <a:tblGrid>
                <a:gridCol w="622300"/>
                <a:gridCol w="2959100"/>
                <a:gridCol w="4191000"/>
              </a:tblGrid>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Category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Comment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Location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Outdoor, indoor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Environment type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Urban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STA/AP communication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2-way (Distribution &amp; Query, Order)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Data rate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100 kbps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BER/PER requirement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PER&lt;10%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6</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Mobility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Stationary/low</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02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7</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Traffic type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Burst/Continuous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8</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Security requirement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High</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9</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Reliability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High</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10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STA/AP capacity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 50 , AP: 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11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STA/AP category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 Mobile, AP: fixed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12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STA/AP elevation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 1m,..,2m, AP: 2m,..,10m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13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Actors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Mobile Device, AP</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144111886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Case 6 : </a:t>
            </a:r>
            <a:r>
              <a:rPr lang="en-US" dirty="0"/>
              <a:t>Indoor &amp; Outdoor location</a:t>
            </a:r>
          </a:p>
        </p:txBody>
      </p:sp>
      <p:sp>
        <p:nvSpPr>
          <p:cNvPr id="3" name="Content Placeholder 2"/>
          <p:cNvSpPr>
            <a:spLocks noGrp="1"/>
          </p:cNvSpPr>
          <p:nvPr>
            <p:ph idx="1"/>
          </p:nvPr>
        </p:nvSpPr>
        <p:spPr/>
        <p:txBody>
          <a:bodyPr/>
          <a:lstStyle/>
          <a:p>
            <a:r>
              <a:rPr lang="en-US" sz="2000" dirty="0"/>
              <a:t>11/268r0, slide </a:t>
            </a:r>
            <a:r>
              <a:rPr lang="en-US" sz="2000" dirty="0" smtClean="0"/>
              <a:t>8/9</a:t>
            </a:r>
            <a:r>
              <a:rPr lang="en-US" sz="2000" dirty="0"/>
              <a:t>	Indoor &amp; Outdoor location</a:t>
            </a:r>
          </a:p>
        </p:txBody>
      </p:sp>
      <p:sp>
        <p:nvSpPr>
          <p:cNvPr id="4" name="Date Placeholder 3"/>
          <p:cNvSpPr>
            <a:spLocks noGrp="1"/>
          </p:cNvSpPr>
          <p:nvPr>
            <p:ph type="dt" sz="half" idx="10"/>
          </p:nvPr>
        </p:nvSpPr>
        <p:spPr/>
        <p:txBody>
          <a:bodyPr/>
          <a:lstStyle/>
          <a:p>
            <a:pPr>
              <a:defRPr/>
            </a:pPr>
            <a:r>
              <a:rPr lang="en-US" smtClean="0"/>
              <a:t>March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39</a:t>
            </a:fld>
            <a:endParaRPr lang="en-US"/>
          </a:p>
        </p:txBody>
      </p:sp>
    </p:spTree>
    <p:extLst>
      <p:ext uri="{BB962C8B-B14F-4D97-AF65-F5344CB8AC3E}">
        <p14:creationId xmlns:p14="http://schemas.microsoft.com/office/powerpoint/2010/main" val="6948789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1066800"/>
          </a:xfrm>
        </p:spPr>
        <p:txBody>
          <a:bodyPr/>
          <a:lstStyle/>
          <a:p>
            <a:r>
              <a:rPr lang="en-US" dirty="0" smtClean="0"/>
              <a:t>Use Case 1 : Sensors and meters</a:t>
            </a:r>
            <a:endParaRPr lang="en-US" dirty="0"/>
          </a:p>
        </p:txBody>
      </p:sp>
      <p:sp>
        <p:nvSpPr>
          <p:cNvPr id="3" name="Content Placeholder 2"/>
          <p:cNvSpPr>
            <a:spLocks noGrp="1"/>
          </p:cNvSpPr>
          <p:nvPr>
            <p:ph idx="1"/>
          </p:nvPr>
        </p:nvSpPr>
        <p:spPr>
          <a:xfrm>
            <a:off x="685800" y="1524000"/>
            <a:ext cx="7772400" cy="4572000"/>
          </a:xfrm>
        </p:spPr>
        <p:txBody>
          <a:bodyPr/>
          <a:lstStyle/>
          <a:p>
            <a:pPr marL="609600" indent="-609600"/>
            <a:r>
              <a:rPr lang="en-US" sz="2000" dirty="0" smtClean="0"/>
              <a:t>1a: 11/17r5</a:t>
            </a:r>
            <a:r>
              <a:rPr lang="en-US" sz="2000" dirty="0"/>
              <a:t>, slide 7	Smart Grid - Meter to Pole</a:t>
            </a:r>
          </a:p>
          <a:p>
            <a:pPr marL="609600" indent="-609600"/>
            <a:r>
              <a:rPr lang="en-US" sz="2000" dirty="0" smtClean="0"/>
              <a:t>1c: 11/253</a:t>
            </a:r>
            <a:r>
              <a:rPr lang="en-US" sz="2000" dirty="0"/>
              <a:t>	</a:t>
            </a:r>
            <a:r>
              <a:rPr lang="en-US" sz="2000" dirty="0" smtClean="0"/>
              <a:t>               Environmental/Agricultural </a:t>
            </a:r>
            <a:r>
              <a:rPr lang="en-US" sz="2000" dirty="0"/>
              <a:t>Monitoring</a:t>
            </a:r>
          </a:p>
          <a:p>
            <a:pPr marL="609600" indent="-609600"/>
            <a:r>
              <a:rPr lang="en-US" sz="2000" dirty="0" smtClean="0"/>
              <a:t>1d: 11/260r1</a:t>
            </a:r>
            <a:r>
              <a:rPr lang="en-US" sz="2000" dirty="0"/>
              <a:t>, </a:t>
            </a:r>
            <a:r>
              <a:rPr lang="en-US" sz="2000" dirty="0" smtClean="0"/>
              <a:t>slid </a:t>
            </a:r>
            <a:r>
              <a:rPr lang="en-US" sz="2000" dirty="0"/>
              <a:t>4	Industrial process </a:t>
            </a:r>
            <a:r>
              <a:rPr lang="en-US" sz="2000" dirty="0" smtClean="0"/>
              <a:t>sensors</a:t>
            </a:r>
            <a:endParaRPr lang="en-US" sz="2000" dirty="0"/>
          </a:p>
          <a:p>
            <a:pPr marL="609600" indent="-609600"/>
            <a:r>
              <a:rPr lang="en-US" sz="2000" dirty="0" smtClean="0"/>
              <a:t>1e: 11/17r5</a:t>
            </a:r>
            <a:r>
              <a:rPr lang="en-US" sz="2000" dirty="0"/>
              <a:t>, </a:t>
            </a:r>
            <a:r>
              <a:rPr lang="en-US" sz="2000" dirty="0" smtClean="0"/>
              <a:t>slid </a:t>
            </a:r>
            <a:r>
              <a:rPr lang="en-US" sz="2000" dirty="0"/>
              <a:t>17	</a:t>
            </a:r>
            <a:r>
              <a:rPr lang="en-US" sz="2000" dirty="0" smtClean="0"/>
              <a:t>Healthcare</a:t>
            </a:r>
            <a:endParaRPr lang="en-US" sz="2000" dirty="0"/>
          </a:p>
          <a:p>
            <a:pPr marL="609600" indent="-609600"/>
            <a:r>
              <a:rPr lang="en-US" sz="2000" dirty="0" smtClean="0"/>
              <a:t>1f: 11/241r0</a:t>
            </a:r>
            <a:r>
              <a:rPr lang="en-US" sz="2000" dirty="0"/>
              <a:t>, slide 3	Healthcare</a:t>
            </a:r>
          </a:p>
          <a:p>
            <a:pPr marL="609600" indent="-609600"/>
            <a:r>
              <a:rPr lang="en-US" sz="2000" dirty="0" smtClean="0"/>
              <a:t>1g: 11/241r0</a:t>
            </a:r>
            <a:r>
              <a:rPr lang="en-US" sz="2000" dirty="0"/>
              <a:t>, </a:t>
            </a:r>
            <a:r>
              <a:rPr lang="en-US" sz="2000" dirty="0" smtClean="0"/>
              <a:t>slid </a:t>
            </a:r>
            <a:r>
              <a:rPr lang="en-US" sz="2000" dirty="0"/>
              <a:t>5	Home/Building Automation</a:t>
            </a:r>
          </a:p>
          <a:p>
            <a:pPr marL="609600" indent="-609600"/>
            <a:r>
              <a:rPr lang="en-US" sz="2000" dirty="0" smtClean="0"/>
              <a:t>1h: 11/242r0</a:t>
            </a:r>
            <a:r>
              <a:rPr lang="en-US" sz="2000" dirty="0"/>
              <a:t>, </a:t>
            </a:r>
            <a:r>
              <a:rPr lang="en-US" sz="2000" dirty="0" smtClean="0"/>
              <a:t>slid </a:t>
            </a:r>
            <a:r>
              <a:rPr lang="en-US" sz="2000" dirty="0"/>
              <a:t>2	Home sensors</a:t>
            </a:r>
            <a:endParaRPr lang="en-US" sz="2000" dirty="0" smtClean="0"/>
          </a:p>
          <a:p>
            <a:pPr marL="609600" indent="-609600"/>
            <a:endParaRPr lang="en-US" dirty="0"/>
          </a:p>
        </p:txBody>
      </p:sp>
      <p:sp>
        <p:nvSpPr>
          <p:cNvPr id="4" name="Date Placeholder 3"/>
          <p:cNvSpPr>
            <a:spLocks noGrp="1"/>
          </p:cNvSpPr>
          <p:nvPr>
            <p:ph type="dt" sz="half" idx="10"/>
          </p:nvPr>
        </p:nvSpPr>
        <p:spPr/>
        <p:txBody>
          <a:bodyPr/>
          <a:lstStyle/>
          <a:p>
            <a:pPr>
              <a:defRPr/>
            </a:pPr>
            <a:r>
              <a:rPr lang="en-US" smtClean="0"/>
              <a:t>March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a:xfrm>
            <a:off x="685800" y="685800"/>
            <a:ext cx="7772400" cy="762000"/>
          </a:xfrm>
        </p:spPr>
        <p:txBody>
          <a:bodyPr/>
          <a:lstStyle/>
          <a:p>
            <a:r>
              <a:rPr lang="en-US" altLang="ja-JP" dirty="0" smtClean="0">
                <a:ea typeface="MS PGothic" pitchFamily="34" charset="-128"/>
              </a:rPr>
              <a:t>Use Case 6a : Scenario Description</a:t>
            </a:r>
            <a:endParaRPr lang="zh-CN" altLang="en-US" dirty="0" smtClean="0">
              <a:ea typeface="MS PGothic" pitchFamily="34" charset="-128"/>
            </a:endParaRPr>
          </a:p>
        </p:txBody>
      </p:sp>
      <p:sp>
        <p:nvSpPr>
          <p:cNvPr id="9219" name="内容占位符 2"/>
          <p:cNvSpPr>
            <a:spLocks noGrp="1"/>
          </p:cNvSpPr>
          <p:nvPr>
            <p:ph idx="1"/>
          </p:nvPr>
        </p:nvSpPr>
        <p:spPr>
          <a:xfrm>
            <a:off x="609600" y="1295400"/>
            <a:ext cx="8077200" cy="4800600"/>
          </a:xfrm>
        </p:spPr>
        <p:txBody>
          <a:bodyPr/>
          <a:lstStyle/>
          <a:p>
            <a:r>
              <a:rPr lang="en-US" altLang="zh-CN" smtClean="0">
                <a:ea typeface="MS PGothic" pitchFamily="34" charset="-128"/>
              </a:rPr>
              <a:t>Location in Shopping Mall</a:t>
            </a:r>
          </a:p>
          <a:p>
            <a:pPr lvl="1"/>
            <a:r>
              <a:rPr lang="en-US" altLang="zh-CN" smtClean="0">
                <a:ea typeface="MS PGothic" pitchFamily="34" charset="-128"/>
              </a:rPr>
              <a:t>When you enter a big shopping mall, a digital map of the shops will be downloaded to your iPad (802.11ah STA), and the APs in the shopping mall will help to position you</a:t>
            </a:r>
          </a:p>
          <a:p>
            <a:pPr lvl="1"/>
            <a:r>
              <a:rPr lang="en-US" altLang="zh-CN" smtClean="0">
                <a:ea typeface="MS PGothic" pitchFamily="34" charset="-128"/>
              </a:rPr>
              <a:t>If you want to go directly to some specific shop, you will find the route on your iPad with location from APs</a:t>
            </a:r>
          </a:p>
          <a:p>
            <a:pPr lvl="1"/>
            <a:r>
              <a:rPr lang="en-US" altLang="zh-CN" i="1" smtClean="0">
                <a:solidFill>
                  <a:srgbClr val="2D2DB9"/>
                </a:solidFill>
                <a:ea typeface="MS PGothic" pitchFamily="34" charset="-128"/>
              </a:rPr>
              <a:t>Similar scenario can be found in Theme Park (Try to find some specific attraction)</a:t>
            </a:r>
          </a:p>
          <a:p>
            <a:pPr lvl="1"/>
            <a:endParaRPr lang="en-US" altLang="zh-CN" smtClean="0">
              <a:ea typeface="MS PGothic" pitchFamily="34" charset="-128"/>
            </a:endParaRPr>
          </a:p>
          <a:p>
            <a:r>
              <a:rPr lang="en-US" altLang="zh-CN" smtClean="0">
                <a:ea typeface="MS PGothic" pitchFamily="34" charset="-128"/>
              </a:rPr>
              <a:t>Find your car in Public Parking</a:t>
            </a:r>
          </a:p>
          <a:p>
            <a:pPr lvl="1"/>
            <a:r>
              <a:rPr lang="en-US" altLang="zh-CN" smtClean="0">
                <a:ea typeface="MS PGothic" pitchFamily="34" charset="-128"/>
              </a:rPr>
              <a:t>When you come back to get your car after shopping, it is possible that you have forget where your car is.  You check from your iPad (802.11ah STA) to get locationfrom AP, the AP will try to position your car (with a 802.11ah STA), and display the parking lot and guide you to your car</a:t>
            </a:r>
            <a:endParaRPr lang="zh-CN" altLang="en-US" smtClean="0">
              <a:ea typeface="MS PGothic" pitchFamily="34" charset="-128"/>
            </a:endParaRPr>
          </a:p>
        </p:txBody>
      </p:sp>
      <p:sp>
        <p:nvSpPr>
          <p:cNvPr id="2" name="Date Placeholder 1"/>
          <p:cNvSpPr>
            <a:spLocks noGrp="1"/>
          </p:cNvSpPr>
          <p:nvPr>
            <p:ph type="dt" sz="half" idx="10"/>
          </p:nvPr>
        </p:nvSpPr>
        <p:spPr>
          <a:xfrm>
            <a:off x="609600" y="228600"/>
            <a:ext cx="1327351" cy="276999"/>
          </a:xfrm>
        </p:spPr>
        <p:txBody>
          <a:bodyPr/>
          <a:lstStyle/>
          <a:p>
            <a:pPr>
              <a:defRPr/>
            </a:pPr>
            <a:r>
              <a:rPr lang="en-US" dirty="0" smtClean="0"/>
              <a:t>March 2011</a:t>
            </a:r>
            <a:endParaRPr lang="en-US" dirty="0"/>
          </a:p>
        </p:txBody>
      </p:sp>
      <p:sp>
        <p:nvSpPr>
          <p:cNvPr id="3" name="Footer Placeholder 2"/>
          <p:cNvSpPr>
            <a:spLocks noGrp="1"/>
          </p:cNvSpPr>
          <p:nvPr>
            <p:ph type="ftr" sz="quarter" idx="11"/>
          </p:nvPr>
        </p:nvSpPr>
        <p:spPr/>
        <p:txBody>
          <a:bodyPr/>
          <a:lstStyle/>
          <a:p>
            <a:pPr>
              <a:defRPr/>
            </a:pPr>
            <a:r>
              <a:rPr lang="en-US" smtClean="0"/>
              <a:t>David Halasz, OakTree Wireless</a:t>
            </a:r>
            <a:endParaRPr lang="en-US"/>
          </a:p>
        </p:txBody>
      </p:sp>
    </p:spTree>
    <p:extLst>
      <p:ext uri="{BB962C8B-B14F-4D97-AF65-F5344CB8AC3E}">
        <p14:creationId xmlns:p14="http://schemas.microsoft.com/office/powerpoint/2010/main" val="109816656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59"/>
          <p:cNvSpPr>
            <a:spLocks noGrp="1" noChangeArrowheads="1"/>
          </p:cNvSpPr>
          <p:nvPr>
            <p:ph type="title"/>
          </p:nvPr>
        </p:nvSpPr>
        <p:spPr>
          <a:xfrm>
            <a:off x="685800" y="609600"/>
            <a:ext cx="7772400" cy="1066800"/>
          </a:xfrm>
        </p:spPr>
        <p:txBody>
          <a:bodyPr/>
          <a:lstStyle/>
          <a:p>
            <a:r>
              <a:rPr lang="en-US" altLang="ja-JP" sz="2400" dirty="0" smtClean="0">
                <a:ea typeface="MS PGothic" pitchFamily="34" charset="-128"/>
              </a:rPr>
              <a:t>Use Case 6a : Indoor and Outdoor Location: Requirements</a:t>
            </a:r>
          </a:p>
        </p:txBody>
      </p:sp>
      <p:graphicFrame>
        <p:nvGraphicFramePr>
          <p:cNvPr id="8264" name="Group 72"/>
          <p:cNvGraphicFramePr>
            <a:graphicFrameLocks noGrp="1"/>
          </p:cNvGraphicFramePr>
          <p:nvPr>
            <p:ph idx="1"/>
            <p:extLst>
              <p:ext uri="{D42A27DB-BD31-4B8C-83A1-F6EECF244321}">
                <p14:modId xmlns:p14="http://schemas.microsoft.com/office/powerpoint/2010/main" val="2762864818"/>
              </p:ext>
            </p:extLst>
          </p:nvPr>
        </p:nvGraphicFramePr>
        <p:xfrm>
          <a:off x="685800" y="1524000"/>
          <a:ext cx="7772400" cy="4737422"/>
        </p:xfrm>
        <a:graphic>
          <a:graphicData uri="http://schemas.openxmlformats.org/drawingml/2006/table">
            <a:tbl>
              <a:tblPr/>
              <a:tblGrid>
                <a:gridCol w="622300"/>
                <a:gridCol w="2349500"/>
                <a:gridCol w="4800600"/>
              </a:tblGrid>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dirty="0" smtClean="0">
                          <a:ln>
                            <a:noFill/>
                          </a:ln>
                          <a:solidFill>
                            <a:schemeClr val="tx1"/>
                          </a:solidFill>
                          <a:effectLst/>
                          <a:latin typeface="Times New Roman" pitchFamily="16" charset="0"/>
                          <a:ea typeface="MS PGothic" pitchFamily="34" charset="-128"/>
                        </a:rPr>
                        <a: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Category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dirty="0" smtClean="0">
                          <a:ln>
                            <a:noFill/>
                          </a:ln>
                          <a:solidFill>
                            <a:schemeClr val="tx1"/>
                          </a:solidFill>
                          <a:effectLst/>
                          <a:latin typeface="Times New Roman" pitchFamily="16" charset="0"/>
                          <a:ea typeface="MS PGothic" pitchFamily="34" charset="-128"/>
                        </a:rPr>
                        <a:t>Comment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Location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Indoor/Outdoor(Mall, Parking, Theme Park)</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Environment type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Urban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STA/AP communication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2-way (Electronic Map download, Position Query)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Data rate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100 kbps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BER/PER requirement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PER&lt;10%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6</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Mobility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Stationary/low</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02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7</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Traffic type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Burst/Continuous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8</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Security requirement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Medium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9</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Reliability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High</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10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STA/AP capacity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 50 , AP: N(&gt;3)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11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STA/AP category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 Mobile, AP: fixed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12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STA/AP elevation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STA: 1m,..,2m, AP: 2m,..,10m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13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6" charset="0"/>
                          <a:ea typeface="MS PGothic" pitchFamily="34" charset="-128"/>
                        </a:rPr>
                        <a:t>Actors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dirty="0" smtClean="0">
                          <a:ln>
                            <a:noFill/>
                          </a:ln>
                          <a:solidFill>
                            <a:schemeClr val="tx1"/>
                          </a:solidFill>
                          <a:effectLst/>
                          <a:latin typeface="Times New Roman" pitchFamily="16" charset="0"/>
                          <a:ea typeface="MS PGothic" pitchFamily="34" charset="-128"/>
                        </a:rPr>
                        <a:t>Mobile Device, AP</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024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rgbClr val="A70164"/>
                </a:solidFill>
                <a:latin typeface="Times New Roman" pitchFamily="16" charset="0"/>
                <a:ea typeface="MS PGothic" pitchFamily="34" charset="-128"/>
              </a:defRPr>
            </a:lvl1pPr>
            <a:lvl2pPr marL="742950" indent="-285750" eaLnBrk="0" hangingPunct="0">
              <a:defRPr>
                <a:solidFill>
                  <a:srgbClr val="A70164"/>
                </a:solidFill>
                <a:latin typeface="Times New Roman" pitchFamily="16" charset="0"/>
                <a:ea typeface="MS PGothic" pitchFamily="34" charset="-128"/>
              </a:defRPr>
            </a:lvl2pPr>
            <a:lvl3pPr marL="1143000" indent="-228600" eaLnBrk="0" hangingPunct="0">
              <a:defRPr>
                <a:solidFill>
                  <a:srgbClr val="A70164"/>
                </a:solidFill>
                <a:latin typeface="Times New Roman" pitchFamily="16" charset="0"/>
                <a:ea typeface="MS PGothic" pitchFamily="34" charset="-128"/>
              </a:defRPr>
            </a:lvl3pPr>
            <a:lvl4pPr marL="1600200" indent="-228600" eaLnBrk="0" hangingPunct="0">
              <a:defRPr>
                <a:solidFill>
                  <a:srgbClr val="A70164"/>
                </a:solidFill>
                <a:latin typeface="Times New Roman" pitchFamily="16" charset="0"/>
                <a:ea typeface="MS PGothic" pitchFamily="34" charset="-128"/>
              </a:defRPr>
            </a:lvl4pPr>
            <a:lvl5pPr marL="2057400" indent="-228600" eaLnBrk="0" hangingPunct="0">
              <a:defRPr>
                <a:solidFill>
                  <a:srgbClr val="A70164"/>
                </a:solidFill>
                <a:latin typeface="Times New Roman" pitchFamily="16"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9pPr>
          </a:lstStyle>
          <a:p>
            <a:r>
              <a:rPr lang="en-US" altLang="ja-JP">
                <a:solidFill>
                  <a:schemeClr val="tx1"/>
                </a:solidFill>
              </a:rPr>
              <a:t>Slide </a:t>
            </a:r>
            <a:fld id="{3D57FB24-873E-45B4-A1FE-FA9AB796F032}" type="slidenum">
              <a:rPr lang="en-US" altLang="ja-JP">
                <a:solidFill>
                  <a:schemeClr val="tx1"/>
                </a:solidFill>
              </a:rPr>
              <a:pPr/>
              <a:t>41</a:t>
            </a:fld>
            <a:endParaRPr lang="en-US" altLang="ja-JP">
              <a:solidFill>
                <a:schemeClr val="tx1"/>
              </a:solidFill>
            </a:endParaRPr>
          </a:p>
        </p:txBody>
      </p:sp>
    </p:spTree>
    <p:extLst>
      <p:ext uri="{BB962C8B-B14F-4D97-AF65-F5344CB8AC3E}">
        <p14:creationId xmlns:p14="http://schemas.microsoft.com/office/powerpoint/2010/main" val="217901631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Case 7 : </a:t>
            </a:r>
            <a:r>
              <a:rPr lang="en-US" dirty="0"/>
              <a:t>AP power saving</a:t>
            </a:r>
          </a:p>
        </p:txBody>
      </p:sp>
      <p:sp>
        <p:nvSpPr>
          <p:cNvPr id="3" name="Content Placeholder 2"/>
          <p:cNvSpPr>
            <a:spLocks noGrp="1"/>
          </p:cNvSpPr>
          <p:nvPr>
            <p:ph idx="1"/>
          </p:nvPr>
        </p:nvSpPr>
        <p:spPr/>
        <p:txBody>
          <a:bodyPr/>
          <a:lstStyle/>
          <a:p>
            <a:r>
              <a:rPr lang="en-US" sz="2000" dirty="0"/>
              <a:t>11/273r0	              AP power </a:t>
            </a:r>
            <a:r>
              <a:rPr lang="en-US" sz="2000" dirty="0" smtClean="0"/>
              <a:t>saving</a:t>
            </a:r>
          </a:p>
          <a:p>
            <a:r>
              <a:rPr lang="en-US" sz="2000" dirty="0" smtClean="0">
                <a:solidFill>
                  <a:srgbClr val="FF0000"/>
                </a:solidFill>
              </a:rPr>
              <a:t>After discussion in the task group, the suggestion was that this was not a use case. Instead, it is a possible requirement for use case 1. So the straw poll for this use case was removed.</a:t>
            </a:r>
            <a:endParaRPr lang="en-US" sz="2000" dirty="0">
              <a:solidFill>
                <a:srgbClr val="FF0000"/>
              </a:solidFill>
            </a:endParaRPr>
          </a:p>
        </p:txBody>
      </p:sp>
      <p:sp>
        <p:nvSpPr>
          <p:cNvPr id="4" name="Date Placeholder 3"/>
          <p:cNvSpPr>
            <a:spLocks noGrp="1"/>
          </p:cNvSpPr>
          <p:nvPr>
            <p:ph type="dt" sz="half" idx="10"/>
          </p:nvPr>
        </p:nvSpPr>
        <p:spPr/>
        <p:txBody>
          <a:bodyPr/>
          <a:lstStyle/>
          <a:p>
            <a:pPr>
              <a:defRPr/>
            </a:pPr>
            <a:r>
              <a:rPr lang="en-US" smtClean="0"/>
              <a:t>March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42</a:t>
            </a:fld>
            <a:endParaRPr lang="en-US"/>
          </a:p>
        </p:txBody>
      </p:sp>
    </p:spTree>
    <p:extLst>
      <p:ext uri="{BB962C8B-B14F-4D97-AF65-F5344CB8AC3E}">
        <p14:creationId xmlns:p14="http://schemas.microsoft.com/office/powerpoint/2010/main" val="28090309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2" name="Rectangle 6"/>
          <p:cNvSpPr>
            <a:spLocks noGrp="1" noChangeArrowheads="1"/>
          </p:cNvSpPr>
          <p:nvPr>
            <p:ph type="title"/>
          </p:nvPr>
        </p:nvSpPr>
        <p:spPr/>
        <p:txBody>
          <a:bodyPr/>
          <a:lstStyle/>
          <a:p>
            <a:r>
              <a:rPr lang="en-US" altLang="ja-JP" sz="2800" dirty="0" smtClean="0"/>
              <a:t> </a:t>
            </a:r>
            <a:r>
              <a:rPr lang="en-US" altLang="ja-JP" dirty="0" smtClean="0"/>
              <a:t>Use Case 7a : AP Power Saving in Smart Grid</a:t>
            </a:r>
          </a:p>
        </p:txBody>
      </p:sp>
      <p:sp>
        <p:nvSpPr>
          <p:cNvPr id="45063" name="Line 7"/>
          <p:cNvSpPr>
            <a:spLocks noChangeShapeType="1"/>
          </p:cNvSpPr>
          <p:nvPr/>
        </p:nvSpPr>
        <p:spPr bwMode="auto">
          <a:xfrm>
            <a:off x="1917700" y="4038600"/>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80" name="Rectangle 24"/>
          <p:cNvSpPr>
            <a:spLocks noChangeArrowheads="1"/>
          </p:cNvSpPr>
          <p:nvPr/>
        </p:nvSpPr>
        <p:spPr bwMode="auto">
          <a:xfrm>
            <a:off x="1981200" y="2362200"/>
            <a:ext cx="1066800" cy="457200"/>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a:solidFill>
                  <a:schemeClr val="tx1"/>
                </a:solidFill>
              </a:rPr>
              <a:t>11ah STA(*)</a:t>
            </a:r>
            <a:br>
              <a:rPr lang="en-US" altLang="ja-JP" sz="1400">
                <a:solidFill>
                  <a:schemeClr val="tx1"/>
                </a:solidFill>
              </a:rPr>
            </a:br>
            <a:r>
              <a:rPr lang="en-US" altLang="ja-JP" sz="1400">
                <a:solidFill>
                  <a:schemeClr val="tx1"/>
                </a:solidFill>
              </a:rPr>
              <a:t>Meter/sensor</a:t>
            </a:r>
          </a:p>
        </p:txBody>
      </p:sp>
      <p:sp>
        <p:nvSpPr>
          <p:cNvPr id="45088" name="Rectangle 32"/>
          <p:cNvSpPr>
            <a:spLocks noChangeArrowheads="1"/>
          </p:cNvSpPr>
          <p:nvPr/>
        </p:nvSpPr>
        <p:spPr bwMode="auto">
          <a:xfrm>
            <a:off x="1871663" y="3962400"/>
            <a:ext cx="1295400" cy="457200"/>
          </a:xfrm>
          <a:prstGeom prst="rect">
            <a:avLst/>
          </a:prstGeom>
          <a:solidFill>
            <a:srgbClr val="DDDDDD"/>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a:solidFill>
                  <a:schemeClr val="tx1"/>
                </a:solidFill>
              </a:rPr>
              <a:t>11ah AP(**)</a:t>
            </a:r>
          </a:p>
        </p:txBody>
      </p:sp>
      <p:sp>
        <p:nvSpPr>
          <p:cNvPr id="45091" name="Text Box 35"/>
          <p:cNvSpPr txBox="1">
            <a:spLocks noChangeArrowheads="1"/>
          </p:cNvSpPr>
          <p:nvPr/>
        </p:nvSpPr>
        <p:spPr bwMode="auto">
          <a:xfrm>
            <a:off x="1331913" y="4967288"/>
            <a:ext cx="23876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800">
                <a:solidFill>
                  <a:schemeClr val="tx1"/>
                </a:solidFill>
              </a:rPr>
              <a:t>IEEE 802.11ah network</a:t>
            </a:r>
          </a:p>
        </p:txBody>
      </p:sp>
      <p:sp>
        <p:nvSpPr>
          <p:cNvPr id="45111" name="Text Box 55"/>
          <p:cNvSpPr txBox="1">
            <a:spLocks noChangeArrowheads="1"/>
          </p:cNvSpPr>
          <p:nvPr/>
        </p:nvSpPr>
        <p:spPr bwMode="auto">
          <a:xfrm>
            <a:off x="1338263" y="3124200"/>
            <a:ext cx="912812" cy="581025"/>
          </a:xfrm>
          <a:prstGeom prst="rect">
            <a:avLst/>
          </a:prstGeom>
          <a:solidFill>
            <a:schemeClr val="bg1"/>
          </a:solidFill>
          <a:ln>
            <a:noFill/>
          </a:ln>
          <a:effectLst/>
          <a:extLst>
            <a:ext uri="{91240B29-F687-4F45-9708-019B960494DF}">
              <a14:hiddenLine xmlns:a14="http://schemas.microsoft.com/office/drawing/2010/main" w="9525">
                <a:solidFill>
                  <a:schemeClr val="tx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600">
                <a:solidFill>
                  <a:schemeClr val="tx1"/>
                </a:solidFill>
              </a:rPr>
              <a:t>Request:</a:t>
            </a:r>
          </a:p>
          <a:p>
            <a:r>
              <a:rPr lang="en-US" altLang="ja-JP" sz="1600">
                <a:solidFill>
                  <a:schemeClr val="tx1"/>
                </a:solidFill>
              </a:rPr>
              <a:t>AP sleep</a:t>
            </a:r>
          </a:p>
        </p:txBody>
      </p:sp>
      <p:sp>
        <p:nvSpPr>
          <p:cNvPr id="45112" name="Text Box 56"/>
          <p:cNvSpPr txBox="1">
            <a:spLocks noChangeArrowheads="1"/>
          </p:cNvSpPr>
          <p:nvPr/>
        </p:nvSpPr>
        <p:spPr bwMode="auto">
          <a:xfrm>
            <a:off x="2749550" y="3168650"/>
            <a:ext cx="963613" cy="336550"/>
          </a:xfrm>
          <a:prstGeom prst="rect">
            <a:avLst/>
          </a:prstGeom>
          <a:solidFill>
            <a:schemeClr val="bg1"/>
          </a:solidFill>
          <a:ln>
            <a:noFill/>
          </a:ln>
          <a:effectLst/>
          <a:extLst>
            <a:ext uri="{91240B29-F687-4F45-9708-019B960494DF}">
              <a14:hiddenLine xmlns:a14="http://schemas.microsoft.com/office/drawing/2010/main" w="9525">
                <a:solidFill>
                  <a:schemeClr val="tx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600">
                <a:solidFill>
                  <a:schemeClr val="tx1"/>
                </a:solidFill>
              </a:rPr>
              <a:t>Response</a:t>
            </a:r>
          </a:p>
        </p:txBody>
      </p:sp>
      <p:sp>
        <p:nvSpPr>
          <p:cNvPr id="45113" name="Line 57"/>
          <p:cNvSpPr>
            <a:spLocks noChangeShapeType="1"/>
          </p:cNvSpPr>
          <p:nvPr/>
        </p:nvSpPr>
        <p:spPr bwMode="auto">
          <a:xfrm>
            <a:off x="2249488" y="2819400"/>
            <a:ext cx="0" cy="1143000"/>
          </a:xfrm>
          <a:prstGeom prst="line">
            <a:avLst/>
          </a:prstGeom>
          <a:noFill/>
          <a:ln w="2857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14" name="Line 58"/>
          <p:cNvSpPr>
            <a:spLocks noChangeShapeType="1"/>
          </p:cNvSpPr>
          <p:nvPr/>
        </p:nvSpPr>
        <p:spPr bwMode="auto">
          <a:xfrm>
            <a:off x="2746375" y="2819400"/>
            <a:ext cx="0" cy="11430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25" name="AutoShape 69"/>
          <p:cNvSpPr>
            <a:spLocks noChangeArrowheads="1"/>
          </p:cNvSpPr>
          <p:nvPr/>
        </p:nvSpPr>
        <p:spPr bwMode="auto">
          <a:xfrm>
            <a:off x="1143000" y="1752600"/>
            <a:ext cx="2743200" cy="3733800"/>
          </a:xfrm>
          <a:prstGeom prst="roundRect">
            <a:avLst>
              <a:gd name="adj" fmla="val 16667"/>
            </a:avLst>
          </a:prstGeom>
          <a:noFill/>
          <a:ln w="9525">
            <a:solidFill>
              <a:schemeClr val="tx1"/>
            </a:solidFill>
            <a:prstDash val="sysDot"/>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126" name="Slide Number Placeholder 3"/>
          <p:cNvSpPr txBox="1">
            <a:spLocks noGrp="1"/>
          </p:cNvSpPr>
          <p:nvPr/>
        </p:nvSpPr>
        <p:spPr bwMode="auto">
          <a:xfrm>
            <a:off x="3965575" y="6521450"/>
            <a:ext cx="7588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rgbClr val="A70164"/>
                </a:solidFill>
                <a:latin typeface="Times New Roman" pitchFamily="16" charset="0"/>
                <a:ea typeface="MS PGothic" pitchFamily="34" charset="-128"/>
              </a:defRPr>
            </a:lvl1pPr>
            <a:lvl2pPr marL="742950" indent="-285750" eaLnBrk="0" hangingPunct="0">
              <a:defRPr>
                <a:solidFill>
                  <a:srgbClr val="A70164"/>
                </a:solidFill>
                <a:latin typeface="Times New Roman" pitchFamily="16" charset="0"/>
                <a:ea typeface="MS PGothic" pitchFamily="34" charset="-128"/>
              </a:defRPr>
            </a:lvl2pPr>
            <a:lvl3pPr marL="1143000" indent="-228600" eaLnBrk="0" hangingPunct="0">
              <a:defRPr>
                <a:solidFill>
                  <a:srgbClr val="A70164"/>
                </a:solidFill>
                <a:latin typeface="Times New Roman" pitchFamily="16" charset="0"/>
                <a:ea typeface="MS PGothic" pitchFamily="34" charset="-128"/>
              </a:defRPr>
            </a:lvl3pPr>
            <a:lvl4pPr marL="1600200" indent="-228600" eaLnBrk="0" hangingPunct="0">
              <a:defRPr>
                <a:solidFill>
                  <a:srgbClr val="A70164"/>
                </a:solidFill>
                <a:latin typeface="Times New Roman" pitchFamily="16" charset="0"/>
                <a:ea typeface="MS PGothic" pitchFamily="34" charset="-128"/>
              </a:defRPr>
            </a:lvl4pPr>
            <a:lvl5pPr marL="2057400" indent="-228600" eaLnBrk="0" hangingPunct="0">
              <a:defRPr>
                <a:solidFill>
                  <a:srgbClr val="A70164"/>
                </a:solidFill>
                <a:latin typeface="Times New Roman" pitchFamily="16"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9pPr>
          </a:lstStyle>
          <a:p>
            <a:pPr algn="ctr" latinLnBrk="0"/>
            <a:r>
              <a:rPr lang="en-US" altLang="ja-JP" sz="1200">
                <a:solidFill>
                  <a:schemeClr val="tx1"/>
                </a:solidFill>
              </a:rPr>
              <a:t>Slide </a:t>
            </a:r>
            <a:fld id="{16A42A19-6F03-4391-A1D7-4E15E4CCB2DC}" type="slidenum">
              <a:rPr lang="en-US" altLang="ja-JP" sz="1200">
                <a:solidFill>
                  <a:schemeClr val="tx1"/>
                </a:solidFill>
              </a:rPr>
              <a:pPr algn="ctr" latinLnBrk="0"/>
              <a:t>43</a:t>
            </a:fld>
            <a:endParaRPr lang="en-US" altLang="ja-JP" sz="1200">
              <a:solidFill>
                <a:schemeClr val="tx1"/>
              </a:solidFill>
            </a:endParaRPr>
          </a:p>
        </p:txBody>
      </p:sp>
      <p:sp>
        <p:nvSpPr>
          <p:cNvPr id="45127" name="Text Box 71"/>
          <p:cNvSpPr txBox="1">
            <a:spLocks noChangeArrowheads="1"/>
          </p:cNvSpPr>
          <p:nvPr/>
        </p:nvSpPr>
        <p:spPr bwMode="auto">
          <a:xfrm>
            <a:off x="762000" y="5715000"/>
            <a:ext cx="56864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600" dirty="0">
                <a:solidFill>
                  <a:schemeClr val="tx1"/>
                </a:solidFill>
              </a:rPr>
              <a:t>(*) =  IEEE 802.11ah STA with proposed AP power saving support</a:t>
            </a:r>
          </a:p>
        </p:txBody>
      </p:sp>
      <p:sp>
        <p:nvSpPr>
          <p:cNvPr id="45128" name="Text Box 72"/>
          <p:cNvSpPr txBox="1">
            <a:spLocks noChangeArrowheads="1"/>
          </p:cNvSpPr>
          <p:nvPr/>
        </p:nvSpPr>
        <p:spPr bwMode="auto">
          <a:xfrm>
            <a:off x="762000" y="6019800"/>
            <a:ext cx="56134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600" dirty="0">
                <a:solidFill>
                  <a:schemeClr val="tx1"/>
                </a:solidFill>
              </a:rPr>
              <a:t>(**) = IEEE 802.11ah AP with proposed AP power saving support</a:t>
            </a:r>
          </a:p>
        </p:txBody>
      </p:sp>
      <p:sp>
        <p:nvSpPr>
          <p:cNvPr id="45129" name="Line 73"/>
          <p:cNvSpPr>
            <a:spLocks noChangeShapeType="1"/>
          </p:cNvSpPr>
          <p:nvPr/>
        </p:nvSpPr>
        <p:spPr bwMode="auto">
          <a:xfrm>
            <a:off x="4648200" y="2816225"/>
            <a:ext cx="32004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30" name="Rectangle 74"/>
          <p:cNvSpPr>
            <a:spLocks noChangeArrowheads="1"/>
          </p:cNvSpPr>
          <p:nvPr/>
        </p:nvSpPr>
        <p:spPr bwMode="auto">
          <a:xfrm>
            <a:off x="5334000" y="4084638"/>
            <a:ext cx="533400" cy="304800"/>
          </a:xfrm>
          <a:prstGeom prst="rect">
            <a:avLst/>
          </a:prstGeom>
          <a:solidFill>
            <a:srgbClr val="00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a:solidFill>
                  <a:schemeClr val="tx1"/>
                </a:solidFill>
              </a:rPr>
              <a:t>sleep</a:t>
            </a:r>
          </a:p>
        </p:txBody>
      </p:sp>
      <p:sp>
        <p:nvSpPr>
          <p:cNvPr id="45132" name="Text Box 76"/>
          <p:cNvSpPr txBox="1">
            <a:spLocks noChangeArrowheads="1"/>
          </p:cNvSpPr>
          <p:nvPr/>
        </p:nvSpPr>
        <p:spPr bwMode="auto">
          <a:xfrm>
            <a:off x="7670800" y="2819400"/>
            <a:ext cx="254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solidFill>
                  <a:schemeClr val="tx1"/>
                </a:solidFill>
              </a:rPr>
              <a:t>t</a:t>
            </a:r>
          </a:p>
        </p:txBody>
      </p:sp>
      <p:sp>
        <p:nvSpPr>
          <p:cNvPr id="45133" name="Line 77"/>
          <p:cNvSpPr>
            <a:spLocks noChangeShapeType="1"/>
          </p:cNvSpPr>
          <p:nvPr/>
        </p:nvSpPr>
        <p:spPr bwMode="auto">
          <a:xfrm>
            <a:off x="4724400" y="2282825"/>
            <a:ext cx="0" cy="533400"/>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34" name="Line 78"/>
          <p:cNvSpPr>
            <a:spLocks noChangeShapeType="1"/>
          </p:cNvSpPr>
          <p:nvPr/>
        </p:nvSpPr>
        <p:spPr bwMode="auto">
          <a:xfrm>
            <a:off x="4648200" y="4389438"/>
            <a:ext cx="32004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35" name="Rectangle 79"/>
          <p:cNvSpPr>
            <a:spLocks noChangeArrowheads="1"/>
          </p:cNvSpPr>
          <p:nvPr/>
        </p:nvSpPr>
        <p:spPr bwMode="auto">
          <a:xfrm>
            <a:off x="4724400" y="2511425"/>
            <a:ext cx="609600" cy="304800"/>
          </a:xfrm>
          <a:prstGeom prst="rect">
            <a:avLst/>
          </a:prstGeom>
          <a:solidFill>
            <a:srgbClr val="99FF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a:solidFill>
                  <a:schemeClr val="tx1"/>
                </a:solidFill>
              </a:rPr>
              <a:t>active</a:t>
            </a:r>
          </a:p>
        </p:txBody>
      </p:sp>
      <p:sp>
        <p:nvSpPr>
          <p:cNvPr id="45137" name="Text Box 81"/>
          <p:cNvSpPr txBox="1">
            <a:spLocks noChangeArrowheads="1"/>
          </p:cNvSpPr>
          <p:nvPr/>
        </p:nvSpPr>
        <p:spPr bwMode="auto">
          <a:xfrm>
            <a:off x="7670800" y="4403725"/>
            <a:ext cx="254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i="1">
                <a:solidFill>
                  <a:schemeClr val="tx1"/>
                </a:solidFill>
              </a:rPr>
              <a:t>t</a:t>
            </a:r>
          </a:p>
        </p:txBody>
      </p:sp>
      <p:sp>
        <p:nvSpPr>
          <p:cNvPr id="45138" name="Line 82"/>
          <p:cNvSpPr>
            <a:spLocks noChangeShapeType="1"/>
          </p:cNvSpPr>
          <p:nvPr/>
        </p:nvSpPr>
        <p:spPr bwMode="auto">
          <a:xfrm>
            <a:off x="4724400" y="3856038"/>
            <a:ext cx="0" cy="533400"/>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39" name="Text Box 83"/>
          <p:cNvSpPr txBox="1">
            <a:spLocks noChangeArrowheads="1"/>
          </p:cNvSpPr>
          <p:nvPr/>
        </p:nvSpPr>
        <p:spPr bwMode="auto">
          <a:xfrm>
            <a:off x="4267200" y="1949450"/>
            <a:ext cx="10922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600">
                <a:solidFill>
                  <a:schemeClr val="tx1"/>
                </a:solidFill>
              </a:rPr>
              <a:t>11ah STAs</a:t>
            </a:r>
          </a:p>
        </p:txBody>
      </p:sp>
      <p:sp>
        <p:nvSpPr>
          <p:cNvPr id="45140" name="Text Box 84"/>
          <p:cNvSpPr txBox="1">
            <a:spLocks noChangeArrowheads="1"/>
          </p:cNvSpPr>
          <p:nvPr/>
        </p:nvSpPr>
        <p:spPr bwMode="auto">
          <a:xfrm>
            <a:off x="4267200" y="3549650"/>
            <a:ext cx="889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600">
                <a:solidFill>
                  <a:schemeClr val="tx1"/>
                </a:solidFill>
              </a:rPr>
              <a:t>11ah AP</a:t>
            </a:r>
          </a:p>
        </p:txBody>
      </p:sp>
      <p:sp>
        <p:nvSpPr>
          <p:cNvPr id="45142" name="Rectangle 86"/>
          <p:cNvSpPr>
            <a:spLocks noChangeArrowheads="1"/>
          </p:cNvSpPr>
          <p:nvPr/>
        </p:nvSpPr>
        <p:spPr bwMode="auto">
          <a:xfrm>
            <a:off x="5867400" y="2511425"/>
            <a:ext cx="609600" cy="304800"/>
          </a:xfrm>
          <a:prstGeom prst="rect">
            <a:avLst/>
          </a:prstGeom>
          <a:solidFill>
            <a:srgbClr val="99FF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a:solidFill>
                  <a:schemeClr val="tx1"/>
                </a:solidFill>
              </a:rPr>
              <a:t>active</a:t>
            </a:r>
          </a:p>
        </p:txBody>
      </p:sp>
      <p:sp>
        <p:nvSpPr>
          <p:cNvPr id="45143" name="Rectangle 87"/>
          <p:cNvSpPr>
            <a:spLocks noChangeArrowheads="1"/>
          </p:cNvSpPr>
          <p:nvPr/>
        </p:nvSpPr>
        <p:spPr bwMode="auto">
          <a:xfrm>
            <a:off x="6477000" y="4084638"/>
            <a:ext cx="533400" cy="304800"/>
          </a:xfrm>
          <a:prstGeom prst="rect">
            <a:avLst/>
          </a:prstGeom>
          <a:solidFill>
            <a:srgbClr val="00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a:solidFill>
                  <a:schemeClr val="tx1"/>
                </a:solidFill>
              </a:rPr>
              <a:t>sleep</a:t>
            </a:r>
          </a:p>
        </p:txBody>
      </p:sp>
      <p:sp>
        <p:nvSpPr>
          <p:cNvPr id="45144" name="Rectangle 88"/>
          <p:cNvSpPr>
            <a:spLocks noChangeArrowheads="1"/>
          </p:cNvSpPr>
          <p:nvPr/>
        </p:nvSpPr>
        <p:spPr bwMode="auto">
          <a:xfrm>
            <a:off x="7010400" y="2511425"/>
            <a:ext cx="609600" cy="304800"/>
          </a:xfrm>
          <a:prstGeom prst="rect">
            <a:avLst/>
          </a:prstGeom>
          <a:solidFill>
            <a:srgbClr val="99FF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a:solidFill>
                  <a:schemeClr val="tx1"/>
                </a:solidFill>
              </a:rPr>
              <a:t>active</a:t>
            </a:r>
          </a:p>
        </p:txBody>
      </p:sp>
      <p:sp>
        <p:nvSpPr>
          <p:cNvPr id="45145" name="Line 89"/>
          <p:cNvSpPr>
            <a:spLocks noChangeShapeType="1"/>
          </p:cNvSpPr>
          <p:nvPr/>
        </p:nvSpPr>
        <p:spPr bwMode="auto">
          <a:xfrm>
            <a:off x="5334000" y="2787650"/>
            <a:ext cx="0" cy="137160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46" name="Line 90"/>
          <p:cNvSpPr>
            <a:spLocks noChangeShapeType="1"/>
          </p:cNvSpPr>
          <p:nvPr/>
        </p:nvSpPr>
        <p:spPr bwMode="auto">
          <a:xfrm>
            <a:off x="5867400" y="2787650"/>
            <a:ext cx="0" cy="137160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47" name="Line 91"/>
          <p:cNvSpPr>
            <a:spLocks noChangeShapeType="1"/>
          </p:cNvSpPr>
          <p:nvPr/>
        </p:nvSpPr>
        <p:spPr bwMode="auto">
          <a:xfrm>
            <a:off x="6477000" y="2787650"/>
            <a:ext cx="0" cy="137160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48" name="Line 92"/>
          <p:cNvSpPr>
            <a:spLocks noChangeShapeType="1"/>
          </p:cNvSpPr>
          <p:nvPr/>
        </p:nvSpPr>
        <p:spPr bwMode="auto">
          <a:xfrm>
            <a:off x="7010400" y="2787650"/>
            <a:ext cx="0" cy="137160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49" name="Line 93"/>
          <p:cNvSpPr>
            <a:spLocks noChangeShapeType="1"/>
          </p:cNvSpPr>
          <p:nvPr/>
        </p:nvSpPr>
        <p:spPr bwMode="auto">
          <a:xfrm flipH="1">
            <a:off x="5181600" y="2209800"/>
            <a:ext cx="304800" cy="30480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50" name="Text Box 94"/>
          <p:cNvSpPr txBox="1">
            <a:spLocks noChangeArrowheads="1"/>
          </p:cNvSpPr>
          <p:nvPr/>
        </p:nvSpPr>
        <p:spPr bwMode="auto">
          <a:xfrm>
            <a:off x="5410200" y="1774825"/>
            <a:ext cx="14049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200" b="1">
                <a:solidFill>
                  <a:schemeClr val="tx1"/>
                </a:solidFill>
                <a:latin typeface="Arial" charset="0"/>
                <a:cs typeface="Arial" charset="0"/>
              </a:rPr>
              <a:t>Transmission of </a:t>
            </a:r>
            <a:br>
              <a:rPr lang="en-US" altLang="ja-JP" sz="1200" b="1">
                <a:solidFill>
                  <a:schemeClr val="tx1"/>
                </a:solidFill>
                <a:latin typeface="Arial" charset="0"/>
                <a:cs typeface="Arial" charset="0"/>
              </a:rPr>
            </a:br>
            <a:r>
              <a:rPr lang="en-US" altLang="ja-JP" sz="1200" b="1">
                <a:solidFill>
                  <a:schemeClr val="tx1"/>
                </a:solidFill>
                <a:latin typeface="Arial" charset="0"/>
                <a:cs typeface="Arial" charset="0"/>
              </a:rPr>
              <a:t>meter data</a:t>
            </a:r>
          </a:p>
        </p:txBody>
      </p:sp>
      <p:sp>
        <p:nvSpPr>
          <p:cNvPr id="45151" name="Text Box 95"/>
          <p:cNvSpPr txBox="1">
            <a:spLocks noChangeArrowheads="1"/>
          </p:cNvSpPr>
          <p:nvPr/>
        </p:nvSpPr>
        <p:spPr bwMode="auto">
          <a:xfrm>
            <a:off x="7083425" y="1803400"/>
            <a:ext cx="13493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200" b="1">
                <a:solidFill>
                  <a:schemeClr val="tx1"/>
                </a:solidFill>
                <a:latin typeface="Arial" charset="0"/>
                <a:cs typeface="Arial" charset="0"/>
              </a:rPr>
              <a:t>Idle period, e.g.,</a:t>
            </a:r>
          </a:p>
          <a:p>
            <a:r>
              <a:rPr lang="en-US" altLang="ja-JP" sz="1200" b="1">
                <a:solidFill>
                  <a:schemeClr val="tx1"/>
                </a:solidFill>
                <a:latin typeface="Arial" charset="0"/>
                <a:cs typeface="Arial" charset="0"/>
              </a:rPr>
              <a:t>night time</a:t>
            </a:r>
          </a:p>
        </p:txBody>
      </p:sp>
      <p:sp>
        <p:nvSpPr>
          <p:cNvPr id="45152" name="Oval 96"/>
          <p:cNvSpPr>
            <a:spLocks noChangeArrowheads="1"/>
          </p:cNvSpPr>
          <p:nvPr/>
        </p:nvSpPr>
        <p:spPr bwMode="auto">
          <a:xfrm>
            <a:off x="6477000" y="2514600"/>
            <a:ext cx="533400" cy="2286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153" name="Line 97"/>
          <p:cNvSpPr>
            <a:spLocks noChangeShapeType="1"/>
          </p:cNvSpPr>
          <p:nvPr/>
        </p:nvSpPr>
        <p:spPr bwMode="auto">
          <a:xfrm flipH="1">
            <a:off x="5410200" y="3810000"/>
            <a:ext cx="304800" cy="30480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54" name="Line 98"/>
          <p:cNvSpPr>
            <a:spLocks noChangeShapeType="1"/>
          </p:cNvSpPr>
          <p:nvPr/>
        </p:nvSpPr>
        <p:spPr bwMode="auto">
          <a:xfrm flipH="1">
            <a:off x="6781800" y="2209800"/>
            <a:ext cx="304800" cy="30480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55" name="Text Box 99"/>
          <p:cNvSpPr txBox="1">
            <a:spLocks noChangeArrowheads="1"/>
          </p:cNvSpPr>
          <p:nvPr/>
        </p:nvSpPr>
        <p:spPr bwMode="auto">
          <a:xfrm>
            <a:off x="5486400" y="3352800"/>
            <a:ext cx="869950" cy="4572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200" b="1">
                <a:solidFill>
                  <a:schemeClr val="tx1"/>
                </a:solidFill>
                <a:latin typeface="Arial" charset="0"/>
                <a:cs typeface="Arial" charset="0"/>
              </a:rPr>
              <a:t>AP sleep </a:t>
            </a:r>
            <a:br>
              <a:rPr lang="en-US" altLang="ja-JP" sz="1200" b="1">
                <a:solidFill>
                  <a:schemeClr val="tx1"/>
                </a:solidFill>
                <a:latin typeface="Arial" charset="0"/>
                <a:cs typeface="Arial" charset="0"/>
              </a:rPr>
            </a:br>
            <a:r>
              <a:rPr lang="en-US" altLang="ja-JP" sz="1200" b="1">
                <a:solidFill>
                  <a:schemeClr val="tx1"/>
                </a:solidFill>
                <a:latin typeface="Arial" charset="0"/>
                <a:cs typeface="Arial" charset="0"/>
              </a:rPr>
              <a:t>state</a:t>
            </a:r>
          </a:p>
        </p:txBody>
      </p:sp>
      <p:sp>
        <p:nvSpPr>
          <p:cNvPr id="45156" name="Line 100"/>
          <p:cNvSpPr>
            <a:spLocks noChangeShapeType="1"/>
          </p:cNvSpPr>
          <p:nvPr/>
        </p:nvSpPr>
        <p:spPr bwMode="auto">
          <a:xfrm>
            <a:off x="6477000" y="3886200"/>
            <a:ext cx="533400" cy="0"/>
          </a:xfrm>
          <a:prstGeom prst="line">
            <a:avLst/>
          </a:prstGeom>
          <a:noFill/>
          <a:ln w="9525">
            <a:solidFill>
              <a:schemeClr val="tx1"/>
            </a:solidFill>
            <a:prstDash val="sysDot"/>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57" name="Text Box 101"/>
          <p:cNvSpPr txBox="1">
            <a:spLocks noChangeArrowheads="1"/>
          </p:cNvSpPr>
          <p:nvPr/>
        </p:nvSpPr>
        <p:spPr bwMode="auto">
          <a:xfrm>
            <a:off x="7156450" y="3238500"/>
            <a:ext cx="7953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200" b="1">
                <a:solidFill>
                  <a:schemeClr val="tx1"/>
                </a:solidFill>
                <a:latin typeface="Arial" charset="0"/>
                <a:cs typeface="Arial" charset="0"/>
              </a:rPr>
              <a:t>Sleep </a:t>
            </a:r>
            <a:br>
              <a:rPr lang="en-US" altLang="ja-JP" sz="1200" b="1">
                <a:solidFill>
                  <a:schemeClr val="tx1"/>
                </a:solidFill>
                <a:latin typeface="Arial" charset="0"/>
                <a:cs typeface="Arial" charset="0"/>
              </a:rPr>
            </a:br>
            <a:r>
              <a:rPr lang="en-US" altLang="ja-JP" sz="1200" b="1">
                <a:solidFill>
                  <a:schemeClr val="tx1"/>
                </a:solidFill>
                <a:latin typeface="Arial" charset="0"/>
                <a:cs typeface="Arial" charset="0"/>
              </a:rPr>
              <a:t>duration</a:t>
            </a:r>
          </a:p>
        </p:txBody>
      </p:sp>
      <p:sp>
        <p:nvSpPr>
          <p:cNvPr id="45158" name="Line 102"/>
          <p:cNvSpPr>
            <a:spLocks noChangeShapeType="1"/>
          </p:cNvSpPr>
          <p:nvPr/>
        </p:nvSpPr>
        <p:spPr bwMode="auto">
          <a:xfrm flipH="1">
            <a:off x="6858000" y="3581400"/>
            <a:ext cx="304800" cy="30480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59" name="Text Box 103"/>
          <p:cNvSpPr txBox="1">
            <a:spLocks noChangeArrowheads="1"/>
          </p:cNvSpPr>
          <p:nvPr/>
        </p:nvSpPr>
        <p:spPr bwMode="auto">
          <a:xfrm>
            <a:off x="4800600" y="2849563"/>
            <a:ext cx="428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200">
                <a:solidFill>
                  <a:schemeClr val="tx1"/>
                </a:solidFill>
                <a:latin typeface="Arial" charset="0"/>
                <a:cs typeface="Arial" charset="0"/>
              </a:rPr>
              <a:t>day</a:t>
            </a:r>
          </a:p>
        </p:txBody>
      </p:sp>
      <p:sp>
        <p:nvSpPr>
          <p:cNvPr id="45160" name="Text Box 104"/>
          <p:cNvSpPr txBox="1">
            <a:spLocks noChangeArrowheads="1"/>
          </p:cNvSpPr>
          <p:nvPr/>
        </p:nvSpPr>
        <p:spPr bwMode="auto">
          <a:xfrm>
            <a:off x="5943600" y="2849563"/>
            <a:ext cx="428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200">
                <a:solidFill>
                  <a:schemeClr val="tx1"/>
                </a:solidFill>
                <a:latin typeface="Arial" charset="0"/>
                <a:cs typeface="Arial" charset="0"/>
              </a:rPr>
              <a:t>day</a:t>
            </a:r>
          </a:p>
        </p:txBody>
      </p:sp>
      <p:sp>
        <p:nvSpPr>
          <p:cNvPr id="45161" name="Text Box 105"/>
          <p:cNvSpPr txBox="1">
            <a:spLocks noChangeArrowheads="1"/>
          </p:cNvSpPr>
          <p:nvPr/>
        </p:nvSpPr>
        <p:spPr bwMode="auto">
          <a:xfrm>
            <a:off x="6477000" y="2849563"/>
            <a:ext cx="51276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200">
                <a:solidFill>
                  <a:schemeClr val="tx1"/>
                </a:solidFill>
                <a:latin typeface="Arial" charset="0"/>
                <a:cs typeface="Arial" charset="0"/>
              </a:rPr>
              <a:t>night</a:t>
            </a:r>
          </a:p>
        </p:txBody>
      </p:sp>
      <p:sp>
        <p:nvSpPr>
          <p:cNvPr id="45162" name="Text Box 106"/>
          <p:cNvSpPr txBox="1">
            <a:spLocks noChangeArrowheads="1"/>
          </p:cNvSpPr>
          <p:nvPr/>
        </p:nvSpPr>
        <p:spPr bwMode="auto">
          <a:xfrm>
            <a:off x="5334000" y="2849563"/>
            <a:ext cx="51276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200">
                <a:solidFill>
                  <a:schemeClr val="tx1"/>
                </a:solidFill>
                <a:latin typeface="Arial" charset="0"/>
                <a:cs typeface="Arial" charset="0"/>
              </a:rPr>
              <a:t>night</a:t>
            </a:r>
          </a:p>
        </p:txBody>
      </p:sp>
      <p:sp>
        <p:nvSpPr>
          <p:cNvPr id="45163" name="Text Box 107"/>
          <p:cNvSpPr txBox="1">
            <a:spLocks noChangeArrowheads="1"/>
          </p:cNvSpPr>
          <p:nvPr/>
        </p:nvSpPr>
        <p:spPr bwMode="auto">
          <a:xfrm>
            <a:off x="7086600" y="2849563"/>
            <a:ext cx="428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200">
                <a:solidFill>
                  <a:schemeClr val="tx1"/>
                </a:solidFill>
                <a:latin typeface="Arial" charset="0"/>
                <a:cs typeface="Arial" charset="0"/>
              </a:rPr>
              <a:t>day</a:t>
            </a:r>
          </a:p>
        </p:txBody>
      </p:sp>
      <p:sp>
        <p:nvSpPr>
          <p:cNvPr id="45164" name="Text Box 108"/>
          <p:cNvSpPr txBox="1">
            <a:spLocks noChangeArrowheads="1"/>
          </p:cNvSpPr>
          <p:nvPr/>
        </p:nvSpPr>
        <p:spPr bwMode="auto">
          <a:xfrm>
            <a:off x="4800600" y="4419600"/>
            <a:ext cx="428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200">
                <a:solidFill>
                  <a:schemeClr val="tx1"/>
                </a:solidFill>
                <a:latin typeface="Arial" charset="0"/>
                <a:cs typeface="Arial" charset="0"/>
              </a:rPr>
              <a:t>day</a:t>
            </a:r>
          </a:p>
        </p:txBody>
      </p:sp>
      <p:sp>
        <p:nvSpPr>
          <p:cNvPr id="45165" name="Text Box 109"/>
          <p:cNvSpPr txBox="1">
            <a:spLocks noChangeArrowheads="1"/>
          </p:cNvSpPr>
          <p:nvPr/>
        </p:nvSpPr>
        <p:spPr bwMode="auto">
          <a:xfrm>
            <a:off x="5943600" y="4419600"/>
            <a:ext cx="428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200">
                <a:solidFill>
                  <a:schemeClr val="tx1"/>
                </a:solidFill>
                <a:latin typeface="Arial" charset="0"/>
                <a:cs typeface="Arial" charset="0"/>
              </a:rPr>
              <a:t>day</a:t>
            </a:r>
          </a:p>
        </p:txBody>
      </p:sp>
      <p:sp>
        <p:nvSpPr>
          <p:cNvPr id="45166" name="Text Box 110"/>
          <p:cNvSpPr txBox="1">
            <a:spLocks noChangeArrowheads="1"/>
          </p:cNvSpPr>
          <p:nvPr/>
        </p:nvSpPr>
        <p:spPr bwMode="auto">
          <a:xfrm>
            <a:off x="6477000" y="4419600"/>
            <a:ext cx="5127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200">
                <a:solidFill>
                  <a:schemeClr val="tx1"/>
                </a:solidFill>
                <a:latin typeface="Arial" charset="0"/>
                <a:cs typeface="Arial" charset="0"/>
              </a:rPr>
              <a:t>night</a:t>
            </a:r>
          </a:p>
        </p:txBody>
      </p:sp>
      <p:sp>
        <p:nvSpPr>
          <p:cNvPr id="45167" name="Text Box 111"/>
          <p:cNvSpPr txBox="1">
            <a:spLocks noChangeArrowheads="1"/>
          </p:cNvSpPr>
          <p:nvPr/>
        </p:nvSpPr>
        <p:spPr bwMode="auto">
          <a:xfrm>
            <a:off x="5334000" y="4419600"/>
            <a:ext cx="5127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200">
                <a:solidFill>
                  <a:schemeClr val="tx1"/>
                </a:solidFill>
                <a:latin typeface="Arial" charset="0"/>
                <a:cs typeface="Arial" charset="0"/>
              </a:rPr>
              <a:t>night</a:t>
            </a:r>
          </a:p>
        </p:txBody>
      </p:sp>
      <p:sp>
        <p:nvSpPr>
          <p:cNvPr id="45168" name="Text Box 112"/>
          <p:cNvSpPr txBox="1">
            <a:spLocks noChangeArrowheads="1"/>
          </p:cNvSpPr>
          <p:nvPr/>
        </p:nvSpPr>
        <p:spPr bwMode="auto">
          <a:xfrm>
            <a:off x="7086600" y="4419600"/>
            <a:ext cx="428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200">
                <a:solidFill>
                  <a:schemeClr val="tx1"/>
                </a:solidFill>
                <a:latin typeface="Arial" charset="0"/>
                <a:cs typeface="Arial" charset="0"/>
              </a:rPr>
              <a:t>day</a:t>
            </a:r>
          </a:p>
        </p:txBody>
      </p:sp>
      <p:sp>
        <p:nvSpPr>
          <p:cNvPr id="2" name="Date Placeholder 1"/>
          <p:cNvSpPr>
            <a:spLocks noGrp="1"/>
          </p:cNvSpPr>
          <p:nvPr>
            <p:ph type="dt" sz="half" idx="10"/>
          </p:nvPr>
        </p:nvSpPr>
        <p:spPr/>
        <p:txBody>
          <a:bodyPr/>
          <a:lstStyle/>
          <a:p>
            <a:pPr>
              <a:defRPr/>
            </a:pPr>
            <a:r>
              <a:rPr lang="en-US" smtClean="0"/>
              <a:t>March 2011</a:t>
            </a:r>
            <a:endParaRPr lang="en-US" dirty="0"/>
          </a:p>
        </p:txBody>
      </p:sp>
      <p:sp>
        <p:nvSpPr>
          <p:cNvPr id="3" name="Footer Placeholder 2"/>
          <p:cNvSpPr>
            <a:spLocks noGrp="1"/>
          </p:cNvSpPr>
          <p:nvPr>
            <p:ph type="ftr" sz="quarter" idx="11"/>
          </p:nvPr>
        </p:nvSpPr>
        <p:spPr/>
        <p:txBody>
          <a:bodyPr/>
          <a:lstStyle/>
          <a:p>
            <a:pPr>
              <a:defRPr/>
            </a:pPr>
            <a:r>
              <a:rPr lang="en-US" smtClean="0"/>
              <a:t>David Halasz, OakTree Wireless</a:t>
            </a:r>
            <a:endParaRPr lang="en-US"/>
          </a:p>
        </p:txBody>
      </p:sp>
    </p:spTree>
    <p:extLst>
      <p:ext uri="{BB962C8B-B14F-4D97-AF65-F5344CB8AC3E}">
        <p14:creationId xmlns:p14="http://schemas.microsoft.com/office/powerpoint/2010/main" val="97464174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685800" y="685800"/>
            <a:ext cx="7772400" cy="914400"/>
          </a:xfrm>
        </p:spPr>
        <p:txBody>
          <a:bodyPr/>
          <a:lstStyle/>
          <a:p>
            <a:r>
              <a:rPr lang="en-US" altLang="ja-JP" sz="2400" dirty="0" smtClean="0"/>
              <a:t>Use Case 7a : Scenario Description: </a:t>
            </a:r>
            <a:br>
              <a:rPr lang="en-US" altLang="ja-JP" sz="2400" dirty="0" smtClean="0"/>
            </a:br>
            <a:r>
              <a:rPr lang="en-US" altLang="ja-JP" sz="2400" dirty="0" smtClean="0"/>
              <a:t>AP Power Saving in Smart Grid</a:t>
            </a:r>
          </a:p>
        </p:txBody>
      </p:sp>
      <p:sp>
        <p:nvSpPr>
          <p:cNvPr id="46083" name="Rectangle 3"/>
          <p:cNvSpPr>
            <a:spLocks noGrp="1" noChangeArrowheads="1"/>
          </p:cNvSpPr>
          <p:nvPr>
            <p:ph type="body" idx="1"/>
          </p:nvPr>
        </p:nvSpPr>
        <p:spPr>
          <a:xfrm>
            <a:off x="685800" y="1524000"/>
            <a:ext cx="7772400" cy="4876800"/>
          </a:xfrm>
        </p:spPr>
        <p:txBody>
          <a:bodyPr/>
          <a:lstStyle/>
          <a:p>
            <a:pPr algn="just">
              <a:lnSpc>
                <a:spcPct val="90000"/>
              </a:lnSpc>
            </a:pPr>
            <a:r>
              <a:rPr lang="en-US" altLang="ja-JP" sz="2000" smtClean="0"/>
              <a:t>During communication idle periods in Smart Grid</a:t>
            </a:r>
          </a:p>
          <a:p>
            <a:pPr lvl="1" algn="just">
              <a:lnSpc>
                <a:spcPct val="90000"/>
              </a:lnSpc>
            </a:pPr>
            <a:r>
              <a:rPr lang="en-US" altLang="ja-JP" sz="1800" smtClean="0"/>
              <a:t>11ah AP: Request</a:t>
            </a:r>
          </a:p>
          <a:p>
            <a:pPr lvl="2" algn="just">
              <a:lnSpc>
                <a:spcPct val="90000"/>
              </a:lnSpc>
            </a:pPr>
            <a:r>
              <a:rPr lang="en-US" altLang="ja-JP" sz="2000" smtClean="0"/>
              <a:t>AP wants to change from active to sleep mode</a:t>
            </a:r>
          </a:p>
          <a:p>
            <a:pPr lvl="1" algn="just">
              <a:lnSpc>
                <a:spcPct val="90000"/>
              </a:lnSpc>
            </a:pPr>
            <a:r>
              <a:rPr lang="en-US" altLang="ja-JP" sz="1800" smtClean="0"/>
              <a:t>11ah STA: Response</a:t>
            </a:r>
          </a:p>
          <a:p>
            <a:pPr lvl="2" algn="just">
              <a:lnSpc>
                <a:spcPct val="90000"/>
              </a:lnSpc>
            </a:pPr>
            <a:r>
              <a:rPr lang="en-US" altLang="ja-JP" sz="2000" smtClean="0"/>
              <a:t>STA state support: AP active/AP light sleep/AP deep sleep </a:t>
            </a:r>
          </a:p>
          <a:p>
            <a:pPr lvl="2" algn="just">
              <a:lnSpc>
                <a:spcPct val="90000"/>
              </a:lnSpc>
            </a:pPr>
            <a:r>
              <a:rPr lang="en-US" altLang="ja-JP" sz="2000" smtClean="0"/>
              <a:t>STAs high priority messages supported during light sleep mode</a:t>
            </a:r>
            <a:endParaRPr lang="ja-JP" altLang="en-US" sz="2000" smtClean="0"/>
          </a:p>
          <a:p>
            <a:pPr algn="just">
              <a:lnSpc>
                <a:spcPct val="90000"/>
              </a:lnSpc>
            </a:pPr>
            <a:r>
              <a:rPr lang="en-US" altLang="ja-JP" sz="2000" smtClean="0"/>
              <a:t>Proposed 11ah AP modes (similar to IEEE 802.11s) [6]</a:t>
            </a:r>
          </a:p>
          <a:p>
            <a:pPr lvl="1" algn="just">
              <a:lnSpc>
                <a:spcPct val="90000"/>
              </a:lnSpc>
            </a:pPr>
            <a:r>
              <a:rPr lang="en-US" altLang="en-US" sz="1800" b="1" smtClean="0"/>
              <a:t>active mode: </a:t>
            </a:r>
            <a:r>
              <a:rPr lang="en-US" altLang="en-US" sz="1800" smtClean="0"/>
              <a:t>A link specific power mode in which the </a:t>
            </a:r>
            <a:r>
              <a:rPr lang="en-US" altLang="ja-JP" sz="1800" smtClean="0"/>
              <a:t>AP</a:t>
            </a:r>
            <a:r>
              <a:rPr lang="en-US" altLang="en-US" sz="1800" smtClean="0"/>
              <a:t> operates in the Awake state. </a:t>
            </a:r>
            <a:endParaRPr lang="en-US" altLang="ja-JP" sz="1800" smtClean="0"/>
          </a:p>
          <a:p>
            <a:pPr lvl="1" algn="just">
              <a:lnSpc>
                <a:spcPct val="90000"/>
              </a:lnSpc>
            </a:pPr>
            <a:r>
              <a:rPr lang="en-US" altLang="ja-JP" sz="1800" b="1" smtClean="0"/>
              <a:t>light sleep mode: </a:t>
            </a:r>
            <a:r>
              <a:rPr lang="en-US" altLang="ja-JP" sz="1800" smtClean="0"/>
              <a:t>A link specific power mode in which the AP operates in the Awake or the Doze state and where the AP is expected to receive frames from the STA. </a:t>
            </a:r>
          </a:p>
          <a:p>
            <a:pPr lvl="1" algn="just">
              <a:lnSpc>
                <a:spcPct val="90000"/>
              </a:lnSpc>
            </a:pPr>
            <a:r>
              <a:rPr lang="en-US" altLang="ja-JP" sz="1800" b="1" smtClean="0"/>
              <a:t>deep sleep mode: </a:t>
            </a:r>
            <a:r>
              <a:rPr lang="en-US" altLang="ja-JP" sz="1800" smtClean="0"/>
              <a:t>A link specific power mode in which the AP operates in the Doze state and where the AP is not expected to receive frames from the STA. </a:t>
            </a:r>
          </a:p>
          <a:p>
            <a:pPr algn="just">
              <a:lnSpc>
                <a:spcPct val="90000"/>
              </a:lnSpc>
            </a:pPr>
            <a:r>
              <a:rPr lang="en-US" altLang="ja-JP" sz="2000" smtClean="0"/>
              <a:t>E.g., utilizing IEEE 802.11v features [7]</a:t>
            </a:r>
          </a:p>
        </p:txBody>
      </p:sp>
      <p:sp>
        <p:nvSpPr>
          <p:cNvPr id="46084" name="Slide Number Placeholder 3"/>
          <p:cNvSpPr txBox="1">
            <a:spLocks noGrp="1"/>
          </p:cNvSpPr>
          <p:nvPr/>
        </p:nvSpPr>
        <p:spPr bwMode="auto">
          <a:xfrm>
            <a:off x="3965575" y="6521450"/>
            <a:ext cx="7588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rgbClr val="A70164"/>
                </a:solidFill>
                <a:latin typeface="Times New Roman" pitchFamily="16" charset="0"/>
                <a:ea typeface="MS PGothic" pitchFamily="34" charset="-128"/>
              </a:defRPr>
            </a:lvl1pPr>
            <a:lvl2pPr marL="742950" indent="-285750" eaLnBrk="0" hangingPunct="0">
              <a:defRPr>
                <a:solidFill>
                  <a:srgbClr val="A70164"/>
                </a:solidFill>
                <a:latin typeface="Times New Roman" pitchFamily="16" charset="0"/>
                <a:ea typeface="MS PGothic" pitchFamily="34" charset="-128"/>
              </a:defRPr>
            </a:lvl2pPr>
            <a:lvl3pPr marL="1143000" indent="-228600" eaLnBrk="0" hangingPunct="0">
              <a:defRPr>
                <a:solidFill>
                  <a:srgbClr val="A70164"/>
                </a:solidFill>
                <a:latin typeface="Times New Roman" pitchFamily="16" charset="0"/>
                <a:ea typeface="MS PGothic" pitchFamily="34" charset="-128"/>
              </a:defRPr>
            </a:lvl3pPr>
            <a:lvl4pPr marL="1600200" indent="-228600" eaLnBrk="0" hangingPunct="0">
              <a:defRPr>
                <a:solidFill>
                  <a:srgbClr val="A70164"/>
                </a:solidFill>
                <a:latin typeface="Times New Roman" pitchFamily="16" charset="0"/>
                <a:ea typeface="MS PGothic" pitchFamily="34" charset="-128"/>
              </a:defRPr>
            </a:lvl4pPr>
            <a:lvl5pPr marL="2057400" indent="-228600" eaLnBrk="0" hangingPunct="0">
              <a:defRPr>
                <a:solidFill>
                  <a:srgbClr val="A70164"/>
                </a:solidFill>
                <a:latin typeface="Times New Roman" pitchFamily="16"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6" charset="0"/>
                <a:ea typeface="MS PGothic" pitchFamily="34" charset="-128"/>
              </a:defRPr>
            </a:lvl9pPr>
          </a:lstStyle>
          <a:p>
            <a:pPr algn="ctr" latinLnBrk="0"/>
            <a:r>
              <a:rPr lang="en-US" altLang="ja-JP" sz="1200">
                <a:solidFill>
                  <a:schemeClr val="tx1"/>
                </a:solidFill>
              </a:rPr>
              <a:t>Slide </a:t>
            </a:r>
            <a:fld id="{0857DA53-77B7-40E9-ADC0-611D7FC62DE7}" type="slidenum">
              <a:rPr lang="en-US" altLang="ja-JP" sz="1200">
                <a:solidFill>
                  <a:schemeClr val="tx1"/>
                </a:solidFill>
              </a:rPr>
              <a:pPr algn="ctr" latinLnBrk="0"/>
              <a:t>44</a:t>
            </a:fld>
            <a:endParaRPr lang="en-US" altLang="ja-JP" sz="1200">
              <a:solidFill>
                <a:schemeClr val="tx1"/>
              </a:solidFill>
            </a:endParaRPr>
          </a:p>
        </p:txBody>
      </p:sp>
      <p:sp>
        <p:nvSpPr>
          <p:cNvPr id="2" name="Date Placeholder 1"/>
          <p:cNvSpPr>
            <a:spLocks noGrp="1"/>
          </p:cNvSpPr>
          <p:nvPr>
            <p:ph type="dt" sz="half" idx="10"/>
          </p:nvPr>
        </p:nvSpPr>
        <p:spPr/>
        <p:txBody>
          <a:bodyPr/>
          <a:lstStyle/>
          <a:p>
            <a:pPr>
              <a:defRPr/>
            </a:pPr>
            <a:r>
              <a:rPr lang="en-US" smtClean="0"/>
              <a:t>March 2011</a:t>
            </a:r>
            <a:endParaRPr lang="en-US" dirty="0"/>
          </a:p>
        </p:txBody>
      </p:sp>
      <p:sp>
        <p:nvSpPr>
          <p:cNvPr id="3" name="Footer Placeholder 2"/>
          <p:cNvSpPr>
            <a:spLocks noGrp="1"/>
          </p:cNvSpPr>
          <p:nvPr>
            <p:ph type="ftr" sz="quarter" idx="11"/>
          </p:nvPr>
        </p:nvSpPr>
        <p:spPr/>
        <p:txBody>
          <a:bodyPr/>
          <a:lstStyle/>
          <a:p>
            <a:pPr>
              <a:defRPr/>
            </a:pPr>
            <a:r>
              <a:rPr lang="en-US" smtClean="0"/>
              <a:t>David Halasz, OakTree Wireless</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9F280238-5E03-4A90-BACD-D800220B2674}" type="slidenum">
              <a:rPr lang="en-US" smtClean="0"/>
              <a:pPr>
                <a:defRPr/>
              </a:pPr>
              <a:t>44</a:t>
            </a:fld>
            <a:endParaRPr lang="en-US"/>
          </a:p>
        </p:txBody>
      </p:sp>
    </p:spTree>
    <p:extLst>
      <p:ext uri="{BB962C8B-B14F-4D97-AF65-F5344CB8AC3E}">
        <p14:creationId xmlns:p14="http://schemas.microsoft.com/office/powerpoint/2010/main" val="17373463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a:t>
            </a:r>
            <a:endParaRPr lang="en-US" dirty="0"/>
          </a:p>
        </p:txBody>
      </p:sp>
      <p:sp>
        <p:nvSpPr>
          <p:cNvPr id="3" name="Content Placeholder 2"/>
          <p:cNvSpPr>
            <a:spLocks noGrp="1"/>
          </p:cNvSpPr>
          <p:nvPr>
            <p:ph idx="1"/>
          </p:nvPr>
        </p:nvSpPr>
        <p:spPr/>
        <p:txBody>
          <a:bodyPr/>
          <a:lstStyle/>
          <a:p>
            <a:endParaRPr lang="en-US" dirty="0" smtClean="0"/>
          </a:p>
          <a:p>
            <a:pPr lvl="1"/>
            <a:r>
              <a:rPr lang="en-US" dirty="0" err="1" smtClean="0"/>
              <a:t>TGah</a:t>
            </a:r>
            <a:r>
              <a:rPr lang="en-US" dirty="0" smtClean="0"/>
              <a:t> shall adopt use case category 1 Sensors and meters, in it’s Use Case document.</a:t>
            </a:r>
            <a:endParaRPr lang="en-US" dirty="0"/>
          </a:p>
        </p:txBody>
      </p:sp>
      <p:sp>
        <p:nvSpPr>
          <p:cNvPr id="4" name="Date Placeholder 3"/>
          <p:cNvSpPr>
            <a:spLocks noGrp="1"/>
          </p:cNvSpPr>
          <p:nvPr>
            <p:ph type="dt" sz="half" idx="10"/>
          </p:nvPr>
        </p:nvSpPr>
        <p:spPr/>
        <p:txBody>
          <a:bodyPr/>
          <a:lstStyle/>
          <a:p>
            <a:pPr>
              <a:defRPr/>
            </a:pPr>
            <a:r>
              <a:rPr lang="en-US" smtClean="0"/>
              <a:t>March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45</a:t>
            </a:fld>
            <a:endParaRPr lang="en-US"/>
          </a:p>
        </p:txBody>
      </p:sp>
    </p:spTree>
    <p:extLst>
      <p:ext uri="{BB962C8B-B14F-4D97-AF65-F5344CB8AC3E}">
        <p14:creationId xmlns:p14="http://schemas.microsoft.com/office/powerpoint/2010/main" val="272794720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2</a:t>
            </a:r>
            <a:endParaRPr lang="en-US" dirty="0"/>
          </a:p>
        </p:txBody>
      </p:sp>
      <p:sp>
        <p:nvSpPr>
          <p:cNvPr id="3" name="Content Placeholder 2"/>
          <p:cNvSpPr>
            <a:spLocks noGrp="1"/>
          </p:cNvSpPr>
          <p:nvPr>
            <p:ph idx="1"/>
          </p:nvPr>
        </p:nvSpPr>
        <p:spPr/>
        <p:txBody>
          <a:bodyPr/>
          <a:lstStyle/>
          <a:p>
            <a:endParaRPr lang="en-US" dirty="0" smtClean="0"/>
          </a:p>
          <a:p>
            <a:pPr lvl="1"/>
            <a:r>
              <a:rPr lang="en-US" dirty="0" err="1" smtClean="0"/>
              <a:t>TGah</a:t>
            </a:r>
            <a:r>
              <a:rPr lang="en-US" dirty="0" smtClean="0"/>
              <a:t> shall adopt use case category 2 Backhaul Sensor and meter data, in it’s Use Case document.</a:t>
            </a:r>
            <a:endParaRPr lang="en-US" dirty="0"/>
          </a:p>
        </p:txBody>
      </p:sp>
      <p:sp>
        <p:nvSpPr>
          <p:cNvPr id="4" name="Date Placeholder 3"/>
          <p:cNvSpPr>
            <a:spLocks noGrp="1"/>
          </p:cNvSpPr>
          <p:nvPr>
            <p:ph type="dt" sz="half" idx="10"/>
          </p:nvPr>
        </p:nvSpPr>
        <p:spPr/>
        <p:txBody>
          <a:bodyPr/>
          <a:lstStyle/>
          <a:p>
            <a:pPr>
              <a:defRPr/>
            </a:pPr>
            <a:r>
              <a:rPr lang="en-US" smtClean="0"/>
              <a:t>March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46</a:t>
            </a:fld>
            <a:endParaRPr lang="en-US"/>
          </a:p>
        </p:txBody>
      </p:sp>
    </p:spTree>
    <p:extLst>
      <p:ext uri="{BB962C8B-B14F-4D97-AF65-F5344CB8AC3E}">
        <p14:creationId xmlns:p14="http://schemas.microsoft.com/office/powerpoint/2010/main" val="323657616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3</a:t>
            </a:r>
            <a:endParaRPr lang="en-US" dirty="0"/>
          </a:p>
        </p:txBody>
      </p:sp>
      <p:sp>
        <p:nvSpPr>
          <p:cNvPr id="3" name="Content Placeholder 2"/>
          <p:cNvSpPr>
            <a:spLocks noGrp="1"/>
          </p:cNvSpPr>
          <p:nvPr>
            <p:ph idx="1"/>
          </p:nvPr>
        </p:nvSpPr>
        <p:spPr/>
        <p:txBody>
          <a:bodyPr/>
          <a:lstStyle/>
          <a:p>
            <a:endParaRPr lang="en-US" dirty="0" smtClean="0"/>
          </a:p>
          <a:p>
            <a:pPr lvl="1"/>
            <a:r>
              <a:rPr lang="en-US" dirty="0" err="1" smtClean="0"/>
              <a:t>TGah</a:t>
            </a:r>
            <a:r>
              <a:rPr lang="en-US" dirty="0" smtClean="0"/>
              <a:t> shall adopt use case category 3 Extended range hotspot and cellular offloading, in it’s Use Case document.</a:t>
            </a:r>
            <a:endParaRPr lang="en-US" dirty="0"/>
          </a:p>
        </p:txBody>
      </p:sp>
      <p:sp>
        <p:nvSpPr>
          <p:cNvPr id="4" name="Date Placeholder 3"/>
          <p:cNvSpPr>
            <a:spLocks noGrp="1"/>
          </p:cNvSpPr>
          <p:nvPr>
            <p:ph type="dt" sz="half" idx="10"/>
          </p:nvPr>
        </p:nvSpPr>
        <p:spPr/>
        <p:txBody>
          <a:bodyPr/>
          <a:lstStyle/>
          <a:p>
            <a:pPr>
              <a:defRPr/>
            </a:pPr>
            <a:r>
              <a:rPr lang="en-US" smtClean="0"/>
              <a:t>March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47</a:t>
            </a:fld>
            <a:endParaRPr lang="en-US"/>
          </a:p>
        </p:txBody>
      </p:sp>
    </p:spTree>
    <p:extLst>
      <p:ext uri="{BB962C8B-B14F-4D97-AF65-F5344CB8AC3E}">
        <p14:creationId xmlns:p14="http://schemas.microsoft.com/office/powerpoint/2010/main" val="323657616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4</a:t>
            </a:r>
            <a:endParaRPr lang="en-US" dirty="0"/>
          </a:p>
        </p:txBody>
      </p:sp>
      <p:sp>
        <p:nvSpPr>
          <p:cNvPr id="3" name="Content Placeholder 2"/>
          <p:cNvSpPr>
            <a:spLocks noGrp="1"/>
          </p:cNvSpPr>
          <p:nvPr>
            <p:ph idx="1"/>
          </p:nvPr>
        </p:nvSpPr>
        <p:spPr/>
        <p:txBody>
          <a:bodyPr/>
          <a:lstStyle/>
          <a:p>
            <a:endParaRPr lang="en-US" dirty="0" smtClean="0"/>
          </a:p>
          <a:p>
            <a:pPr lvl="1"/>
            <a:r>
              <a:rPr lang="en-US" dirty="0" err="1" smtClean="0"/>
              <a:t>TGah</a:t>
            </a:r>
            <a:r>
              <a:rPr lang="en-US" dirty="0" smtClean="0"/>
              <a:t> shall adopt use case category 4 Indoor/Outdoor streaming data, with mobility removed from Use case 4a, in it’s Use Case document.</a:t>
            </a:r>
            <a:endParaRPr lang="en-US" dirty="0"/>
          </a:p>
        </p:txBody>
      </p:sp>
      <p:sp>
        <p:nvSpPr>
          <p:cNvPr id="4" name="Date Placeholder 3"/>
          <p:cNvSpPr>
            <a:spLocks noGrp="1"/>
          </p:cNvSpPr>
          <p:nvPr>
            <p:ph type="dt" sz="half" idx="10"/>
          </p:nvPr>
        </p:nvSpPr>
        <p:spPr/>
        <p:txBody>
          <a:bodyPr/>
          <a:lstStyle/>
          <a:p>
            <a:pPr>
              <a:defRPr/>
            </a:pPr>
            <a:r>
              <a:rPr lang="en-US" smtClean="0"/>
              <a:t>March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48</a:t>
            </a:fld>
            <a:endParaRPr lang="en-US"/>
          </a:p>
        </p:txBody>
      </p:sp>
    </p:spTree>
    <p:extLst>
      <p:ext uri="{BB962C8B-B14F-4D97-AF65-F5344CB8AC3E}">
        <p14:creationId xmlns:p14="http://schemas.microsoft.com/office/powerpoint/2010/main" val="323657616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5</a:t>
            </a:r>
            <a:endParaRPr lang="en-US" dirty="0"/>
          </a:p>
        </p:txBody>
      </p:sp>
      <p:sp>
        <p:nvSpPr>
          <p:cNvPr id="3" name="Content Placeholder 2"/>
          <p:cNvSpPr>
            <a:spLocks noGrp="1"/>
          </p:cNvSpPr>
          <p:nvPr>
            <p:ph idx="1"/>
          </p:nvPr>
        </p:nvSpPr>
        <p:spPr/>
        <p:txBody>
          <a:bodyPr/>
          <a:lstStyle/>
          <a:p>
            <a:endParaRPr lang="en-US" dirty="0" smtClean="0"/>
          </a:p>
          <a:p>
            <a:pPr lvl="1"/>
            <a:r>
              <a:rPr lang="en-US" dirty="0" err="1" smtClean="0"/>
              <a:t>TGah</a:t>
            </a:r>
            <a:r>
              <a:rPr lang="en-US" dirty="0" smtClean="0"/>
              <a:t> shall adopt use case category 5 Electric Menu &amp; Coupon Distribution, in it’s Use Case document.</a:t>
            </a:r>
            <a:endParaRPr lang="en-US" dirty="0"/>
          </a:p>
        </p:txBody>
      </p:sp>
      <p:sp>
        <p:nvSpPr>
          <p:cNvPr id="4" name="Date Placeholder 3"/>
          <p:cNvSpPr>
            <a:spLocks noGrp="1"/>
          </p:cNvSpPr>
          <p:nvPr>
            <p:ph type="dt" sz="half" idx="10"/>
          </p:nvPr>
        </p:nvSpPr>
        <p:spPr/>
        <p:txBody>
          <a:bodyPr/>
          <a:lstStyle/>
          <a:p>
            <a:pPr>
              <a:defRPr/>
            </a:pPr>
            <a:r>
              <a:rPr lang="en-US" smtClean="0"/>
              <a:t>March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49</a:t>
            </a:fld>
            <a:endParaRPr lang="en-US"/>
          </a:p>
        </p:txBody>
      </p:sp>
    </p:spTree>
    <p:extLst>
      <p:ext uri="{BB962C8B-B14F-4D97-AF65-F5344CB8AC3E}">
        <p14:creationId xmlns:p14="http://schemas.microsoft.com/office/powerpoint/2010/main" val="32365761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31" name="AutoShape 71"/>
          <p:cNvSpPr>
            <a:spLocks noChangeArrowheads="1"/>
          </p:cNvSpPr>
          <p:nvPr/>
        </p:nvSpPr>
        <p:spPr bwMode="auto">
          <a:xfrm>
            <a:off x="3200400" y="1676400"/>
            <a:ext cx="2743200" cy="3733800"/>
          </a:xfrm>
          <a:prstGeom prst="roundRect">
            <a:avLst>
              <a:gd name="adj" fmla="val 16667"/>
            </a:avLst>
          </a:prstGeom>
          <a:noFill/>
          <a:ln w="9525">
            <a:solidFill>
              <a:schemeClr val="tx1"/>
            </a:solidFill>
            <a:prstDash val="sysDot"/>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30" name="Cloud"/>
          <p:cNvSpPr>
            <a:spLocks noChangeAspect="1" noEditPoints="1" noChangeArrowheads="1"/>
          </p:cNvSpPr>
          <p:nvPr/>
        </p:nvSpPr>
        <p:spPr bwMode="auto">
          <a:xfrm>
            <a:off x="457200" y="2438400"/>
            <a:ext cx="2438400" cy="2016125"/>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solidFill>
          <a:ln w="9525">
            <a:solidFill>
              <a:srgbClr val="000000"/>
            </a:solidFill>
            <a:miter lim="800000"/>
            <a:headEnd/>
            <a:tailEnd/>
          </a:ln>
          <a:effectLst>
            <a:outerShdw dist="107763" dir="2700000" algn="ctr" rotWithShape="0">
              <a:srgbClr val="808080"/>
            </a:outerShdw>
          </a:effectLst>
        </p:spPr>
        <p:txBody>
          <a:bodyPr/>
          <a:lstStyle/>
          <a:p>
            <a:pPr algn="ctr"/>
            <a:endParaRPr lang="en-US" altLang="ja-JP" sz="1800">
              <a:solidFill>
                <a:schemeClr val="tx1"/>
              </a:solidFill>
            </a:endParaRPr>
          </a:p>
        </p:txBody>
      </p:sp>
      <p:sp>
        <p:nvSpPr>
          <p:cNvPr id="41029" name="Cloud"/>
          <p:cNvSpPr>
            <a:spLocks noChangeAspect="1" noEditPoints="1" noChangeArrowheads="1"/>
          </p:cNvSpPr>
          <p:nvPr/>
        </p:nvSpPr>
        <p:spPr bwMode="auto">
          <a:xfrm>
            <a:off x="3429000" y="2438400"/>
            <a:ext cx="2514600" cy="2016125"/>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solidFill>
          <a:ln w="9525">
            <a:solidFill>
              <a:srgbClr val="000000"/>
            </a:solidFill>
            <a:miter lim="800000"/>
            <a:headEnd/>
            <a:tailEnd/>
          </a:ln>
          <a:effectLst>
            <a:outerShdw dist="107763" dir="2700000" algn="ctr" rotWithShape="0">
              <a:srgbClr val="808080"/>
            </a:outerShdw>
          </a:effectLst>
        </p:spPr>
        <p:txBody>
          <a:bodyPr/>
          <a:lstStyle/>
          <a:p>
            <a:pPr algn="ctr"/>
            <a:endParaRPr lang="en-US" altLang="ja-JP" sz="1800">
              <a:solidFill>
                <a:schemeClr val="tx1"/>
              </a:solidFill>
            </a:endParaRPr>
          </a:p>
        </p:txBody>
      </p:sp>
      <p:sp>
        <p:nvSpPr>
          <p:cNvPr id="40998" name="Cloud"/>
          <p:cNvSpPr>
            <a:spLocks noChangeAspect="1" noEditPoints="1" noChangeArrowheads="1"/>
          </p:cNvSpPr>
          <p:nvPr/>
        </p:nvSpPr>
        <p:spPr bwMode="auto">
          <a:xfrm>
            <a:off x="6248400" y="2403475"/>
            <a:ext cx="2667000" cy="2016125"/>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solidFill>
          <a:ln w="9525">
            <a:solidFill>
              <a:srgbClr val="000000"/>
            </a:solidFill>
            <a:miter lim="800000"/>
            <a:headEnd/>
            <a:tailEnd/>
          </a:ln>
          <a:effectLst>
            <a:outerShdw dist="107763" dir="2700000" algn="ctr" rotWithShape="0">
              <a:srgbClr val="808080"/>
            </a:outerShdw>
          </a:effectLst>
        </p:spPr>
        <p:txBody>
          <a:bodyPr/>
          <a:lstStyle/>
          <a:p>
            <a:pPr algn="ctr"/>
            <a:endParaRPr lang="en-US" altLang="ja-JP" sz="1800">
              <a:solidFill>
                <a:schemeClr val="tx1"/>
              </a:solidFill>
            </a:endParaRPr>
          </a:p>
        </p:txBody>
      </p:sp>
      <p:sp>
        <p:nvSpPr>
          <p:cNvPr id="40978" name="Rectangle 18"/>
          <p:cNvSpPr>
            <a:spLocks noGrp="1" noChangeArrowheads="1"/>
          </p:cNvSpPr>
          <p:nvPr>
            <p:ph type="title"/>
          </p:nvPr>
        </p:nvSpPr>
        <p:spPr/>
        <p:txBody>
          <a:bodyPr/>
          <a:lstStyle/>
          <a:p>
            <a:r>
              <a:rPr lang="en-US" altLang="ja-JP" sz="2800" dirty="0" smtClean="0"/>
              <a:t>Use Case 1a: Smart Grid – Meter to Pole</a:t>
            </a:r>
          </a:p>
        </p:txBody>
      </p:sp>
      <p:sp>
        <p:nvSpPr>
          <p:cNvPr id="40979" name="Line 19"/>
          <p:cNvSpPr>
            <a:spLocks noChangeShapeType="1"/>
          </p:cNvSpPr>
          <p:nvPr/>
        </p:nvSpPr>
        <p:spPr bwMode="auto">
          <a:xfrm>
            <a:off x="3657600" y="3962400"/>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40989" name="Group 29"/>
          <p:cNvGrpSpPr>
            <a:grpSpLocks/>
          </p:cNvGrpSpPr>
          <p:nvPr/>
        </p:nvGrpSpPr>
        <p:grpSpPr bwMode="auto">
          <a:xfrm>
            <a:off x="6934200" y="3048000"/>
            <a:ext cx="1143000" cy="685800"/>
            <a:chOff x="3648" y="2304"/>
            <a:chExt cx="720" cy="432"/>
          </a:xfrm>
        </p:grpSpPr>
        <p:sp>
          <p:nvSpPr>
            <p:cNvPr id="40990" name="Rectangle 30"/>
            <p:cNvSpPr>
              <a:spLocks noChangeArrowheads="1"/>
            </p:cNvSpPr>
            <p:nvPr/>
          </p:nvSpPr>
          <p:spPr bwMode="auto">
            <a:xfrm>
              <a:off x="3744" y="2496"/>
              <a:ext cx="528" cy="240"/>
            </a:xfrm>
            <a:prstGeom prst="rect">
              <a:avLst/>
            </a:prstGeom>
            <a:solidFill>
              <a:srgbClr val="0066FF"/>
            </a:solidFill>
            <a:ln w="28575">
              <a:solidFill>
                <a:srgbClr val="0066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0991" name="AutoShape 31"/>
            <p:cNvSpPr>
              <a:spLocks noChangeArrowheads="1"/>
            </p:cNvSpPr>
            <p:nvPr/>
          </p:nvSpPr>
          <p:spPr bwMode="auto">
            <a:xfrm flipV="1">
              <a:off x="3648" y="2304"/>
              <a:ext cx="720" cy="192"/>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solidFill>
              <a:srgbClr val="0066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0992" name="Rectangle 32"/>
            <p:cNvSpPr>
              <a:spLocks noChangeArrowheads="1"/>
            </p:cNvSpPr>
            <p:nvPr/>
          </p:nvSpPr>
          <p:spPr bwMode="auto">
            <a:xfrm>
              <a:off x="3792" y="2544"/>
              <a:ext cx="96" cy="96"/>
            </a:xfrm>
            <a:prstGeom prst="rect">
              <a:avLst/>
            </a:prstGeom>
            <a:solidFill>
              <a:schemeClr val="bg1"/>
            </a:solidFill>
            <a:ln w="9525">
              <a:solidFill>
                <a:srgbClr val="0066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0993" name="Rectangle 33"/>
            <p:cNvSpPr>
              <a:spLocks noChangeArrowheads="1"/>
            </p:cNvSpPr>
            <p:nvPr/>
          </p:nvSpPr>
          <p:spPr bwMode="auto">
            <a:xfrm>
              <a:off x="4032" y="2544"/>
              <a:ext cx="144" cy="19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0994" name="Rectangle 34"/>
            <p:cNvSpPr>
              <a:spLocks noChangeArrowheads="1"/>
            </p:cNvSpPr>
            <p:nvPr/>
          </p:nvSpPr>
          <p:spPr bwMode="auto">
            <a:xfrm>
              <a:off x="3888" y="2544"/>
              <a:ext cx="96" cy="96"/>
            </a:xfrm>
            <a:prstGeom prst="rect">
              <a:avLst/>
            </a:prstGeom>
            <a:solidFill>
              <a:schemeClr val="bg1"/>
            </a:solidFill>
            <a:ln w="9525">
              <a:solidFill>
                <a:srgbClr val="0066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41002" name="AutoShape 42"/>
          <p:cNvSpPr>
            <a:spLocks noChangeArrowheads="1"/>
          </p:cNvSpPr>
          <p:nvPr/>
        </p:nvSpPr>
        <p:spPr bwMode="auto">
          <a:xfrm>
            <a:off x="381000" y="1676400"/>
            <a:ext cx="2743200" cy="3733800"/>
          </a:xfrm>
          <a:prstGeom prst="roundRect">
            <a:avLst>
              <a:gd name="adj" fmla="val 16667"/>
            </a:avLst>
          </a:prstGeom>
          <a:noFill/>
          <a:ln w="9525">
            <a:solidFill>
              <a:schemeClr val="tx1"/>
            </a:solidFill>
            <a:prstDash val="sysDot"/>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03" name="Text Box 43"/>
          <p:cNvSpPr txBox="1">
            <a:spLocks noChangeArrowheads="1"/>
          </p:cNvSpPr>
          <p:nvPr/>
        </p:nvSpPr>
        <p:spPr bwMode="auto">
          <a:xfrm>
            <a:off x="1143000" y="4953000"/>
            <a:ext cx="11811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800">
                <a:solidFill>
                  <a:schemeClr val="tx1"/>
                </a:solidFill>
              </a:rPr>
              <a:t>Wide Area</a:t>
            </a:r>
          </a:p>
        </p:txBody>
      </p:sp>
      <p:sp>
        <p:nvSpPr>
          <p:cNvPr id="41004" name="Line 44"/>
          <p:cNvSpPr>
            <a:spLocks noChangeShapeType="1"/>
          </p:cNvSpPr>
          <p:nvPr/>
        </p:nvSpPr>
        <p:spPr bwMode="auto">
          <a:xfrm flipV="1">
            <a:off x="4800600" y="2590800"/>
            <a:ext cx="1524000" cy="609600"/>
          </a:xfrm>
          <a:prstGeom prst="line">
            <a:avLst/>
          </a:prstGeom>
          <a:noFill/>
          <a:ln w="2857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05" name="Line 45"/>
          <p:cNvSpPr>
            <a:spLocks noChangeShapeType="1"/>
          </p:cNvSpPr>
          <p:nvPr/>
        </p:nvSpPr>
        <p:spPr bwMode="auto">
          <a:xfrm flipH="1" flipV="1">
            <a:off x="5105400" y="3352800"/>
            <a:ext cx="990600" cy="228600"/>
          </a:xfrm>
          <a:prstGeom prst="line">
            <a:avLst/>
          </a:prstGeom>
          <a:noFill/>
          <a:ln w="2857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06" name="Line 46"/>
          <p:cNvSpPr>
            <a:spLocks noChangeShapeType="1"/>
          </p:cNvSpPr>
          <p:nvPr/>
        </p:nvSpPr>
        <p:spPr bwMode="auto">
          <a:xfrm flipH="1" flipV="1">
            <a:off x="4800600" y="3429000"/>
            <a:ext cx="1447800" cy="1143000"/>
          </a:xfrm>
          <a:prstGeom prst="line">
            <a:avLst/>
          </a:prstGeom>
          <a:noFill/>
          <a:ln w="2857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987" name="Rectangle 27"/>
          <p:cNvSpPr>
            <a:spLocks noChangeArrowheads="1"/>
          </p:cNvSpPr>
          <p:nvPr/>
        </p:nvSpPr>
        <p:spPr bwMode="auto">
          <a:xfrm>
            <a:off x="6248400" y="2362200"/>
            <a:ext cx="914400" cy="4572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a:solidFill>
                  <a:schemeClr val="tx1"/>
                </a:solidFill>
              </a:rPr>
              <a:t>Gas</a:t>
            </a:r>
            <a:br>
              <a:rPr lang="en-US" altLang="ja-JP" sz="1400">
                <a:solidFill>
                  <a:schemeClr val="tx1"/>
                </a:solidFill>
              </a:rPr>
            </a:br>
            <a:r>
              <a:rPr lang="en-US" altLang="ja-JP" sz="1400">
                <a:solidFill>
                  <a:schemeClr val="tx1"/>
                </a:solidFill>
              </a:rPr>
              <a:t>Meter</a:t>
            </a:r>
          </a:p>
        </p:txBody>
      </p:sp>
      <p:sp>
        <p:nvSpPr>
          <p:cNvPr id="40983" name="Rectangle 23"/>
          <p:cNvSpPr>
            <a:spLocks noChangeArrowheads="1"/>
          </p:cNvSpPr>
          <p:nvPr/>
        </p:nvSpPr>
        <p:spPr bwMode="auto">
          <a:xfrm>
            <a:off x="6019800" y="3352800"/>
            <a:ext cx="914400" cy="4572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a:solidFill>
                  <a:schemeClr val="tx1"/>
                </a:solidFill>
              </a:rPr>
              <a:t>Water</a:t>
            </a:r>
            <a:br>
              <a:rPr lang="en-US" altLang="ja-JP" sz="1400">
                <a:solidFill>
                  <a:schemeClr val="tx1"/>
                </a:solidFill>
              </a:rPr>
            </a:br>
            <a:r>
              <a:rPr lang="en-US" altLang="ja-JP" sz="1400">
                <a:solidFill>
                  <a:schemeClr val="tx1"/>
                </a:solidFill>
              </a:rPr>
              <a:t>Meter</a:t>
            </a:r>
          </a:p>
        </p:txBody>
      </p:sp>
      <p:sp>
        <p:nvSpPr>
          <p:cNvPr id="40985" name="Rectangle 25"/>
          <p:cNvSpPr>
            <a:spLocks noChangeArrowheads="1"/>
          </p:cNvSpPr>
          <p:nvPr/>
        </p:nvSpPr>
        <p:spPr bwMode="auto">
          <a:xfrm>
            <a:off x="6172200" y="4267200"/>
            <a:ext cx="914400" cy="4572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a:solidFill>
                  <a:schemeClr val="tx1"/>
                </a:solidFill>
              </a:rPr>
              <a:t>Power</a:t>
            </a:r>
            <a:br>
              <a:rPr lang="en-US" altLang="ja-JP" sz="1400">
                <a:solidFill>
                  <a:schemeClr val="tx1"/>
                </a:solidFill>
              </a:rPr>
            </a:br>
            <a:r>
              <a:rPr lang="en-US" altLang="ja-JP" sz="1400">
                <a:solidFill>
                  <a:schemeClr val="tx1"/>
                </a:solidFill>
              </a:rPr>
              <a:t>Meter</a:t>
            </a:r>
          </a:p>
        </p:txBody>
      </p:sp>
      <p:sp>
        <p:nvSpPr>
          <p:cNvPr id="41010" name="Line 50"/>
          <p:cNvSpPr>
            <a:spLocks noChangeShapeType="1"/>
          </p:cNvSpPr>
          <p:nvPr/>
        </p:nvSpPr>
        <p:spPr bwMode="auto">
          <a:xfrm>
            <a:off x="2362200" y="2895600"/>
            <a:ext cx="1600200" cy="381000"/>
          </a:xfrm>
          <a:prstGeom prst="line">
            <a:avLst/>
          </a:prstGeom>
          <a:noFill/>
          <a:ln w="2857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00" name="Rectangle 40"/>
          <p:cNvSpPr>
            <a:spLocks noChangeArrowheads="1"/>
          </p:cNvSpPr>
          <p:nvPr/>
        </p:nvSpPr>
        <p:spPr bwMode="auto">
          <a:xfrm>
            <a:off x="1371600" y="2590800"/>
            <a:ext cx="1066800" cy="6858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a:solidFill>
                  <a:schemeClr val="tx1"/>
                </a:solidFill>
              </a:rPr>
              <a:t>Distributed </a:t>
            </a:r>
            <a:br>
              <a:rPr lang="en-US" altLang="ja-JP" sz="1400">
                <a:solidFill>
                  <a:schemeClr val="tx1"/>
                </a:solidFill>
              </a:rPr>
            </a:br>
            <a:r>
              <a:rPr lang="en-US" altLang="ja-JP" sz="1400">
                <a:solidFill>
                  <a:schemeClr val="tx1"/>
                </a:solidFill>
              </a:rPr>
              <a:t>Automation </a:t>
            </a:r>
            <a:br>
              <a:rPr lang="en-US" altLang="ja-JP" sz="1400">
                <a:solidFill>
                  <a:schemeClr val="tx1"/>
                </a:solidFill>
              </a:rPr>
            </a:br>
            <a:r>
              <a:rPr lang="en-US" altLang="ja-JP" sz="1400">
                <a:solidFill>
                  <a:schemeClr val="tx1"/>
                </a:solidFill>
              </a:rPr>
              <a:t>Device</a:t>
            </a:r>
          </a:p>
        </p:txBody>
      </p:sp>
      <p:sp>
        <p:nvSpPr>
          <p:cNvPr id="41032" name="AutoShape 72"/>
          <p:cNvSpPr>
            <a:spLocks noChangeArrowheads="1"/>
          </p:cNvSpPr>
          <p:nvPr/>
        </p:nvSpPr>
        <p:spPr bwMode="auto">
          <a:xfrm>
            <a:off x="6019800" y="1676400"/>
            <a:ext cx="2743200" cy="3733800"/>
          </a:xfrm>
          <a:prstGeom prst="roundRect">
            <a:avLst>
              <a:gd name="adj" fmla="val 16667"/>
            </a:avLst>
          </a:prstGeom>
          <a:noFill/>
          <a:ln w="9525">
            <a:solidFill>
              <a:schemeClr val="tx1"/>
            </a:solidFill>
            <a:prstDash val="sysDot"/>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33" name="Text Box 73"/>
          <p:cNvSpPr txBox="1">
            <a:spLocks noChangeArrowheads="1"/>
          </p:cNvSpPr>
          <p:nvPr/>
        </p:nvSpPr>
        <p:spPr bwMode="auto">
          <a:xfrm>
            <a:off x="3860800" y="4967288"/>
            <a:ext cx="15494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800">
                <a:solidFill>
                  <a:schemeClr val="tx1"/>
                </a:solidFill>
              </a:rPr>
              <a:t>Neighbor Area</a:t>
            </a:r>
          </a:p>
        </p:txBody>
      </p:sp>
      <p:sp>
        <p:nvSpPr>
          <p:cNvPr id="41034" name="Text Box 74"/>
          <p:cNvSpPr txBox="1">
            <a:spLocks noChangeArrowheads="1"/>
          </p:cNvSpPr>
          <p:nvPr/>
        </p:nvSpPr>
        <p:spPr bwMode="auto">
          <a:xfrm>
            <a:off x="6858000" y="4953000"/>
            <a:ext cx="1244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800">
                <a:solidFill>
                  <a:schemeClr val="tx1"/>
                </a:solidFill>
              </a:rPr>
              <a:t>Home Area</a:t>
            </a:r>
          </a:p>
        </p:txBody>
      </p:sp>
      <p:sp>
        <p:nvSpPr>
          <p:cNvPr id="41037" name="Line 77"/>
          <p:cNvSpPr>
            <a:spLocks noChangeShapeType="1"/>
          </p:cNvSpPr>
          <p:nvPr/>
        </p:nvSpPr>
        <p:spPr bwMode="auto">
          <a:xfrm flipV="1">
            <a:off x="685800" y="6034088"/>
            <a:ext cx="762000" cy="0"/>
          </a:xfrm>
          <a:prstGeom prst="line">
            <a:avLst/>
          </a:prstGeom>
          <a:noFill/>
          <a:ln w="2857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38" name="Line 78"/>
          <p:cNvSpPr>
            <a:spLocks noChangeShapeType="1"/>
          </p:cNvSpPr>
          <p:nvPr/>
        </p:nvSpPr>
        <p:spPr bwMode="auto">
          <a:xfrm>
            <a:off x="685800" y="6262688"/>
            <a:ext cx="7620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39" name="Text Box 79"/>
          <p:cNvSpPr txBox="1">
            <a:spLocks noChangeArrowheads="1"/>
          </p:cNvSpPr>
          <p:nvPr/>
        </p:nvSpPr>
        <p:spPr bwMode="auto">
          <a:xfrm>
            <a:off x="1524000" y="5805488"/>
            <a:ext cx="287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800">
                <a:solidFill>
                  <a:schemeClr val="tx1"/>
                </a:solidFill>
              </a:rPr>
              <a:t>Wireless communication link</a:t>
            </a:r>
          </a:p>
        </p:txBody>
      </p:sp>
      <p:sp>
        <p:nvSpPr>
          <p:cNvPr id="41040" name="Text Box 80"/>
          <p:cNvSpPr txBox="1">
            <a:spLocks noChangeArrowheads="1"/>
          </p:cNvSpPr>
          <p:nvPr/>
        </p:nvSpPr>
        <p:spPr bwMode="auto">
          <a:xfrm>
            <a:off x="1524000" y="6110288"/>
            <a:ext cx="2647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800">
                <a:solidFill>
                  <a:schemeClr val="tx1"/>
                </a:solidFill>
              </a:rPr>
              <a:t>Wired communication link</a:t>
            </a:r>
          </a:p>
        </p:txBody>
      </p:sp>
      <p:sp>
        <p:nvSpPr>
          <p:cNvPr id="41041" name="AutoShape 81"/>
          <p:cNvSpPr>
            <a:spLocks noChangeArrowheads="1"/>
          </p:cNvSpPr>
          <p:nvPr/>
        </p:nvSpPr>
        <p:spPr bwMode="auto">
          <a:xfrm>
            <a:off x="228600" y="1447800"/>
            <a:ext cx="8686800" cy="4267200"/>
          </a:xfrm>
          <a:prstGeom prst="roundRect">
            <a:avLst>
              <a:gd name="adj" fmla="val 16667"/>
            </a:avLst>
          </a:prstGeom>
          <a:noFill/>
          <a:ln w="9525">
            <a:solidFill>
              <a:schemeClr val="tx1"/>
            </a:solidFill>
            <a:prstDash val="sysDot"/>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42" name="Text Box 82"/>
          <p:cNvSpPr txBox="1">
            <a:spLocks noChangeArrowheads="1"/>
          </p:cNvSpPr>
          <p:nvPr/>
        </p:nvSpPr>
        <p:spPr bwMode="auto">
          <a:xfrm>
            <a:off x="781050" y="5410200"/>
            <a:ext cx="23241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800">
                <a:solidFill>
                  <a:schemeClr val="tx1"/>
                </a:solidFill>
              </a:rPr>
              <a:t>Proposed infrastructure</a:t>
            </a:r>
          </a:p>
        </p:txBody>
      </p:sp>
      <p:sp>
        <p:nvSpPr>
          <p:cNvPr id="41008" name="Line 48"/>
          <p:cNvSpPr>
            <a:spLocks noChangeShapeType="1"/>
          </p:cNvSpPr>
          <p:nvPr/>
        </p:nvSpPr>
        <p:spPr bwMode="auto">
          <a:xfrm>
            <a:off x="3352800" y="2438400"/>
            <a:ext cx="914400" cy="68580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44" name="Rectangle 84"/>
          <p:cNvSpPr>
            <a:spLocks noChangeArrowheads="1"/>
          </p:cNvSpPr>
          <p:nvPr/>
        </p:nvSpPr>
        <p:spPr bwMode="auto">
          <a:xfrm>
            <a:off x="2819400" y="2057400"/>
            <a:ext cx="1295400" cy="4572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a:solidFill>
                  <a:schemeClr val="tx1"/>
                </a:solidFill>
              </a:rPr>
              <a:t>Data Collector </a:t>
            </a:r>
            <a:br>
              <a:rPr lang="en-US" altLang="ja-JP" sz="1400">
                <a:solidFill>
                  <a:schemeClr val="tx1"/>
                </a:solidFill>
              </a:rPr>
            </a:br>
            <a:r>
              <a:rPr lang="en-US" altLang="ja-JP" sz="1400">
                <a:solidFill>
                  <a:schemeClr val="tx1"/>
                </a:solidFill>
              </a:rPr>
              <a:t>&amp; Control</a:t>
            </a:r>
          </a:p>
        </p:txBody>
      </p:sp>
      <p:sp>
        <p:nvSpPr>
          <p:cNvPr id="41046" name="Line 86"/>
          <p:cNvSpPr>
            <a:spLocks noChangeShapeType="1"/>
          </p:cNvSpPr>
          <p:nvPr/>
        </p:nvSpPr>
        <p:spPr bwMode="auto">
          <a:xfrm flipV="1">
            <a:off x="3657600" y="3505200"/>
            <a:ext cx="533400" cy="609600"/>
          </a:xfrm>
          <a:prstGeom prst="line">
            <a:avLst/>
          </a:prstGeom>
          <a:noFill/>
          <a:ln w="2857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27" name="Rectangle 67"/>
          <p:cNvSpPr>
            <a:spLocks noChangeArrowheads="1"/>
          </p:cNvSpPr>
          <p:nvPr/>
        </p:nvSpPr>
        <p:spPr bwMode="auto">
          <a:xfrm>
            <a:off x="3962400" y="3124200"/>
            <a:ext cx="1295400" cy="457200"/>
          </a:xfrm>
          <a:prstGeom prst="rect">
            <a:avLst/>
          </a:prstGeom>
          <a:solidFill>
            <a:srgbClr val="DDDDDD"/>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a:solidFill>
                  <a:schemeClr val="tx1"/>
                </a:solidFill>
              </a:rPr>
              <a:t>IEEE 802.11ah</a:t>
            </a:r>
            <a:br>
              <a:rPr lang="en-US" altLang="ja-JP" sz="1400">
                <a:solidFill>
                  <a:schemeClr val="tx1"/>
                </a:solidFill>
              </a:rPr>
            </a:br>
            <a:r>
              <a:rPr lang="en-US" altLang="ja-JP" sz="1400">
                <a:solidFill>
                  <a:schemeClr val="tx1"/>
                </a:solidFill>
              </a:rPr>
              <a:t>AP</a:t>
            </a:r>
          </a:p>
        </p:txBody>
      </p:sp>
      <p:sp>
        <p:nvSpPr>
          <p:cNvPr id="41045" name="Rectangle 85"/>
          <p:cNvSpPr>
            <a:spLocks noChangeArrowheads="1"/>
          </p:cNvSpPr>
          <p:nvPr/>
        </p:nvSpPr>
        <p:spPr bwMode="auto">
          <a:xfrm>
            <a:off x="3276600" y="4038600"/>
            <a:ext cx="1066800" cy="6858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a:solidFill>
                  <a:schemeClr val="tx1"/>
                </a:solidFill>
              </a:rPr>
              <a:t>Distributed </a:t>
            </a:r>
            <a:br>
              <a:rPr lang="en-US" altLang="ja-JP" sz="1400">
                <a:solidFill>
                  <a:schemeClr val="tx1"/>
                </a:solidFill>
              </a:rPr>
            </a:br>
            <a:r>
              <a:rPr lang="en-US" altLang="ja-JP" sz="1400">
                <a:solidFill>
                  <a:schemeClr val="tx1"/>
                </a:solidFill>
              </a:rPr>
              <a:t>Automation </a:t>
            </a:r>
            <a:br>
              <a:rPr lang="en-US" altLang="ja-JP" sz="1400">
                <a:solidFill>
                  <a:schemeClr val="tx1"/>
                </a:solidFill>
              </a:rPr>
            </a:br>
            <a:r>
              <a:rPr lang="en-US" altLang="ja-JP" sz="1400">
                <a:solidFill>
                  <a:schemeClr val="tx1"/>
                </a:solidFill>
              </a:rPr>
              <a:t>Device</a:t>
            </a:r>
          </a:p>
        </p:txBody>
      </p:sp>
      <p:sp>
        <p:nvSpPr>
          <p:cNvPr id="2" name="Date Placeholder 1"/>
          <p:cNvSpPr>
            <a:spLocks noGrp="1"/>
          </p:cNvSpPr>
          <p:nvPr>
            <p:ph type="dt" sz="half" idx="10"/>
          </p:nvPr>
        </p:nvSpPr>
        <p:spPr/>
        <p:txBody>
          <a:bodyPr/>
          <a:lstStyle/>
          <a:p>
            <a:pPr>
              <a:defRPr/>
            </a:pPr>
            <a:r>
              <a:rPr lang="en-US" smtClean="0"/>
              <a:t>March 2011</a:t>
            </a:r>
            <a:endParaRPr lang="en-US" dirty="0"/>
          </a:p>
        </p:txBody>
      </p:sp>
      <p:sp>
        <p:nvSpPr>
          <p:cNvPr id="3" name="Footer Placeholder 2"/>
          <p:cNvSpPr>
            <a:spLocks noGrp="1"/>
          </p:cNvSpPr>
          <p:nvPr>
            <p:ph type="ftr" sz="quarter" idx="11"/>
          </p:nvPr>
        </p:nvSpPr>
        <p:spPr/>
        <p:txBody>
          <a:bodyPr/>
          <a:lstStyle/>
          <a:p>
            <a:pPr>
              <a:defRPr/>
            </a:pPr>
            <a:r>
              <a:rPr lang="en-US" smtClean="0"/>
              <a:t>David Halasz, OakTree Wireless</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extLst>
      <p:ext uri="{BB962C8B-B14F-4D97-AF65-F5344CB8AC3E}">
        <p14:creationId xmlns:p14="http://schemas.microsoft.com/office/powerpoint/2010/main" val="2074050250"/>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6</a:t>
            </a:r>
            <a:endParaRPr lang="en-US" dirty="0"/>
          </a:p>
        </p:txBody>
      </p:sp>
      <p:sp>
        <p:nvSpPr>
          <p:cNvPr id="3" name="Content Placeholder 2"/>
          <p:cNvSpPr>
            <a:spLocks noGrp="1"/>
          </p:cNvSpPr>
          <p:nvPr>
            <p:ph idx="1"/>
          </p:nvPr>
        </p:nvSpPr>
        <p:spPr/>
        <p:txBody>
          <a:bodyPr/>
          <a:lstStyle/>
          <a:p>
            <a:endParaRPr lang="en-US" dirty="0" smtClean="0"/>
          </a:p>
          <a:p>
            <a:pPr lvl="1"/>
            <a:r>
              <a:rPr lang="en-US" dirty="0" err="1" smtClean="0"/>
              <a:t>TGah</a:t>
            </a:r>
            <a:r>
              <a:rPr lang="en-US" dirty="0" smtClean="0"/>
              <a:t> shall adopt use case category 6 Indoor and Outdoor Location, in it’s Use Case document.</a:t>
            </a:r>
            <a:endParaRPr lang="en-US" dirty="0"/>
          </a:p>
        </p:txBody>
      </p:sp>
      <p:sp>
        <p:nvSpPr>
          <p:cNvPr id="4" name="Date Placeholder 3"/>
          <p:cNvSpPr>
            <a:spLocks noGrp="1"/>
          </p:cNvSpPr>
          <p:nvPr>
            <p:ph type="dt" sz="half" idx="10"/>
          </p:nvPr>
        </p:nvSpPr>
        <p:spPr/>
        <p:txBody>
          <a:bodyPr/>
          <a:lstStyle/>
          <a:p>
            <a:pPr>
              <a:defRPr/>
            </a:pPr>
            <a:r>
              <a:rPr lang="en-US" smtClean="0"/>
              <a:t>March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50</a:t>
            </a:fld>
            <a:endParaRPr lang="en-US"/>
          </a:p>
        </p:txBody>
      </p:sp>
    </p:spTree>
    <p:extLst>
      <p:ext uri="{BB962C8B-B14F-4D97-AF65-F5344CB8AC3E}">
        <p14:creationId xmlns:p14="http://schemas.microsoft.com/office/powerpoint/2010/main" val="323657616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7</a:t>
            </a:r>
            <a:endParaRPr lang="en-US" dirty="0"/>
          </a:p>
        </p:txBody>
      </p:sp>
      <p:sp>
        <p:nvSpPr>
          <p:cNvPr id="3" name="Content Placeholder 2"/>
          <p:cNvSpPr>
            <a:spLocks noGrp="1"/>
          </p:cNvSpPr>
          <p:nvPr>
            <p:ph idx="1"/>
          </p:nvPr>
        </p:nvSpPr>
        <p:spPr/>
        <p:txBody>
          <a:bodyPr/>
          <a:lstStyle/>
          <a:p>
            <a:endParaRPr lang="en-US" dirty="0" smtClean="0"/>
          </a:p>
          <a:p>
            <a:pPr lvl="1"/>
            <a:r>
              <a:rPr lang="en-US" dirty="0" err="1" smtClean="0"/>
              <a:t>TGah</a:t>
            </a:r>
            <a:r>
              <a:rPr lang="en-US" dirty="0" smtClean="0"/>
              <a:t> shall adopt use case category 8 Sensors and meters with mobility, in it’s Use Case document.</a:t>
            </a:r>
            <a:endParaRPr lang="en-US" dirty="0"/>
          </a:p>
        </p:txBody>
      </p:sp>
      <p:sp>
        <p:nvSpPr>
          <p:cNvPr id="4" name="Date Placeholder 3"/>
          <p:cNvSpPr>
            <a:spLocks noGrp="1"/>
          </p:cNvSpPr>
          <p:nvPr>
            <p:ph type="dt" sz="half" idx="10"/>
          </p:nvPr>
        </p:nvSpPr>
        <p:spPr/>
        <p:txBody>
          <a:bodyPr/>
          <a:lstStyle/>
          <a:p>
            <a:pPr>
              <a:defRPr/>
            </a:pPr>
            <a:r>
              <a:rPr lang="en-US" smtClean="0"/>
              <a:t>March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51</a:t>
            </a:fld>
            <a:endParaRPr lang="en-US"/>
          </a:p>
        </p:txBody>
      </p:sp>
    </p:spTree>
    <p:extLst>
      <p:ext uri="{BB962C8B-B14F-4D97-AF65-F5344CB8AC3E}">
        <p14:creationId xmlns:p14="http://schemas.microsoft.com/office/powerpoint/2010/main" val="200597353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r>
              <a:rPr lang="en-US" sz="2000" dirty="0">
                <a:hlinkClick r:id="rId2"/>
              </a:rPr>
              <a:t>https://mentor.ieee.org/802.11/dcn/11/11-11-0274-02-00ah-tgah-list-of-use-case-submissions.doc</a:t>
            </a:r>
          </a:p>
          <a:p>
            <a:r>
              <a:rPr lang="en-US" sz="2000" dirty="0" smtClean="0">
                <a:hlinkClick r:id="rId2"/>
              </a:rPr>
              <a:t>https</a:t>
            </a:r>
            <a:r>
              <a:rPr lang="en-US" sz="2000" dirty="0">
                <a:hlinkClick r:id="rId2"/>
              </a:rPr>
              <a:t>://</a:t>
            </a:r>
            <a:r>
              <a:rPr lang="en-US" sz="2000" dirty="0" smtClean="0">
                <a:hlinkClick r:id="rId2"/>
              </a:rPr>
              <a:t>mentor.ieee.org/802.11/dcn/11/11-11-0017-05-00ah-proposed-ieee-802-11ah-use-cases.ppt</a:t>
            </a:r>
            <a:endParaRPr lang="en-US" sz="2000" dirty="0" smtClean="0"/>
          </a:p>
          <a:p>
            <a:r>
              <a:rPr lang="en-US" sz="2000" dirty="0">
                <a:hlinkClick r:id="rId3"/>
              </a:rPr>
              <a:t>https://</a:t>
            </a:r>
            <a:r>
              <a:rPr lang="en-US" sz="2000" dirty="0" smtClean="0">
                <a:hlinkClick r:id="rId3"/>
              </a:rPr>
              <a:t>mentor.ieee.org/802.11/dcn/11/11-11-0241-00-00ah-additional-indoor-use-cases-for-802-11ah.ppt</a:t>
            </a:r>
            <a:endParaRPr lang="en-US" sz="2000" dirty="0" smtClean="0"/>
          </a:p>
          <a:p>
            <a:r>
              <a:rPr lang="en-US" sz="2000" dirty="0">
                <a:hlinkClick r:id="rId4"/>
              </a:rPr>
              <a:t>https://</a:t>
            </a:r>
            <a:r>
              <a:rPr lang="en-US" sz="2000" dirty="0" smtClean="0">
                <a:hlinkClick r:id="rId4"/>
              </a:rPr>
              <a:t>mentor.ieee.org/802.11/dcn/11/11-11-0014-02-00ah-supplemental-use-case-in-industrial-infrastructural-apps.ppt</a:t>
            </a:r>
            <a:endParaRPr lang="en-US" sz="2000" dirty="0" smtClean="0"/>
          </a:p>
          <a:p>
            <a:r>
              <a:rPr lang="en-US" sz="2000" dirty="0">
                <a:hlinkClick r:id="rId5"/>
              </a:rPr>
              <a:t>https://</a:t>
            </a:r>
            <a:r>
              <a:rPr lang="en-US" sz="2000" dirty="0" smtClean="0">
                <a:hlinkClick r:id="rId5"/>
              </a:rPr>
              <a:t>mentor.ieee.org/802.11/dcn/11/11-11-0242-00-00ah-tgah-use-case-temperature-sensors.ppt</a:t>
            </a:r>
            <a:endParaRPr lang="en-US" sz="2000" dirty="0" smtClean="0"/>
          </a:p>
          <a:p>
            <a:r>
              <a:rPr lang="en-US" sz="2000" dirty="0">
                <a:hlinkClick r:id="rId6"/>
              </a:rPr>
              <a:t>https://</a:t>
            </a:r>
            <a:r>
              <a:rPr lang="en-US" sz="2000" dirty="0" smtClean="0">
                <a:hlinkClick r:id="rId6"/>
              </a:rPr>
              <a:t>mentor.ieee.org/802.11/dcn/11/11-11-0243-01-00ah-tgah-additional-outdoor-use-case.ppt</a:t>
            </a:r>
            <a:endParaRPr lang="en-US" sz="2000" dirty="0" smtClean="0"/>
          </a:p>
          <a:p>
            <a:endParaRPr lang="en-US" sz="2000" dirty="0"/>
          </a:p>
        </p:txBody>
      </p:sp>
      <p:sp>
        <p:nvSpPr>
          <p:cNvPr id="4" name="Date Placeholder 3"/>
          <p:cNvSpPr>
            <a:spLocks noGrp="1"/>
          </p:cNvSpPr>
          <p:nvPr>
            <p:ph type="dt" sz="half" idx="10"/>
          </p:nvPr>
        </p:nvSpPr>
        <p:spPr/>
        <p:txBody>
          <a:bodyPr/>
          <a:lstStyle/>
          <a:p>
            <a:pPr>
              <a:defRPr/>
            </a:pPr>
            <a:r>
              <a:rPr lang="en-US" smtClean="0"/>
              <a:t>March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52</a:t>
            </a:fld>
            <a:endParaRPr lang="en-US"/>
          </a:p>
        </p:txBody>
      </p:sp>
    </p:spTree>
    <p:extLst>
      <p:ext uri="{BB962C8B-B14F-4D97-AF65-F5344CB8AC3E}">
        <p14:creationId xmlns:p14="http://schemas.microsoft.com/office/powerpoint/2010/main" val="370763441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 cont.</a:t>
            </a:r>
            <a:endParaRPr lang="en-US" dirty="0"/>
          </a:p>
        </p:txBody>
      </p:sp>
      <p:sp>
        <p:nvSpPr>
          <p:cNvPr id="3" name="Content Placeholder 2"/>
          <p:cNvSpPr>
            <a:spLocks noGrp="1"/>
          </p:cNvSpPr>
          <p:nvPr>
            <p:ph idx="1"/>
          </p:nvPr>
        </p:nvSpPr>
        <p:spPr/>
        <p:txBody>
          <a:bodyPr/>
          <a:lstStyle/>
          <a:p>
            <a:r>
              <a:rPr lang="en-US" sz="2000" dirty="0">
                <a:hlinkClick r:id="rId2"/>
              </a:rPr>
              <a:t>https://</a:t>
            </a:r>
            <a:r>
              <a:rPr lang="en-US" sz="2000" dirty="0" smtClean="0">
                <a:hlinkClick r:id="rId2"/>
              </a:rPr>
              <a:t>mentor.ieee.org/802.11/dcn/11/11-11-0244-01-00ah-tgah-use-case-outdoor-wi-fi-for-cellular-traffic-offloading.ppt</a:t>
            </a:r>
            <a:endParaRPr lang="en-US" sz="2000" dirty="0" smtClean="0"/>
          </a:p>
          <a:p>
            <a:r>
              <a:rPr lang="en-US" sz="2000" dirty="0">
                <a:hlinkClick r:id="rId3"/>
              </a:rPr>
              <a:t>https://</a:t>
            </a:r>
            <a:r>
              <a:rPr lang="en-US" sz="2000" dirty="0" smtClean="0">
                <a:hlinkClick r:id="rId3"/>
              </a:rPr>
              <a:t>mentor.ieee.org/802.11/dcn/11/11-11-0253-00-00ah-tgah-use-case-outdoor-environment-monitoring.ppt</a:t>
            </a:r>
            <a:endParaRPr lang="en-US" sz="2000" dirty="0" smtClean="0"/>
          </a:p>
          <a:p>
            <a:r>
              <a:rPr lang="en-US" sz="2000" dirty="0">
                <a:hlinkClick r:id="rId4"/>
              </a:rPr>
              <a:t>https://</a:t>
            </a:r>
            <a:r>
              <a:rPr lang="en-US" sz="2000" dirty="0" smtClean="0">
                <a:hlinkClick r:id="rId4"/>
              </a:rPr>
              <a:t>mentor.ieee.org/802.11/dcn/11/11-11-0260-01-00ah-tgah-use-case-industrial-process-automation.ppt</a:t>
            </a:r>
            <a:endParaRPr lang="en-US" sz="2000" dirty="0" smtClean="0"/>
          </a:p>
          <a:p>
            <a:r>
              <a:rPr lang="en-US" sz="2000" dirty="0">
                <a:hlinkClick r:id="rId5"/>
              </a:rPr>
              <a:t>https://</a:t>
            </a:r>
            <a:r>
              <a:rPr lang="en-US" sz="2000" dirty="0" smtClean="0">
                <a:hlinkClick r:id="rId5"/>
              </a:rPr>
              <a:t>mentor.ieee.org/802.11/dcn/11/11-11-0268-00-00ah-additional-ieee-802-11ah-use-cases.ppt</a:t>
            </a:r>
            <a:endParaRPr lang="en-US" sz="2000" dirty="0" smtClean="0"/>
          </a:p>
          <a:p>
            <a:r>
              <a:rPr lang="en-US" sz="2000" dirty="0">
                <a:hlinkClick r:id="rId6"/>
              </a:rPr>
              <a:t>https://</a:t>
            </a:r>
            <a:r>
              <a:rPr lang="en-US" sz="2000" dirty="0" smtClean="0">
                <a:hlinkClick r:id="rId6"/>
              </a:rPr>
              <a:t>mentor.ieee.org/802.11/dcn/11/11-11-0273-00-00ah-tgah-use-case-ap-power-saving-in-smart-grid.ppt</a:t>
            </a:r>
            <a:endParaRPr lang="en-US" sz="2000" dirty="0" smtClean="0"/>
          </a:p>
          <a:p>
            <a:endParaRPr lang="en-US" sz="2000" dirty="0"/>
          </a:p>
        </p:txBody>
      </p:sp>
      <p:sp>
        <p:nvSpPr>
          <p:cNvPr id="4" name="Date Placeholder 3"/>
          <p:cNvSpPr>
            <a:spLocks noGrp="1"/>
          </p:cNvSpPr>
          <p:nvPr>
            <p:ph type="dt" sz="half" idx="10"/>
          </p:nvPr>
        </p:nvSpPr>
        <p:spPr/>
        <p:txBody>
          <a:bodyPr/>
          <a:lstStyle/>
          <a:p>
            <a:pPr>
              <a:defRPr/>
            </a:pPr>
            <a:r>
              <a:rPr lang="en-US" smtClean="0"/>
              <a:t>March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53</a:t>
            </a:fld>
            <a:endParaRPr lang="en-US"/>
          </a:p>
        </p:txBody>
      </p:sp>
    </p:spTree>
    <p:extLst>
      <p:ext uri="{BB962C8B-B14F-4D97-AF65-F5344CB8AC3E}">
        <p14:creationId xmlns:p14="http://schemas.microsoft.com/office/powerpoint/2010/main" val="25437573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rgbClr val="A70164"/>
                </a:solidFill>
                <a:latin typeface="Times New Roman" pitchFamily="18" charset="0"/>
                <a:ea typeface="MS PGothic" pitchFamily="34" charset="-128"/>
              </a:defRPr>
            </a:lvl1pPr>
            <a:lvl2pPr marL="742950" indent="-285750" eaLnBrk="0" hangingPunct="0">
              <a:defRPr>
                <a:solidFill>
                  <a:srgbClr val="A70164"/>
                </a:solidFill>
                <a:latin typeface="Times New Roman" pitchFamily="18" charset="0"/>
                <a:ea typeface="MS PGothic" pitchFamily="34" charset="-128"/>
              </a:defRPr>
            </a:lvl2pPr>
            <a:lvl3pPr marL="1143000" indent="-228600" eaLnBrk="0" hangingPunct="0">
              <a:defRPr>
                <a:solidFill>
                  <a:srgbClr val="A70164"/>
                </a:solidFill>
                <a:latin typeface="Times New Roman" pitchFamily="18" charset="0"/>
                <a:ea typeface="MS PGothic" pitchFamily="34" charset="-128"/>
              </a:defRPr>
            </a:lvl3pPr>
            <a:lvl4pPr marL="1600200" indent="-228600" eaLnBrk="0" hangingPunct="0">
              <a:defRPr>
                <a:solidFill>
                  <a:srgbClr val="A70164"/>
                </a:solidFill>
                <a:latin typeface="Times New Roman" pitchFamily="18" charset="0"/>
                <a:ea typeface="MS PGothic" pitchFamily="34" charset="-128"/>
              </a:defRPr>
            </a:lvl4pPr>
            <a:lvl5pPr marL="2057400" indent="-228600" eaLnBrk="0" hangingPunct="0">
              <a:defRPr>
                <a:solidFill>
                  <a:srgbClr val="A70164"/>
                </a:solidFill>
                <a:latin typeface="Times New Roman" pitchFamily="18" charset="0"/>
                <a:ea typeface="MS PGothic" pitchFamily="34" charset="-128"/>
              </a:defRPr>
            </a:lvl5pPr>
            <a:lvl6pPr marL="25146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6pPr>
            <a:lvl7pPr marL="29718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7pPr>
            <a:lvl8pPr marL="34290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8pPr>
            <a:lvl9pPr marL="3886200" indent="-228600" eaLnBrk="0" fontAlgn="base" latinLnBrk="1" hangingPunct="0">
              <a:spcBef>
                <a:spcPct val="0"/>
              </a:spcBef>
              <a:spcAft>
                <a:spcPct val="0"/>
              </a:spcAft>
              <a:defRPr>
                <a:solidFill>
                  <a:srgbClr val="A70164"/>
                </a:solidFill>
                <a:latin typeface="Times New Roman" pitchFamily="18" charset="0"/>
                <a:ea typeface="MS PGothic" pitchFamily="34" charset="-128"/>
              </a:defRPr>
            </a:lvl9pPr>
          </a:lstStyle>
          <a:p>
            <a:r>
              <a:rPr lang="en-US" altLang="ja-JP">
                <a:solidFill>
                  <a:schemeClr val="tx1"/>
                </a:solidFill>
              </a:rPr>
              <a:t>Slide </a:t>
            </a:r>
            <a:fld id="{D939640C-D3DA-4BC7-9845-56F3D9F219A4}" type="slidenum">
              <a:rPr lang="en-US" altLang="ja-JP">
                <a:solidFill>
                  <a:schemeClr val="tx1"/>
                </a:solidFill>
              </a:rPr>
              <a:pPr/>
              <a:t>6</a:t>
            </a:fld>
            <a:endParaRPr lang="en-US" altLang="ja-JP">
              <a:solidFill>
                <a:schemeClr val="tx1"/>
              </a:solidFill>
            </a:endParaRPr>
          </a:p>
        </p:txBody>
      </p:sp>
      <p:sp>
        <p:nvSpPr>
          <p:cNvPr id="8195" name="Rectangle 59"/>
          <p:cNvSpPr>
            <a:spLocks noGrp="1" noChangeArrowheads="1"/>
          </p:cNvSpPr>
          <p:nvPr>
            <p:ph type="title"/>
          </p:nvPr>
        </p:nvSpPr>
        <p:spPr/>
        <p:txBody>
          <a:bodyPr/>
          <a:lstStyle/>
          <a:p>
            <a:r>
              <a:rPr lang="en-US" altLang="ja-JP" sz="2400" dirty="0" smtClean="0"/>
              <a:t>Use Case 1a: Smart Grid – Meter to Pole : Requirements</a:t>
            </a:r>
          </a:p>
        </p:txBody>
      </p:sp>
      <p:graphicFrame>
        <p:nvGraphicFramePr>
          <p:cNvPr id="8272" name="Group 80"/>
          <p:cNvGraphicFramePr>
            <a:graphicFrameLocks noGrp="1"/>
          </p:cNvGraphicFramePr>
          <p:nvPr>
            <p:ph idx="1"/>
          </p:nvPr>
        </p:nvGraphicFramePr>
        <p:xfrm>
          <a:off x="685800" y="1390650"/>
          <a:ext cx="7772400" cy="4937760"/>
        </p:xfrm>
        <a:graphic>
          <a:graphicData uri="http://schemas.openxmlformats.org/drawingml/2006/table">
            <a:tbl>
              <a:tblPr/>
              <a:tblGrid>
                <a:gridCol w="622300"/>
                <a:gridCol w="2654300"/>
                <a:gridCol w="4495800"/>
              </a:tblGrid>
              <a:tr h="33178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Category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Comment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178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Location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Outdoor, indoor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178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Environment type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Urban, sub-urban, rural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178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STA/AP communication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2-way (meter data &amp; control)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02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Data rate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100 kbps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33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BER/PER requirement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PER&lt;10%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178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6</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Mobility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Stationary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70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7</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Traffic type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Continuous/periodic/burst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33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8</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Security requirement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High</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178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9</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Reliability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High</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02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10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STA/AP capacity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STA (outdoor): 6000 [4], :AP: 1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33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11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STA/AP category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STA: fixed (outdoor/indoor), AP: fixed (outdoor)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02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12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STA/AP elevation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STA: 1m,..,10m [8], AP: 2m,..,30m [8]</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13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Actors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rPr>
                        <a:t>Meter device (power, gas, water), Distributed Automation Device, IEEE 802.11ah AP</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6761367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p:txBody>
          <a:bodyPr/>
          <a:lstStyle/>
          <a:p>
            <a:r>
              <a:rPr lang="en-US" altLang="ko-KR" sz="2400" dirty="0" smtClean="0"/>
              <a:t>Use Case 1c : Environmental/Agricultural Monitoring</a:t>
            </a:r>
            <a:endParaRPr lang="en-US" altLang="ja-JP" sz="2400" dirty="0" smtClean="0"/>
          </a:p>
        </p:txBody>
      </p:sp>
      <p:sp>
        <p:nvSpPr>
          <p:cNvPr id="4102" name="Rectangle 3"/>
          <p:cNvSpPr>
            <a:spLocks noChangeArrowheads="1"/>
          </p:cNvSpPr>
          <p:nvPr/>
        </p:nvSpPr>
        <p:spPr bwMode="auto">
          <a:xfrm>
            <a:off x="685800" y="1524000"/>
            <a:ext cx="77724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algn="just" eaLnBrk="0" latinLnBrk="0" hangingPunct="0">
              <a:spcBef>
                <a:spcPct val="20000"/>
              </a:spcBef>
              <a:buFontTx/>
              <a:buChar char="•"/>
            </a:pPr>
            <a:r>
              <a:rPr lang="en-US" altLang="ko-KR" sz="2000" b="1" dirty="0">
                <a:solidFill>
                  <a:schemeClr val="tx1"/>
                </a:solidFill>
              </a:rPr>
              <a:t>Environmental &amp; Agricultural Monitoring is one of S1G outdoor sensor network use cases</a:t>
            </a:r>
          </a:p>
          <a:p>
            <a:pPr marL="342900" indent="-342900" algn="just" eaLnBrk="0" latinLnBrk="0" hangingPunct="0">
              <a:spcBef>
                <a:spcPct val="20000"/>
              </a:spcBef>
              <a:buFontTx/>
              <a:buChar char="•"/>
            </a:pPr>
            <a:endParaRPr lang="en-US" altLang="ko-KR" sz="2000" b="1" dirty="0">
              <a:solidFill>
                <a:schemeClr val="tx1"/>
              </a:solidFill>
            </a:endParaRPr>
          </a:p>
          <a:p>
            <a:pPr marL="342900" indent="-342900" algn="just" eaLnBrk="0" latinLnBrk="0" hangingPunct="0">
              <a:spcBef>
                <a:spcPct val="20000"/>
              </a:spcBef>
              <a:buFontTx/>
              <a:buChar char="•"/>
            </a:pPr>
            <a:r>
              <a:rPr lang="en-US" altLang="ko-KR" sz="2000" b="1" dirty="0">
                <a:solidFill>
                  <a:schemeClr val="tx1"/>
                </a:solidFill>
              </a:rPr>
              <a:t>Monitoring data may include:</a:t>
            </a:r>
          </a:p>
          <a:p>
            <a:pPr marL="742950" lvl="1" indent="-285750" algn="just" eaLnBrk="0" latinLnBrk="0" hangingPunct="0">
              <a:spcBef>
                <a:spcPct val="20000"/>
              </a:spcBef>
              <a:buFontTx/>
              <a:buChar char="–"/>
            </a:pPr>
            <a:r>
              <a:rPr lang="en-US" altLang="ko-KR" sz="2000" dirty="0">
                <a:solidFill>
                  <a:schemeClr val="tx1"/>
                </a:solidFill>
              </a:rPr>
              <a:t>Temperature, Humidity, Wind speed/direction</a:t>
            </a:r>
          </a:p>
          <a:p>
            <a:pPr marL="742950" lvl="1" indent="-285750" algn="just" eaLnBrk="0" latinLnBrk="0" hangingPunct="0">
              <a:spcBef>
                <a:spcPct val="20000"/>
              </a:spcBef>
              <a:buFontTx/>
              <a:buChar char="–"/>
            </a:pPr>
            <a:r>
              <a:rPr lang="en-US" altLang="ko-KR" sz="2000" dirty="0">
                <a:solidFill>
                  <a:schemeClr val="tx1"/>
                </a:solidFill>
              </a:rPr>
              <a:t>Water Level</a:t>
            </a:r>
          </a:p>
          <a:p>
            <a:pPr marL="742950" lvl="1" indent="-285750" algn="just" eaLnBrk="0" latinLnBrk="0" hangingPunct="0">
              <a:spcBef>
                <a:spcPct val="20000"/>
              </a:spcBef>
              <a:buFontTx/>
              <a:buChar char="–"/>
            </a:pPr>
            <a:r>
              <a:rPr lang="en-US" altLang="ko-KR" sz="2000" dirty="0">
                <a:solidFill>
                  <a:schemeClr val="tx1"/>
                </a:solidFill>
              </a:rPr>
              <a:t>Pollution information</a:t>
            </a:r>
          </a:p>
          <a:p>
            <a:pPr marL="742950" lvl="1" indent="-285750" algn="just" eaLnBrk="0" latinLnBrk="0" hangingPunct="0">
              <a:spcBef>
                <a:spcPct val="20000"/>
              </a:spcBef>
              <a:buFontTx/>
              <a:buChar char="–"/>
            </a:pPr>
            <a:r>
              <a:rPr lang="en-US" altLang="ko-KR" sz="2000" dirty="0">
                <a:solidFill>
                  <a:schemeClr val="tx1"/>
                </a:solidFill>
              </a:rPr>
              <a:t>Soil Condition</a:t>
            </a:r>
          </a:p>
          <a:p>
            <a:pPr marL="742950" lvl="1" indent="-285750" algn="just" eaLnBrk="0" latinLnBrk="0" hangingPunct="0">
              <a:spcBef>
                <a:spcPct val="20000"/>
              </a:spcBef>
              <a:buFontTx/>
              <a:buChar char="–"/>
            </a:pPr>
            <a:r>
              <a:rPr lang="en-US" altLang="ko-KR" sz="2000" dirty="0">
                <a:solidFill>
                  <a:schemeClr val="tx1"/>
                </a:solidFill>
              </a:rPr>
              <a:t>Plant/crop condition</a:t>
            </a:r>
          </a:p>
          <a:p>
            <a:pPr marL="742950" lvl="1" indent="-285750" algn="just" eaLnBrk="0" latinLnBrk="0" hangingPunct="0">
              <a:spcBef>
                <a:spcPct val="20000"/>
              </a:spcBef>
              <a:buFontTx/>
              <a:buChar char="–"/>
            </a:pPr>
            <a:r>
              <a:rPr lang="en-US" altLang="ko-KR" sz="2000" dirty="0">
                <a:solidFill>
                  <a:schemeClr val="tx1"/>
                </a:solidFill>
              </a:rPr>
              <a:t>Animal/livestock condition and location</a:t>
            </a:r>
          </a:p>
          <a:p>
            <a:pPr marL="742950" lvl="1" indent="-285750" algn="just" eaLnBrk="0" latinLnBrk="0" hangingPunct="0">
              <a:spcBef>
                <a:spcPct val="20000"/>
              </a:spcBef>
              <a:buFontTx/>
              <a:buChar char="–"/>
            </a:pPr>
            <a:r>
              <a:rPr lang="en-US" altLang="ko-KR" sz="2000" dirty="0">
                <a:solidFill>
                  <a:schemeClr val="tx1"/>
                </a:solidFill>
              </a:rPr>
              <a:t>Disaster detection info. (forest fire, flood, …)</a:t>
            </a:r>
          </a:p>
          <a:p>
            <a:pPr marL="742950" lvl="1" indent="-285750" algn="just" eaLnBrk="0" latinLnBrk="0" hangingPunct="0">
              <a:spcBef>
                <a:spcPct val="20000"/>
              </a:spcBef>
              <a:buFontTx/>
              <a:buChar char="–"/>
            </a:pPr>
            <a:r>
              <a:rPr lang="en-US" altLang="ko-KR" sz="2000" dirty="0">
                <a:solidFill>
                  <a:schemeClr val="tx1"/>
                </a:solidFill>
              </a:rPr>
              <a:t>…</a:t>
            </a:r>
            <a:endParaRPr lang="en-US" altLang="ja-JP" sz="2000" dirty="0">
              <a:solidFill>
                <a:schemeClr val="tx1"/>
              </a:solidFill>
            </a:endParaRPr>
          </a:p>
        </p:txBody>
      </p:sp>
      <p:sp>
        <p:nvSpPr>
          <p:cNvPr id="2" name="Date Placeholder 1"/>
          <p:cNvSpPr>
            <a:spLocks noGrp="1"/>
          </p:cNvSpPr>
          <p:nvPr>
            <p:ph type="dt" sz="half" idx="10"/>
          </p:nvPr>
        </p:nvSpPr>
        <p:spPr/>
        <p:txBody>
          <a:bodyPr/>
          <a:lstStyle/>
          <a:p>
            <a:pPr>
              <a:defRPr/>
            </a:pPr>
            <a:r>
              <a:rPr lang="en-US" smtClean="0"/>
              <a:t>March 2011</a:t>
            </a:r>
            <a:endParaRPr lang="en-US" dirty="0"/>
          </a:p>
        </p:txBody>
      </p:sp>
      <p:sp>
        <p:nvSpPr>
          <p:cNvPr id="3" name="Footer Placeholder 2"/>
          <p:cNvSpPr>
            <a:spLocks noGrp="1"/>
          </p:cNvSpPr>
          <p:nvPr>
            <p:ph type="ftr" sz="quarter" idx="11"/>
          </p:nvPr>
        </p:nvSpPr>
        <p:spPr/>
        <p:txBody>
          <a:bodyPr/>
          <a:lstStyle/>
          <a:p>
            <a:pPr>
              <a:defRPr/>
            </a:pPr>
            <a:r>
              <a:rPr lang="en-US" smtClean="0"/>
              <a:t>David Halasz, OakTree Wireless</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extLst>
      <p:ext uri="{BB962C8B-B14F-4D97-AF65-F5344CB8AC3E}">
        <p14:creationId xmlns:p14="http://schemas.microsoft.com/office/powerpoint/2010/main" val="16599285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6"/>
          <p:cNvSpPr txBox="1">
            <a:spLocks noGrp="1" noChangeArrowheads="1"/>
          </p:cNvSpPr>
          <p:nvPr/>
        </p:nvSpPr>
        <p:spPr bwMode="auto">
          <a:xfrm>
            <a:off x="3965575" y="6521450"/>
            <a:ext cx="7588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kumimoji="1">
                <a:solidFill>
                  <a:srgbClr val="A70164"/>
                </a:solidFill>
                <a:latin typeface="Times New Roman" pitchFamily="18" charset="0"/>
                <a:ea typeface="ＭＳ Ｐゴシック" pitchFamily="34" charset="-128"/>
              </a:defRPr>
            </a:lvl1pPr>
            <a:lvl2pPr marL="742950" indent="-285750" eaLnBrk="0" hangingPunct="0">
              <a:defRPr kumimoji="1">
                <a:solidFill>
                  <a:srgbClr val="A70164"/>
                </a:solidFill>
                <a:latin typeface="Times New Roman" pitchFamily="18" charset="0"/>
                <a:ea typeface="ＭＳ Ｐゴシック" pitchFamily="34" charset="-128"/>
              </a:defRPr>
            </a:lvl2pPr>
            <a:lvl3pPr marL="1143000" indent="-228600" eaLnBrk="0" hangingPunct="0">
              <a:defRPr kumimoji="1">
                <a:solidFill>
                  <a:srgbClr val="A70164"/>
                </a:solidFill>
                <a:latin typeface="Times New Roman" pitchFamily="18" charset="0"/>
                <a:ea typeface="ＭＳ Ｐゴシック" pitchFamily="34" charset="-128"/>
              </a:defRPr>
            </a:lvl3pPr>
            <a:lvl4pPr marL="1600200" indent="-228600" eaLnBrk="0" hangingPunct="0">
              <a:defRPr kumimoji="1">
                <a:solidFill>
                  <a:srgbClr val="A70164"/>
                </a:solidFill>
                <a:latin typeface="Times New Roman" pitchFamily="18" charset="0"/>
                <a:ea typeface="ＭＳ Ｐゴシック" pitchFamily="34" charset="-128"/>
              </a:defRPr>
            </a:lvl4pPr>
            <a:lvl5pPr marL="2057400" indent="-228600" eaLnBrk="0" hangingPunct="0">
              <a:defRPr kumimoji="1">
                <a:solidFill>
                  <a:srgbClr val="A70164"/>
                </a:solidFill>
                <a:latin typeface="Times New Roman" pitchFamily="18" charset="0"/>
                <a:ea typeface="ＭＳ Ｐゴシック" pitchFamily="34" charset="-128"/>
              </a:defRPr>
            </a:lvl5pPr>
            <a:lvl6pPr marL="2514600" indent="-228600" eaLnBrk="0" fontAlgn="base" latinLnBrk="1" hangingPunct="0">
              <a:spcBef>
                <a:spcPct val="0"/>
              </a:spcBef>
              <a:spcAft>
                <a:spcPct val="0"/>
              </a:spcAft>
              <a:defRPr kumimoji="1">
                <a:solidFill>
                  <a:srgbClr val="A70164"/>
                </a:solidFill>
                <a:latin typeface="Times New Roman" pitchFamily="18" charset="0"/>
                <a:ea typeface="ＭＳ Ｐゴシック" pitchFamily="34" charset="-128"/>
              </a:defRPr>
            </a:lvl6pPr>
            <a:lvl7pPr marL="2971800" indent="-228600" eaLnBrk="0" fontAlgn="base" latinLnBrk="1" hangingPunct="0">
              <a:spcBef>
                <a:spcPct val="0"/>
              </a:spcBef>
              <a:spcAft>
                <a:spcPct val="0"/>
              </a:spcAft>
              <a:defRPr kumimoji="1">
                <a:solidFill>
                  <a:srgbClr val="A70164"/>
                </a:solidFill>
                <a:latin typeface="Times New Roman" pitchFamily="18" charset="0"/>
                <a:ea typeface="ＭＳ Ｐゴシック" pitchFamily="34" charset="-128"/>
              </a:defRPr>
            </a:lvl7pPr>
            <a:lvl8pPr marL="3429000" indent="-228600" eaLnBrk="0" fontAlgn="base" latinLnBrk="1" hangingPunct="0">
              <a:spcBef>
                <a:spcPct val="0"/>
              </a:spcBef>
              <a:spcAft>
                <a:spcPct val="0"/>
              </a:spcAft>
              <a:defRPr kumimoji="1">
                <a:solidFill>
                  <a:srgbClr val="A70164"/>
                </a:solidFill>
                <a:latin typeface="Times New Roman" pitchFamily="18" charset="0"/>
                <a:ea typeface="ＭＳ Ｐゴシック" pitchFamily="34" charset="-128"/>
              </a:defRPr>
            </a:lvl8pPr>
            <a:lvl9pPr marL="3886200" indent="-228600" eaLnBrk="0" fontAlgn="base" latinLnBrk="1" hangingPunct="0">
              <a:spcBef>
                <a:spcPct val="0"/>
              </a:spcBef>
              <a:spcAft>
                <a:spcPct val="0"/>
              </a:spcAft>
              <a:defRPr kumimoji="1">
                <a:solidFill>
                  <a:srgbClr val="A70164"/>
                </a:solidFill>
                <a:latin typeface="Times New Roman" pitchFamily="18" charset="0"/>
                <a:ea typeface="ＭＳ Ｐゴシック" pitchFamily="34" charset="-128"/>
              </a:defRPr>
            </a:lvl9pPr>
          </a:lstStyle>
          <a:p>
            <a:pPr algn="ctr" latinLnBrk="0"/>
            <a:r>
              <a:rPr kumimoji="0" lang="en-US" altLang="ja-JP" sz="1200">
                <a:solidFill>
                  <a:schemeClr val="tx1"/>
                </a:solidFill>
              </a:rPr>
              <a:t>Slide </a:t>
            </a:r>
            <a:fld id="{523C0FF6-81A5-43AB-8175-EE79B177372E}" type="slidenum">
              <a:rPr kumimoji="0" lang="en-US" altLang="ja-JP" sz="1200">
                <a:solidFill>
                  <a:schemeClr val="tx1"/>
                </a:solidFill>
              </a:rPr>
              <a:pPr algn="ctr" latinLnBrk="0"/>
              <a:t>8</a:t>
            </a:fld>
            <a:endParaRPr kumimoji="0" lang="en-US" altLang="ja-JP" sz="1200">
              <a:solidFill>
                <a:schemeClr val="tx1"/>
              </a:solidFill>
            </a:endParaRPr>
          </a:p>
        </p:txBody>
      </p:sp>
      <p:sp>
        <p:nvSpPr>
          <p:cNvPr id="21507" name="Rectangle 2"/>
          <p:cNvSpPr>
            <a:spLocks noGrp="1" noChangeArrowheads="1"/>
          </p:cNvSpPr>
          <p:nvPr>
            <p:ph type="title" idx="4294967295"/>
          </p:nvPr>
        </p:nvSpPr>
        <p:spPr>
          <a:xfrm>
            <a:off x="685800" y="609600"/>
            <a:ext cx="7772400" cy="1066800"/>
          </a:xfrm>
        </p:spPr>
        <p:txBody>
          <a:bodyPr/>
          <a:lstStyle/>
          <a:p>
            <a:r>
              <a:rPr lang="en-US" altLang="ko-KR" dirty="0" smtClean="0"/>
              <a:t>Use Case 1c </a:t>
            </a:r>
            <a:r>
              <a:rPr lang="en-US" altLang="ko-KR" dirty="0"/>
              <a:t>: </a:t>
            </a:r>
            <a:r>
              <a:rPr lang="en-US" altLang="ko-KR" dirty="0" smtClean="0"/>
              <a:t>Environ./Agri. Mon. : Requirements</a:t>
            </a:r>
            <a:endParaRPr lang="en-US" altLang="ja-JP" dirty="0" smtClean="0"/>
          </a:p>
        </p:txBody>
      </p:sp>
      <p:graphicFrame>
        <p:nvGraphicFramePr>
          <p:cNvPr id="21597" name="Group 93"/>
          <p:cNvGraphicFramePr>
            <a:graphicFrameLocks noGrp="1"/>
          </p:cNvGraphicFramePr>
          <p:nvPr/>
        </p:nvGraphicFramePr>
        <p:xfrm>
          <a:off x="685800" y="1524000"/>
          <a:ext cx="7772400" cy="4978404"/>
        </p:xfrm>
        <a:graphic>
          <a:graphicData uri="http://schemas.openxmlformats.org/drawingml/2006/table">
            <a:tbl>
              <a:tblPr/>
              <a:tblGrid>
                <a:gridCol w="622300"/>
                <a:gridCol w="3263900"/>
                <a:gridCol w="3886200"/>
              </a:tblGrid>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Category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Comment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Location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Outdoor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Environment type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ko-KR" sz="1600" b="1" i="0" u="none" strike="noStrike" cap="none" normalizeH="0" baseline="0" smtClean="0">
                          <a:ln>
                            <a:noFill/>
                          </a:ln>
                          <a:solidFill>
                            <a:schemeClr val="tx1"/>
                          </a:solidFill>
                          <a:effectLst/>
                          <a:latin typeface="Times New Roman" pitchFamily="18" charset="0"/>
                          <a:ea typeface="ＭＳ Ｐゴシック" pitchFamily="34" charset="-128"/>
                        </a:rPr>
                        <a:t>Rural</a:t>
                      </a:r>
                      <a:endPar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STA/AP communication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ko-KR" sz="1600" b="1" i="0" u="none" strike="noStrike" cap="none" normalizeH="0" baseline="0" smtClean="0">
                          <a:ln>
                            <a:noFill/>
                          </a:ln>
                          <a:solidFill>
                            <a:schemeClr val="tx1"/>
                          </a:solidFill>
                          <a:effectLst/>
                          <a:latin typeface="Times New Roman" pitchFamily="18" charset="0"/>
                          <a:ea typeface="ＭＳ Ｐゴシック" pitchFamily="34" charset="-128"/>
                        </a:rPr>
                        <a:t>2-way (monitoring data and control; mostly monitoring)</a:t>
                      </a:r>
                      <a:endPar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Data rate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ko-KR" sz="1600" b="1" i="0" u="none" strike="noStrike" cap="none" normalizeH="0" baseline="0" smtClean="0">
                          <a:ln>
                            <a:noFill/>
                          </a:ln>
                          <a:solidFill>
                            <a:schemeClr val="tx1"/>
                          </a:solidFill>
                          <a:effectLst/>
                          <a:latin typeface="Times New Roman" pitchFamily="18" charset="0"/>
                          <a:ea typeface="ＭＳ Ｐゴシック" pitchFamily="34" charset="-128"/>
                        </a:rPr>
                        <a:t>100kbps</a:t>
                      </a:r>
                      <a:endPar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BER/PER requirement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PER&lt;10%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6</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Mobility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ko-KR" sz="1600" b="1" i="0" u="none" strike="noStrike" cap="none" normalizeH="0" baseline="0" smtClean="0">
                          <a:ln>
                            <a:noFill/>
                          </a:ln>
                          <a:solidFill>
                            <a:schemeClr val="tx1"/>
                          </a:solidFill>
                          <a:effectLst/>
                          <a:latin typeface="Times New Roman" pitchFamily="18" charset="0"/>
                          <a:ea typeface="ＭＳ Ｐゴシック" pitchFamily="34" charset="-128"/>
                        </a:rPr>
                        <a:t>Stationary/low</a:t>
                      </a:r>
                      <a:endPar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02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7</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Traffic type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ko-KR" sz="1600" b="1" i="0" u="none" strike="noStrike" cap="none" normalizeH="0" baseline="0" smtClean="0">
                          <a:ln>
                            <a:noFill/>
                          </a:ln>
                          <a:solidFill>
                            <a:schemeClr val="tx1"/>
                          </a:solidFill>
                          <a:effectLst/>
                          <a:latin typeface="Times New Roman" pitchFamily="18" charset="0"/>
                          <a:ea typeface="ＭＳ Ｐゴシック" pitchFamily="34" charset="-128"/>
                        </a:rPr>
                        <a:t>Periodic, event-based</a:t>
                      </a:r>
                      <a:endPar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8</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Security requirement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ko-KR" sz="1600" b="1" i="0" u="none" strike="noStrike" cap="none" normalizeH="0" baseline="0" smtClean="0">
                          <a:ln>
                            <a:noFill/>
                          </a:ln>
                          <a:solidFill>
                            <a:schemeClr val="tx1"/>
                          </a:solidFill>
                          <a:effectLst/>
                          <a:latin typeface="Times New Roman" pitchFamily="18" charset="0"/>
                          <a:ea typeface="굴림" pitchFamily="50" charset="-127"/>
                        </a:rPr>
                        <a:t>Commercial-grade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9</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Reliability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ko-KR" sz="1600" b="1" i="0" u="none" strike="noStrike" cap="none" normalizeH="0" baseline="0" smtClean="0">
                          <a:ln>
                            <a:noFill/>
                          </a:ln>
                          <a:solidFill>
                            <a:schemeClr val="tx1"/>
                          </a:solidFill>
                          <a:effectLst/>
                          <a:latin typeface="Times New Roman" pitchFamily="18" charset="0"/>
                          <a:ea typeface="ＭＳ Ｐゴシック" pitchFamily="34" charset="-128"/>
                        </a:rPr>
                        <a:t>Commercial-grade</a:t>
                      </a:r>
                      <a:endPar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10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STA/AP capacity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STA: </a:t>
                      </a:r>
                      <a:r>
                        <a:rPr kumimoji="1" lang="en-US" altLang="ko-KR" sz="1600" b="1" i="0" u="none" strike="noStrike" cap="none" normalizeH="0" baseline="0" smtClean="0">
                          <a:ln>
                            <a:noFill/>
                          </a:ln>
                          <a:solidFill>
                            <a:schemeClr val="tx1"/>
                          </a:solidFill>
                          <a:effectLst/>
                          <a:latin typeface="Times New Roman" pitchFamily="18" charset="0"/>
                          <a:ea typeface="ＭＳ Ｐゴシック" pitchFamily="34" charset="-128"/>
                        </a:rPr>
                        <a:t>&lt;30</a:t>
                      </a: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0 , AP: 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11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STA/AP category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STA: </a:t>
                      </a:r>
                      <a:r>
                        <a:rPr kumimoji="1" lang="en-US" altLang="ko-KR" sz="1600" b="1" i="0" u="none" strike="noStrike" cap="none" normalizeH="0" baseline="0" smtClean="0">
                          <a:ln>
                            <a:noFill/>
                          </a:ln>
                          <a:solidFill>
                            <a:schemeClr val="tx1"/>
                          </a:solidFill>
                          <a:effectLst/>
                          <a:latin typeface="Times New Roman" pitchFamily="18" charset="0"/>
                          <a:ea typeface="ＭＳ Ｐゴシック" pitchFamily="34" charset="-128"/>
                        </a:rPr>
                        <a:t>fixed/</a:t>
                      </a: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mobile, AP: fixed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12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STA/AP elevation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STA: 1-2m, AP: </a:t>
                      </a:r>
                      <a:r>
                        <a:rPr kumimoji="1" lang="en-US" altLang="ko-KR" sz="1600" b="1" i="0" u="none" strike="noStrike" cap="none" normalizeH="0" baseline="0" smtClean="0">
                          <a:ln>
                            <a:noFill/>
                          </a:ln>
                          <a:solidFill>
                            <a:schemeClr val="tx1"/>
                          </a:solidFill>
                          <a:effectLst/>
                          <a:latin typeface="Times New Roman" pitchFamily="18" charset="0"/>
                          <a:ea typeface="ＭＳ Ｐゴシック" pitchFamily="34" charset="-128"/>
                        </a:rPr>
                        <a:t>5</a:t>
                      </a:r>
                      <a:r>
                        <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rPr>
                        <a:t>-10m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ko-KR" sz="1600" b="1" i="0" u="none" strike="noStrike" cap="none" normalizeH="0" baseline="0" smtClean="0">
                          <a:ln>
                            <a:noFill/>
                          </a:ln>
                          <a:solidFill>
                            <a:schemeClr val="tx1"/>
                          </a:solidFill>
                          <a:effectLst/>
                          <a:latin typeface="Times New Roman" pitchFamily="18" charset="0"/>
                          <a:ea typeface="ＭＳ Ｐゴシック" pitchFamily="34" charset="-128"/>
                        </a:rPr>
                        <a:t>13</a:t>
                      </a:r>
                      <a:endPar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ko-KR" sz="1600" b="1" i="0" u="none" strike="noStrike" cap="none" normalizeH="0" baseline="0" smtClean="0">
                          <a:ln>
                            <a:noFill/>
                          </a:ln>
                          <a:solidFill>
                            <a:schemeClr val="tx1"/>
                          </a:solidFill>
                          <a:effectLst/>
                          <a:latin typeface="Times New Roman" pitchFamily="18" charset="0"/>
                          <a:ea typeface="ＭＳ Ｐゴシック" pitchFamily="34" charset="-128"/>
                        </a:rPr>
                        <a:t>Actors</a:t>
                      </a:r>
                      <a:endPar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ko-KR" sz="1600" b="1" i="0" u="none" strike="noStrike" cap="none" normalizeH="0" baseline="0" smtClean="0">
                          <a:ln>
                            <a:noFill/>
                          </a:ln>
                          <a:solidFill>
                            <a:schemeClr val="tx1"/>
                          </a:solidFill>
                          <a:effectLst/>
                          <a:latin typeface="Times New Roman" pitchFamily="18" charset="0"/>
                          <a:ea typeface="ＭＳ Ｐゴシック" pitchFamily="34" charset="-128"/>
                        </a:rPr>
                        <a:t>Sensor</a:t>
                      </a:r>
                      <a:endParaRPr kumimoji="1" lang="en-US" altLang="ja-JP" sz="1600" b="1" i="0" u="none" strike="noStrike" cap="none" normalizeH="0" baseline="0" smtClean="0">
                        <a:ln>
                          <a:noFill/>
                        </a:ln>
                        <a:solidFill>
                          <a:schemeClr val="tx1"/>
                        </a:solidFill>
                        <a:effectLst/>
                        <a:latin typeface="Times New Roman" pitchFamily="18" charset="0"/>
                        <a:ea typeface="ＭＳ Ｐゴシック" pitchFamily="34"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 name="Date Placeholder 1"/>
          <p:cNvSpPr>
            <a:spLocks noGrp="1"/>
          </p:cNvSpPr>
          <p:nvPr>
            <p:ph type="dt" sz="half" idx="10"/>
          </p:nvPr>
        </p:nvSpPr>
        <p:spPr/>
        <p:txBody>
          <a:bodyPr/>
          <a:lstStyle/>
          <a:p>
            <a:pPr>
              <a:defRPr/>
            </a:pPr>
            <a:r>
              <a:rPr lang="en-US" smtClean="0"/>
              <a:t>March 2011</a:t>
            </a:r>
            <a:endParaRPr lang="en-US"/>
          </a:p>
        </p:txBody>
      </p:sp>
      <p:sp>
        <p:nvSpPr>
          <p:cNvPr id="3" name="Footer Placeholder 2"/>
          <p:cNvSpPr>
            <a:spLocks noGrp="1"/>
          </p:cNvSpPr>
          <p:nvPr>
            <p:ph type="ftr" sz="quarter" idx="11"/>
          </p:nvPr>
        </p:nvSpPr>
        <p:spPr/>
        <p:txBody>
          <a:bodyPr/>
          <a:lstStyle/>
          <a:p>
            <a:pPr>
              <a:defRPr/>
            </a:pPr>
            <a:r>
              <a:rPr lang="en-US" smtClean="0"/>
              <a:t>David Halasz, OakTree Wireless</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25721EC0-9E3F-4D94-B125-3AEE1BE7499A}" type="slidenum">
              <a:rPr lang="en-US" smtClean="0"/>
              <a:pPr>
                <a:defRPr/>
              </a:pPr>
              <a:t>8</a:t>
            </a:fld>
            <a:endParaRPr lang="en-US"/>
          </a:p>
        </p:txBody>
      </p:sp>
    </p:spTree>
    <p:extLst>
      <p:ext uri="{BB962C8B-B14F-4D97-AF65-F5344CB8AC3E}">
        <p14:creationId xmlns:p14="http://schemas.microsoft.com/office/powerpoint/2010/main" val="24108207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US"/>
              <a:t>Slide </a:t>
            </a:r>
            <a:fld id="{6CB3AACE-E515-4EDF-819E-7F4D0271AF31}" type="slidenum">
              <a:rPr lang="en-US"/>
              <a:pPr/>
              <a:t>9</a:t>
            </a:fld>
            <a:endParaRPr lang="en-US"/>
          </a:p>
        </p:txBody>
      </p:sp>
      <p:sp>
        <p:nvSpPr>
          <p:cNvPr id="5121" name="Rectangle 1"/>
          <p:cNvSpPr>
            <a:spLocks noGrp="1" noChangeArrowheads="1"/>
          </p:cNvSpPr>
          <p:nvPr>
            <p:ph type="title"/>
          </p:nvPr>
        </p:nvSpPr>
        <p:spPr>
          <a:xfrm>
            <a:off x="685800" y="685800"/>
            <a:ext cx="7772400" cy="1066800"/>
          </a:xfrm>
          <a:ln/>
        </p:spPr>
        <p:txBody>
          <a:bodyPr/>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solidFill>
                  <a:schemeClr val="tx1"/>
                </a:solidFill>
              </a:rPr>
              <a:t>Use Case 1d : Industrial </a:t>
            </a:r>
            <a:r>
              <a:rPr lang="en-US" dirty="0"/>
              <a:t>Process Automation Attributes</a:t>
            </a:r>
          </a:p>
        </p:txBody>
      </p:sp>
      <p:sp>
        <p:nvSpPr>
          <p:cNvPr id="5122" name="Rectangle 2"/>
          <p:cNvSpPr>
            <a:spLocks noGrp="1" noChangeArrowheads="1"/>
          </p:cNvSpPr>
          <p:nvPr>
            <p:ph type="body" idx="1"/>
          </p:nvPr>
        </p:nvSpPr>
        <p:spPr>
          <a:xfrm>
            <a:off x="685800" y="1981200"/>
            <a:ext cx="7772400" cy="4327525"/>
          </a:xfrm>
          <a:ln/>
        </p:spPr>
        <p:txBody>
          <a:bodyPr/>
          <a:lstStyle/>
          <a:p>
            <a:pPr marL="341313" indent="-341313">
              <a:lnSpc>
                <a:spcPct val="90000"/>
              </a:lnSpc>
              <a:buFont typeface="Times New Roman"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a:t>Automation of </a:t>
            </a:r>
            <a:r>
              <a:rPr lang="en-GB" altLang="ja-JP">
                <a:solidFill>
                  <a:schemeClr val="tx1"/>
                </a:solidFill>
              </a:rPr>
              <a:t>industrial</a:t>
            </a:r>
            <a:r>
              <a:rPr lang="en-GB" altLang="ja-JP"/>
              <a:t> process like petroleum refinement, iron and steel, </a:t>
            </a:r>
            <a:r>
              <a:rPr lang="en-US"/>
              <a:t>pharmacy, etc [1].</a:t>
            </a:r>
          </a:p>
          <a:p>
            <a:pPr marL="341313" indent="-341313">
              <a:lnSpc>
                <a:spcPct val="90000"/>
              </a:lnSpc>
              <a:buFont typeface="Times New Roman"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t>Reliability is the first place.</a:t>
            </a:r>
          </a:p>
          <a:p>
            <a:pPr marL="741363" lvl="1" indent="-284163">
              <a:lnSpc>
                <a:spcPct val="90000"/>
              </a:lnSpc>
              <a:buFont typeface="Times New Roman"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t>Require low PER; &lt;1%</a:t>
            </a:r>
          </a:p>
          <a:p>
            <a:pPr marL="341313" indent="-341313">
              <a:lnSpc>
                <a:spcPct val="90000"/>
              </a:lnSpc>
              <a:buFont typeface="Times New Roman"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t>Up to thousands of Input/Output points in the system.</a:t>
            </a:r>
          </a:p>
          <a:p>
            <a:pPr marL="341313" indent="-341313">
              <a:lnSpc>
                <a:spcPct val="90000"/>
              </a:lnSpc>
              <a:buFont typeface="Times New Roman"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t>Real-time communication.</a:t>
            </a:r>
          </a:p>
          <a:p>
            <a:pPr marL="741363" lvl="1" indent="-284163">
              <a:lnSpc>
                <a:spcPct val="90000"/>
              </a:lnSpc>
              <a:buFont typeface="Times New Roman"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t>Latency: &lt; hundreds of milliseconds</a:t>
            </a:r>
          </a:p>
          <a:p>
            <a:pPr marL="741363" lvl="1" indent="-284163">
              <a:lnSpc>
                <a:spcPct val="90000"/>
              </a:lnSpc>
              <a:buFont typeface="Times New Roman"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t>Traffic: &lt; ten’s of Kbps per I/O point</a:t>
            </a:r>
          </a:p>
          <a:p>
            <a:pPr marL="341313" indent="-341313">
              <a:lnSpc>
                <a:spcPct val="90000"/>
              </a:lnSpc>
              <a:buFont typeface="Times New Roman"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t>Relatively large outdoor area with </a:t>
            </a:r>
            <a:r>
              <a:rPr lang="en-US">
                <a:solidFill>
                  <a:schemeClr val="tx1"/>
                </a:solidFill>
              </a:rPr>
              <a:t>large</a:t>
            </a:r>
            <a:r>
              <a:rPr lang="en-US" i="1"/>
              <a:t> </a:t>
            </a:r>
            <a:r>
              <a:rPr lang="en-US"/>
              <a:t>metal objects.</a:t>
            </a:r>
          </a:p>
          <a:p>
            <a:pPr marL="741363" lvl="1" indent="-284163">
              <a:lnSpc>
                <a:spcPct val="90000"/>
              </a:lnSpc>
              <a:buFont typeface="Times New Roman"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t>e.g., 2km x 1km</a:t>
            </a:r>
          </a:p>
          <a:p>
            <a:pPr marL="741363" lvl="1" indent="-284163">
              <a:lnSpc>
                <a:spcPct val="90000"/>
              </a:lnSpc>
              <a:buFont typeface="Times New Roman"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t>Mesh network is instrumental [2]. </a:t>
            </a:r>
          </a:p>
        </p:txBody>
      </p:sp>
      <p:sp>
        <p:nvSpPr>
          <p:cNvPr id="2" name="Date Placeholder 1"/>
          <p:cNvSpPr>
            <a:spLocks noGrp="1"/>
          </p:cNvSpPr>
          <p:nvPr>
            <p:ph type="dt" sz="half" idx="10"/>
          </p:nvPr>
        </p:nvSpPr>
        <p:spPr/>
        <p:txBody>
          <a:bodyPr/>
          <a:lstStyle/>
          <a:p>
            <a:pPr>
              <a:defRPr/>
            </a:pPr>
            <a:r>
              <a:rPr lang="en-US" smtClean="0"/>
              <a:t>March 2011</a:t>
            </a:r>
            <a:endParaRPr lang="en-US" dirty="0"/>
          </a:p>
        </p:txBody>
      </p:sp>
      <p:sp>
        <p:nvSpPr>
          <p:cNvPr id="3" name="Footer Placeholder 2"/>
          <p:cNvSpPr>
            <a:spLocks noGrp="1"/>
          </p:cNvSpPr>
          <p:nvPr>
            <p:ph type="ftr" sz="quarter" idx="11"/>
          </p:nvPr>
        </p:nvSpPr>
        <p:spPr/>
        <p:txBody>
          <a:bodyPr/>
          <a:lstStyle/>
          <a:p>
            <a:pPr>
              <a:defRPr/>
            </a:pPr>
            <a:r>
              <a:rPr lang="en-US" smtClean="0"/>
              <a:t>David Halasz, OakTree Wireless</a:t>
            </a:r>
            <a:endParaRPr lang="en-US"/>
          </a:p>
        </p:txBody>
      </p:sp>
    </p:spTree>
    <p:extLst>
      <p:ext uri="{BB962C8B-B14F-4D97-AF65-F5344CB8AC3E}">
        <p14:creationId xmlns:p14="http://schemas.microsoft.com/office/powerpoint/2010/main" val="16030573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1588</TotalTime>
  <Words>3830</Words>
  <Application>Microsoft Office PowerPoint</Application>
  <PresentationFormat>On-screen Show (4:3)</PresentationFormat>
  <Paragraphs>1064</Paragraphs>
  <Slides>53</Slides>
  <Notes>7</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53</vt:i4>
      </vt:variant>
    </vt:vector>
  </HeadingPairs>
  <TitlesOfParts>
    <vt:vector size="55" baseType="lpstr">
      <vt:lpstr>802-11-PathProtection</vt:lpstr>
      <vt:lpstr>Document</vt:lpstr>
      <vt:lpstr>Categories of TGah Use Cases and Straw Polls</vt:lpstr>
      <vt:lpstr>Abstract</vt:lpstr>
      <vt:lpstr>Use Case Categories</vt:lpstr>
      <vt:lpstr>Use Case 1 : Sensors and meters</vt:lpstr>
      <vt:lpstr>Use Case 1a: Smart Grid – Meter to Pole</vt:lpstr>
      <vt:lpstr>Use Case 1a: Smart Grid – Meter to Pole : Requirements</vt:lpstr>
      <vt:lpstr>Use Case 1c : Environmental/Agricultural Monitoring</vt:lpstr>
      <vt:lpstr>Use Case 1c : Environ./Agri. Mon. : Requirements</vt:lpstr>
      <vt:lpstr>Use Case 1d : Industrial Process Automation Attributes</vt:lpstr>
      <vt:lpstr>Use Case 1d: Industrial Process Automation : Requirements</vt:lpstr>
      <vt:lpstr>Use Case 1e : Indoor Healthcare System</vt:lpstr>
      <vt:lpstr>Use Case 1e : Indoor Healthcare System: Requirements</vt:lpstr>
      <vt:lpstr>Use Case 1f : Healthcare/Fitness</vt:lpstr>
      <vt:lpstr>Use Case 1f : Healthcare/Fitness : Requirements</vt:lpstr>
      <vt:lpstr>Use Case 1g : Home/Building Automation/Control </vt:lpstr>
      <vt:lpstr>Use Case 1g : Home/Building Automation/Control : Requirements</vt:lpstr>
      <vt:lpstr>Use Case 1h : Temperature Sensor Network</vt:lpstr>
      <vt:lpstr>Use Case 8 : Sensors and meters with mobility</vt:lpstr>
      <vt:lpstr>Use Case 8a: Intelligent Transport System (ITS)</vt:lpstr>
      <vt:lpstr>Use Case 8a : (ITS): Requirements</vt:lpstr>
      <vt:lpstr>Use Case 2 : Backhaul Sensor/Meter data</vt:lpstr>
      <vt:lpstr>Use Case 2a : Backhaul link for 15.4g</vt:lpstr>
      <vt:lpstr>Use Case 2b : Backhaul for industrial process automation</vt:lpstr>
      <vt:lpstr>Use Case 3 : Extended range hotspot and cellular offloading</vt:lpstr>
      <vt:lpstr>Use Case 3a : Extended Range Hotspot</vt:lpstr>
      <vt:lpstr>Use Case 3a : Outdoor Extended Range Hotspot : Requirement</vt:lpstr>
      <vt:lpstr>Use Case 3b : Outdoor Wi-Fi for cellular traffic offloading Motivation</vt:lpstr>
      <vt:lpstr>Use Case 3b : Outdoor Wi-Fi : Requirements</vt:lpstr>
      <vt:lpstr>Use Case 4 : Indoor/Outdoor streaming data</vt:lpstr>
      <vt:lpstr>Use Case 4a : Outdoor Surveillance</vt:lpstr>
      <vt:lpstr>Use Case 4a : Outdoor Surveillance : Requirements</vt:lpstr>
      <vt:lpstr>Use Case 4b : Indoor Surveillance</vt:lpstr>
      <vt:lpstr>Use Case 4b : Indoor Surveillance : Requirements</vt:lpstr>
      <vt:lpstr>Use Case 4c : Indoor Media Streaming for Home Entertainment</vt:lpstr>
      <vt:lpstr>Use Case 4c : Indoor Home Entertainment System: Requirements</vt:lpstr>
      <vt:lpstr>Use Case 5 : Electronic Menu &amp; Coupon Distribution</vt:lpstr>
      <vt:lpstr>Use Case 5a : Scenario Description</vt:lpstr>
      <vt:lpstr>Use Case 5a: Electronic Menu &amp; Coupon Distribution : Requirements</vt:lpstr>
      <vt:lpstr>Use Case 6 : Indoor &amp; Outdoor location</vt:lpstr>
      <vt:lpstr>Use Case 6a : Scenario Description</vt:lpstr>
      <vt:lpstr>Use Case 6a : Indoor and Outdoor Location: Requirements</vt:lpstr>
      <vt:lpstr>Use Case 7 : AP power saving</vt:lpstr>
      <vt:lpstr> Use Case 7a : AP Power Saving in Smart Grid</vt:lpstr>
      <vt:lpstr>Use Case 7a : Scenario Description:  AP Power Saving in Smart Grid</vt:lpstr>
      <vt:lpstr>Straw Poll 1</vt:lpstr>
      <vt:lpstr>Straw Poll 2</vt:lpstr>
      <vt:lpstr>Straw Poll 3</vt:lpstr>
      <vt:lpstr>Straw Poll 4</vt:lpstr>
      <vt:lpstr>Straw Poll 5</vt:lpstr>
      <vt:lpstr>Straw Poll 6</vt:lpstr>
      <vt:lpstr>Straw Poll 7</vt:lpstr>
      <vt:lpstr>References</vt:lpstr>
      <vt:lpstr>References cont.</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November Agenda</dc:title>
  <dc:creator>David Halasz</dc:creator>
  <cp:lastModifiedBy>Dave Halasz</cp:lastModifiedBy>
  <cp:revision>171</cp:revision>
  <cp:lastPrinted>2011-03-08T18:35:23Z</cp:lastPrinted>
  <dcterms:created xsi:type="dcterms:W3CDTF">2009-11-09T00:32:22Z</dcterms:created>
  <dcterms:modified xsi:type="dcterms:W3CDTF">2011-03-15T12:13:35Z</dcterms:modified>
</cp:coreProperties>
</file>