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6" r:id="rId3"/>
    <p:sldId id="271" r:id="rId4"/>
    <p:sldId id="274" r:id="rId5"/>
    <p:sldId id="275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97" autoAdjust="0"/>
    <p:restoredTop sz="94660"/>
  </p:normalViewPr>
  <p:slideViewPr>
    <p:cSldViewPr>
      <p:cViewPr>
        <p:scale>
          <a:sx n="100" d="100"/>
          <a:sy n="100" d="100"/>
        </p:scale>
        <p:origin x="-2202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692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27888" y="6475413"/>
            <a:ext cx="13160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9830" y="332601"/>
            <a:ext cx="33856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802.11-11/0285r4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2012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Halasz, Motorola Mobility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</a:t>
            </a:r>
            <a:br>
              <a:rPr lang="en-US" dirty="0" smtClean="0"/>
            </a:br>
            <a:r>
              <a:rPr lang="en-US" dirty="0" smtClean="0"/>
              <a:t>Timeline Projection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11622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2012-05-17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494830084"/>
              </p:ext>
            </p:extLst>
          </p:nvPr>
        </p:nvGraphicFramePr>
        <p:xfrm>
          <a:off x="533400" y="2657475"/>
          <a:ext cx="7639050" cy="3629025"/>
        </p:xfrm>
        <a:graphic>
          <a:graphicData uri="http://schemas.openxmlformats.org/presentationml/2006/ole">
            <p:oleObj spid="_x0000_s1082" name="Document" r:id="rId4" imgW="8700545" imgH="4130115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 2012 – Move out 2 months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IEEE 802.11ah timeline. This document gets updated as milestones are met.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362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228600" y="1725097"/>
            <a:ext cx="8615964" cy="5132903"/>
            <a:chOff x="304800" y="1363663"/>
            <a:chExt cx="8615964" cy="5132903"/>
          </a:xfrm>
        </p:grpSpPr>
        <p:sp>
          <p:nvSpPr>
            <p:cNvPr id="8" name="TextBox 7"/>
            <p:cNvSpPr txBox="1"/>
            <p:nvPr/>
          </p:nvSpPr>
          <p:spPr>
            <a:xfrm>
              <a:off x="1925071" y="6127234"/>
              <a:ext cx="19041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First/Last motion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304800" y="1363663"/>
              <a:ext cx="8615964" cy="5108274"/>
              <a:chOff x="304800" y="1363663"/>
              <a:chExt cx="8615964" cy="5108274"/>
            </a:xfrm>
          </p:grpSpPr>
          <p:sp>
            <p:nvSpPr>
              <p:cNvPr id="10" name="Rectangle 3"/>
              <p:cNvSpPr>
                <a:spLocks noChangeArrowheads="1"/>
              </p:cNvSpPr>
              <p:nvPr/>
            </p:nvSpPr>
            <p:spPr bwMode="auto">
              <a:xfrm>
                <a:off x="783239" y="1370013"/>
                <a:ext cx="1206500" cy="44831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36525" tIns="639763" rIns="136525" bIns="639763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125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Use Cases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125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Chnl</a:t>
                </a: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Mdls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125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Func</a:t>
                </a: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Req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125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Spec </a:t>
                </a: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Frm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125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Use Cases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125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Chnl</a:t>
                </a: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Mdls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125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Func</a:t>
                </a: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 </a:t>
                </a: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Req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125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Spec </a:t>
                </a:r>
                <a:r>
                  <a:rPr kumimoji="0" lang="en-US" sz="14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rebuchet MS" pitchFamily="34" charset="0"/>
                  </a:rPr>
                  <a:t>Frm</a:t>
                </a:r>
                <a:endPara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11" name="Rectangle 4"/>
              <p:cNvSpPr>
                <a:spLocks noChangeArrowheads="1"/>
              </p:cNvSpPr>
              <p:nvPr/>
            </p:nvSpPr>
            <p:spPr bwMode="auto">
              <a:xfrm>
                <a:off x="2002438" y="1370013"/>
                <a:ext cx="6908801" cy="44831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2" name="Rectangle 5"/>
              <p:cNvSpPr>
                <a:spLocks noChangeArrowheads="1"/>
              </p:cNvSpPr>
              <p:nvPr/>
            </p:nvSpPr>
            <p:spPr bwMode="auto">
              <a:xfrm>
                <a:off x="20024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JAN</a:t>
                </a:r>
              </a:p>
            </p:txBody>
          </p:sp>
          <p:sp>
            <p:nvSpPr>
              <p:cNvPr id="13" name="Rectangle 6"/>
              <p:cNvSpPr>
                <a:spLocks noChangeArrowheads="1"/>
              </p:cNvSpPr>
              <p:nvPr/>
            </p:nvSpPr>
            <p:spPr bwMode="auto">
              <a:xfrm>
                <a:off x="25358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MAR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14" name="Rectangle 7"/>
              <p:cNvSpPr>
                <a:spLocks noChangeArrowheads="1"/>
              </p:cNvSpPr>
              <p:nvPr/>
            </p:nvSpPr>
            <p:spPr bwMode="auto">
              <a:xfrm>
                <a:off x="30692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MAY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15" name="Rectangle 8"/>
              <p:cNvSpPr>
                <a:spLocks noChangeArrowheads="1"/>
              </p:cNvSpPr>
              <p:nvPr/>
            </p:nvSpPr>
            <p:spPr bwMode="auto">
              <a:xfrm>
                <a:off x="36026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JUL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16" name="Rectangle 9"/>
              <p:cNvSpPr>
                <a:spLocks noChangeArrowheads="1"/>
              </p:cNvSpPr>
              <p:nvPr/>
            </p:nvSpPr>
            <p:spPr bwMode="auto">
              <a:xfrm>
                <a:off x="41360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SEP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17" name="Rectangle 10"/>
              <p:cNvSpPr>
                <a:spLocks noChangeArrowheads="1"/>
              </p:cNvSpPr>
              <p:nvPr/>
            </p:nvSpPr>
            <p:spPr bwMode="auto">
              <a:xfrm>
                <a:off x="46694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NOV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18" name="Rectangle 11"/>
              <p:cNvSpPr>
                <a:spLocks noChangeArrowheads="1"/>
              </p:cNvSpPr>
              <p:nvPr/>
            </p:nvSpPr>
            <p:spPr bwMode="auto">
              <a:xfrm>
                <a:off x="52028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JAN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19" name="Rectangle 12"/>
              <p:cNvSpPr>
                <a:spLocks noChangeArrowheads="1"/>
              </p:cNvSpPr>
              <p:nvPr/>
            </p:nvSpPr>
            <p:spPr bwMode="auto">
              <a:xfrm>
                <a:off x="57362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MAR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20" name="Rectangle 13"/>
              <p:cNvSpPr>
                <a:spLocks noChangeArrowheads="1"/>
              </p:cNvSpPr>
              <p:nvPr/>
            </p:nvSpPr>
            <p:spPr bwMode="auto">
              <a:xfrm>
                <a:off x="62696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MAY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21" name="Rectangle 14"/>
              <p:cNvSpPr>
                <a:spLocks noChangeArrowheads="1"/>
              </p:cNvSpPr>
              <p:nvPr/>
            </p:nvSpPr>
            <p:spPr bwMode="auto">
              <a:xfrm>
                <a:off x="68030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JUL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22" name="Rectangle 15"/>
              <p:cNvSpPr>
                <a:spLocks noChangeArrowheads="1"/>
              </p:cNvSpPr>
              <p:nvPr/>
            </p:nvSpPr>
            <p:spPr bwMode="auto">
              <a:xfrm>
                <a:off x="73364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SEP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23" name="Rectangle 16"/>
              <p:cNvSpPr>
                <a:spLocks noChangeArrowheads="1"/>
              </p:cNvSpPr>
              <p:nvPr/>
            </p:nvSpPr>
            <p:spPr bwMode="auto">
              <a:xfrm>
                <a:off x="7869839" y="137001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NOV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6B92B5"/>
                  </a:solidFill>
                  <a:effectLst/>
                  <a:uLnTx/>
                  <a:uFillTx/>
                  <a:latin typeface="Trebuchet MS" pitchFamily="34" charset="0"/>
                </a:endParaRPr>
              </a:p>
            </p:txBody>
          </p:sp>
          <p:sp>
            <p:nvSpPr>
              <p:cNvPr id="24" name="Line 18"/>
              <p:cNvSpPr>
                <a:spLocks noChangeShapeType="1"/>
              </p:cNvSpPr>
              <p:nvPr/>
            </p:nvSpPr>
            <p:spPr bwMode="auto">
              <a:xfrm>
                <a:off x="25294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5" name="Line 19"/>
              <p:cNvSpPr>
                <a:spLocks noChangeShapeType="1"/>
              </p:cNvSpPr>
              <p:nvPr/>
            </p:nvSpPr>
            <p:spPr bwMode="auto">
              <a:xfrm>
                <a:off x="30628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6" name="Line 20"/>
              <p:cNvSpPr>
                <a:spLocks noChangeShapeType="1"/>
              </p:cNvSpPr>
              <p:nvPr/>
            </p:nvSpPr>
            <p:spPr bwMode="auto">
              <a:xfrm>
                <a:off x="35962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7" name="Line 21"/>
              <p:cNvSpPr>
                <a:spLocks noChangeShapeType="1"/>
              </p:cNvSpPr>
              <p:nvPr/>
            </p:nvSpPr>
            <p:spPr bwMode="auto">
              <a:xfrm>
                <a:off x="41296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8" name="Line 22"/>
              <p:cNvSpPr>
                <a:spLocks noChangeShapeType="1"/>
              </p:cNvSpPr>
              <p:nvPr/>
            </p:nvSpPr>
            <p:spPr bwMode="auto">
              <a:xfrm>
                <a:off x="46630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9" name="Line 23"/>
              <p:cNvSpPr>
                <a:spLocks noChangeShapeType="1"/>
              </p:cNvSpPr>
              <p:nvPr/>
            </p:nvSpPr>
            <p:spPr bwMode="auto">
              <a:xfrm>
                <a:off x="51964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0" name="Line 24"/>
              <p:cNvSpPr>
                <a:spLocks noChangeShapeType="1"/>
              </p:cNvSpPr>
              <p:nvPr/>
            </p:nvSpPr>
            <p:spPr bwMode="auto">
              <a:xfrm>
                <a:off x="57298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1" name="Line 25"/>
              <p:cNvSpPr>
                <a:spLocks noChangeShapeType="1"/>
              </p:cNvSpPr>
              <p:nvPr/>
            </p:nvSpPr>
            <p:spPr bwMode="auto">
              <a:xfrm>
                <a:off x="62632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2" name="Line 26"/>
              <p:cNvSpPr>
                <a:spLocks noChangeShapeType="1"/>
              </p:cNvSpPr>
              <p:nvPr/>
            </p:nvSpPr>
            <p:spPr bwMode="auto">
              <a:xfrm>
                <a:off x="67966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3" name="Line 27"/>
              <p:cNvSpPr>
                <a:spLocks noChangeShapeType="1"/>
              </p:cNvSpPr>
              <p:nvPr/>
            </p:nvSpPr>
            <p:spPr bwMode="auto">
              <a:xfrm>
                <a:off x="73300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4" name="Line 28"/>
              <p:cNvSpPr>
                <a:spLocks noChangeShapeType="1"/>
              </p:cNvSpPr>
              <p:nvPr/>
            </p:nvSpPr>
            <p:spPr bwMode="auto">
              <a:xfrm>
                <a:off x="7863489" y="136366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5" name="Oval 56"/>
              <p:cNvSpPr>
                <a:spLocks noChangeArrowheads="1"/>
              </p:cNvSpPr>
              <p:nvPr/>
            </p:nvSpPr>
            <p:spPr bwMode="auto">
              <a:xfrm>
                <a:off x="2181827" y="2039938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6" name="Oval 60"/>
              <p:cNvSpPr>
                <a:spLocks noChangeArrowheads="1"/>
              </p:cNvSpPr>
              <p:nvPr/>
            </p:nvSpPr>
            <p:spPr bwMode="auto">
              <a:xfrm>
                <a:off x="2724753" y="2039938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37" name="AutoShape 61"/>
              <p:cNvCxnSpPr>
                <a:cxnSpLocks noChangeShapeType="1"/>
                <a:stCxn id="35" idx="6"/>
                <a:endCxn id="36" idx="2"/>
              </p:cNvCxnSpPr>
              <p:nvPr/>
            </p:nvCxnSpPr>
            <p:spPr bwMode="auto">
              <a:xfrm>
                <a:off x="2334227" y="2116138"/>
                <a:ext cx="390526" cy="0"/>
              </a:xfrm>
              <a:prstGeom prst="straightConnector1">
                <a:avLst/>
              </a:prstGeom>
              <a:noFill/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8" name="Oval 66"/>
              <p:cNvSpPr>
                <a:spLocks noChangeArrowheads="1"/>
              </p:cNvSpPr>
              <p:nvPr/>
            </p:nvSpPr>
            <p:spPr bwMode="auto">
              <a:xfrm>
                <a:off x="3258152" y="2982913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9" name="Oval 67"/>
              <p:cNvSpPr>
                <a:spLocks noChangeArrowheads="1"/>
              </p:cNvSpPr>
              <p:nvPr/>
            </p:nvSpPr>
            <p:spPr bwMode="auto">
              <a:xfrm>
                <a:off x="8574689" y="2969012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40" name="AutoShape 68"/>
              <p:cNvCxnSpPr>
                <a:cxnSpLocks noChangeShapeType="1"/>
                <a:stCxn id="38" idx="6"/>
                <a:endCxn id="39" idx="2"/>
              </p:cNvCxnSpPr>
              <p:nvPr/>
            </p:nvCxnSpPr>
            <p:spPr bwMode="auto">
              <a:xfrm flipV="1">
                <a:off x="3410552" y="3045212"/>
                <a:ext cx="5164137" cy="13901"/>
              </a:xfrm>
              <a:prstGeom prst="straightConnector1">
                <a:avLst/>
              </a:prstGeom>
              <a:noFill/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1" name="Oval 70"/>
              <p:cNvSpPr>
                <a:spLocks noChangeArrowheads="1"/>
              </p:cNvSpPr>
              <p:nvPr/>
            </p:nvSpPr>
            <p:spPr bwMode="auto">
              <a:xfrm>
                <a:off x="4320189" y="3451226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2" name="Oval 71"/>
              <p:cNvSpPr>
                <a:spLocks noChangeArrowheads="1"/>
              </p:cNvSpPr>
              <p:nvPr/>
            </p:nvSpPr>
            <p:spPr bwMode="auto">
              <a:xfrm>
                <a:off x="8576620" y="3436381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43" name="AutoShape 72"/>
              <p:cNvCxnSpPr>
                <a:cxnSpLocks noChangeShapeType="1"/>
                <a:stCxn id="41" idx="6"/>
                <a:endCxn id="42" idx="2"/>
              </p:cNvCxnSpPr>
              <p:nvPr/>
            </p:nvCxnSpPr>
            <p:spPr bwMode="auto">
              <a:xfrm flipV="1">
                <a:off x="4472589" y="3512581"/>
                <a:ext cx="4104031" cy="14845"/>
              </a:xfrm>
              <a:prstGeom prst="straightConnector1">
                <a:avLst/>
              </a:prstGeom>
              <a:noFill/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4" name="Oval 74"/>
              <p:cNvSpPr>
                <a:spLocks noChangeArrowheads="1"/>
              </p:cNvSpPr>
              <p:nvPr/>
            </p:nvSpPr>
            <p:spPr bwMode="auto">
              <a:xfrm>
                <a:off x="2719132" y="3962400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5" name="Oval 75"/>
              <p:cNvSpPr>
                <a:spLocks noChangeArrowheads="1"/>
              </p:cNvSpPr>
              <p:nvPr/>
            </p:nvSpPr>
            <p:spPr bwMode="auto">
              <a:xfrm>
                <a:off x="3253389" y="3962958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46" name="AutoShape 76"/>
              <p:cNvCxnSpPr>
                <a:cxnSpLocks noChangeShapeType="1"/>
                <a:stCxn id="44" idx="6"/>
                <a:endCxn id="45" idx="2"/>
              </p:cNvCxnSpPr>
              <p:nvPr/>
            </p:nvCxnSpPr>
            <p:spPr bwMode="auto">
              <a:xfrm>
                <a:off x="2871532" y="4038600"/>
                <a:ext cx="381857" cy="558"/>
              </a:xfrm>
              <a:prstGeom prst="straightConnector1">
                <a:avLst/>
              </a:prstGeom>
              <a:noFill/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7" name="Line 17"/>
              <p:cNvSpPr>
                <a:spLocks noChangeShapeType="1"/>
              </p:cNvSpPr>
              <p:nvPr/>
            </p:nvSpPr>
            <p:spPr bwMode="auto">
              <a:xfrm>
                <a:off x="1996089" y="1744663"/>
                <a:ext cx="691515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8" name="Oval 66"/>
              <p:cNvSpPr>
                <a:spLocks noChangeArrowheads="1"/>
              </p:cNvSpPr>
              <p:nvPr/>
            </p:nvSpPr>
            <p:spPr bwMode="auto">
              <a:xfrm>
                <a:off x="2724753" y="2506663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9" name="Oval 67"/>
              <p:cNvSpPr>
                <a:spLocks noChangeArrowheads="1"/>
              </p:cNvSpPr>
              <p:nvPr/>
            </p:nvSpPr>
            <p:spPr bwMode="auto">
              <a:xfrm>
                <a:off x="5896577" y="2506663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50" name="AutoShape 68"/>
              <p:cNvCxnSpPr>
                <a:cxnSpLocks noChangeShapeType="1"/>
                <a:stCxn id="48" idx="6"/>
                <a:endCxn id="49" idx="2"/>
              </p:cNvCxnSpPr>
              <p:nvPr/>
            </p:nvCxnSpPr>
            <p:spPr bwMode="auto">
              <a:xfrm>
                <a:off x="2877153" y="2582863"/>
                <a:ext cx="3019424" cy="0"/>
              </a:xfrm>
              <a:prstGeom prst="straightConnector1">
                <a:avLst/>
              </a:prstGeom>
              <a:noFill/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1" name="Line 28"/>
              <p:cNvSpPr>
                <a:spLocks noChangeShapeType="1"/>
              </p:cNvSpPr>
              <p:nvPr/>
            </p:nvSpPr>
            <p:spPr bwMode="auto">
              <a:xfrm>
                <a:off x="8386549" y="1370013"/>
                <a:ext cx="0" cy="4495800"/>
              </a:xfrm>
              <a:prstGeom prst="line">
                <a:avLst/>
              </a:prstGeom>
              <a:noFill/>
              <a:ln w="6350">
                <a:solidFill>
                  <a:srgbClr val="C0C0C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2" name="Rectangle 5"/>
              <p:cNvSpPr>
                <a:spLocks noChangeArrowheads="1"/>
              </p:cNvSpPr>
              <p:nvPr/>
            </p:nvSpPr>
            <p:spPr bwMode="auto">
              <a:xfrm>
                <a:off x="8390539" y="1376363"/>
                <a:ext cx="520700" cy="368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hlink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6B92B5"/>
                    </a:solidFill>
                    <a:effectLst/>
                    <a:uLnTx/>
                    <a:uFillTx/>
                    <a:latin typeface="Trebuchet MS" pitchFamily="34" charset="0"/>
                  </a:rPr>
                  <a:t>JAN</a:t>
                </a:r>
              </a:p>
            </p:txBody>
          </p:sp>
          <p:sp>
            <p:nvSpPr>
              <p:cNvPr id="53" name="Oval 66"/>
              <p:cNvSpPr>
                <a:spLocks noChangeArrowheads="1"/>
              </p:cNvSpPr>
              <p:nvPr/>
            </p:nvSpPr>
            <p:spPr bwMode="auto">
              <a:xfrm>
                <a:off x="2717245" y="4487562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4" name="Oval 67"/>
              <p:cNvSpPr>
                <a:spLocks noChangeArrowheads="1"/>
              </p:cNvSpPr>
              <p:nvPr/>
            </p:nvSpPr>
            <p:spPr bwMode="auto">
              <a:xfrm>
                <a:off x="4301782" y="4487562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55" name="AutoShape 68"/>
              <p:cNvCxnSpPr>
                <a:cxnSpLocks noChangeShapeType="1"/>
                <a:stCxn id="53" idx="6"/>
                <a:endCxn id="54" idx="2"/>
              </p:cNvCxnSpPr>
              <p:nvPr/>
            </p:nvCxnSpPr>
            <p:spPr bwMode="auto">
              <a:xfrm>
                <a:off x="2869645" y="4563762"/>
                <a:ext cx="1432137" cy="0"/>
              </a:xfrm>
              <a:prstGeom prst="straightConnector1">
                <a:avLst/>
              </a:prstGeom>
              <a:noFill/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6" name="Oval 66"/>
              <p:cNvSpPr>
                <a:spLocks noChangeArrowheads="1"/>
              </p:cNvSpPr>
              <p:nvPr/>
            </p:nvSpPr>
            <p:spPr bwMode="auto">
              <a:xfrm>
                <a:off x="3267677" y="4953000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7" name="Oval 67"/>
              <p:cNvSpPr>
                <a:spLocks noChangeArrowheads="1"/>
              </p:cNvSpPr>
              <p:nvPr/>
            </p:nvSpPr>
            <p:spPr bwMode="auto">
              <a:xfrm>
                <a:off x="5947786" y="4953000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58" name="AutoShape 68"/>
              <p:cNvCxnSpPr>
                <a:cxnSpLocks noChangeShapeType="1"/>
                <a:stCxn id="56" idx="6"/>
                <a:endCxn id="57" idx="2"/>
              </p:cNvCxnSpPr>
              <p:nvPr/>
            </p:nvCxnSpPr>
            <p:spPr bwMode="auto">
              <a:xfrm>
                <a:off x="3420077" y="5029200"/>
                <a:ext cx="2527709" cy="0"/>
              </a:xfrm>
              <a:prstGeom prst="straightConnector1">
                <a:avLst/>
              </a:prstGeom>
              <a:noFill/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9" name="Line 17"/>
              <p:cNvSpPr>
                <a:spLocks noChangeShapeType="1"/>
              </p:cNvSpPr>
              <p:nvPr/>
            </p:nvSpPr>
            <p:spPr bwMode="auto">
              <a:xfrm>
                <a:off x="783239" y="3805881"/>
                <a:ext cx="8137525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0" name="Up Arrow 59"/>
              <p:cNvSpPr/>
              <p:nvPr/>
            </p:nvSpPr>
            <p:spPr bwMode="auto">
              <a:xfrm>
                <a:off x="2763883" y="2244983"/>
                <a:ext cx="107649" cy="127001"/>
              </a:xfrm>
              <a:prstGeom prst="upArrow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61" name="Up Arrow 60"/>
              <p:cNvSpPr/>
              <p:nvPr/>
            </p:nvSpPr>
            <p:spPr bwMode="auto">
              <a:xfrm>
                <a:off x="3275764" y="2722563"/>
                <a:ext cx="107649" cy="127001"/>
              </a:xfrm>
              <a:prstGeom prst="upArrow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62" name="Up Arrow 61"/>
              <p:cNvSpPr/>
              <p:nvPr/>
            </p:nvSpPr>
            <p:spPr bwMode="auto">
              <a:xfrm>
                <a:off x="5916337" y="2722563"/>
                <a:ext cx="107649" cy="127001"/>
              </a:xfrm>
              <a:prstGeom prst="upArrow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63" name="Up Arrow 62"/>
              <p:cNvSpPr/>
              <p:nvPr/>
            </p:nvSpPr>
            <p:spPr bwMode="auto">
              <a:xfrm>
                <a:off x="3809164" y="3200400"/>
                <a:ext cx="107649" cy="127001"/>
              </a:xfrm>
              <a:prstGeom prst="upArrow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64" name="Up Arrow 63"/>
              <p:cNvSpPr/>
              <p:nvPr/>
            </p:nvSpPr>
            <p:spPr bwMode="auto">
              <a:xfrm>
                <a:off x="4865111" y="3210353"/>
                <a:ext cx="107649" cy="127001"/>
              </a:xfrm>
              <a:prstGeom prst="upArrow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65" name="Up Arrow 64"/>
              <p:cNvSpPr/>
              <p:nvPr/>
            </p:nvSpPr>
            <p:spPr bwMode="auto">
              <a:xfrm>
                <a:off x="4342564" y="3623920"/>
                <a:ext cx="107649" cy="127001"/>
              </a:xfrm>
              <a:prstGeom prst="upArrow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66" name="5-Point Star 65"/>
              <p:cNvSpPr/>
              <p:nvPr/>
            </p:nvSpPr>
            <p:spPr bwMode="auto">
              <a:xfrm>
                <a:off x="4305752" y="3200400"/>
                <a:ext cx="144461" cy="176259"/>
              </a:xfrm>
              <a:prstGeom prst="star5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67" name="Up Arrow 66"/>
              <p:cNvSpPr/>
              <p:nvPr/>
            </p:nvSpPr>
            <p:spPr bwMode="auto">
              <a:xfrm>
                <a:off x="8611502" y="3623920"/>
                <a:ext cx="107649" cy="127001"/>
              </a:xfrm>
              <a:prstGeom prst="upArrow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68" name="Oval 66"/>
              <p:cNvSpPr>
                <a:spLocks noChangeArrowheads="1"/>
              </p:cNvSpPr>
              <p:nvPr/>
            </p:nvSpPr>
            <p:spPr bwMode="auto">
              <a:xfrm>
                <a:off x="4342723" y="5410200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9" name="Oval 67"/>
              <p:cNvSpPr>
                <a:spLocks noChangeArrowheads="1"/>
              </p:cNvSpPr>
              <p:nvPr/>
            </p:nvSpPr>
            <p:spPr bwMode="auto">
              <a:xfrm>
                <a:off x="8534400" y="5353566"/>
                <a:ext cx="152400" cy="152400"/>
              </a:xfrm>
              <a:prstGeom prst="ellipse">
                <a:avLst/>
              </a:prstGeom>
              <a:gradFill rotWithShape="1">
                <a:gsLst>
                  <a:gs pos="0">
                    <a:srgbClr val="6B92B5">
                      <a:gamma/>
                      <a:tint val="0"/>
                      <a:invGamma/>
                    </a:srgbClr>
                  </a:gs>
                  <a:gs pos="100000">
                    <a:srgbClr val="6B92B5"/>
                  </a:gs>
                </a:gsLst>
                <a:lin ang="0" scaled="1"/>
              </a:gradFill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70" name="AutoShape 68"/>
              <p:cNvCxnSpPr>
                <a:cxnSpLocks noChangeShapeType="1"/>
                <a:stCxn id="68" idx="6"/>
                <a:endCxn id="69" idx="2"/>
              </p:cNvCxnSpPr>
              <p:nvPr/>
            </p:nvCxnSpPr>
            <p:spPr bwMode="auto">
              <a:xfrm flipV="1">
                <a:off x="4495123" y="5429766"/>
                <a:ext cx="4039277" cy="56634"/>
              </a:xfrm>
              <a:prstGeom prst="straightConnector1">
                <a:avLst/>
              </a:prstGeom>
              <a:noFill/>
              <a:ln w="6350">
                <a:solidFill>
                  <a:srgbClr val="6B92B5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71" name="TextBox 70"/>
              <p:cNvSpPr txBox="1"/>
              <p:nvPr/>
            </p:nvSpPr>
            <p:spPr>
              <a:xfrm>
                <a:off x="304800" y="2001233"/>
                <a:ext cx="381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TGac</a:t>
                </a: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304800" y="3962958"/>
                <a:ext cx="381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TGah</a:t>
                </a: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3" name="Up Arrow 72"/>
              <p:cNvSpPr/>
              <p:nvPr/>
            </p:nvSpPr>
            <p:spPr bwMode="auto">
              <a:xfrm>
                <a:off x="1600200" y="6248400"/>
                <a:ext cx="107649" cy="127001"/>
              </a:xfrm>
              <a:prstGeom prst="upArrow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74" name="5-Point Star 73"/>
              <p:cNvSpPr/>
              <p:nvPr/>
            </p:nvSpPr>
            <p:spPr bwMode="auto">
              <a:xfrm>
                <a:off x="4524978" y="6199142"/>
                <a:ext cx="144461" cy="176259"/>
              </a:xfrm>
              <a:prstGeom prst="star5">
                <a:avLst/>
              </a:prstGeom>
              <a:solidFill>
                <a:srgbClr val="FFFF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endParaRPr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4944495" y="6102605"/>
                <a:ext cx="23792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Sub groups formed</a:t>
                </a: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</p:grpSp>
      <p:sp>
        <p:nvSpPr>
          <p:cNvPr id="76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TGac</a:t>
            </a:r>
            <a:r>
              <a:rPr lang="en-US" dirty="0" smtClean="0"/>
              <a:t> as guide to internal task group ballot</a:t>
            </a:r>
            <a:endParaRPr lang="en-US" dirty="0"/>
          </a:p>
        </p:txBody>
      </p:sp>
      <p:sp>
        <p:nvSpPr>
          <p:cNvPr id="77" name="Up Arrow 76"/>
          <p:cNvSpPr/>
          <p:nvPr/>
        </p:nvSpPr>
        <p:spPr bwMode="auto">
          <a:xfrm>
            <a:off x="2684205" y="4523697"/>
            <a:ext cx="107649" cy="127001"/>
          </a:xfrm>
          <a:prstGeom prst="upArrow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78" name="Up Arrow 77"/>
          <p:cNvSpPr/>
          <p:nvPr/>
        </p:nvSpPr>
        <p:spPr bwMode="auto">
          <a:xfrm>
            <a:off x="3749435" y="4985016"/>
            <a:ext cx="107649" cy="127001"/>
          </a:xfrm>
          <a:prstGeom prst="upArrow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80" name="Up Arrow 79"/>
          <p:cNvSpPr/>
          <p:nvPr/>
        </p:nvSpPr>
        <p:spPr bwMode="auto">
          <a:xfrm>
            <a:off x="3742045" y="5452689"/>
            <a:ext cx="107649" cy="127001"/>
          </a:xfrm>
          <a:prstGeom prst="upArrow">
            <a:avLst/>
          </a:prstGeom>
          <a:solidFill>
            <a:srgbClr val="FFFF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069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Forecasted IEEE 802.11ah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Internal Task Group Ballot : January 2013</a:t>
            </a:r>
          </a:p>
          <a:p>
            <a:r>
              <a:rPr lang="en-US" dirty="0" smtClean="0"/>
              <a:t>Initial </a:t>
            </a:r>
            <a:r>
              <a:rPr lang="en-US" dirty="0"/>
              <a:t>Letter Ballot : </a:t>
            </a:r>
            <a:r>
              <a:rPr lang="en-US" dirty="0" smtClean="0"/>
              <a:t>May 2013</a:t>
            </a:r>
            <a:endParaRPr lang="en-US" dirty="0"/>
          </a:p>
          <a:p>
            <a:r>
              <a:rPr lang="en-US" dirty="0"/>
              <a:t>Initial Sponsor Ballot : </a:t>
            </a:r>
            <a:r>
              <a:rPr lang="en-US" dirty="0" smtClean="0"/>
              <a:t>May 2014</a:t>
            </a:r>
            <a:endParaRPr lang="en-US" dirty="0"/>
          </a:p>
          <a:p>
            <a:r>
              <a:rPr lang="en-US" dirty="0"/>
              <a:t>EC Approval : </a:t>
            </a:r>
            <a:r>
              <a:rPr lang="en-US" dirty="0" smtClean="0"/>
              <a:t>March 2015</a:t>
            </a:r>
            <a:endParaRPr lang="en-US" dirty="0"/>
          </a:p>
          <a:p>
            <a:r>
              <a:rPr lang="en-US" dirty="0" err="1"/>
              <a:t>Revcom</a:t>
            </a:r>
            <a:r>
              <a:rPr lang="en-US" dirty="0"/>
              <a:t> Approval : </a:t>
            </a:r>
            <a:r>
              <a:rPr lang="en-US" dirty="0" smtClean="0"/>
              <a:t>May 2015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110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1628</TotalTime>
  <Words>165</Words>
  <Application>Microsoft Office PowerPoint</Application>
  <PresentationFormat>On-screen Show (4:3)</PresentationFormat>
  <Paragraphs>58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802-11-PathProtection</vt:lpstr>
      <vt:lpstr>Document</vt:lpstr>
      <vt:lpstr>IEEE 802.11ah Timeline Projection</vt:lpstr>
      <vt:lpstr>History</vt:lpstr>
      <vt:lpstr>Abstract</vt:lpstr>
      <vt:lpstr>Use TGac as guide to internal task group ballot</vt:lpstr>
      <vt:lpstr>Forecasted IEEE 802.11ah timeline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802.11ah November Agenda</dc:title>
  <dc:creator>David Halasz</dc:creator>
  <cp:lastModifiedBy>build</cp:lastModifiedBy>
  <cp:revision>171</cp:revision>
  <cp:lastPrinted>1998-02-10T13:28:06Z</cp:lastPrinted>
  <dcterms:created xsi:type="dcterms:W3CDTF">2009-11-09T00:32:22Z</dcterms:created>
  <dcterms:modified xsi:type="dcterms:W3CDTF">2012-05-17T20:17:47Z</dcterms:modified>
</cp:coreProperties>
</file>