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1" r:id="rId3"/>
    <p:sldId id="272" r:id="rId4"/>
    <p:sldId id="273" r:id="rId5"/>
    <p:sldId id="274" r:id="rId6"/>
    <p:sldId id="276" r:id="rId7"/>
    <p:sldId id="27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100" d="100"/>
          <a:sy n="100" d="100"/>
        </p:scale>
        <p:origin x="-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2011-07-16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IEEE 802.11ah timeline was created by mapping IEEE 802.11y actual timeline onto IEEE 802.11ah. Current discussions involve more than a </a:t>
            </a:r>
            <a:r>
              <a:rPr lang="en-US" dirty="0" err="1" smtClean="0"/>
              <a:t>rebanding</a:t>
            </a:r>
            <a:r>
              <a:rPr lang="en-US" dirty="0" smtClean="0"/>
              <a:t> effort. This submission presents an updated timeline.</a:t>
            </a:r>
          </a:p>
          <a:p>
            <a:r>
              <a:rPr lang="en-US" dirty="0" smtClean="0"/>
              <a:t>The projected timeline is non binding. If we can do better, great!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Letter Ballot : July 2011</a:t>
            </a:r>
          </a:p>
          <a:p>
            <a:r>
              <a:rPr lang="en-US" dirty="0" smtClean="0"/>
              <a:t>Initial Sponsor Ballot : July 2012</a:t>
            </a:r>
          </a:p>
          <a:p>
            <a:r>
              <a:rPr lang="en-US" dirty="0" smtClean="0"/>
              <a:t>EC Approval : May 2013</a:t>
            </a:r>
          </a:p>
          <a:p>
            <a:r>
              <a:rPr lang="en-US" dirty="0" err="1" smtClean="0"/>
              <a:t>Revcom</a:t>
            </a:r>
            <a:r>
              <a:rPr lang="en-US" dirty="0" smtClean="0"/>
              <a:t> Approval : July 2013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letter ballot process is similar to </a:t>
            </a:r>
            <a:r>
              <a:rPr lang="en-US" dirty="0" err="1" smtClean="0"/>
              <a:t>TGac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new timeline to First letter ballot by reviewing </a:t>
            </a:r>
            <a:r>
              <a:rPr lang="en-US" dirty="0" err="1" smtClean="0"/>
              <a:t>TGac</a:t>
            </a:r>
            <a:r>
              <a:rPr lang="en-US" dirty="0" smtClean="0"/>
              <a:t> timeline and creating expectation for </a:t>
            </a:r>
            <a:r>
              <a:rPr lang="en-US" dirty="0" err="1" smtClean="0"/>
              <a:t>TGah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TGah</a:t>
            </a:r>
            <a:r>
              <a:rPr lang="en-US" dirty="0" smtClean="0"/>
              <a:t> timeline to be shorter than </a:t>
            </a:r>
            <a:r>
              <a:rPr lang="en-US" dirty="0" err="1" smtClean="0"/>
              <a:t>TGac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7682" y="1701161"/>
            <a:ext cx="8615964" cy="5132903"/>
            <a:chOff x="304800" y="1363663"/>
            <a:chExt cx="8615964" cy="5132903"/>
          </a:xfrm>
        </p:grpSpPr>
        <p:sp>
          <p:nvSpPr>
            <p:cNvPr id="8" name="TextBox 7"/>
            <p:cNvSpPr txBox="1"/>
            <p:nvPr/>
          </p:nvSpPr>
          <p:spPr>
            <a:xfrm>
              <a:off x="1925071" y="6127234"/>
              <a:ext cx="190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First/Last motion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04800" y="1363663"/>
              <a:ext cx="8615964" cy="5108274"/>
              <a:chOff x="304800" y="1363663"/>
              <a:chExt cx="8615964" cy="510827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783239" y="1370013"/>
                <a:ext cx="1206500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6525" tIns="639763" rIns="136525" bIns="63976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002438" y="1370013"/>
                <a:ext cx="6908801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002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535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069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3602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4136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4669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202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36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6269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6803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7336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7869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9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3062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596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4129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4663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5196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/>
            </p:nvSpPr>
            <p:spPr bwMode="auto">
              <a:xfrm>
                <a:off x="5729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/>
            </p:nvSpPr>
            <p:spPr bwMode="auto">
              <a:xfrm>
                <a:off x="6263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/>
            </p:nvSpPr>
            <p:spPr bwMode="auto">
              <a:xfrm>
                <a:off x="6796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Line 27"/>
              <p:cNvSpPr>
                <a:spLocks noChangeShapeType="1"/>
              </p:cNvSpPr>
              <p:nvPr/>
            </p:nvSpPr>
            <p:spPr bwMode="auto">
              <a:xfrm>
                <a:off x="7330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7863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56"/>
              <p:cNvSpPr>
                <a:spLocks noChangeArrowheads="1"/>
              </p:cNvSpPr>
              <p:nvPr/>
            </p:nvSpPr>
            <p:spPr bwMode="auto">
              <a:xfrm>
                <a:off x="2181827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60"/>
              <p:cNvSpPr>
                <a:spLocks noChangeArrowheads="1"/>
              </p:cNvSpPr>
              <p:nvPr/>
            </p:nvSpPr>
            <p:spPr bwMode="auto">
              <a:xfrm>
                <a:off x="2724753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" name="AutoShape 61"/>
              <p:cNvCxnSpPr>
                <a:cxnSpLocks noChangeShapeType="1"/>
                <a:stCxn id="35" idx="6"/>
                <a:endCxn id="36" idx="2"/>
              </p:cNvCxnSpPr>
              <p:nvPr/>
            </p:nvCxnSpPr>
            <p:spPr bwMode="auto">
              <a:xfrm>
                <a:off x="2334227" y="2116138"/>
                <a:ext cx="39052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66"/>
              <p:cNvSpPr>
                <a:spLocks noChangeArrowheads="1"/>
              </p:cNvSpPr>
              <p:nvPr/>
            </p:nvSpPr>
            <p:spPr bwMode="auto">
              <a:xfrm>
                <a:off x="3258152" y="298291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67"/>
              <p:cNvSpPr>
                <a:spLocks noChangeArrowheads="1"/>
              </p:cNvSpPr>
              <p:nvPr/>
            </p:nvSpPr>
            <p:spPr bwMode="auto">
              <a:xfrm>
                <a:off x="8574689" y="296901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0" name="AutoShape 68"/>
              <p:cNvCxnSpPr>
                <a:cxnSpLocks noChangeShapeType="1"/>
                <a:stCxn id="38" idx="6"/>
                <a:endCxn id="39" idx="2"/>
              </p:cNvCxnSpPr>
              <p:nvPr/>
            </p:nvCxnSpPr>
            <p:spPr bwMode="auto">
              <a:xfrm flipV="1">
                <a:off x="3410552" y="3045212"/>
                <a:ext cx="5164137" cy="13901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Oval 70"/>
              <p:cNvSpPr>
                <a:spLocks noChangeArrowheads="1"/>
              </p:cNvSpPr>
              <p:nvPr/>
            </p:nvSpPr>
            <p:spPr bwMode="auto">
              <a:xfrm>
                <a:off x="4320189" y="345122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71"/>
              <p:cNvSpPr>
                <a:spLocks noChangeArrowheads="1"/>
              </p:cNvSpPr>
              <p:nvPr/>
            </p:nvSpPr>
            <p:spPr bwMode="auto">
              <a:xfrm>
                <a:off x="8576620" y="3436381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3" name="AutoShape 72"/>
              <p:cNvCxnSpPr>
                <a:cxnSpLocks noChangeShapeType="1"/>
                <a:stCxn id="41" idx="6"/>
                <a:endCxn id="42" idx="2"/>
              </p:cNvCxnSpPr>
              <p:nvPr/>
            </p:nvCxnSpPr>
            <p:spPr bwMode="auto">
              <a:xfrm flipV="1">
                <a:off x="4472589" y="3512581"/>
                <a:ext cx="4104031" cy="14845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74"/>
              <p:cNvSpPr>
                <a:spLocks noChangeArrowheads="1"/>
              </p:cNvSpPr>
              <p:nvPr/>
            </p:nvSpPr>
            <p:spPr bwMode="auto">
              <a:xfrm>
                <a:off x="2719132" y="3962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Oval 75"/>
              <p:cNvSpPr>
                <a:spLocks noChangeArrowheads="1"/>
              </p:cNvSpPr>
              <p:nvPr/>
            </p:nvSpPr>
            <p:spPr bwMode="auto">
              <a:xfrm>
                <a:off x="3253389" y="396295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6" name="AutoShape 76"/>
              <p:cNvCxnSpPr>
                <a:cxnSpLocks noChangeShapeType="1"/>
                <a:stCxn id="44" idx="6"/>
                <a:endCxn id="45" idx="2"/>
              </p:cNvCxnSpPr>
              <p:nvPr/>
            </p:nvCxnSpPr>
            <p:spPr bwMode="auto">
              <a:xfrm>
                <a:off x="2871532" y="4038600"/>
                <a:ext cx="381857" cy="55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996089" y="1744663"/>
                <a:ext cx="691515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Oval 66"/>
              <p:cNvSpPr>
                <a:spLocks noChangeArrowheads="1"/>
              </p:cNvSpPr>
              <p:nvPr/>
            </p:nvSpPr>
            <p:spPr bwMode="auto">
              <a:xfrm>
                <a:off x="2724753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Oval 67"/>
              <p:cNvSpPr>
                <a:spLocks noChangeArrowheads="1"/>
              </p:cNvSpPr>
              <p:nvPr/>
            </p:nvSpPr>
            <p:spPr bwMode="auto">
              <a:xfrm>
                <a:off x="5896577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0" name="AutoShape 68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2877153" y="2582863"/>
                <a:ext cx="3019424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8386549" y="137001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8390539" y="137636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53" name="Oval 66"/>
              <p:cNvSpPr>
                <a:spLocks noChangeArrowheads="1"/>
              </p:cNvSpPr>
              <p:nvPr/>
            </p:nvSpPr>
            <p:spPr bwMode="auto">
              <a:xfrm>
                <a:off x="2717245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Oval 67"/>
              <p:cNvSpPr>
                <a:spLocks noChangeArrowheads="1"/>
              </p:cNvSpPr>
              <p:nvPr/>
            </p:nvSpPr>
            <p:spPr bwMode="auto">
              <a:xfrm>
                <a:off x="4301782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5" name="AutoShape 68"/>
              <p:cNvCxnSpPr>
                <a:cxnSpLocks noChangeShapeType="1"/>
                <a:stCxn id="53" idx="6"/>
                <a:endCxn id="54" idx="2"/>
              </p:cNvCxnSpPr>
              <p:nvPr/>
            </p:nvCxnSpPr>
            <p:spPr bwMode="auto">
              <a:xfrm>
                <a:off x="2869645" y="4563762"/>
                <a:ext cx="1432137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6" name="Oval 66"/>
              <p:cNvSpPr>
                <a:spLocks noChangeArrowheads="1"/>
              </p:cNvSpPr>
              <p:nvPr/>
            </p:nvSpPr>
            <p:spPr bwMode="auto">
              <a:xfrm>
                <a:off x="3267677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67"/>
              <p:cNvSpPr>
                <a:spLocks noChangeArrowheads="1"/>
              </p:cNvSpPr>
              <p:nvPr/>
            </p:nvSpPr>
            <p:spPr bwMode="auto">
              <a:xfrm>
                <a:off x="5947786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8" name="AutoShape 68"/>
              <p:cNvCxnSpPr>
                <a:cxnSpLocks noChangeShapeType="1"/>
                <a:stCxn id="56" idx="6"/>
                <a:endCxn id="57" idx="2"/>
              </p:cNvCxnSpPr>
              <p:nvPr/>
            </p:nvCxnSpPr>
            <p:spPr bwMode="auto">
              <a:xfrm>
                <a:off x="3420077" y="50292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783239" y="3805881"/>
                <a:ext cx="813752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Up Arrow 59"/>
              <p:cNvSpPr/>
              <p:nvPr/>
            </p:nvSpPr>
            <p:spPr bwMode="auto">
              <a:xfrm>
                <a:off x="2763883" y="224498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1" name="Up Arrow 60"/>
              <p:cNvSpPr/>
              <p:nvPr/>
            </p:nvSpPr>
            <p:spPr bwMode="auto">
              <a:xfrm>
                <a:off x="3275764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2" name="Up Arrow 61"/>
              <p:cNvSpPr/>
              <p:nvPr/>
            </p:nvSpPr>
            <p:spPr bwMode="auto">
              <a:xfrm>
                <a:off x="5916337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3" name="Up Arrow 62"/>
              <p:cNvSpPr/>
              <p:nvPr/>
            </p:nvSpPr>
            <p:spPr bwMode="auto">
              <a:xfrm>
                <a:off x="3809164" y="3200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4" name="Up Arrow 63"/>
              <p:cNvSpPr/>
              <p:nvPr/>
            </p:nvSpPr>
            <p:spPr bwMode="auto">
              <a:xfrm>
                <a:off x="4865111" y="321035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Up Arrow 64"/>
              <p:cNvSpPr/>
              <p:nvPr/>
            </p:nvSpPr>
            <p:spPr bwMode="auto">
              <a:xfrm>
                <a:off x="4342564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 bwMode="auto">
              <a:xfrm>
                <a:off x="4305752" y="3200400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7" name="Up Arrow 66"/>
              <p:cNvSpPr/>
              <p:nvPr/>
            </p:nvSpPr>
            <p:spPr bwMode="auto">
              <a:xfrm>
                <a:off x="8611502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3267676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Oval 67"/>
              <p:cNvSpPr>
                <a:spLocks noChangeArrowheads="1"/>
              </p:cNvSpPr>
              <p:nvPr/>
            </p:nvSpPr>
            <p:spPr bwMode="auto">
              <a:xfrm>
                <a:off x="5947785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0" name="AutoShape 68"/>
              <p:cNvCxnSpPr>
                <a:cxnSpLocks noChangeShapeType="1"/>
                <a:stCxn id="68" idx="6"/>
                <a:endCxn id="69" idx="2"/>
              </p:cNvCxnSpPr>
              <p:nvPr/>
            </p:nvCxnSpPr>
            <p:spPr bwMode="auto">
              <a:xfrm>
                <a:off x="3420076" y="54864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304800" y="2001233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TGac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04800" y="3962958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TGah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Up Arrow 72"/>
              <p:cNvSpPr/>
              <p:nvPr/>
            </p:nvSpPr>
            <p:spPr bwMode="auto">
              <a:xfrm>
                <a:off x="1600200" y="6248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5-Point Star 73"/>
              <p:cNvSpPr/>
              <p:nvPr/>
            </p:nvSpPr>
            <p:spPr bwMode="auto">
              <a:xfrm>
                <a:off x="4524978" y="6199142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44495" y="6102605"/>
                <a:ext cx="2379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Sub groups formed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TGac</a:t>
            </a:r>
            <a:r>
              <a:rPr lang="en-US" dirty="0" smtClean="0"/>
              <a:t> as guide to internal task group ballot</a:t>
            </a:r>
            <a:endParaRPr lang="en-US" dirty="0"/>
          </a:p>
        </p:txBody>
      </p:sp>
      <p:sp>
        <p:nvSpPr>
          <p:cNvPr id="77" name="Up Arrow 76"/>
          <p:cNvSpPr/>
          <p:nvPr/>
        </p:nvSpPr>
        <p:spPr bwMode="auto">
          <a:xfrm>
            <a:off x="2684205" y="4523697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Up Arrow 77"/>
          <p:cNvSpPr/>
          <p:nvPr/>
        </p:nvSpPr>
        <p:spPr bwMode="auto">
          <a:xfrm>
            <a:off x="3749435" y="4985016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: Does the projection match expectations?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Channel model progress in July!</a:t>
            </a:r>
          </a:p>
          <a:p>
            <a:r>
              <a:rPr lang="en-US" dirty="0" smtClean="0"/>
              <a:t>Requirements and Evaluation Methodology may be ok</a:t>
            </a:r>
          </a:p>
          <a:p>
            <a:r>
              <a:rPr lang="en-US" dirty="0"/>
              <a:t>S</a:t>
            </a:r>
            <a:r>
              <a:rPr lang="en-US" dirty="0" smtClean="0"/>
              <a:t>pecification framework doesn’t have submission yet. If we expect specification framework submissions starting in September then should timeline shift by four months?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0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March 2012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July </a:t>
            </a:r>
            <a:r>
              <a:rPr lang="en-US" dirty="0" smtClean="0"/>
              <a:t>2012</a:t>
            </a:r>
            <a:endParaRPr lang="en-US" dirty="0"/>
          </a:p>
          <a:p>
            <a:r>
              <a:rPr lang="en-US" dirty="0"/>
              <a:t>Initial Sponsor Ballot : July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EC Approval : May </a:t>
            </a:r>
            <a:r>
              <a:rPr lang="en-US" dirty="0" smtClean="0"/>
              <a:t>2014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July </a:t>
            </a:r>
            <a:r>
              <a:rPr lang="en-US" dirty="0" smtClean="0"/>
              <a:t>2014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1604</TotalTime>
  <Words>318</Words>
  <Application>Microsoft Office PowerPoint</Application>
  <PresentationFormat>On-screen Show (4:3)</PresentationFormat>
  <Paragraphs>76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802.11ah Timeline Projection</vt:lpstr>
      <vt:lpstr>Abstract</vt:lpstr>
      <vt:lpstr>Current projected IEEE 802.11ah timeline</vt:lpstr>
      <vt:lpstr>Proposed update</vt:lpstr>
      <vt:lpstr>Use TGac as guide to internal task group ballot</vt:lpstr>
      <vt:lpstr>Discussion : Does the projection match expectations?</vt:lpstr>
      <vt:lpstr>Proposed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162</cp:revision>
  <cp:lastPrinted>1998-02-10T13:28:06Z</cp:lastPrinted>
  <dcterms:created xsi:type="dcterms:W3CDTF">2009-11-09T00:32:22Z</dcterms:created>
  <dcterms:modified xsi:type="dcterms:W3CDTF">2011-07-20T00:24:43Z</dcterms:modified>
</cp:coreProperties>
</file>