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9" r:id="rId3"/>
    <p:sldId id="280" r:id="rId4"/>
    <p:sldId id="281" r:id="rId5"/>
    <p:sldId id="282" r:id="rId6"/>
    <p:sldId id="285" r:id="rId7"/>
    <p:sldId id="283" r:id="rId8"/>
    <p:sldId id="284" r:id="rId9"/>
    <p:sldId id="287" r:id="rId10"/>
    <p:sldId id="28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p:scale>
          <a:sx n="80" d="100"/>
          <a:sy n="80" d="100"/>
        </p:scale>
        <p:origin x="-126" y="498"/>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a:xfrm>
            <a:off x="6939896" y="6475413"/>
            <a:ext cx="1604029" cy="184666"/>
          </a:xfrm>
        </p:spPr>
        <p:txBody>
          <a:bodyPr/>
          <a:lstStyle>
            <a:lvl1pPr>
              <a:defRPr/>
            </a:lvl1pPr>
          </a:lstStyle>
          <a:p>
            <a:pPr>
              <a:defRPr/>
            </a:pPr>
            <a:r>
              <a:rPr lang="en-US" dirty="0" smtClean="0"/>
              <a:t>Rolf de Vegt (Qualcomm)</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Monnerie (Landis+Gyr), Buffington (Itron), Shimada (Yokogawa Co.), Waheed (Freescale)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Monnerie (Landis+Gyr), Buffington (Itron), Shimada (Yokogawa Co.), Waheed (Freescale)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smtClean="0"/>
              <a:t>January 2011</a:t>
            </a:r>
            <a:endParaRPr lang="en-US" dirty="0"/>
          </a:p>
        </p:txBody>
      </p:sp>
      <p:sp>
        <p:nvSpPr>
          <p:cNvPr id="5" name="Rectangle 5"/>
          <p:cNvSpPr>
            <a:spLocks noGrp="1" noChangeArrowheads="1"/>
          </p:cNvSpPr>
          <p:nvPr>
            <p:ph type="ftr" sz="quarter" idx="11"/>
          </p:nvPr>
        </p:nvSpPr>
        <p:spPr>
          <a:xfrm>
            <a:off x="6939896" y="6475413"/>
            <a:ext cx="1604029" cy="184666"/>
          </a:xfrm>
        </p:spPr>
        <p:txBody>
          <a:bodyPr/>
          <a:lstStyle>
            <a:lvl1pPr>
              <a:defRPr/>
            </a:lvl1pPr>
          </a:lstStyle>
          <a:p>
            <a:pPr>
              <a:defRPr/>
            </a:pPr>
            <a:r>
              <a:rPr lang="en-US" dirty="0" smtClean="0"/>
              <a:t>Rolf de Vegt (Qualcomm)</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a:xfrm>
            <a:off x="6888600" y="6475413"/>
            <a:ext cx="1655325" cy="184666"/>
          </a:xfrm>
        </p:spPr>
        <p:txBody>
          <a:bodyPr/>
          <a:lstStyle>
            <a:lvl1pPr>
              <a:defRPr/>
            </a:lvl1pPr>
          </a:lstStyle>
          <a:p>
            <a:pPr>
              <a:defRPr/>
            </a:pPr>
            <a:r>
              <a:rPr lang="en-US" dirty="0" smtClean="0"/>
              <a:t>Rolf de Vegt (Qualcomm))</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6" name="Rectangle 5"/>
          <p:cNvSpPr>
            <a:spLocks noGrp="1" noChangeArrowheads="1"/>
          </p:cNvSpPr>
          <p:nvPr>
            <p:ph type="ftr" sz="quarter" idx="11"/>
          </p:nvPr>
        </p:nvSpPr>
        <p:spPr>
          <a:xfrm>
            <a:off x="6888600" y="6475413"/>
            <a:ext cx="1655325" cy="184666"/>
          </a:xfrm>
        </p:spPr>
        <p:txBody>
          <a:bodyPr/>
          <a:lstStyle>
            <a:lvl1pPr>
              <a:defRPr/>
            </a:lvl1pPr>
          </a:lstStyle>
          <a:p>
            <a:pPr>
              <a:defRPr/>
            </a:pPr>
            <a:r>
              <a:rPr lang="en-US" dirty="0" smtClean="0"/>
              <a:t>Rolf de Vegt (Qualcomm)</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Monnerie (Landis+Gyr), Buffington (Itron), Shimada (Yokogawa Co.), Waheed (Freescale)</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Monnerie (Landis+Gyr), Buffington (Itron), Shimada (Yokogawa Co.), Waheed (Freescale)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Monnerie (Landis+Gyr), Buffington (Itron), Shimada (Yokogawa Co.), Waheed (Freescale)</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Monnerie (Landis+Gyr), Buffington (Itron), Shimada (Yokogawa Co.), Waheed (Freescale)</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Monnerie (Landis+Gyr), Buffington (Itron), Shimada (Yokogawa Co.), Waheed (Freescale)</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2011</a:t>
            </a:r>
            <a:endParaRPr lang="en-US" dirty="0"/>
          </a:p>
        </p:txBody>
      </p:sp>
      <p:sp>
        <p:nvSpPr>
          <p:cNvPr id="1029" name="Rectangle 5"/>
          <p:cNvSpPr>
            <a:spLocks noGrp="1" noChangeArrowheads="1"/>
          </p:cNvSpPr>
          <p:nvPr>
            <p:ph type="ftr" sz="quarter" idx="3"/>
          </p:nvPr>
        </p:nvSpPr>
        <p:spPr bwMode="auto">
          <a:xfrm>
            <a:off x="6939896" y="6475413"/>
            <a:ext cx="16040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Rolf de Vegt (Qualcomm)</a:t>
            </a:r>
            <a:endParaRPr lang="en-US" dirty="0"/>
          </a:p>
        </p:txBody>
      </p:sp>
      <p:sp>
        <p:nvSpPr>
          <p:cNvPr id="1030" name="Rectangle 6"/>
          <p:cNvSpPr>
            <a:spLocks noGrp="1" noChangeArrowheads="1"/>
          </p:cNvSpPr>
          <p:nvPr>
            <p:ph type="sldNum" sz="quarter" idx="4"/>
          </p:nvPr>
        </p:nvSpPr>
        <p:spPr bwMode="auto">
          <a:xfrm>
            <a:off x="18288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802.11-11/0184r0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2011</a:t>
            </a:r>
            <a:endParaRPr lang="en-US" dirty="0" smtClean="0"/>
          </a:p>
        </p:txBody>
      </p:sp>
      <p:sp>
        <p:nvSpPr>
          <p:cNvPr id="1028" name="Footer Placeholder 4"/>
          <p:cNvSpPr>
            <a:spLocks noGrp="1"/>
          </p:cNvSpPr>
          <p:nvPr>
            <p:ph type="ftr" sz="quarter" idx="11"/>
          </p:nvPr>
        </p:nvSpPr>
        <p:spPr>
          <a:xfrm>
            <a:off x="6888600" y="6475413"/>
            <a:ext cx="1655325" cy="184666"/>
          </a:xfrm>
          <a:noFill/>
        </p:spPr>
        <p:txBody>
          <a:bodyPr/>
          <a:lstStyle/>
          <a:p>
            <a:r>
              <a:rPr lang="en-US" dirty="0" smtClean="0"/>
              <a:t>Rolf de Vegt (Qualcomm)</a:t>
            </a:r>
            <a:r>
              <a:rPr lang="en-US" dirty="0" smtClean="0"/>
              <a:t>)</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802.11ah Spec Development Discussion Document</a:t>
            </a:r>
            <a:endParaRPr lang="en-US" dirty="0" smtClean="0"/>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2010-11-08</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14323706"/>
              </p:ext>
            </p:extLst>
          </p:nvPr>
        </p:nvGraphicFramePr>
        <p:xfrm>
          <a:off x="534988" y="2671763"/>
          <a:ext cx="7683500" cy="3670300"/>
        </p:xfrm>
        <a:graphic>
          <a:graphicData uri="http://schemas.openxmlformats.org/presentationml/2006/ole">
            <p:oleObj spid="_x0000_s1049" name="Document" r:id="rId4" imgW="8686161" imgH="4150617"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shall develop and adopt a Specification Development Process document</a:t>
            </a:r>
          </a:p>
          <a:p>
            <a:endParaRPr lang="en-US" dirty="0" smtClean="0"/>
          </a:p>
          <a:p>
            <a:r>
              <a:rPr lang="en-US" dirty="0" smtClean="0"/>
              <a:t>Move: Rolf de Vegt</a:t>
            </a:r>
          </a:p>
          <a:p>
            <a:r>
              <a:rPr lang="en-US" dirty="0" smtClean="0"/>
              <a:t>Second: Paul Lambert</a:t>
            </a:r>
          </a:p>
          <a:p>
            <a:endParaRPr lang="en-US" dirty="0" smtClean="0"/>
          </a:p>
          <a:p>
            <a:pPr>
              <a:buNone/>
            </a:pPr>
            <a:r>
              <a:rPr lang="en-US" dirty="0" smtClean="0"/>
              <a:t>Motion passes unanimous consent</a:t>
            </a:r>
            <a:endParaRPr lang="en-US"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p>
            <a:pPr>
              <a:defRPr/>
            </a:pPr>
            <a:r>
              <a:rPr lang="en-US" smtClean="0"/>
              <a:t>Rolf de Vegt (Qualcomm)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r>
              <a:rPr lang="en-US" dirty="0" smtClean="0"/>
              <a:t>Context and Introduction</a:t>
            </a:r>
          </a:p>
          <a:p>
            <a:r>
              <a:rPr lang="en-US" dirty="0" err="1" smtClean="0"/>
              <a:t>Learnings</a:t>
            </a:r>
            <a:r>
              <a:rPr lang="en-US" dirty="0" smtClean="0"/>
              <a:t> from past .11 projects that address PHY and MAC elements</a:t>
            </a:r>
          </a:p>
          <a:p>
            <a:r>
              <a:rPr lang="en-US" dirty="0" smtClean="0"/>
              <a:t>Example of the 802.11ac Process</a:t>
            </a:r>
          </a:p>
          <a:p>
            <a:r>
              <a:rPr lang="en-US" dirty="0" smtClean="0"/>
              <a:t>Unique Characteristics of 802.11ah</a:t>
            </a:r>
          </a:p>
          <a:p>
            <a:r>
              <a:rPr lang="en-US" dirty="0" smtClean="0"/>
              <a:t>Topics to be addressed regarding .11ah proposal development</a:t>
            </a:r>
          </a:p>
          <a:p>
            <a:r>
              <a:rPr lang="en-US" dirty="0" smtClean="0"/>
              <a:t>Strawpolls</a:t>
            </a:r>
          </a:p>
          <a:p>
            <a:endParaRPr lang="en-US"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a:xfrm>
            <a:off x="6939896" y="6475413"/>
            <a:ext cx="1604029" cy="184666"/>
          </a:xfrm>
        </p:spPr>
        <p:txBody>
          <a:bodyPr/>
          <a:lstStyle/>
          <a:p>
            <a:pPr>
              <a:defRPr/>
            </a:pPr>
            <a:r>
              <a:rPr lang="en-US" dirty="0" smtClean="0"/>
              <a:t>Rolf de Vegt (Qualcomm)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Context and Introduction</a:t>
            </a:r>
            <a:endParaRPr lang="en-US" dirty="0"/>
          </a:p>
        </p:txBody>
      </p:sp>
      <p:sp>
        <p:nvSpPr>
          <p:cNvPr id="3" name="Content Placeholder 2"/>
          <p:cNvSpPr>
            <a:spLocks noGrp="1"/>
          </p:cNvSpPr>
          <p:nvPr>
            <p:ph idx="1"/>
          </p:nvPr>
        </p:nvSpPr>
        <p:spPr>
          <a:xfrm>
            <a:off x="685800" y="1447800"/>
            <a:ext cx="7772400" cy="4114800"/>
          </a:xfrm>
        </p:spPr>
        <p:txBody>
          <a:bodyPr/>
          <a:lstStyle/>
          <a:p>
            <a:r>
              <a:rPr lang="en-US" dirty="0" smtClean="0"/>
              <a:t>Taskgroup 802.11ah is chartered to develop an Industry Standard specification that is projected to enable a number of new, high volume use cases for 802.11 technology</a:t>
            </a:r>
          </a:p>
          <a:p>
            <a:r>
              <a:rPr lang="en-US" dirty="0" smtClean="0"/>
              <a:t>Up to this point there has been limited discussion amongst taskgroup members about:</a:t>
            </a:r>
          </a:p>
          <a:p>
            <a:pPr lvl="1"/>
            <a:r>
              <a:rPr lang="en-US" dirty="0" smtClean="0"/>
              <a:t> The process to be followed for achieving wide industry support / consensus about a specification</a:t>
            </a:r>
          </a:p>
          <a:p>
            <a:pPr lvl="1"/>
            <a:r>
              <a:rPr lang="en-US" dirty="0" smtClean="0"/>
              <a:t>The foundational documents required for the development of a successful industry standard</a:t>
            </a:r>
          </a:p>
          <a:p>
            <a:r>
              <a:rPr lang="en-US" dirty="0" smtClean="0"/>
              <a:t>This document provides a point of view regarding spec development processes and a series of strawpolls to assess taskgroup sentiment on this topic </a:t>
            </a:r>
          </a:p>
          <a:p>
            <a:endParaRPr lang="en-US"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a:xfrm>
            <a:off x="6939896" y="6475413"/>
            <a:ext cx="1604029" cy="184666"/>
          </a:xfrm>
        </p:spPr>
        <p:txBody>
          <a:bodyPr/>
          <a:lstStyle/>
          <a:p>
            <a:pPr>
              <a:defRPr/>
            </a:pPr>
            <a:r>
              <a:rPr lang="en-US" dirty="0" smtClean="0"/>
              <a:t>Rolf de Vegt (Qualcomm)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err="1" smtClean="0"/>
              <a:t>Learnings</a:t>
            </a:r>
            <a:r>
              <a:rPr lang="en-US" dirty="0" smtClean="0"/>
              <a:t> from other standards groups developing PHY / MAC standards</a:t>
            </a:r>
            <a:endParaRPr lang="en-US" dirty="0"/>
          </a:p>
        </p:txBody>
      </p:sp>
      <p:sp>
        <p:nvSpPr>
          <p:cNvPr id="3" name="Content Placeholder 2"/>
          <p:cNvSpPr>
            <a:spLocks noGrp="1"/>
          </p:cNvSpPr>
          <p:nvPr>
            <p:ph idx="1"/>
          </p:nvPr>
        </p:nvSpPr>
        <p:spPr>
          <a:xfrm>
            <a:off x="685800" y="1981200"/>
            <a:ext cx="7772400" cy="4114800"/>
          </a:xfrm>
        </p:spPr>
        <p:txBody>
          <a:bodyPr/>
          <a:lstStyle/>
          <a:p>
            <a:r>
              <a:rPr lang="en-US" sz="2000" dirty="0" smtClean="0"/>
              <a:t>Taskgroups typically develop a common understanding of the process to be followed for the development of a specification, prior to the commencement of actual spec development work</a:t>
            </a:r>
            <a:br>
              <a:rPr lang="en-US" sz="2000" dirty="0" smtClean="0"/>
            </a:br>
            <a:endParaRPr lang="en-US" sz="2000" dirty="0" smtClean="0"/>
          </a:p>
          <a:p>
            <a:r>
              <a:rPr lang="en-US" sz="2000" dirty="0" smtClean="0"/>
              <a:t>Taskgroups typically adopt a channel model document and a functional requirement documents prior to considering proposal submissions</a:t>
            </a:r>
          </a:p>
          <a:p>
            <a:endParaRPr lang="en-US" sz="2000" dirty="0" smtClean="0"/>
          </a:p>
          <a:p>
            <a:r>
              <a:rPr lang="en-US" sz="2000" dirty="0" smtClean="0"/>
              <a:t>The process of continuous down selects of competing proposals that has historically been followed has contributed to considerable delays in the standardization process due to stalemated debates between competing proposal groups</a:t>
            </a:r>
            <a:endParaRPr lang="en-US" sz="2000" dirty="0" smtClean="0"/>
          </a:p>
          <a:p>
            <a:endParaRPr lang="en-US" sz="2000" dirty="0" smtClean="0"/>
          </a:p>
          <a:p>
            <a:endParaRPr lang="en-US" sz="2000"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a:xfrm>
            <a:off x="6939896" y="6475413"/>
            <a:ext cx="1604029" cy="184666"/>
          </a:xfrm>
        </p:spPr>
        <p:txBody>
          <a:bodyPr/>
          <a:lstStyle/>
          <a:p>
            <a:pPr>
              <a:defRPr/>
            </a:pPr>
            <a:r>
              <a:rPr lang="en-US" dirty="0" smtClean="0"/>
              <a:t>Rolf de Vegt (Qualcomm)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077200" cy="1066800"/>
          </a:xfrm>
        </p:spPr>
        <p:txBody>
          <a:bodyPr/>
          <a:lstStyle/>
          <a:p>
            <a:r>
              <a:rPr lang="en-US" dirty="0" smtClean="0"/>
              <a:t>Overview of .11ac Spec Development Process</a:t>
            </a:r>
            <a:endParaRPr lang="en-US"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a:xfrm>
            <a:off x="6939896" y="6475413"/>
            <a:ext cx="1604029" cy="184666"/>
          </a:xfrm>
        </p:spPr>
        <p:txBody>
          <a:bodyPr/>
          <a:lstStyle/>
          <a:p>
            <a:pPr>
              <a:defRPr/>
            </a:pPr>
            <a:r>
              <a:rPr lang="en-US" dirty="0" smtClean="0"/>
              <a:t>Rolf de Vegt (Qualcomm)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pic>
        <p:nvPicPr>
          <p:cNvPr id="15362" name="Picture 2"/>
          <p:cNvPicPr>
            <a:picLocks noChangeAspect="1" noChangeArrowheads="1"/>
          </p:cNvPicPr>
          <p:nvPr/>
        </p:nvPicPr>
        <p:blipFill>
          <a:blip r:embed="rId3" cstate="print"/>
          <a:srcRect/>
          <a:stretch>
            <a:fillRect/>
          </a:stretch>
        </p:blipFill>
        <p:spPr bwMode="auto">
          <a:xfrm>
            <a:off x="914400" y="1447800"/>
            <a:ext cx="7162800" cy="4713520"/>
          </a:xfrm>
          <a:prstGeom prst="rect">
            <a:avLst/>
          </a:prstGeom>
          <a:noFill/>
          <a:ln w="9525">
            <a:noFill/>
            <a:miter lim="800000"/>
            <a:headEnd/>
            <a:tailEnd/>
          </a:ln>
          <a:effectLst/>
        </p:spPr>
      </p:pic>
      <p:sp>
        <p:nvSpPr>
          <p:cNvPr id="8" name="TextBox 7"/>
          <p:cNvSpPr txBox="1"/>
          <p:nvPr/>
        </p:nvSpPr>
        <p:spPr>
          <a:xfrm>
            <a:off x="685800" y="6172200"/>
            <a:ext cx="1666675" cy="307777"/>
          </a:xfrm>
          <a:prstGeom prst="rect">
            <a:avLst/>
          </a:prstGeom>
          <a:noFill/>
        </p:spPr>
        <p:txBody>
          <a:bodyPr wrap="none" rtlCol="0">
            <a:spAutoFit/>
          </a:bodyPr>
          <a:lstStyle/>
          <a:p>
            <a:r>
              <a:rPr lang="en-US" sz="1400" i="1" dirty="0" smtClean="0"/>
              <a:t>Source: 11-9/0059r6</a:t>
            </a:r>
            <a:endParaRPr lang="en-US" sz="1400"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Content of Spec Framework Document</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dirty="0" smtClean="0"/>
              <a:t>The .11ac Spec Framework document (11-09/0992r21) has been updated by TGac Motion as the addition of new functionality has obtained sufficient support</a:t>
            </a:r>
          </a:p>
          <a:p>
            <a:r>
              <a:rPr lang="en-US" sz="2000" dirty="0" smtClean="0"/>
              <a:t>Sample Content of the Spec Framework Document:</a:t>
            </a:r>
            <a:br>
              <a:rPr lang="en-US" sz="2000" dirty="0" smtClean="0"/>
            </a:br>
            <a:endParaRPr lang="en-US" sz="2000" dirty="0" smtClean="0"/>
          </a:p>
          <a:p>
            <a:pPr>
              <a:buNone/>
            </a:pPr>
            <a:r>
              <a:rPr lang="en-GB" sz="800" b="0" i="1" dirty="0" smtClean="0"/>
              <a:t>A </a:t>
            </a:r>
            <a:r>
              <a:rPr lang="en-GB" sz="1000" b="0" i="1" dirty="0" smtClean="0"/>
              <a:t>VHT mixed format (MF) preamble shall be supported in the draft specification and device support is mandatory. The VHT mixed format preamble shall have the following characteristics:</a:t>
            </a:r>
            <a:endParaRPr lang="en-US" sz="1000" b="0" i="1" dirty="0" smtClean="0"/>
          </a:p>
          <a:p>
            <a:pPr>
              <a:buNone/>
            </a:pPr>
            <a:r>
              <a:rPr lang="en-GB" sz="1000" b="0" i="1" dirty="0" smtClean="0"/>
              <a:t> </a:t>
            </a:r>
            <a:endParaRPr lang="en-US" sz="1000" b="0" i="1" dirty="0" smtClean="0"/>
          </a:p>
          <a:p>
            <a:pPr>
              <a:buNone/>
            </a:pPr>
            <a:r>
              <a:rPr lang="en-GB" sz="1000" b="0" i="1" dirty="0" smtClean="0"/>
              <a:t>R3.2.1.A: Robust legacy 11a deferral. The VHT MF preamble shall be designed such that a legacy 11a device will defer for the duration of the transmission to the same degree that it does for an HT MF preamble.</a:t>
            </a:r>
            <a:endParaRPr lang="en-US" sz="1000" b="0" i="1" dirty="0" smtClean="0"/>
          </a:p>
          <a:p>
            <a:pPr>
              <a:buNone/>
            </a:pPr>
            <a:r>
              <a:rPr lang="en-GB" sz="1000" b="0" i="1" dirty="0" smtClean="0"/>
              <a:t>  </a:t>
            </a:r>
            <a:endParaRPr lang="en-US" sz="1000" b="0" i="1" dirty="0" smtClean="0"/>
          </a:p>
          <a:p>
            <a:pPr>
              <a:buNone/>
            </a:pPr>
            <a:r>
              <a:rPr lang="en-GB" sz="1000" b="0" i="1" dirty="0" smtClean="0"/>
              <a:t>R3.2.1.D: The VHT MF preamble shall include training for</a:t>
            </a:r>
            <a:endParaRPr lang="en-US" sz="1000" b="0" i="1" dirty="0" smtClean="0"/>
          </a:p>
          <a:p>
            <a:pPr lvl="0">
              <a:buNone/>
            </a:pPr>
            <a:r>
              <a:rPr lang="en-GB" sz="1000" b="0" i="1" dirty="0" smtClean="0"/>
              <a:t>a wider channel </a:t>
            </a:r>
            <a:endParaRPr lang="en-US" sz="1000" b="0" i="1" dirty="0" smtClean="0"/>
          </a:p>
          <a:p>
            <a:pPr lvl="0">
              <a:buNone/>
            </a:pPr>
            <a:r>
              <a:rPr lang="en-GB" sz="1000" b="0" i="1" dirty="0" smtClean="0"/>
              <a:t>1 to 8 spatial streams (see Section 3.4)</a:t>
            </a:r>
            <a:endParaRPr lang="en-US" sz="1000" b="0" i="1" dirty="0" smtClean="0"/>
          </a:p>
          <a:p>
            <a:pPr lvl="0">
              <a:buNone/>
            </a:pPr>
            <a:r>
              <a:rPr lang="en-GB" sz="1000" b="0" i="1" dirty="0" smtClean="0"/>
              <a:t>DL MU-MIMO</a:t>
            </a:r>
            <a:endParaRPr lang="en-US" sz="1000" b="0" i="1" dirty="0" smtClean="0"/>
          </a:p>
          <a:p>
            <a:pPr>
              <a:buNone/>
            </a:pPr>
            <a:r>
              <a:rPr lang="en-GB" sz="1000" b="0" i="1" dirty="0" smtClean="0"/>
              <a:t> </a:t>
            </a:r>
            <a:endParaRPr lang="en-US" sz="1000" b="0" i="1" dirty="0" smtClean="0"/>
          </a:p>
          <a:p>
            <a:pPr>
              <a:buNone/>
            </a:pPr>
            <a:r>
              <a:rPr lang="en-GB" sz="1000" b="0" i="1" dirty="0" smtClean="0"/>
              <a:t>R3.2.1.E: Since the HT SIG field cannot be expanded without breaking backward compatibility, the VHT MF preamble shall include VHT SIG fields. The VHT SIG fields may include </a:t>
            </a:r>
            <a:r>
              <a:rPr lang="en-GB" sz="1000" b="0" i="1" dirty="0" err="1" smtClean="0"/>
              <a:t>signaling</a:t>
            </a:r>
            <a:r>
              <a:rPr lang="en-GB" sz="1000" b="0" i="1" dirty="0" smtClean="0"/>
              <a:t> for the following:</a:t>
            </a:r>
            <a:endParaRPr lang="en-US" sz="1000" b="0" i="1" dirty="0" smtClean="0"/>
          </a:p>
          <a:p>
            <a:pPr>
              <a:buNone/>
            </a:pPr>
            <a:r>
              <a:rPr lang="en-GB" sz="1000" b="0" i="1" dirty="0" smtClean="0"/>
              <a:t>	a) wider bandwidth</a:t>
            </a:r>
            <a:endParaRPr lang="en-US" sz="1000" b="0" i="1" dirty="0" smtClean="0"/>
          </a:p>
          <a:p>
            <a:pPr>
              <a:buNone/>
            </a:pPr>
            <a:r>
              <a:rPr lang="en-GB" sz="1000" b="0" i="1" dirty="0" smtClean="0"/>
              <a:t>	b) enhanced MCS (see Section 3.3)</a:t>
            </a:r>
            <a:endParaRPr lang="en-US" sz="1000" b="0" i="1" dirty="0" smtClean="0"/>
          </a:p>
          <a:p>
            <a:pPr>
              <a:buNone/>
            </a:pPr>
            <a:r>
              <a:rPr lang="en-GB" sz="1000" b="0" i="1" dirty="0" smtClean="0"/>
              <a:t>	c) more spatial streams (see Section 3.4)</a:t>
            </a:r>
            <a:endParaRPr lang="en-US" sz="1000" b="0" i="1"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a:xfrm>
            <a:off x="6939896" y="6475413"/>
            <a:ext cx="1604029" cy="184666"/>
          </a:xfrm>
        </p:spPr>
        <p:txBody>
          <a:bodyPr/>
          <a:lstStyle/>
          <a:p>
            <a:pPr>
              <a:defRPr/>
            </a:pPr>
            <a:r>
              <a:rPr lang="en-US" dirty="0" smtClean="0"/>
              <a:t>Rolf de Vegt (Qualcomm)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Unique Characteristics of 802.11ah </a:t>
            </a:r>
            <a:endParaRPr lang="en-US" dirty="0"/>
          </a:p>
        </p:txBody>
      </p:sp>
      <p:sp>
        <p:nvSpPr>
          <p:cNvPr id="3" name="Content Placeholder 2"/>
          <p:cNvSpPr>
            <a:spLocks noGrp="1"/>
          </p:cNvSpPr>
          <p:nvPr>
            <p:ph idx="1"/>
          </p:nvPr>
        </p:nvSpPr>
        <p:spPr>
          <a:xfrm>
            <a:off x="685800" y="1524000"/>
            <a:ext cx="7772400" cy="4114800"/>
          </a:xfrm>
        </p:spPr>
        <p:txBody>
          <a:bodyPr/>
          <a:lstStyle/>
          <a:p>
            <a:r>
              <a:rPr lang="en-US" sz="2000" dirty="0" err="1" smtClean="0"/>
              <a:t>TGah</a:t>
            </a:r>
            <a:r>
              <a:rPr lang="en-US" sz="2000" dirty="0" smtClean="0"/>
              <a:t> has participants from various backgrounds, with different experiences regarding spec development processes </a:t>
            </a:r>
          </a:p>
          <a:p>
            <a:pPr lvl="1"/>
            <a:r>
              <a:rPr lang="en-US" sz="1800" dirty="0" smtClean="0"/>
              <a:t>E.g. 802.11, 15.4, new participants</a:t>
            </a:r>
          </a:p>
          <a:p>
            <a:r>
              <a:rPr lang="en-US" sz="2000" dirty="0" smtClean="0"/>
              <a:t>The unique use cases that are being discussed drive significantly different requirements from ‘traditional Wi-Fi’</a:t>
            </a:r>
          </a:p>
          <a:p>
            <a:pPr lvl="1"/>
            <a:r>
              <a:rPr lang="en-US" sz="1800" dirty="0" smtClean="0"/>
              <a:t>‘Thousands of STA’s per BSS’</a:t>
            </a:r>
          </a:p>
          <a:p>
            <a:pPr lvl="1"/>
            <a:r>
              <a:rPr lang="en-US" sz="1800" dirty="0" smtClean="0"/>
              <a:t>Short, </a:t>
            </a:r>
            <a:r>
              <a:rPr lang="en-US" sz="1800" dirty="0" err="1" smtClean="0"/>
              <a:t>bursty</a:t>
            </a:r>
            <a:r>
              <a:rPr lang="en-US" sz="1800" dirty="0" smtClean="0"/>
              <a:t> traffic at large time intervals</a:t>
            </a:r>
          </a:p>
          <a:p>
            <a:pPr lvl="1"/>
            <a:r>
              <a:rPr lang="en-US" sz="1800" dirty="0" smtClean="0"/>
              <a:t>Extreme low power consumption</a:t>
            </a:r>
          </a:p>
          <a:p>
            <a:pPr lvl="1"/>
            <a:r>
              <a:rPr lang="en-US" sz="1800" dirty="0" smtClean="0"/>
              <a:t>Range up to 1km, outdoor</a:t>
            </a:r>
          </a:p>
          <a:p>
            <a:pPr lvl="1"/>
            <a:r>
              <a:rPr lang="en-US" sz="1800" dirty="0" smtClean="0"/>
              <a:t>Relatively narrow frequency band</a:t>
            </a:r>
          </a:p>
          <a:p>
            <a:r>
              <a:rPr lang="en-US" sz="2200" dirty="0" smtClean="0"/>
              <a:t>Significantly different propagation characteristics than traditional 2.4 and 5 GHz Wi-Fi</a:t>
            </a:r>
          </a:p>
          <a:p>
            <a:pPr lvl="1"/>
            <a:r>
              <a:rPr lang="en-US" sz="1800" dirty="0" smtClean="0"/>
              <a:t>Frequency band</a:t>
            </a:r>
          </a:p>
          <a:p>
            <a:pPr lvl="1"/>
            <a:r>
              <a:rPr lang="en-US" sz="1800" dirty="0" smtClean="0"/>
              <a:t>Outdoor usage</a:t>
            </a:r>
          </a:p>
          <a:p>
            <a:endParaRPr lang="en-US" sz="2200" dirty="0" smtClean="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a:xfrm>
            <a:off x="6939896" y="6475413"/>
            <a:ext cx="1604029" cy="184666"/>
          </a:xfrm>
        </p:spPr>
        <p:txBody>
          <a:bodyPr/>
          <a:lstStyle/>
          <a:p>
            <a:pPr>
              <a:defRPr/>
            </a:pPr>
            <a:r>
              <a:rPr lang="en-US" dirty="0" smtClean="0"/>
              <a:t>Rolf de Vegt (Qualcomm)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addressed by </a:t>
            </a:r>
            <a:r>
              <a:rPr lang="en-US" dirty="0" err="1" smtClean="0"/>
              <a:t>TGah</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Establishing taskgroup consensus around a spec development process to be followed </a:t>
            </a:r>
          </a:p>
          <a:p>
            <a:r>
              <a:rPr lang="en-US" dirty="0" smtClean="0"/>
              <a:t>Determine whether the taskgroup will develop a Usage Model document</a:t>
            </a:r>
          </a:p>
          <a:p>
            <a:r>
              <a:rPr lang="en-US" dirty="0" smtClean="0"/>
              <a:t>Determine whether the taskgroup should develop and  maintain a Channel Model document</a:t>
            </a:r>
          </a:p>
          <a:p>
            <a:r>
              <a:rPr lang="en-US" dirty="0" smtClean="0"/>
              <a:t>Determine whether the taskgroup should develop a Functional Requirements document</a:t>
            </a:r>
          </a:p>
          <a:p>
            <a:r>
              <a:rPr lang="en-US" dirty="0" smtClean="0"/>
              <a:t>Determine whether spec development should occur after consensus has been reached on Channel Model and Functional requirements, or in parallel</a:t>
            </a:r>
            <a:endParaRPr lang="en-US"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a:xfrm>
            <a:off x="6939896" y="6475413"/>
            <a:ext cx="1604029" cy="184666"/>
          </a:xfrm>
        </p:spPr>
        <p:txBody>
          <a:bodyPr/>
          <a:lstStyle/>
          <a:p>
            <a:pPr>
              <a:defRPr/>
            </a:pPr>
            <a:r>
              <a:rPr lang="en-US" dirty="0" smtClean="0"/>
              <a:t>Rolf de Vegt (Qualcomm)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Strawpolls (Yes/No/Abstain)</a:t>
            </a:r>
            <a:endParaRPr lang="en-US" dirty="0"/>
          </a:p>
        </p:txBody>
      </p:sp>
      <p:sp>
        <p:nvSpPr>
          <p:cNvPr id="3" name="Content Placeholder 2"/>
          <p:cNvSpPr>
            <a:spLocks noGrp="1"/>
          </p:cNvSpPr>
          <p:nvPr>
            <p:ph idx="1"/>
          </p:nvPr>
        </p:nvSpPr>
        <p:spPr>
          <a:xfrm>
            <a:off x="685800" y="1600200"/>
            <a:ext cx="8077200" cy="4114800"/>
          </a:xfrm>
        </p:spPr>
        <p:txBody>
          <a:bodyPr/>
          <a:lstStyle/>
          <a:p>
            <a:pPr marL="457200" indent="-457200">
              <a:buFont typeface="+mj-lt"/>
              <a:buAutoNum type="arabicPeriod"/>
            </a:pPr>
            <a:r>
              <a:rPr lang="en-US" dirty="0" err="1" smtClean="0"/>
              <a:t>TGah</a:t>
            </a:r>
            <a:r>
              <a:rPr lang="en-US" dirty="0" smtClean="0"/>
              <a:t> shall develop and adopt a Specification Development process (aka ‘Selection Procedure’) document (56/0/2)</a:t>
            </a:r>
          </a:p>
          <a:p>
            <a:pPr marL="457200" indent="-457200">
              <a:buFont typeface="+mj-lt"/>
              <a:buAutoNum type="arabicPeriod"/>
            </a:pPr>
            <a:r>
              <a:rPr lang="en-US" dirty="0" err="1" smtClean="0"/>
              <a:t>TGah</a:t>
            </a:r>
            <a:r>
              <a:rPr lang="en-US" dirty="0" smtClean="0"/>
              <a:t> shall develop and adopt a Usage Model document (58/0/0)</a:t>
            </a:r>
          </a:p>
          <a:p>
            <a:pPr marL="457200" indent="-457200">
              <a:buFont typeface="+mj-lt"/>
              <a:buAutoNum type="arabicPeriod"/>
            </a:pPr>
            <a:r>
              <a:rPr lang="en-US" dirty="0" err="1" smtClean="0"/>
              <a:t>TGah</a:t>
            </a:r>
            <a:r>
              <a:rPr lang="en-US" dirty="0" smtClean="0"/>
              <a:t> shall develop and adopt a Channel Model document – no one indicates they want to vote ‘no’</a:t>
            </a:r>
          </a:p>
          <a:p>
            <a:pPr marL="457200" indent="-457200">
              <a:buFont typeface="+mj-lt"/>
              <a:buAutoNum type="arabicPeriod"/>
            </a:pPr>
            <a:r>
              <a:rPr lang="en-US" dirty="0" err="1" smtClean="0"/>
              <a:t>TGah</a:t>
            </a:r>
            <a:r>
              <a:rPr lang="en-US" dirty="0" smtClean="0"/>
              <a:t> shall develop and adopt a Functional requirements document (41/0/18)</a:t>
            </a:r>
          </a:p>
          <a:p>
            <a:pPr marL="457200" indent="-457200">
              <a:buFont typeface="+mj-lt"/>
              <a:buAutoNum type="arabicPeriod"/>
            </a:pPr>
            <a:r>
              <a:rPr lang="en-US" dirty="0" err="1" smtClean="0"/>
              <a:t>TGah</a:t>
            </a:r>
            <a:r>
              <a:rPr lang="en-US" dirty="0" smtClean="0"/>
              <a:t> shall adopt Draft specification text after the taskgroup has adopted a Spec Development process document, Functional Requirements document and Channel Model document (34/7/12)</a:t>
            </a:r>
            <a:endParaRPr lang="en-US"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a:xfrm>
            <a:off x="6939896" y="6475413"/>
            <a:ext cx="1604029" cy="184666"/>
          </a:xfrm>
        </p:spPr>
        <p:txBody>
          <a:bodyPr/>
          <a:lstStyle/>
          <a:p>
            <a:pPr>
              <a:defRPr/>
            </a:pPr>
            <a:r>
              <a:rPr lang="en-US" dirty="0" smtClean="0"/>
              <a:t>Rolf de Vegt (Qualcomm)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2571</TotalTime>
  <Words>732</Words>
  <Application>Microsoft Office PowerPoint</Application>
  <PresentationFormat>On-screen Show (4:3)</PresentationFormat>
  <Paragraphs>140</Paragraphs>
  <Slides>10</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802-11-PathProtection</vt:lpstr>
      <vt:lpstr>Microsoft Office Word 97 - 2003 Document</vt:lpstr>
      <vt:lpstr>802.11ah Spec Development Discussion Document</vt:lpstr>
      <vt:lpstr>Contents</vt:lpstr>
      <vt:lpstr>Context and Introduction</vt:lpstr>
      <vt:lpstr>Learnings from other standards groups developing PHY / MAC standards</vt:lpstr>
      <vt:lpstr>Overview of .11ac Spec Development Process</vt:lpstr>
      <vt:lpstr>Sample Content of Spec Framework Document</vt:lpstr>
      <vt:lpstr>Unique Characteristics of 802.11ah </vt:lpstr>
      <vt:lpstr>Topics to be addressed by TGah</vt:lpstr>
      <vt:lpstr>Strawpolls (Yes/No/Abstain)</vt:lpstr>
      <vt:lpstr>Motion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802.15.4g OFDM PHY Overview</dc:title>
  <dc:creator>De Vegt, Rolf</dc:creator>
  <cp:lastModifiedBy>De Vegt, Rolf</cp:lastModifiedBy>
  <cp:revision>149</cp:revision>
  <cp:lastPrinted>1998-02-10T13:28:06Z</cp:lastPrinted>
  <dcterms:created xsi:type="dcterms:W3CDTF">2009-11-09T00:32:22Z</dcterms:created>
  <dcterms:modified xsi:type="dcterms:W3CDTF">2011-01-20T23:08:16Z</dcterms:modified>
</cp:coreProperties>
</file>