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69" r:id="rId2"/>
    <p:sldId id="270" r:id="rId3"/>
    <p:sldId id="274" r:id="rId4"/>
    <p:sldId id="275"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AC84"/>
    <a:srgbClr val="EFE6A8"/>
    <a:srgbClr val="6A2A09"/>
    <a:srgbClr val="EFC59E"/>
    <a:srgbClr val="A40314"/>
    <a:srgbClr val="7BFF8D"/>
    <a:srgbClr val="FFF463"/>
    <a:srgbClr val="F6C1A0"/>
    <a:srgbClr val="30CC29"/>
    <a:srgbClr val="AC73CC"/>
  </p:clrMru>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中間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中間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B344D84-9AFB-497E-A393-DC336BA19D2E}" styleName="中間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中間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06799F8-075E-4A3A-A7F6-7FBC6576F1A4}" styleName="テーマ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テーマ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0288" autoAdjust="0"/>
  </p:normalViewPr>
  <p:slideViewPr>
    <p:cSldViewPr>
      <p:cViewPr varScale="1">
        <p:scale>
          <a:sx n="50" d="100"/>
          <a:sy n="50" d="100"/>
        </p:scale>
        <p:origin x="-205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de-DE" altLang="ja-JP" smtClean="0"/>
              <a:t>doc.: IEEE 802.11-y11/0140r0</a:t>
            </a:r>
            <a:endParaRPr lang="en-US" altLang="ja-JP"/>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de-DE" altLang="ja-JP" smtClean="0"/>
              <a:t>Jan 2011</a:t>
            </a:r>
            <a:endParaRPr lang="en-US" altLang="ja-JP"/>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de-DE" altLang="ja-JP" smtClean="0"/>
              <a:t>Marc Emmelmann, Fraunhofer Fokus</a:t>
            </a:r>
            <a:endParaRPr lang="en-US" altLang="ja-JP"/>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ja-JP"/>
              <a:t>Page </a:t>
            </a:r>
            <a:fld id="{2673BF1D-9DAF-9045-B632-EEED0899BC76}"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de-DE" altLang="ja-JP" smtClean="0"/>
              <a:t>doc.: IEEE 802.11-y11/0140r0</a:t>
            </a:r>
            <a:endParaRPr lang="en-US" altLang="ja-JP"/>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de-DE" altLang="ja-JP" smtClean="0"/>
              <a:t>Jan 2011</a:t>
            </a:r>
            <a:endParaRPr lang="en-US" altLang="ja-JP"/>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de-DE" altLang="ja-JP" smtClean="0"/>
              <a:t>Marc Emmelmann, Fraunhofer Fokus</a:t>
            </a:r>
            <a:endParaRPr lang="en-US" altLang="ja-JP"/>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Page </a:t>
            </a:r>
            <a:fld id="{E910C18A-03BD-DE42-8C52-D363488395C2}"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de-DE" altLang="ja-JP" smtClean="0"/>
              <a:t>doc.: IEEE 802.11-y11/0140r0</a:t>
            </a:r>
            <a:endParaRPr lang="en-US" altLang="ja-JP"/>
          </a:p>
        </p:txBody>
      </p:sp>
      <p:sp>
        <p:nvSpPr>
          <p:cNvPr id="5" name="Rectangle 3"/>
          <p:cNvSpPr>
            <a:spLocks noGrp="1" noChangeArrowheads="1"/>
          </p:cNvSpPr>
          <p:nvPr>
            <p:ph type="dt" idx="1"/>
          </p:nvPr>
        </p:nvSpPr>
        <p:spPr>
          <a:ln/>
        </p:spPr>
        <p:txBody>
          <a:bodyPr/>
          <a:lstStyle/>
          <a:p>
            <a:r>
              <a:rPr lang="de-DE" altLang="ja-JP" smtClean="0"/>
              <a:t>Jan 2011</a:t>
            </a:r>
            <a:endParaRPr lang="en-US" altLang="ja-JP"/>
          </a:p>
        </p:txBody>
      </p:sp>
      <p:sp>
        <p:nvSpPr>
          <p:cNvPr id="6" name="Rectangle 6"/>
          <p:cNvSpPr>
            <a:spLocks noGrp="1" noChangeArrowheads="1"/>
          </p:cNvSpPr>
          <p:nvPr>
            <p:ph type="ftr" sz="quarter" idx="4"/>
          </p:nvPr>
        </p:nvSpPr>
        <p:spPr>
          <a:ln/>
        </p:spPr>
        <p:txBody>
          <a:bodyPr/>
          <a:lstStyle/>
          <a:p>
            <a:pPr lvl="4"/>
            <a:r>
              <a:rPr lang="de-DE" altLang="ja-JP" smtClean="0"/>
              <a:t>Marc Emmelmann, Fraunhofer Fokus</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9E944D61-F205-9B44-A9BD-355584AC9F9E}" type="slidenum">
              <a:rPr lang="en-US" altLang="ja-JP"/>
              <a:pPr/>
              <a:t>1</a:t>
            </a:fld>
            <a:endParaRPr lang="en-US" altLang="ja-JP"/>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endParaRPr lang="en-US"/>
          </a:p>
        </p:txBody>
      </p:sp>
      <p:sp>
        <p:nvSpPr>
          <p:cNvPr id="4" name="Kopfzeilenplatzhalter 3"/>
          <p:cNvSpPr>
            <a:spLocks noGrp="1"/>
          </p:cNvSpPr>
          <p:nvPr>
            <p:ph type="hdr" sz="quarter" idx="10"/>
          </p:nvPr>
        </p:nvSpPr>
        <p:spPr/>
        <p:txBody>
          <a:bodyPr/>
          <a:lstStyle/>
          <a:p>
            <a:r>
              <a:rPr lang="de-DE" altLang="ja-JP" smtClean="0"/>
              <a:t>doc.: IEEE 802.11-y11/0140r0</a:t>
            </a:r>
            <a:endParaRPr lang="en-US" altLang="ja-JP"/>
          </a:p>
        </p:txBody>
      </p:sp>
      <p:sp>
        <p:nvSpPr>
          <p:cNvPr id="5" name="Datumsplatzhalter 4"/>
          <p:cNvSpPr>
            <a:spLocks noGrp="1"/>
          </p:cNvSpPr>
          <p:nvPr>
            <p:ph type="dt" idx="11"/>
          </p:nvPr>
        </p:nvSpPr>
        <p:spPr/>
        <p:txBody>
          <a:bodyPr/>
          <a:lstStyle/>
          <a:p>
            <a:r>
              <a:rPr lang="de-DE" altLang="ja-JP" smtClean="0"/>
              <a:t>Jan 2011</a:t>
            </a:r>
            <a:endParaRPr lang="en-US" altLang="ja-JP"/>
          </a:p>
        </p:txBody>
      </p:sp>
      <p:sp>
        <p:nvSpPr>
          <p:cNvPr id="6" name="Fußzeilenplatzhalter 5"/>
          <p:cNvSpPr>
            <a:spLocks noGrp="1"/>
          </p:cNvSpPr>
          <p:nvPr>
            <p:ph type="ftr" sz="quarter" idx="12"/>
          </p:nvPr>
        </p:nvSpPr>
        <p:spPr/>
        <p:txBody>
          <a:bodyPr/>
          <a:lstStyle/>
          <a:p>
            <a:pPr lvl="4"/>
            <a:r>
              <a:rPr lang="de-DE" altLang="ja-JP" smtClean="0"/>
              <a:t>Marc Emmelmann, Fraunhofer Fokus</a:t>
            </a:r>
            <a:endParaRPr lang="en-US" altLang="ja-JP"/>
          </a:p>
        </p:txBody>
      </p:sp>
      <p:sp>
        <p:nvSpPr>
          <p:cNvPr id="7" name="Foliennummernplatzhalter 6"/>
          <p:cNvSpPr>
            <a:spLocks noGrp="1"/>
          </p:cNvSpPr>
          <p:nvPr>
            <p:ph type="sldNum" sz="quarter" idx="13"/>
          </p:nvPr>
        </p:nvSpPr>
        <p:spPr/>
        <p:txBody>
          <a:bodyPr/>
          <a:lstStyle/>
          <a:p>
            <a:r>
              <a:rPr lang="en-US" altLang="ja-JP" smtClean="0"/>
              <a:t>Page </a:t>
            </a:r>
            <a:fld id="{E910C18A-03BD-DE42-8C52-D363488395C2}" type="slidenum">
              <a:rPr lang="en-US" altLang="ja-JP" smtClean="0"/>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Times New Roman" charset="0"/>
                <a:ea typeface="+mn-ea"/>
                <a:cs typeface="+mn-cs"/>
              </a:rPr>
              <a:t>The actor describes the entities that interact over the 802.11ai-enabled link.  Often this will be one or more people, but an actor may be a machine as well.  The unique characteristics of actor as it </a:t>
            </a:r>
            <a:r>
              <a:rPr lang="en-US" sz="1200" kern="1200" dirty="0" err="1" smtClean="0">
                <a:solidFill>
                  <a:schemeClr val="tx1"/>
                </a:solidFill>
                <a:latin typeface="Times New Roman" charset="0"/>
                <a:ea typeface="+mn-ea"/>
                <a:cs typeface="+mn-cs"/>
              </a:rPr>
              <a:t>appies</a:t>
            </a:r>
            <a:r>
              <a:rPr lang="en-US" sz="1200" kern="1200" dirty="0" smtClean="0">
                <a:solidFill>
                  <a:schemeClr val="tx1"/>
                </a:solidFill>
                <a:latin typeface="Times New Roman" charset="0"/>
                <a:ea typeface="+mn-ea"/>
                <a:cs typeface="+mn-cs"/>
              </a:rPr>
              <a:t> to fast link establishment should be described.   If more than one person, describe the relationship between the two people.  Traits could include level of trust, and previous history.</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The device set is the total of communicating devices in the use case.  Traditional use case descriptions generally cite one device, but our fast link models require that we describe the characteristics of both or all, in the case of multiple interacting devices.  Characteristics may include size, power consumption, user interface capability, and bandwidth.</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The goal is a concise description of what the actor wants to accomplish, including time, user interface constraints, and device constraints.</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Scenario(s) are ext description of user interaction with in a particular situation.  There may be more than one scenario for each use case when the actor/devices/goal is the same, but the setting or other variable is significantly different.  If necessary, list the scenarios</a:t>
            </a:r>
            <a:r>
              <a:rPr lang="en-US" sz="1200" kern="1200" baseline="0" dirty="0" smtClean="0">
                <a:solidFill>
                  <a:schemeClr val="tx1"/>
                </a:solidFill>
                <a:latin typeface="Times New Roman" charset="0"/>
                <a:ea typeface="+mn-ea"/>
                <a:cs typeface="+mn-cs"/>
              </a:rPr>
              <a:t> on the Use Case slide and provide backup slides with more details on </a:t>
            </a:r>
            <a:r>
              <a:rPr lang="en-US" sz="1200" kern="1200" baseline="0" smtClean="0">
                <a:solidFill>
                  <a:schemeClr val="tx1"/>
                </a:solidFill>
                <a:latin typeface="Times New Roman" charset="0"/>
                <a:ea typeface="+mn-ea"/>
                <a:cs typeface="+mn-cs"/>
              </a:rPr>
              <a:t>the scenarios. </a:t>
            </a:r>
            <a:endParaRPr lang="en-US" sz="1200" kern="1200" dirty="0" smtClean="0">
              <a:solidFill>
                <a:schemeClr val="tx1"/>
              </a:solidFill>
              <a:latin typeface="Times New Roman" charset="0"/>
              <a:ea typeface="+mn-ea"/>
              <a:cs typeface="+mn-cs"/>
            </a:endParaRPr>
          </a:p>
          <a:p>
            <a:endParaRPr lang="en-US" dirty="0"/>
          </a:p>
        </p:txBody>
      </p:sp>
      <p:sp>
        <p:nvSpPr>
          <p:cNvPr id="4" name="Header Placeholder 3"/>
          <p:cNvSpPr>
            <a:spLocks noGrp="1"/>
          </p:cNvSpPr>
          <p:nvPr>
            <p:ph type="hdr" sz="quarter" idx="10"/>
          </p:nvPr>
        </p:nvSpPr>
        <p:spPr/>
        <p:txBody>
          <a:bodyPr/>
          <a:lstStyle/>
          <a:p>
            <a:r>
              <a:rPr lang="de-DE" altLang="ja-JP" smtClean="0"/>
              <a:t>doc.: IEEE 802.11-y11/0140r0</a:t>
            </a:r>
            <a:endParaRPr lang="en-US" altLang="ja-JP"/>
          </a:p>
        </p:txBody>
      </p:sp>
      <p:sp>
        <p:nvSpPr>
          <p:cNvPr id="5" name="Date Placeholder 4"/>
          <p:cNvSpPr>
            <a:spLocks noGrp="1"/>
          </p:cNvSpPr>
          <p:nvPr>
            <p:ph type="dt" idx="11"/>
          </p:nvPr>
        </p:nvSpPr>
        <p:spPr/>
        <p:txBody>
          <a:bodyPr/>
          <a:lstStyle/>
          <a:p>
            <a:r>
              <a:rPr lang="de-DE" altLang="ja-JP" smtClean="0"/>
              <a:t>Jan 2011</a:t>
            </a:r>
            <a:endParaRPr lang="en-US" altLang="ja-JP"/>
          </a:p>
        </p:txBody>
      </p:sp>
      <p:sp>
        <p:nvSpPr>
          <p:cNvPr id="6" name="Footer Placeholder 5"/>
          <p:cNvSpPr>
            <a:spLocks noGrp="1"/>
          </p:cNvSpPr>
          <p:nvPr>
            <p:ph type="ftr" sz="quarter" idx="12"/>
          </p:nvPr>
        </p:nvSpPr>
        <p:spPr/>
        <p:txBody>
          <a:bodyPr/>
          <a:lstStyle/>
          <a:p>
            <a:pPr lvl="4"/>
            <a:r>
              <a:rPr lang="de-DE" altLang="ja-JP" smtClean="0"/>
              <a:t>Marc Emmelmann, Fraunhofer Fokus</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E910C18A-03BD-DE42-8C52-D363488395C2}" type="slidenum">
              <a:rPr lang="en-US" altLang="ja-JP" smtClean="0"/>
              <a:pPr/>
              <a:t>4</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de-DE" altLang="ja-JP" smtClean="0"/>
              <a:t>January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de-DE" altLang="ja-JP" smtClean="0"/>
              <a:t>Marc Emmelmann, Fraunhofer Fokus</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9047559C-680F-E94C-BB6B-E24F5D8A3692}"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de-DE" altLang="ja-JP" smtClean="0"/>
              <a:t>January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de-DE" altLang="ja-JP" smtClean="0"/>
              <a:t>Marc Emmelmann, Fraunhofer Fokus</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9F53E4DA-97F1-CD4B-A96C-888A6FB9533F}"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de-DE" altLang="ja-JP" smtClean="0"/>
              <a:t>January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de-DE" altLang="ja-JP" smtClean="0"/>
              <a:t>Marc Emmelmann, Fraunhofer Fokus</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5D082882-EEB1-3B45-9B3F-63C8F745598A}"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de-DE" altLang="ja-JP" smtClean="0"/>
              <a:t>January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de-DE" altLang="ja-JP" smtClean="0"/>
              <a:t>Marc Emmelmann, Fraunhofer Fokus</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31E72FFA-50B6-BE49-9796-CC7F59AABF37}"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de-DE" altLang="ja-JP" smtClean="0"/>
              <a:t>January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de-DE" altLang="ja-JP" smtClean="0"/>
              <a:t>Marc Emmelmann, Fraunhofer Fokus</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1D4705DE-EF5E-3245-9BC1-C3DA5D49391A}"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r>
              <a:rPr lang="de-DE" altLang="ja-JP" smtClean="0"/>
              <a:t>January 2011</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de-DE" altLang="ja-JP" smtClean="0"/>
              <a:t>Marc Emmelmann, Fraunhofer Fokus</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AC81D6A2-EF1A-7342-8735-F6FB16D8B53A}"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r>
              <a:rPr lang="de-DE" altLang="ja-JP" smtClean="0"/>
              <a:t>January 2011</a:t>
            </a:r>
            <a:endParaRPr lang="en-US" altLang="ja-JP"/>
          </a:p>
        </p:txBody>
      </p:sp>
      <p:sp>
        <p:nvSpPr>
          <p:cNvPr id="8" name="フッター プレースホルダ 7"/>
          <p:cNvSpPr>
            <a:spLocks noGrp="1"/>
          </p:cNvSpPr>
          <p:nvPr>
            <p:ph type="ftr" sz="quarter" idx="11"/>
          </p:nvPr>
        </p:nvSpPr>
        <p:spPr/>
        <p:txBody>
          <a:bodyPr/>
          <a:lstStyle>
            <a:lvl1pPr>
              <a:defRPr/>
            </a:lvl1pPr>
          </a:lstStyle>
          <a:p>
            <a:r>
              <a:rPr lang="de-DE" altLang="ja-JP" smtClean="0"/>
              <a:t>Marc Emmelmann, Fraunhofer Fokus</a:t>
            </a:r>
            <a:endParaRPr lang="en-US" altLang="ja-JP"/>
          </a:p>
        </p:txBody>
      </p:sp>
      <p:sp>
        <p:nvSpPr>
          <p:cNvPr id="9" name="スライド番号プレースホルダ 8"/>
          <p:cNvSpPr>
            <a:spLocks noGrp="1"/>
          </p:cNvSpPr>
          <p:nvPr>
            <p:ph type="sldNum" sz="quarter" idx="12"/>
          </p:nvPr>
        </p:nvSpPr>
        <p:spPr/>
        <p:txBody>
          <a:bodyPr/>
          <a:lstStyle>
            <a:lvl1pPr>
              <a:defRPr smtClean="0"/>
            </a:lvl1pPr>
          </a:lstStyle>
          <a:p>
            <a:r>
              <a:rPr lang="en-US" altLang="ja-JP"/>
              <a:t>Slide </a:t>
            </a:r>
            <a:fld id="{FB997D35-7908-D144-B3D6-FD1AB951F4F0}"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r>
              <a:rPr lang="de-DE" altLang="ja-JP" smtClean="0"/>
              <a:t>January 2011</a:t>
            </a:r>
            <a:endParaRPr lang="en-US" altLang="ja-JP"/>
          </a:p>
        </p:txBody>
      </p:sp>
      <p:sp>
        <p:nvSpPr>
          <p:cNvPr id="4" name="フッター プレースホルダ 3"/>
          <p:cNvSpPr>
            <a:spLocks noGrp="1"/>
          </p:cNvSpPr>
          <p:nvPr>
            <p:ph type="ftr" sz="quarter" idx="11"/>
          </p:nvPr>
        </p:nvSpPr>
        <p:spPr/>
        <p:txBody>
          <a:bodyPr/>
          <a:lstStyle>
            <a:lvl1pPr>
              <a:defRPr/>
            </a:lvl1pPr>
          </a:lstStyle>
          <a:p>
            <a:r>
              <a:rPr lang="de-DE" altLang="ja-JP" smtClean="0"/>
              <a:t>Marc Emmelmann, Fraunhofer Fokus</a:t>
            </a:r>
            <a:endParaRPr lang="en-US" altLang="ja-JP"/>
          </a:p>
        </p:txBody>
      </p:sp>
      <p:sp>
        <p:nvSpPr>
          <p:cNvPr id="5" name="スライド番号プレースホルダ 4"/>
          <p:cNvSpPr>
            <a:spLocks noGrp="1"/>
          </p:cNvSpPr>
          <p:nvPr>
            <p:ph type="sldNum" sz="quarter" idx="12"/>
          </p:nvPr>
        </p:nvSpPr>
        <p:spPr/>
        <p:txBody>
          <a:bodyPr/>
          <a:lstStyle>
            <a:lvl1pPr>
              <a:defRPr smtClean="0"/>
            </a:lvl1pPr>
          </a:lstStyle>
          <a:p>
            <a:r>
              <a:rPr lang="en-US" altLang="ja-JP"/>
              <a:t>Slide </a:t>
            </a:r>
            <a:fld id="{7B0F5319-FD8A-3346-B5E7-F356E79E4745}"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de-DE" altLang="ja-JP" smtClean="0"/>
              <a:t>January 2011</a:t>
            </a:r>
            <a:endParaRPr lang="en-US" altLang="ja-JP"/>
          </a:p>
        </p:txBody>
      </p:sp>
      <p:sp>
        <p:nvSpPr>
          <p:cNvPr id="3" name="フッター プレースホルダ 2"/>
          <p:cNvSpPr>
            <a:spLocks noGrp="1"/>
          </p:cNvSpPr>
          <p:nvPr>
            <p:ph type="ftr" sz="quarter" idx="11"/>
          </p:nvPr>
        </p:nvSpPr>
        <p:spPr/>
        <p:txBody>
          <a:bodyPr/>
          <a:lstStyle>
            <a:lvl1pPr>
              <a:defRPr/>
            </a:lvl1pPr>
          </a:lstStyle>
          <a:p>
            <a:r>
              <a:rPr lang="de-DE" altLang="ja-JP" smtClean="0"/>
              <a:t>Marc Emmelmann, Fraunhofer Fokus</a:t>
            </a:r>
            <a:endParaRPr lang="en-US" altLang="ja-JP"/>
          </a:p>
        </p:txBody>
      </p:sp>
      <p:sp>
        <p:nvSpPr>
          <p:cNvPr id="4" name="スライド番号プレースホルダ 3"/>
          <p:cNvSpPr>
            <a:spLocks noGrp="1"/>
          </p:cNvSpPr>
          <p:nvPr>
            <p:ph type="sldNum" sz="quarter" idx="12"/>
          </p:nvPr>
        </p:nvSpPr>
        <p:spPr/>
        <p:txBody>
          <a:bodyPr/>
          <a:lstStyle>
            <a:lvl1pPr>
              <a:defRPr smtClean="0"/>
            </a:lvl1pPr>
          </a:lstStyle>
          <a:p>
            <a:r>
              <a:rPr lang="en-US" altLang="ja-JP"/>
              <a:t>Slide </a:t>
            </a:r>
            <a:fld id="{EFCC6778-12E3-F944-995B-F7B11050D417}"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de-DE" altLang="ja-JP" smtClean="0"/>
              <a:t>January 2011</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de-DE" altLang="ja-JP" smtClean="0"/>
              <a:t>Marc Emmelmann, Fraunhofer Fokus</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B6E4B4F7-6D23-4B41-816F-CC2E3533839A}"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de-DE" altLang="ja-JP" smtClean="0"/>
              <a:t>January 2011</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de-DE" altLang="ja-JP" smtClean="0"/>
              <a:t>Marc Emmelmann, Fraunhofer Fokus</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D9999CD1-250E-3B41-87CE-CF495A8A8F64}"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de-DE" altLang="ja-JP" smtClean="0"/>
              <a:t>January 2011</a:t>
            </a:r>
            <a:endParaRPr lang="en-US" altLang="ja-JP"/>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de-DE" altLang="ja-JP" smtClean="0"/>
              <a:t>Marc Emmelmann, Fraunhofer Fokus</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ja-JP"/>
              <a:t>Slide </a:t>
            </a:r>
            <a:fld id="{03E4786A-0337-604E-9B36-BA666746C78B}" type="slidenum">
              <a:rPr lang="en-US" altLang="ja-JP"/>
              <a:pPr/>
              <a:t>‹#›</a:t>
            </a:fld>
            <a:endParaRPr lang="en-US" altLang="ja-JP"/>
          </a:p>
        </p:txBody>
      </p:sp>
      <p:sp>
        <p:nvSpPr>
          <p:cNvPr id="1031" name="Rectangle 7"/>
          <p:cNvSpPr>
            <a:spLocks noChangeArrowheads="1"/>
          </p:cNvSpPr>
          <p:nvPr/>
        </p:nvSpPr>
        <p:spPr bwMode="auto">
          <a:xfrm>
            <a:off x="4944413" y="332601"/>
            <a:ext cx="3501087"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IEEE </a:t>
            </a:r>
            <a:r>
              <a:rPr lang="en-US" altLang="ja-JP" sz="1800" b="1" dirty="0" smtClean="0"/>
              <a:t>802.11-11/0140r02</a:t>
            </a:r>
            <a:endParaRPr lang="en-US" altLang="ja-JP"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日付プレースホルダ 3"/>
          <p:cNvSpPr>
            <a:spLocks noGrp="1"/>
          </p:cNvSpPr>
          <p:nvPr>
            <p:ph type="dt" sz="half" idx="10"/>
          </p:nvPr>
        </p:nvSpPr>
        <p:spPr/>
        <p:txBody>
          <a:bodyPr/>
          <a:lstStyle/>
          <a:p>
            <a:r>
              <a:rPr lang="de-DE" altLang="ja-JP" smtClean="0"/>
              <a:t>January 2011</a:t>
            </a:r>
            <a:endParaRPr lang="en-US" altLang="ja-JP"/>
          </a:p>
        </p:txBody>
      </p:sp>
      <p:sp>
        <p:nvSpPr>
          <p:cNvPr id="7" name="フッター プレースホルダ 4"/>
          <p:cNvSpPr>
            <a:spLocks noGrp="1"/>
          </p:cNvSpPr>
          <p:nvPr>
            <p:ph type="ftr" sz="quarter" idx="11"/>
          </p:nvPr>
        </p:nvSpPr>
        <p:spPr/>
        <p:txBody>
          <a:bodyPr/>
          <a:lstStyle/>
          <a:p>
            <a:r>
              <a:rPr lang="de-DE" altLang="ja-JP" smtClean="0"/>
              <a:t>Marc Emmelmann, Fraunhofer Fokus</a:t>
            </a:r>
            <a:endParaRPr lang="en-US" altLang="ja-JP"/>
          </a:p>
        </p:txBody>
      </p:sp>
      <p:sp>
        <p:nvSpPr>
          <p:cNvPr id="8" name="スライド番号プレースホルダ 5"/>
          <p:cNvSpPr>
            <a:spLocks noGrp="1"/>
          </p:cNvSpPr>
          <p:nvPr>
            <p:ph type="sldNum" sz="quarter" idx="12"/>
          </p:nvPr>
        </p:nvSpPr>
        <p:spPr/>
        <p:txBody>
          <a:bodyPr/>
          <a:lstStyle/>
          <a:p>
            <a:r>
              <a:rPr lang="en-US" altLang="ja-JP"/>
              <a:t>Slide </a:t>
            </a:r>
            <a:fld id="{C0B7CE83-FD07-4F43-BAD8-20FD0EDAD0F6}" type="slidenum">
              <a:rPr lang="en-US" altLang="ja-JP"/>
              <a:pPr/>
              <a:t>1</a:t>
            </a:fld>
            <a:endParaRPr lang="en-US" altLang="ja-JP"/>
          </a:p>
        </p:txBody>
      </p:sp>
      <p:sp>
        <p:nvSpPr>
          <p:cNvPr id="30722" name="Rectangle 2"/>
          <p:cNvSpPr>
            <a:spLocks noGrp="1" noChangeArrowheads="1"/>
          </p:cNvSpPr>
          <p:nvPr>
            <p:ph type="title"/>
          </p:nvPr>
        </p:nvSpPr>
        <p:spPr>
          <a:noFill/>
          <a:ln/>
        </p:spPr>
        <p:txBody>
          <a:bodyPr/>
          <a:lstStyle/>
          <a:p>
            <a:r>
              <a:rPr lang="en-US" altLang="ja-JP" dirty="0" err="1" smtClean="0"/>
              <a:t>TGai</a:t>
            </a:r>
            <a:r>
              <a:rPr lang="en-US" altLang="ja-JP" dirty="0" smtClean="0"/>
              <a:t> Guideline for Submissions to </a:t>
            </a:r>
            <a:r>
              <a:rPr lang="en-US" altLang="ja-JP" dirty="0" err="1" smtClean="0"/>
              <a:t>TGai</a:t>
            </a:r>
            <a:r>
              <a:rPr lang="en-US" altLang="ja-JP" dirty="0" smtClean="0"/>
              <a:t> Template Slides</a:t>
            </a:r>
            <a:endParaRPr lang="en-US" altLang="ja-JP" dirty="0"/>
          </a:p>
        </p:txBody>
      </p:sp>
      <p:sp>
        <p:nvSpPr>
          <p:cNvPr id="30726" name="Rectangle 6"/>
          <p:cNvSpPr>
            <a:spLocks noGrp="1" noChangeArrowheads="1"/>
          </p:cNvSpPr>
          <p:nvPr>
            <p:ph type="body" idx="1"/>
          </p:nvPr>
        </p:nvSpPr>
        <p:spPr>
          <a:xfrm>
            <a:off x="685800" y="1676400"/>
            <a:ext cx="7772400" cy="381000"/>
          </a:xfrm>
          <a:noFill/>
          <a:ln/>
        </p:spPr>
        <p:txBody>
          <a:bodyPr/>
          <a:lstStyle/>
          <a:p>
            <a:pPr algn="ctr">
              <a:buFontTx/>
              <a:buNone/>
            </a:pPr>
            <a:r>
              <a:rPr lang="en-US" altLang="ja-JP" sz="2000" dirty="0"/>
              <a:t>Date:</a:t>
            </a:r>
            <a:r>
              <a:rPr lang="en-US" altLang="ja-JP" sz="2000" b="0" dirty="0" smtClean="0"/>
              <a:t> 2011-01-17</a:t>
            </a:r>
            <a:endParaRPr lang="en-US" altLang="ja-JP" sz="2000" b="0" dirty="0"/>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altLang="ja-JP" sz="2000" b="1" dirty="0"/>
              <a:t>Authors:</a:t>
            </a:r>
            <a:endParaRPr lang="en-US" altLang="ja-JP" sz="2000" dirty="0"/>
          </a:p>
        </p:txBody>
      </p:sp>
      <p:graphicFrame>
        <p:nvGraphicFramePr>
          <p:cNvPr id="9" name="表 8"/>
          <p:cNvGraphicFramePr>
            <a:graphicFrameLocks noGrp="1"/>
          </p:cNvGraphicFramePr>
          <p:nvPr/>
        </p:nvGraphicFramePr>
        <p:xfrm>
          <a:off x="609600" y="2362200"/>
          <a:ext cx="7924800" cy="1833880"/>
        </p:xfrm>
        <a:graphic>
          <a:graphicData uri="http://schemas.openxmlformats.org/drawingml/2006/table">
            <a:tbl>
              <a:tblPr firstRow="1" bandRow="1">
                <a:tableStyleId>{5940675A-B579-460E-94D1-54222C63F5DA}</a:tableStyleId>
              </a:tblPr>
              <a:tblGrid>
                <a:gridCol w="1584960"/>
                <a:gridCol w="1463040"/>
                <a:gridCol w="1752600"/>
                <a:gridCol w="1371600"/>
                <a:gridCol w="1752600"/>
              </a:tblGrid>
              <a:tr h="370840">
                <a:tc>
                  <a:txBody>
                    <a:bodyPr/>
                    <a:lstStyle/>
                    <a:p>
                      <a:r>
                        <a:rPr kumimoji="1" lang="en-US" altLang="ja-JP" sz="2000" b="1" dirty="0" smtClean="0"/>
                        <a:t>Name</a:t>
                      </a:r>
                      <a:endParaRPr kumimoji="1" lang="ja-JP" altLang="en-US" sz="2000" b="1" dirty="0"/>
                    </a:p>
                  </a:txBody>
                  <a:tcPr/>
                </a:tc>
                <a:tc>
                  <a:txBody>
                    <a:bodyPr/>
                    <a:lstStyle/>
                    <a:p>
                      <a:r>
                        <a:rPr kumimoji="1" lang="en-US" altLang="ja-JP" sz="2000" b="1" dirty="0" smtClean="0"/>
                        <a:t>Affiliations</a:t>
                      </a:r>
                      <a:endParaRPr kumimoji="1" lang="ja-JP" altLang="en-US" sz="2000" b="1" dirty="0"/>
                    </a:p>
                  </a:txBody>
                  <a:tcPr/>
                </a:tc>
                <a:tc>
                  <a:txBody>
                    <a:bodyPr/>
                    <a:lstStyle/>
                    <a:p>
                      <a:r>
                        <a:rPr kumimoji="1" lang="en-US" altLang="ja-JP" sz="2000" b="1" dirty="0" smtClean="0"/>
                        <a:t>Address</a:t>
                      </a:r>
                      <a:endParaRPr kumimoji="1" lang="ja-JP" altLang="en-US" sz="2000" b="1" dirty="0"/>
                    </a:p>
                  </a:txBody>
                  <a:tcPr/>
                </a:tc>
                <a:tc>
                  <a:txBody>
                    <a:bodyPr/>
                    <a:lstStyle/>
                    <a:p>
                      <a:r>
                        <a:rPr kumimoji="1" lang="en-US" altLang="ja-JP" sz="2000" b="1" dirty="0" smtClean="0"/>
                        <a:t>Phone</a:t>
                      </a:r>
                      <a:endParaRPr kumimoji="1" lang="ja-JP" altLang="en-US" sz="2000" b="1" dirty="0"/>
                    </a:p>
                  </a:txBody>
                  <a:tcPr/>
                </a:tc>
                <a:tc>
                  <a:txBody>
                    <a:bodyPr/>
                    <a:lstStyle/>
                    <a:p>
                      <a:r>
                        <a:rPr kumimoji="1" lang="en-US" altLang="ja-JP" sz="2000" b="1" dirty="0" smtClean="0"/>
                        <a:t>email</a:t>
                      </a:r>
                      <a:endParaRPr kumimoji="1" lang="ja-JP" altLang="en-US" sz="2000" b="1" dirty="0"/>
                    </a:p>
                  </a:txBody>
                  <a:tcPr/>
                </a:tc>
              </a:tr>
              <a:tr h="370840">
                <a:tc>
                  <a:txBody>
                    <a:bodyPr/>
                    <a:lstStyle/>
                    <a:p>
                      <a:r>
                        <a:rPr kumimoji="1" lang="en-US" altLang="ja-JP" sz="1600" dirty="0" smtClean="0"/>
                        <a:t>Marc Emmelmann</a:t>
                      </a:r>
                      <a:endParaRPr kumimoji="1" lang="ja-JP" altLang="en-US" sz="1600" dirty="0"/>
                    </a:p>
                  </a:txBody>
                  <a:tcPr/>
                </a:tc>
                <a:tc>
                  <a:txBody>
                    <a:bodyPr/>
                    <a:lstStyle/>
                    <a:p>
                      <a:r>
                        <a:rPr kumimoji="1" lang="en-US" altLang="ja-JP" sz="1600" dirty="0" smtClean="0"/>
                        <a:t>Fraunhofer </a:t>
                      </a:r>
                      <a:r>
                        <a:rPr kumimoji="1" lang="en-US" altLang="ja-JP" sz="1600" dirty="0" err="1" smtClean="0"/>
                        <a:t>Fokus</a:t>
                      </a:r>
                      <a:endParaRPr kumimoji="1" lang="ja-JP" altLang="en-US" sz="1600" dirty="0"/>
                    </a:p>
                  </a:txBody>
                  <a:tcPr/>
                </a:tc>
                <a:tc>
                  <a:txBody>
                    <a:bodyPr/>
                    <a:lstStyle/>
                    <a:p>
                      <a:r>
                        <a:rPr kumimoji="1" lang="en-US" altLang="ja-JP" sz="1600" dirty="0" err="1" smtClean="0"/>
                        <a:t>Kaiserin-Augusta-Allee</a:t>
                      </a:r>
                      <a:r>
                        <a:rPr kumimoji="1" lang="en-US" altLang="ja-JP" sz="1600" dirty="0" smtClean="0"/>
                        <a:t> 31</a:t>
                      </a:r>
                      <a:br>
                        <a:rPr kumimoji="1" lang="en-US" altLang="ja-JP" sz="1600" dirty="0" smtClean="0"/>
                      </a:br>
                      <a:r>
                        <a:rPr kumimoji="1" lang="en-US" altLang="ja-JP" sz="1600" dirty="0" smtClean="0"/>
                        <a:t>10589 Berlin</a:t>
                      </a:r>
                    </a:p>
                    <a:p>
                      <a:r>
                        <a:rPr kumimoji="1" lang="en-US" altLang="ja-JP" sz="1600" dirty="0" smtClean="0"/>
                        <a:t>Germany</a:t>
                      </a:r>
                      <a:endParaRPr kumimoji="1" lang="ja-JP" altLang="en-US" sz="1600" dirty="0"/>
                    </a:p>
                  </a:txBody>
                  <a:tcPr/>
                </a:tc>
                <a:tc>
                  <a:txBody>
                    <a:bodyPr/>
                    <a:lstStyle/>
                    <a:p>
                      <a:r>
                        <a:rPr kumimoji="1" lang="en-US" altLang="ja-JP" sz="1600" dirty="0" smtClean="0"/>
                        <a:t>+49-30-3463-7268</a:t>
                      </a:r>
                      <a:endParaRPr kumimoji="1" lang="ja-JP" altLang="en-US" sz="1600" dirty="0"/>
                    </a:p>
                  </a:txBody>
                  <a:tcPr/>
                </a:tc>
                <a:tc>
                  <a:txBody>
                    <a:bodyPr/>
                    <a:lstStyle/>
                    <a:p>
                      <a:r>
                        <a:rPr kumimoji="1" lang="en-US" altLang="ja-JP" sz="1200" dirty="0" err="1" smtClean="0"/>
                        <a:t>emmelmann@ieee.org</a:t>
                      </a:r>
                      <a:endParaRPr kumimoji="1" lang="ja-JP" altLang="en-US" sz="1200" dirty="0"/>
                    </a:p>
                  </a:txBody>
                  <a:tcPr/>
                </a:tc>
              </a:tr>
              <a:tr h="370840">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Abstract</a:t>
            </a:r>
            <a:endParaRPr lang="en-US" dirty="0"/>
          </a:p>
        </p:txBody>
      </p:sp>
      <p:sp>
        <p:nvSpPr>
          <p:cNvPr id="3" name="Inhaltsplatzhalter 2"/>
          <p:cNvSpPr>
            <a:spLocks noGrp="1"/>
          </p:cNvSpPr>
          <p:nvPr>
            <p:ph idx="1"/>
          </p:nvPr>
        </p:nvSpPr>
        <p:spPr/>
        <p:txBody>
          <a:bodyPr/>
          <a:lstStyle/>
          <a:p>
            <a:r>
              <a:rPr lang="en-US" dirty="0" smtClean="0"/>
              <a:t>For further details, please refer to 11-11/0139 in its most recent version.</a:t>
            </a:r>
          </a:p>
          <a:p>
            <a:endParaRPr lang="en-US" dirty="0" smtClean="0"/>
          </a:p>
          <a:p>
            <a:r>
              <a:rPr lang="en-US" dirty="0" smtClean="0"/>
              <a:t>This slide set is maintained by </a:t>
            </a:r>
            <a:r>
              <a:rPr lang="en-US" dirty="0" err="1" smtClean="0"/>
              <a:t>TGai</a:t>
            </a:r>
            <a:r>
              <a:rPr lang="en-US" dirty="0" smtClean="0"/>
              <a:t> Chair, Vice Chair, or Technical Editor. Please use a new (different) document number if you whish to present suggested changes / amendments to this slide set.</a:t>
            </a:r>
          </a:p>
        </p:txBody>
      </p:sp>
      <p:sp>
        <p:nvSpPr>
          <p:cNvPr id="4" name="Datumsplatzhalter 3"/>
          <p:cNvSpPr>
            <a:spLocks noGrp="1"/>
          </p:cNvSpPr>
          <p:nvPr>
            <p:ph type="dt" sz="half" idx="10"/>
          </p:nvPr>
        </p:nvSpPr>
        <p:spPr/>
        <p:txBody>
          <a:bodyPr/>
          <a:lstStyle/>
          <a:p>
            <a:r>
              <a:rPr lang="de-DE" altLang="ja-JP" smtClean="0"/>
              <a:t>January 2011</a:t>
            </a:r>
            <a:endParaRPr lang="en-US" altLang="ja-JP"/>
          </a:p>
        </p:txBody>
      </p:sp>
      <p:sp>
        <p:nvSpPr>
          <p:cNvPr id="5" name="Fußzeilenplatzhalter 4"/>
          <p:cNvSpPr>
            <a:spLocks noGrp="1"/>
          </p:cNvSpPr>
          <p:nvPr>
            <p:ph type="ftr" sz="quarter" idx="11"/>
          </p:nvPr>
        </p:nvSpPr>
        <p:spPr/>
        <p:txBody>
          <a:bodyPr/>
          <a:lstStyle/>
          <a:p>
            <a:r>
              <a:rPr lang="de-DE" altLang="ja-JP" smtClean="0"/>
              <a:t>Marc Emmelmann, Fraunhofer Fokus</a:t>
            </a:r>
            <a:endParaRPr lang="en-US" altLang="ja-JP"/>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2</a:t>
            </a:fld>
            <a:endParaRPr lang="en-US" alt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Conformance </a:t>
            </a:r>
            <a:r>
              <a:rPr lang="en-US" dirty="0" err="1" smtClean="0"/>
              <a:t>w</a:t>
            </a:r>
            <a:r>
              <a:rPr lang="en-US" dirty="0" smtClean="0"/>
              <a:t>/ </a:t>
            </a:r>
            <a:r>
              <a:rPr lang="en-US" dirty="0" err="1" smtClean="0"/>
              <a:t>Tgai</a:t>
            </a:r>
            <a:r>
              <a:rPr lang="en-US" dirty="0" smtClean="0"/>
              <a:t> PAR &amp; 5C </a:t>
            </a:r>
            <a:endParaRPr lang="en-US" dirty="0"/>
          </a:p>
        </p:txBody>
      </p:sp>
      <p:sp>
        <p:nvSpPr>
          <p:cNvPr id="4" name="Datumsplatzhalter 3"/>
          <p:cNvSpPr>
            <a:spLocks noGrp="1"/>
          </p:cNvSpPr>
          <p:nvPr>
            <p:ph type="dt" sz="half" idx="10"/>
          </p:nvPr>
        </p:nvSpPr>
        <p:spPr/>
        <p:txBody>
          <a:bodyPr/>
          <a:lstStyle/>
          <a:p>
            <a:r>
              <a:rPr lang="de-DE" altLang="ja-JP" smtClean="0"/>
              <a:t>January 2011</a:t>
            </a:r>
            <a:endParaRPr lang="en-US" altLang="ja-JP"/>
          </a:p>
        </p:txBody>
      </p:sp>
      <p:sp>
        <p:nvSpPr>
          <p:cNvPr id="5" name="Fußzeilenplatzhalter 4"/>
          <p:cNvSpPr>
            <a:spLocks noGrp="1"/>
          </p:cNvSpPr>
          <p:nvPr>
            <p:ph type="ftr" sz="quarter" idx="11"/>
          </p:nvPr>
        </p:nvSpPr>
        <p:spPr/>
        <p:txBody>
          <a:bodyPr/>
          <a:lstStyle/>
          <a:p>
            <a:r>
              <a:rPr lang="de-DE" altLang="ja-JP" smtClean="0"/>
              <a:t>Marc Emmelmann, Fraunhofer Fokus</a:t>
            </a:r>
            <a:endParaRPr lang="en-US" altLang="ja-JP"/>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graphicFrame>
        <p:nvGraphicFramePr>
          <p:cNvPr id="7" name="Tabelle 6"/>
          <p:cNvGraphicFramePr>
            <a:graphicFrameLocks noGrp="1"/>
          </p:cNvGraphicFramePr>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Yes / 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dirty="0" smtClean="0"/>
                        <a:t>Yes / No</a:t>
                      </a:r>
                      <a:endParaRPr lang="en-US" sz="1400" dirty="0"/>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dirty="0" smtClean="0"/>
                        <a:t>Yes / No</a:t>
                      </a:r>
                      <a:endParaRPr lang="en-US" sz="1400" dirty="0"/>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Yes / 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Yes / 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1,3,4</a:t>
                      </a:r>
                      <a:r>
                        <a:rPr lang="en-US" sz="1400" baseline="0" dirty="0" smtClean="0"/>
                        <a:t> (list of applicable phases)</a:t>
                      </a:r>
                      <a:endParaRPr lang="en-US" sz="1400" dirty="0"/>
                    </a:p>
                  </a:txBody>
                  <a:tcPr/>
                </a:tc>
              </a:tr>
            </a:tbl>
          </a:graphicData>
        </a:graphic>
      </p:graphicFrame>
      <p:sp>
        <p:nvSpPr>
          <p:cNvPr id="8" name="Inhaltsplatzhalter 7"/>
          <p:cNvSpPr>
            <a:spLocks noGrp="1"/>
          </p:cNvSpPr>
          <p:nvPr>
            <p:ph idx="1"/>
          </p:nvPr>
        </p:nvSpPr>
        <p:spPr>
          <a:xfrm>
            <a:off x="685800" y="5334000"/>
            <a:ext cx="7772400" cy="762000"/>
          </a:xfrm>
        </p:spPr>
        <p:txBody>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Template</a:t>
            </a:r>
            <a:br>
              <a:rPr lang="en-US" dirty="0" smtClean="0"/>
            </a:br>
            <a:r>
              <a:rPr lang="en-US" sz="2000" dirty="0" smtClean="0"/>
              <a:t>(see notes)</a:t>
            </a:r>
            <a:endParaRPr lang="en-US" dirty="0"/>
          </a:p>
        </p:txBody>
      </p:sp>
      <p:sp>
        <p:nvSpPr>
          <p:cNvPr id="3" name="Content Placeholder 2"/>
          <p:cNvSpPr>
            <a:spLocks noGrp="1"/>
          </p:cNvSpPr>
          <p:nvPr>
            <p:ph idx="1"/>
          </p:nvPr>
        </p:nvSpPr>
        <p:spPr/>
        <p:txBody>
          <a:bodyPr/>
          <a:lstStyle/>
          <a:p>
            <a:r>
              <a:rPr lang="en-US" dirty="0" smtClean="0"/>
              <a:t>Actor(s):</a:t>
            </a:r>
          </a:p>
          <a:p>
            <a:pPr lvl="1"/>
            <a:endParaRPr lang="en-US" dirty="0" smtClean="0"/>
          </a:p>
          <a:p>
            <a:r>
              <a:rPr lang="en-US" dirty="0" smtClean="0"/>
              <a:t>Device set: </a:t>
            </a:r>
          </a:p>
          <a:p>
            <a:pPr lvl="1"/>
            <a:endParaRPr lang="en-US" dirty="0" smtClean="0"/>
          </a:p>
          <a:p>
            <a:r>
              <a:rPr lang="en-US" dirty="0" smtClean="0"/>
              <a:t>Goal</a:t>
            </a:r>
            <a:r>
              <a:rPr lang="en-US" dirty="0" smtClean="0"/>
              <a:t>: </a:t>
            </a:r>
            <a:endParaRPr lang="en-US" dirty="0" smtClean="0"/>
          </a:p>
          <a:p>
            <a:pPr lvl="1"/>
            <a:endParaRPr lang="en-US" dirty="0" smtClean="0"/>
          </a:p>
          <a:p>
            <a:r>
              <a:rPr lang="en-US" dirty="0" smtClean="0"/>
              <a:t>Scenario(s):</a:t>
            </a:r>
            <a:endParaRPr lang="en-US" dirty="0" smtClean="0"/>
          </a:p>
          <a:p>
            <a:endParaRPr lang="en-US" dirty="0"/>
          </a:p>
        </p:txBody>
      </p:sp>
      <p:sp>
        <p:nvSpPr>
          <p:cNvPr id="4" name="Date Placeholder 3"/>
          <p:cNvSpPr>
            <a:spLocks noGrp="1"/>
          </p:cNvSpPr>
          <p:nvPr>
            <p:ph type="dt" sz="half" idx="10"/>
          </p:nvPr>
        </p:nvSpPr>
        <p:spPr/>
        <p:txBody>
          <a:bodyPr/>
          <a:lstStyle/>
          <a:p>
            <a:r>
              <a:rPr lang="de-DE" altLang="ja-JP" smtClean="0"/>
              <a:t>January 2011</a:t>
            </a:r>
            <a:endParaRPr lang="en-US" altLang="ja-JP"/>
          </a:p>
        </p:txBody>
      </p:sp>
      <p:sp>
        <p:nvSpPr>
          <p:cNvPr id="5" name="Footer Placeholder 4"/>
          <p:cNvSpPr>
            <a:spLocks noGrp="1"/>
          </p:cNvSpPr>
          <p:nvPr>
            <p:ph type="ftr" sz="quarter" idx="11"/>
          </p:nvPr>
        </p:nvSpPr>
        <p:spPr/>
        <p:txBody>
          <a:bodyPr/>
          <a:lstStyle/>
          <a:p>
            <a:r>
              <a:rPr lang="de-DE" altLang="ja-JP" smtClean="0"/>
              <a:t>Marc Emmelmann, Fraunhofer Fokus</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31E72FFA-50B6-BE49-9796-CC7F59AABF37}" type="slidenum">
              <a:rPr lang="en-US" altLang="ja-JP" smtClean="0"/>
              <a:pPr/>
              <a:t>4</a:t>
            </a:fld>
            <a:endParaRPr lang="en-US" altLang="ja-JP"/>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274</TotalTime>
  <Words>385</Words>
  <Application>Microsoft Office PowerPoint</Application>
  <PresentationFormat>On-screen Show (4:3)</PresentationFormat>
  <Paragraphs>73</Paragraphs>
  <Slides>4</Slides>
  <Notes>3</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802-11-Submission</vt:lpstr>
      <vt:lpstr>TGai Guideline for Submissions to TGai Template Slides</vt:lpstr>
      <vt:lpstr>Abstract</vt:lpstr>
      <vt:lpstr>Conformance w/ Tgai PAR &amp; 5C </vt:lpstr>
      <vt:lpstr>Use Case Template (see notes)</vt:lpstr>
    </vt:vector>
  </TitlesOfParts>
  <Manager/>
  <Company>Fraunhofer Fokus</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 Manual Template Slides</dc:title>
  <dc:subject/>
  <dc:creator>Marc Emmelmann</dc:creator>
  <cp:keywords/>
  <dc:description/>
  <cp:lastModifiedBy>Tom Siep</cp:lastModifiedBy>
  <cp:revision>60</cp:revision>
  <cp:lastPrinted>1998-02-10T13:28:06Z</cp:lastPrinted>
  <dcterms:created xsi:type="dcterms:W3CDTF">2011-01-18T18:21:24Z</dcterms:created>
  <dcterms:modified xsi:type="dcterms:W3CDTF">2011-01-22T02:15:44Z</dcterms:modified>
  <cp:category/>
</cp:coreProperties>
</file>