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9" r:id="rId2"/>
    <p:sldId id="425" r:id="rId3"/>
    <p:sldId id="462" r:id="rId4"/>
    <p:sldId id="463" r:id="rId5"/>
    <p:sldId id="464" r:id="rId6"/>
    <p:sldId id="465" r:id="rId7"/>
    <p:sldId id="461" r:id="rId8"/>
    <p:sldId id="46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00"/>
    <a:srgbClr val="3399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10" autoAdjust="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74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EE406CE-BB91-4C49-8ACE-20CA319D9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59F7EBC-1B88-455D-96B9-E9492F32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FA2D3209-1B89-4AE5-B338-5FF25B3EF28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416550" y="111125"/>
            <a:ext cx="865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ja-JP" altLang="en-US" sz="1400" b="1"/>
              <a:t>doc.: IEEE 802.11-yy/xxxxr0</a:t>
            </a:r>
            <a:endParaRPr lang="en-US" altLang="ja-JP" sz="1400" b="1" dirty="0"/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54050" y="111125"/>
            <a:ext cx="992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ja-JP" altLang="en-US" sz="1400" b="1"/>
              <a:t>Month Year</a:t>
            </a:r>
            <a:endParaRPr lang="en-US" altLang="ja-JP" sz="1400" b="1" dirty="0"/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121275" y="8985250"/>
            <a:ext cx="116046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ja-JP" altLang="en-US"/>
              <a:t>John Doe, Some Company</a:t>
            </a:r>
            <a:endParaRPr lang="en-US" altLang="ja-JP" dirty="0"/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206750" y="8985250"/>
            <a:ext cx="5286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ja-JP" dirty="0"/>
              <a:t>Page </a:t>
            </a:r>
            <a:fld id="{65DD90BD-F8E9-4D6E-B014-27001AA92739}" type="slidenum">
              <a:rPr lang="en-US" altLang="ja-JP"/>
              <a:pPr algn="r" defTabSz="933450"/>
              <a:t>1</a:t>
            </a:fld>
            <a:endParaRPr lang="en-US" altLang="ja-JP" dirty="0"/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 err="1">
                <a:ea typeface="ＭＳ Ｐゴシック" pitchFamily="34" charset="-128"/>
              </a:rPr>
              <a:t>doc.:IEEE</a:t>
            </a:r>
            <a:r>
              <a:rPr lang="en-US" altLang="ja-JP" sz="1800" b="1" dirty="0">
                <a:ea typeface="ＭＳ Ｐゴシック" pitchFamily="34" charset="-128"/>
              </a:rPr>
              <a:t> </a:t>
            </a:r>
            <a:r>
              <a:rPr lang="en-US" altLang="ja-JP" sz="1800" b="1" dirty="0" smtClean="0">
                <a:ea typeface="ＭＳ Ｐゴシック" pitchFamily="34" charset="-128"/>
              </a:rPr>
              <a:t>802.11-11/0131r0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39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ja-JP" sz="1800" b="1">
                <a:ea typeface="ＭＳ Ｐゴシック" pitchFamily="34" charset="-128"/>
              </a:rPr>
              <a:t>Jan 18, 2011</a:t>
            </a:r>
            <a:endParaRPr lang="en-US" sz="1800" b="1">
              <a:ea typeface="ＭＳ Ｐゴシック" pitchFamily="34" charset="-128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4191000" y="6553200"/>
            <a:ext cx="5683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Slide </a:t>
            </a:r>
            <a:fld id="{88AA1CA8-07B3-4C95-B819-1232AF9578C0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 userDrawn="1"/>
        </p:nvSpPr>
        <p:spPr bwMode="auto">
          <a:xfrm>
            <a:off x="6988175" y="6477000"/>
            <a:ext cx="96738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T</a:t>
            </a:r>
            <a:r>
              <a:rPr lang="en-US" baseline="0" dirty="0" smtClean="0"/>
              <a:t> Pare</a:t>
            </a:r>
            <a:r>
              <a:rPr lang="en-US" dirty="0" smtClean="0"/>
              <a:t>, </a:t>
            </a:r>
            <a:r>
              <a:rPr lang="en-US" dirty="0"/>
              <a:t>et al.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ja-JP" sz="2800" dirty="0" smtClean="0">
                <a:ea typeface="ＭＳ Ｐゴシック" pitchFamily="34" charset="-128"/>
              </a:rPr>
              <a:t>NDP </a:t>
            </a:r>
            <a:r>
              <a:rPr lang="en-US" altLang="ja-JP" sz="2800" dirty="0" smtClean="0">
                <a:ea typeface="ＭＳ Ｐゴシック" pitchFamily="34" charset="-128"/>
              </a:rPr>
              <a:t>for MU Link Adaptation</a:t>
            </a:r>
            <a:endParaRPr lang="en-US" altLang="ja-JP" sz="2800" dirty="0" smtClean="0">
              <a:ea typeface="ＭＳ Ｐゴシック" pitchFamily="34" charset="-128"/>
            </a:endParaRPr>
          </a:p>
        </p:txBody>
      </p:sp>
      <p:sp>
        <p:nvSpPr>
          <p:cNvPr id="1031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endParaRPr kumimoji="1" lang="en-US" altLang="ja-JP" sz="3200" b="1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1032" name="Rectangle 18"/>
          <p:cNvSpPr>
            <a:spLocks noChangeArrowheads="1"/>
          </p:cNvSpPr>
          <p:nvPr/>
        </p:nvSpPr>
        <p:spPr bwMode="auto">
          <a:xfrm>
            <a:off x="609600" y="1219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kumimoji="1" lang="en-US" altLang="ja-JP" sz="2000" b="1" dirty="0">
                <a:ea typeface="ＭＳ Ｐゴシック" pitchFamily="34" charset="-128"/>
              </a:rPr>
              <a:t>Authors: </a:t>
            </a:r>
            <a:endParaRPr kumimoji="1" lang="en-US" altLang="ja-JP" sz="2000" dirty="0">
              <a:ea typeface="ＭＳ Ｐゴシック" pitchFamily="34" charset="-128"/>
            </a:endParaRP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3429000" y="11430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kumimoji="1" lang="en-US" altLang="ja-JP" sz="2000" b="1" dirty="0">
                <a:ea typeface="ＭＳ Ｐゴシック" pitchFamily="34" charset="-128"/>
              </a:rPr>
              <a:t>Date:</a:t>
            </a:r>
            <a:r>
              <a:rPr kumimoji="1" lang="en-US" altLang="ja-JP" sz="2000" dirty="0">
                <a:ea typeface="ＭＳ Ｐゴシック" pitchFamily="34" charset="-128"/>
              </a:rPr>
              <a:t> 2011-1-18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85800" y="1676400"/>
          <a:ext cx="7772400" cy="4783137"/>
        </p:xfrm>
        <a:graphic>
          <a:graphicData uri="http://schemas.openxmlformats.org/presentationml/2006/ole">
            <p:oleObj spid="_x0000_s1035" name="Document" r:id="rId4" imgW="8479192" imgH="52474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838200" y="1447800"/>
            <a:ext cx="7924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+mn-lt"/>
              </a:rPr>
              <a:t>NDP is the only sounding format in 11ac.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+mn-lt"/>
              </a:rPr>
              <a:t>Currently the use of NDP is limited to SU operation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+mn-lt"/>
              </a:rPr>
              <a:t>Proposal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+mn-lt"/>
              </a:rPr>
              <a:t>Extend definition of use to MU operation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+mn-lt"/>
              </a:rPr>
              <a:t>Introduce metrics to enable DL MU evaluation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err="1" smtClean="0"/>
              <a:t>TxVector</a:t>
            </a:r>
            <a:r>
              <a:rPr lang="en-US" dirty="0" smtClean="0"/>
              <a:t> Settings for NDP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For SU the </a:t>
            </a:r>
            <a:r>
              <a:rPr lang="en-US" dirty="0" smtClean="0"/>
              <a:t>following </a:t>
            </a:r>
            <a:r>
              <a:rPr lang="en-US" dirty="0" err="1" smtClean="0"/>
              <a:t>TxVector</a:t>
            </a:r>
            <a:r>
              <a:rPr lang="en-US" dirty="0" smtClean="0"/>
              <a:t> settings are </a:t>
            </a:r>
            <a:r>
              <a:rPr lang="en-US" dirty="0" smtClean="0"/>
              <a:t>defined:</a:t>
            </a:r>
            <a:endParaRPr lang="en-US" dirty="0" smtClean="0"/>
          </a:p>
          <a:p>
            <a:pPr lvl="1"/>
            <a:r>
              <a:rPr lang="en-US" dirty="0" smtClean="0"/>
              <a:t>LENGTH=0</a:t>
            </a:r>
          </a:p>
          <a:p>
            <a:pPr lvl="1"/>
            <a:r>
              <a:rPr lang="en-US" dirty="0" smtClean="0"/>
              <a:t>NUM_USERS=1 (NDP is a SU packet)</a:t>
            </a:r>
          </a:p>
          <a:p>
            <a:pPr lvl="1"/>
            <a:r>
              <a:rPr lang="en-US" dirty="0" smtClean="0"/>
              <a:t>Group ID is all-one (NDP is a SU packet).</a:t>
            </a:r>
          </a:p>
          <a:p>
            <a:pPr lvl="1"/>
            <a:r>
              <a:rPr lang="en-US" altLang="ja-JP" dirty="0" smtClean="0">
                <a:ea typeface="ＭＳ Ｐゴシック" pitchFamily="34" charset="-128"/>
              </a:rPr>
              <a:t>NUM_STS &gt;=2</a:t>
            </a:r>
          </a:p>
          <a:p>
            <a:pPr lvl="2"/>
            <a:r>
              <a:rPr lang="en-US" dirty="0" smtClean="0"/>
              <a:t>11ac NDPA+NDP sequence only serves the purpose of </a:t>
            </a:r>
            <a:r>
              <a:rPr lang="en-US" dirty="0" err="1" smtClean="0"/>
              <a:t>TxBF</a:t>
            </a:r>
            <a:r>
              <a:rPr lang="en-US" dirty="0" smtClean="0"/>
              <a:t>/MU.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MU case:</a:t>
            </a:r>
          </a:p>
          <a:p>
            <a:pPr lvl="1"/>
            <a:r>
              <a:rPr lang="en-US" dirty="0" smtClean="0"/>
              <a:t>LENGTH=0</a:t>
            </a:r>
          </a:p>
          <a:p>
            <a:pPr lvl="1"/>
            <a:r>
              <a:rPr lang="en-US" dirty="0" smtClean="0"/>
              <a:t>NUM_USERS=Nu (NDP now for MU sounding)</a:t>
            </a:r>
          </a:p>
          <a:p>
            <a:pPr lvl="1"/>
            <a:r>
              <a:rPr lang="en-US" dirty="0" smtClean="0"/>
              <a:t>Group ID is set to valid group.</a:t>
            </a:r>
          </a:p>
          <a:p>
            <a:pPr lvl="1"/>
            <a:r>
              <a:rPr lang="en-US" altLang="ja-JP" dirty="0" smtClean="0">
                <a:ea typeface="ＭＳ Ｐゴシック" pitchFamily="34" charset="-128"/>
              </a:rPr>
              <a:t>NUM_STS &gt;=1</a:t>
            </a:r>
          </a:p>
          <a:p>
            <a:pPr lvl="2"/>
            <a:r>
              <a:rPr lang="en-US" dirty="0" smtClean="0"/>
              <a:t>Extend NDP use to 11ac MU Link Adaptation.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Link Adaptation </a:t>
            </a:r>
            <a:r>
              <a:rPr lang="en-US" dirty="0" smtClean="0"/>
              <a:t>for MU case</a:t>
            </a:r>
            <a:endParaRPr lang="en-US" dirty="0" smtClean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220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0" dirty="0" smtClean="0"/>
              <a:t>We already have rule on MFB in SU BF </a:t>
            </a:r>
            <a:r>
              <a:rPr lang="en-US" sz="2000" b="0" dirty="0" smtClean="0"/>
              <a:t>(11n): MFB+SNR </a:t>
            </a:r>
            <a:r>
              <a:rPr lang="en-US" sz="2000" b="0" dirty="0" smtClean="0"/>
              <a:t>assumes the same CV will be applied, and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=</a:t>
            </a:r>
            <a:r>
              <a:rPr lang="en-US" sz="2000" b="0" dirty="0" err="1" smtClean="0"/>
              <a:t>Nc</a:t>
            </a:r>
            <a:r>
              <a:rPr lang="en-US" sz="2000" b="0" dirty="0" smtClean="0"/>
              <a:t>.</a:t>
            </a:r>
            <a:endParaRPr lang="en-US" sz="1600" b="0" dirty="0" smtClean="0"/>
          </a:p>
          <a:p>
            <a:pPr>
              <a:lnSpc>
                <a:spcPct val="80000"/>
              </a:lnSpc>
            </a:pPr>
            <a:endParaRPr lang="en-US" sz="2000" b="0" dirty="0" smtClean="0"/>
          </a:p>
          <a:p>
            <a:pPr>
              <a:lnSpc>
                <a:spcPct val="80000"/>
              </a:lnSpc>
            </a:pPr>
            <a:r>
              <a:rPr lang="en-US" sz="2000" b="0" dirty="0" smtClean="0"/>
              <a:t>Extended rules </a:t>
            </a:r>
            <a:r>
              <a:rPr lang="en-US" sz="2000" b="0" dirty="0" smtClean="0"/>
              <a:t>for responding </a:t>
            </a:r>
            <a:r>
              <a:rPr lang="en-US" sz="2000" b="0" dirty="0" smtClean="0"/>
              <a:t>to MRQ </a:t>
            </a:r>
            <a:r>
              <a:rPr lang="en-US" sz="2000" b="0" dirty="0" smtClean="0"/>
              <a:t>with NDPA.</a:t>
            </a:r>
          </a:p>
          <a:p>
            <a:pPr>
              <a:lnSpc>
                <a:spcPct val="80000"/>
              </a:lnSpc>
            </a:pPr>
            <a:endParaRPr lang="en-US" sz="2000" b="0" dirty="0" smtClean="0"/>
          </a:p>
          <a:p>
            <a:pPr>
              <a:lnSpc>
                <a:spcPct val="80000"/>
              </a:lnSpc>
            </a:pPr>
            <a:r>
              <a:rPr lang="en-US" sz="2000" b="0" dirty="0" smtClean="0"/>
              <a:t>Proposal: if the MRQ is in NDPA that requests </a:t>
            </a:r>
            <a:r>
              <a:rPr lang="en-US" sz="2000" b="0" dirty="0" smtClean="0"/>
              <a:t>MU </a:t>
            </a:r>
            <a:r>
              <a:rPr lang="en-US" sz="2000" b="0" dirty="0" smtClean="0"/>
              <a:t>feedback, </a:t>
            </a:r>
            <a:r>
              <a:rPr lang="en-US" sz="2000" b="0" dirty="0" err="1" smtClean="0"/>
              <a:t>BF’ee</a:t>
            </a:r>
            <a:r>
              <a:rPr lang="en-US" sz="2000" b="0" dirty="0" smtClean="0"/>
              <a:t> </a:t>
            </a:r>
            <a:r>
              <a:rPr lang="en-US" sz="2000" b="0" dirty="0" smtClean="0"/>
              <a:t>SHALL include the </a:t>
            </a:r>
            <a:r>
              <a:rPr lang="en-US" sz="2000" b="0" dirty="0" smtClean="0"/>
              <a:t>MFB+SNR for MU channel and omit steering matrix data.</a:t>
            </a:r>
            <a:endParaRPr lang="en-US" sz="2000" b="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Reason: </a:t>
            </a:r>
            <a:r>
              <a:rPr lang="en-US" sz="1800" dirty="0" smtClean="0"/>
              <a:t>Provide MU-AP with direct measure of DL channel condition</a:t>
            </a:r>
            <a:endParaRPr lang="en-US" sz="1800" dirty="0" smtClean="0"/>
          </a:p>
        </p:txBody>
      </p:sp>
      <p:sp>
        <p:nvSpPr>
          <p:cNvPr id="12" name="AutoShape 3"/>
          <p:cNvSpPr>
            <a:spLocks noChangeAspect="1" noChangeArrowheads="1" noTextEdit="1"/>
          </p:cNvSpPr>
          <p:nvPr/>
        </p:nvSpPr>
        <p:spPr bwMode="auto">
          <a:xfrm>
            <a:off x="1933575" y="4438471"/>
            <a:ext cx="5915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1957388" y="5203646"/>
            <a:ext cx="5867400" cy="158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057400" y="4919484"/>
            <a:ext cx="800100" cy="2873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57400" y="4919484"/>
            <a:ext cx="800100" cy="287338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316163" y="5003621"/>
            <a:ext cx="3238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NDPA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827463" y="5203646"/>
            <a:ext cx="571500" cy="33178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27463" y="5203646"/>
            <a:ext cx="571500" cy="331788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864430" y="5310009"/>
            <a:ext cx="49212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MFB+SNR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027363" y="4919484"/>
            <a:ext cx="628650" cy="2873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027363" y="4919484"/>
            <a:ext cx="628650" cy="287338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3235325" y="5003621"/>
            <a:ext cx="2571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NDP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5084763" y="5206821"/>
            <a:ext cx="1141413" cy="32861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5084763" y="5206821"/>
            <a:ext cx="1141413" cy="328613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2828925" y="5317946"/>
            <a:ext cx="2698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SIFS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2898775" y="5263971"/>
            <a:ext cx="87313" cy="158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0"/>
          <p:cNvSpPr>
            <a:spLocks/>
          </p:cNvSpPr>
          <p:nvPr/>
        </p:nvSpPr>
        <p:spPr bwMode="auto">
          <a:xfrm>
            <a:off x="2857500" y="5235396"/>
            <a:ext cx="53975" cy="55563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69" y="0"/>
              </a:cxn>
              <a:cxn ang="0">
                <a:pos x="63" y="17"/>
              </a:cxn>
              <a:cxn ang="0">
                <a:pos x="61" y="35"/>
              </a:cxn>
              <a:cxn ang="0">
                <a:pos x="63" y="52"/>
              </a:cxn>
              <a:cxn ang="0">
                <a:pos x="69" y="69"/>
              </a:cxn>
              <a:cxn ang="0">
                <a:pos x="69" y="69"/>
              </a:cxn>
              <a:cxn ang="0">
                <a:pos x="0" y="35"/>
              </a:cxn>
              <a:cxn ang="0">
                <a:pos x="0" y="35"/>
              </a:cxn>
            </a:cxnLst>
            <a:rect l="0" t="0" r="r" b="b"/>
            <a:pathLst>
              <a:path w="69" h="69">
                <a:moveTo>
                  <a:pt x="0" y="35"/>
                </a:moveTo>
                <a:lnTo>
                  <a:pt x="69" y="0"/>
                </a:lnTo>
                <a:lnTo>
                  <a:pt x="63" y="17"/>
                </a:lnTo>
                <a:lnTo>
                  <a:pt x="61" y="35"/>
                </a:lnTo>
                <a:lnTo>
                  <a:pt x="63" y="52"/>
                </a:lnTo>
                <a:lnTo>
                  <a:pt x="69" y="69"/>
                </a:lnTo>
                <a:lnTo>
                  <a:pt x="69" y="69"/>
                </a:lnTo>
                <a:lnTo>
                  <a:pt x="0" y="35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/>
          <p:cNvSpPr>
            <a:spLocks/>
          </p:cNvSpPr>
          <p:nvPr/>
        </p:nvSpPr>
        <p:spPr bwMode="auto">
          <a:xfrm>
            <a:off x="2973388" y="5235396"/>
            <a:ext cx="53975" cy="55563"/>
          </a:xfrm>
          <a:custGeom>
            <a:avLst/>
            <a:gdLst/>
            <a:ahLst/>
            <a:cxnLst>
              <a:cxn ang="0">
                <a:pos x="69" y="35"/>
              </a:cxn>
              <a:cxn ang="0">
                <a:pos x="0" y="69"/>
              </a:cxn>
              <a:cxn ang="0">
                <a:pos x="7" y="52"/>
              </a:cxn>
              <a:cxn ang="0">
                <a:pos x="8" y="35"/>
              </a:cxn>
              <a:cxn ang="0">
                <a:pos x="7" y="17"/>
              </a:cxn>
              <a:cxn ang="0">
                <a:pos x="0" y="0"/>
              </a:cxn>
              <a:cxn ang="0">
                <a:pos x="69" y="35"/>
              </a:cxn>
              <a:cxn ang="0">
                <a:pos x="69" y="35"/>
              </a:cxn>
            </a:cxnLst>
            <a:rect l="0" t="0" r="r" b="b"/>
            <a:pathLst>
              <a:path w="69" h="69">
                <a:moveTo>
                  <a:pt x="69" y="35"/>
                </a:moveTo>
                <a:lnTo>
                  <a:pt x="0" y="69"/>
                </a:lnTo>
                <a:lnTo>
                  <a:pt x="7" y="52"/>
                </a:lnTo>
                <a:lnTo>
                  <a:pt x="8" y="35"/>
                </a:lnTo>
                <a:lnTo>
                  <a:pt x="7" y="17"/>
                </a:lnTo>
                <a:lnTo>
                  <a:pt x="0" y="0"/>
                </a:lnTo>
                <a:lnTo>
                  <a:pt x="69" y="35"/>
                </a:lnTo>
                <a:lnTo>
                  <a:pt x="69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4570413" y="4919484"/>
            <a:ext cx="341313" cy="2873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4570413" y="4919484"/>
            <a:ext cx="341313" cy="287338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4633913" y="4941709"/>
            <a:ext cx="2857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SND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4657725" y="5063946"/>
            <a:ext cx="211138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Poll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397625" y="4919484"/>
            <a:ext cx="342900" cy="2873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6397625" y="4919484"/>
            <a:ext cx="342900" cy="287338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6461125" y="4941709"/>
            <a:ext cx="2857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SND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6483350" y="5063946"/>
            <a:ext cx="211138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Poll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0"/>
          <p:cNvSpPr>
            <a:spLocks noChangeArrowheads="1"/>
          </p:cNvSpPr>
          <p:nvPr/>
        </p:nvSpPr>
        <p:spPr bwMode="auto">
          <a:xfrm>
            <a:off x="6911975" y="5206821"/>
            <a:ext cx="800100" cy="32861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1"/>
          <p:cNvSpPr>
            <a:spLocks noChangeArrowheads="1"/>
          </p:cNvSpPr>
          <p:nvPr/>
        </p:nvSpPr>
        <p:spPr bwMode="auto">
          <a:xfrm>
            <a:off x="6911975" y="5206821"/>
            <a:ext cx="800100" cy="328613"/>
          </a:xfrm>
          <a:prstGeom prst="rect">
            <a:avLst/>
          </a:prstGeom>
          <a:noFill/>
          <a:ln w="2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2"/>
          <p:cNvSpPr>
            <a:spLocks noChangeArrowheads="1"/>
          </p:cNvSpPr>
          <p:nvPr/>
        </p:nvSpPr>
        <p:spPr bwMode="auto">
          <a:xfrm>
            <a:off x="7126288" y="5311596"/>
            <a:ext cx="49212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MFB+SNR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3586163" y="5317946"/>
            <a:ext cx="2698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SIFS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>
            <a:off x="3697288" y="5263971"/>
            <a:ext cx="88900" cy="158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5"/>
          <p:cNvSpPr>
            <a:spLocks/>
          </p:cNvSpPr>
          <p:nvPr/>
        </p:nvSpPr>
        <p:spPr bwMode="auto">
          <a:xfrm>
            <a:off x="3656013" y="5235396"/>
            <a:ext cx="53975" cy="55563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69" y="0"/>
              </a:cxn>
              <a:cxn ang="0">
                <a:pos x="63" y="17"/>
              </a:cxn>
              <a:cxn ang="0">
                <a:pos x="61" y="35"/>
              </a:cxn>
              <a:cxn ang="0">
                <a:pos x="63" y="52"/>
              </a:cxn>
              <a:cxn ang="0">
                <a:pos x="69" y="69"/>
              </a:cxn>
              <a:cxn ang="0">
                <a:pos x="69" y="69"/>
              </a:cxn>
              <a:cxn ang="0">
                <a:pos x="0" y="35"/>
              </a:cxn>
              <a:cxn ang="0">
                <a:pos x="0" y="35"/>
              </a:cxn>
            </a:cxnLst>
            <a:rect l="0" t="0" r="r" b="b"/>
            <a:pathLst>
              <a:path w="69" h="69">
                <a:moveTo>
                  <a:pt x="0" y="35"/>
                </a:moveTo>
                <a:lnTo>
                  <a:pt x="69" y="0"/>
                </a:lnTo>
                <a:lnTo>
                  <a:pt x="63" y="17"/>
                </a:lnTo>
                <a:lnTo>
                  <a:pt x="61" y="35"/>
                </a:lnTo>
                <a:lnTo>
                  <a:pt x="63" y="52"/>
                </a:lnTo>
                <a:lnTo>
                  <a:pt x="69" y="69"/>
                </a:lnTo>
                <a:lnTo>
                  <a:pt x="69" y="69"/>
                </a:lnTo>
                <a:lnTo>
                  <a:pt x="0" y="35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36"/>
          <p:cNvSpPr>
            <a:spLocks/>
          </p:cNvSpPr>
          <p:nvPr/>
        </p:nvSpPr>
        <p:spPr bwMode="auto">
          <a:xfrm>
            <a:off x="3773488" y="5235396"/>
            <a:ext cx="53975" cy="55563"/>
          </a:xfrm>
          <a:custGeom>
            <a:avLst/>
            <a:gdLst/>
            <a:ahLst/>
            <a:cxnLst>
              <a:cxn ang="0">
                <a:pos x="69" y="35"/>
              </a:cxn>
              <a:cxn ang="0">
                <a:pos x="0" y="69"/>
              </a:cxn>
              <a:cxn ang="0">
                <a:pos x="5" y="52"/>
              </a:cxn>
              <a:cxn ang="0">
                <a:pos x="8" y="35"/>
              </a:cxn>
              <a:cxn ang="0">
                <a:pos x="5" y="17"/>
              </a:cxn>
              <a:cxn ang="0">
                <a:pos x="0" y="0"/>
              </a:cxn>
              <a:cxn ang="0">
                <a:pos x="69" y="35"/>
              </a:cxn>
              <a:cxn ang="0">
                <a:pos x="69" y="35"/>
              </a:cxn>
            </a:cxnLst>
            <a:rect l="0" t="0" r="r" b="b"/>
            <a:pathLst>
              <a:path w="69" h="69">
                <a:moveTo>
                  <a:pt x="69" y="35"/>
                </a:moveTo>
                <a:lnTo>
                  <a:pt x="0" y="69"/>
                </a:lnTo>
                <a:lnTo>
                  <a:pt x="5" y="52"/>
                </a:lnTo>
                <a:lnTo>
                  <a:pt x="8" y="35"/>
                </a:lnTo>
                <a:lnTo>
                  <a:pt x="5" y="17"/>
                </a:lnTo>
                <a:lnTo>
                  <a:pt x="0" y="0"/>
                </a:lnTo>
                <a:lnTo>
                  <a:pt x="69" y="35"/>
                </a:lnTo>
                <a:lnTo>
                  <a:pt x="69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48"/>
          <p:cNvSpPr>
            <a:spLocks noChangeArrowheads="1"/>
          </p:cNvSpPr>
          <p:nvPr/>
        </p:nvSpPr>
        <p:spPr bwMode="auto">
          <a:xfrm>
            <a:off x="6227763" y="5317946"/>
            <a:ext cx="2698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SIFS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Line 49"/>
          <p:cNvSpPr>
            <a:spLocks noChangeShapeType="1"/>
          </p:cNvSpPr>
          <p:nvPr/>
        </p:nvSpPr>
        <p:spPr bwMode="auto">
          <a:xfrm>
            <a:off x="6781800" y="5263971"/>
            <a:ext cx="88900" cy="158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0"/>
          <p:cNvSpPr>
            <a:spLocks/>
          </p:cNvSpPr>
          <p:nvPr/>
        </p:nvSpPr>
        <p:spPr bwMode="auto">
          <a:xfrm>
            <a:off x="6740525" y="5235396"/>
            <a:ext cx="55563" cy="55563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69" y="0"/>
              </a:cxn>
              <a:cxn ang="0">
                <a:pos x="63" y="17"/>
              </a:cxn>
              <a:cxn ang="0">
                <a:pos x="60" y="35"/>
              </a:cxn>
              <a:cxn ang="0">
                <a:pos x="63" y="52"/>
              </a:cxn>
              <a:cxn ang="0">
                <a:pos x="69" y="69"/>
              </a:cxn>
              <a:cxn ang="0">
                <a:pos x="69" y="69"/>
              </a:cxn>
              <a:cxn ang="0">
                <a:pos x="0" y="35"/>
              </a:cxn>
              <a:cxn ang="0">
                <a:pos x="0" y="35"/>
              </a:cxn>
            </a:cxnLst>
            <a:rect l="0" t="0" r="r" b="b"/>
            <a:pathLst>
              <a:path w="69" h="69">
                <a:moveTo>
                  <a:pt x="0" y="35"/>
                </a:moveTo>
                <a:lnTo>
                  <a:pt x="69" y="0"/>
                </a:lnTo>
                <a:lnTo>
                  <a:pt x="63" y="17"/>
                </a:lnTo>
                <a:lnTo>
                  <a:pt x="60" y="35"/>
                </a:lnTo>
                <a:lnTo>
                  <a:pt x="63" y="52"/>
                </a:lnTo>
                <a:lnTo>
                  <a:pt x="69" y="69"/>
                </a:lnTo>
                <a:lnTo>
                  <a:pt x="69" y="69"/>
                </a:lnTo>
                <a:lnTo>
                  <a:pt x="0" y="35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1"/>
          <p:cNvSpPr>
            <a:spLocks/>
          </p:cNvSpPr>
          <p:nvPr/>
        </p:nvSpPr>
        <p:spPr bwMode="auto">
          <a:xfrm>
            <a:off x="6856413" y="5235396"/>
            <a:ext cx="55563" cy="55563"/>
          </a:xfrm>
          <a:custGeom>
            <a:avLst/>
            <a:gdLst/>
            <a:ahLst/>
            <a:cxnLst>
              <a:cxn ang="0">
                <a:pos x="70" y="35"/>
              </a:cxn>
              <a:cxn ang="0">
                <a:pos x="0" y="69"/>
              </a:cxn>
              <a:cxn ang="0">
                <a:pos x="7" y="52"/>
              </a:cxn>
              <a:cxn ang="0">
                <a:pos x="8" y="35"/>
              </a:cxn>
              <a:cxn ang="0">
                <a:pos x="7" y="17"/>
              </a:cxn>
              <a:cxn ang="0">
                <a:pos x="0" y="0"/>
              </a:cxn>
              <a:cxn ang="0">
                <a:pos x="70" y="35"/>
              </a:cxn>
              <a:cxn ang="0">
                <a:pos x="70" y="35"/>
              </a:cxn>
            </a:cxnLst>
            <a:rect l="0" t="0" r="r" b="b"/>
            <a:pathLst>
              <a:path w="70" h="69">
                <a:moveTo>
                  <a:pt x="70" y="35"/>
                </a:moveTo>
                <a:lnTo>
                  <a:pt x="0" y="69"/>
                </a:lnTo>
                <a:lnTo>
                  <a:pt x="7" y="52"/>
                </a:lnTo>
                <a:lnTo>
                  <a:pt x="8" y="35"/>
                </a:lnTo>
                <a:lnTo>
                  <a:pt x="7" y="17"/>
                </a:lnTo>
                <a:lnTo>
                  <a:pt x="0" y="0"/>
                </a:lnTo>
                <a:lnTo>
                  <a:pt x="70" y="35"/>
                </a:lnTo>
                <a:lnTo>
                  <a:pt x="70" y="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6683375" y="5317946"/>
            <a:ext cx="2698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SIFS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5686" y="4082144"/>
            <a:ext cx="1905000" cy="64633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STA Info set to indicate use of </a:t>
            </a:r>
            <a:r>
              <a:rPr lang="en-US" dirty="0" err="1" smtClean="0"/>
              <a:t>GroupID</a:t>
            </a:r>
            <a:r>
              <a:rPr lang="en-US" dirty="0" smtClean="0"/>
              <a:t> in </a:t>
            </a:r>
            <a:r>
              <a:rPr lang="en-US" dirty="0" smtClean="0"/>
              <a:t>NDP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MRQ=1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15" idx="0"/>
          </p:cNvCxnSpPr>
          <p:nvPr/>
        </p:nvCxnSpPr>
        <p:spPr>
          <a:xfrm>
            <a:off x="2209800" y="4724400"/>
            <a:ext cx="247650" cy="19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38200" y="5649686"/>
            <a:ext cx="2466975" cy="461665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GroupID</a:t>
            </a:r>
            <a:r>
              <a:rPr lang="en-US" dirty="0" smtClean="0"/>
              <a:t> </a:t>
            </a:r>
            <a:r>
              <a:rPr lang="en-US" dirty="0" smtClean="0"/>
              <a:t>set to a valid MU group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Pre-coded VHT-LTF fields</a:t>
            </a:r>
            <a:endParaRPr lang="en-US" dirty="0" smtClean="0"/>
          </a:p>
        </p:txBody>
      </p:sp>
      <p:cxnSp>
        <p:nvCxnSpPr>
          <p:cNvPr id="64" name="Straight Arrow Connector 63"/>
          <p:cNvCxnSpPr>
            <a:endCxn id="21" idx="2"/>
          </p:cNvCxnSpPr>
          <p:nvPr/>
        </p:nvCxnSpPr>
        <p:spPr>
          <a:xfrm rot="5400000" flipH="1" flipV="1">
            <a:off x="2983707" y="5299691"/>
            <a:ext cx="450849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847664" y="6047601"/>
            <a:ext cx="3238936" cy="276999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Frame </a:t>
            </a:r>
            <a:r>
              <a:rPr lang="en-US" dirty="0" smtClean="0"/>
              <a:t>format containing </a:t>
            </a:r>
            <a:r>
              <a:rPr lang="en-US" dirty="0" smtClean="0"/>
              <a:t>DL quality </a:t>
            </a:r>
            <a:r>
              <a:rPr lang="en-US" dirty="0" smtClean="0"/>
              <a:t>information</a:t>
            </a:r>
            <a:endParaRPr lang="en-US" dirty="0"/>
          </a:p>
        </p:txBody>
      </p:sp>
      <p:cxnSp>
        <p:nvCxnSpPr>
          <p:cNvPr id="66" name="Straight Arrow Connector 65"/>
          <p:cNvCxnSpPr>
            <a:endCxn id="18" idx="2"/>
          </p:cNvCxnSpPr>
          <p:nvPr/>
        </p:nvCxnSpPr>
        <p:spPr>
          <a:xfrm rot="10800000">
            <a:off x="4113213" y="5535435"/>
            <a:ext cx="1020762" cy="503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24" idx="2"/>
          </p:cNvCxnSpPr>
          <p:nvPr/>
        </p:nvCxnSpPr>
        <p:spPr>
          <a:xfrm flipV="1">
            <a:off x="5133975" y="5535434"/>
            <a:ext cx="521495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39" idx="2"/>
          </p:cNvCxnSpPr>
          <p:nvPr/>
        </p:nvCxnSpPr>
        <p:spPr>
          <a:xfrm flipV="1">
            <a:off x="5133975" y="5535434"/>
            <a:ext cx="2178050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11"/>
          <p:cNvSpPr>
            <a:spLocks noChangeArrowheads="1"/>
          </p:cNvSpPr>
          <p:nvPr/>
        </p:nvSpPr>
        <p:spPr bwMode="auto">
          <a:xfrm>
            <a:off x="5451478" y="5334000"/>
            <a:ext cx="49212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MFB+SNR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MU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Current MFB+SNR metric of limited value for DL assessment</a:t>
            </a:r>
          </a:p>
          <a:p>
            <a:pPr lvl="1"/>
            <a:r>
              <a:rPr lang="en-US" dirty="0" smtClean="0"/>
              <a:t>Averaging over spatial streams loses channel information</a:t>
            </a:r>
          </a:p>
          <a:p>
            <a:pPr lvl="1"/>
            <a:r>
              <a:rPr lang="en-US" dirty="0" smtClean="0"/>
              <a:t>SNR calculation is undefined, thus implementation dependent</a:t>
            </a:r>
          </a:p>
          <a:p>
            <a:r>
              <a:rPr lang="en-US" dirty="0" smtClean="0"/>
              <a:t>Proposal: Interference Metrics for DL evaluation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886200"/>
          <a:ext cx="7086600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7000"/>
                <a:gridCol w="20574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Max #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of values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Bit resolution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Complete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interference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Per-SS SIR from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other users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Per-User SIR for all SS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 SIR from all others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r>
              <a:rPr lang="en-US" dirty="0" smtClean="0"/>
              <a:t>of MU metrics</a:t>
            </a:r>
            <a:r>
              <a:rPr lang="en-US" dirty="0" smtClean="0"/>
              <a:t> </a:t>
            </a: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200" dirty="0" smtClean="0"/>
              <a:t>Existing MFB+SNR limited use for MU operation</a:t>
            </a:r>
          </a:p>
          <a:p>
            <a:pPr lvl="1"/>
            <a:r>
              <a:rPr lang="en-US" dirty="0" smtClean="0"/>
              <a:t>Can not help to distinguish if low SNR is from interference</a:t>
            </a:r>
          </a:p>
          <a:p>
            <a:pPr lvl="1"/>
            <a:r>
              <a:rPr lang="en-US" dirty="0" smtClean="0"/>
              <a:t>Limited field availability in VHTC prevents extended definitions</a:t>
            </a:r>
            <a:r>
              <a:rPr lang="en-US" dirty="0" smtClean="0"/>
              <a:t>  </a:t>
            </a:r>
          </a:p>
          <a:p>
            <a:r>
              <a:rPr lang="en-US" dirty="0" smtClean="0"/>
              <a:t>Direct Assist </a:t>
            </a:r>
            <a:r>
              <a:rPr lang="en-US" dirty="0" smtClean="0"/>
              <a:t>MU </a:t>
            </a:r>
            <a:r>
              <a:rPr lang="en-US" dirty="0" smtClean="0"/>
              <a:t>operation</a:t>
            </a:r>
            <a:endParaRPr lang="en-US" dirty="0" smtClean="0"/>
          </a:p>
          <a:p>
            <a:pPr lvl="1"/>
            <a:r>
              <a:rPr lang="en-US" dirty="0" smtClean="0"/>
              <a:t>Evaluate effectiveness of precoding matrices</a:t>
            </a:r>
            <a:endParaRPr lang="en-US" dirty="0" smtClean="0"/>
          </a:p>
          <a:p>
            <a:pPr lvl="1"/>
            <a:r>
              <a:rPr lang="en-US" dirty="0" smtClean="0"/>
              <a:t>Minimizes </a:t>
            </a:r>
            <a:r>
              <a:rPr lang="en-US" dirty="0" smtClean="0"/>
              <a:t>trial-and-error of MU MCS rate selection</a:t>
            </a:r>
          </a:p>
          <a:p>
            <a:pPr lvl="1"/>
            <a:r>
              <a:rPr lang="en-US" dirty="0" smtClean="0"/>
              <a:t>Fine tune MU precoding algorithm</a:t>
            </a:r>
            <a:endParaRPr lang="en-US" dirty="0" smtClean="0"/>
          </a:p>
          <a:p>
            <a:r>
              <a:rPr lang="en-US" sz="2200" dirty="0" smtClean="0"/>
              <a:t>Provides AP valuable info</a:t>
            </a:r>
          </a:p>
          <a:p>
            <a:pPr lvl="1"/>
            <a:r>
              <a:rPr lang="en-US" sz="1900" dirty="0" smtClean="0"/>
              <a:t>Staleness of profiles/precoding matrices</a:t>
            </a:r>
          </a:p>
          <a:p>
            <a:pPr lvl="1"/>
            <a:r>
              <a:rPr lang="en-US" sz="1900" dirty="0" smtClean="0"/>
              <a:t>Level of interference mitigation at STA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#1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5105400"/>
          </a:xfrm>
        </p:spPr>
        <p:txBody>
          <a:bodyPr/>
          <a:lstStyle/>
          <a:p>
            <a:r>
              <a:rPr lang="en-US" dirty="0" smtClean="0"/>
              <a:t>Do you support the idea of including MU interference metric feedback for .11ac?</a:t>
            </a:r>
            <a:endParaRPr lang="en-US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/>
              <a:t>    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 smtClean="0"/>
              <a:t>-Yes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 smtClean="0"/>
              <a:t>-No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 smtClean="0"/>
              <a:t>-Abstain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idea of including an MU-NDP mode to enable MU-DL evaluation?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25695</TotalTime>
  <Words>445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ＭＳ Ｐゴシック</vt:lpstr>
      <vt:lpstr>Garamond</vt:lpstr>
      <vt:lpstr>ACcord Submission Template</vt:lpstr>
      <vt:lpstr>Microsoft Office Word 97 - 2003 Document</vt:lpstr>
      <vt:lpstr>NDP for MU Link Adaptation</vt:lpstr>
      <vt:lpstr>Introduction</vt:lpstr>
      <vt:lpstr>TxVector Settings for NDP</vt:lpstr>
      <vt:lpstr>Link Adaptation for MU case</vt:lpstr>
      <vt:lpstr>Additional MU Metrics</vt:lpstr>
      <vt:lpstr>Summary of MU metrics benefits</vt:lpstr>
      <vt:lpstr>Straw poll #1</vt:lpstr>
      <vt:lpstr>Straw poll #2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11ac 80MHz Transmission Flow</dc:title>
  <dc:creator>Sudhir Srinivasa</dc:creator>
  <cp:lastModifiedBy>Thomas</cp:lastModifiedBy>
  <cp:revision>924</cp:revision>
  <cp:lastPrinted>1998-02-10T13:28:06Z</cp:lastPrinted>
  <dcterms:created xsi:type="dcterms:W3CDTF">2009-12-02T19:05:24Z</dcterms:created>
  <dcterms:modified xsi:type="dcterms:W3CDTF">2011-01-18T17:31:23Z</dcterms:modified>
</cp:coreProperties>
</file>