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1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22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D8689-7A7F-4436-968B-13208702D51D}" type="datetimeFigureOut">
              <a:rPr lang="en-US" smtClean="0"/>
              <a:t>1/17/2011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2E8E6E-C1C4-4EE1-B0A0-17E932A2F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87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2E8E6E-C1C4-4EE1-B0A0-17E932A2F77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804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8505-F397-4C80-8FFD-565E22916138}" type="datetimeFigureOut">
              <a:rPr lang="en-US" smtClean="0"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1C52-2BCE-4C89-A29D-9370DBE65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300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8505-F397-4C80-8FFD-565E22916138}" type="datetimeFigureOut">
              <a:rPr lang="en-US" smtClean="0"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1C52-2BCE-4C89-A29D-9370DBE65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15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8505-F397-4C80-8FFD-565E22916138}" type="datetimeFigureOut">
              <a:rPr lang="en-US" smtClean="0"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1C52-2BCE-4C89-A29D-9370DBE65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668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8505-F397-4C80-8FFD-565E22916138}" type="datetimeFigureOut">
              <a:rPr lang="en-US" smtClean="0"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1C52-2BCE-4C89-A29D-9370DBE65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318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8505-F397-4C80-8FFD-565E22916138}" type="datetimeFigureOut">
              <a:rPr lang="en-US" smtClean="0"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1C52-2BCE-4C89-A29D-9370DBE65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789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8505-F397-4C80-8FFD-565E22916138}" type="datetimeFigureOut">
              <a:rPr lang="en-US" smtClean="0"/>
              <a:t>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1C52-2BCE-4C89-A29D-9370DBE65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21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8505-F397-4C80-8FFD-565E22916138}" type="datetimeFigureOut">
              <a:rPr lang="en-US" smtClean="0"/>
              <a:t>1/17/2011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1C52-2BCE-4C89-A29D-9370DBE65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2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8505-F397-4C80-8FFD-565E22916138}" type="datetimeFigureOut">
              <a:rPr lang="en-US" smtClean="0"/>
              <a:t>1/17/2011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1C52-2BCE-4C89-A29D-9370DBE65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292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8505-F397-4C80-8FFD-565E22916138}" type="datetimeFigureOut">
              <a:rPr lang="en-US" smtClean="0"/>
              <a:t>1/17/2011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1C52-2BCE-4C89-A29D-9370DBE65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853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8505-F397-4C80-8FFD-565E22916138}" type="datetimeFigureOut">
              <a:rPr lang="en-US" smtClean="0"/>
              <a:t>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1C52-2BCE-4C89-A29D-9370DBE65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066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8505-F397-4C80-8FFD-565E22916138}" type="datetimeFigureOut">
              <a:rPr lang="en-US" smtClean="0"/>
              <a:t>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1C52-2BCE-4C89-A29D-9370DBE65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311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F8505-F397-4C80-8FFD-565E22916138}" type="datetimeFigureOut">
              <a:rPr lang="en-US" smtClean="0"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71C52-2BCE-4C89-A29D-9370DBE65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876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3G &lt; -- &gt; WLAN handover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Gabor Bajko</a:t>
            </a:r>
          </a:p>
          <a:p>
            <a:r>
              <a:rPr lang="en-US" dirty="0" smtClean="0"/>
              <a:t>Nokia</a:t>
            </a:r>
          </a:p>
        </p:txBody>
      </p:sp>
    </p:spTree>
    <p:extLst>
      <p:ext uri="{BB962C8B-B14F-4D97-AF65-F5344CB8AC3E}">
        <p14:creationId xmlns:p14="http://schemas.microsoft.com/office/powerpoint/2010/main" val="1726090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Experiment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3736204" y="5801312"/>
            <a:ext cx="1358900" cy="431800"/>
          </a:xfrm>
          <a:prstGeom prst="ellipse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Nokia Sans Wide" pitchFamily="34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2527948" y="5804940"/>
            <a:ext cx="1358900" cy="43180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Nokia Sans Wide" pitchFamily="34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1517404" y="5053806"/>
            <a:ext cx="1358900" cy="431800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Nokia Sans Wide" pitchFamily="34" charset="0"/>
            </a:endParaRPr>
          </a:p>
        </p:txBody>
      </p:sp>
      <p:pic>
        <p:nvPicPr>
          <p:cNvPr id="7" name="Picture 6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20879" y="3310640"/>
            <a:ext cx="1149544" cy="121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Straight Connector 7"/>
          <p:cNvCxnSpPr>
            <a:stCxn id="9" idx="2"/>
          </p:cNvCxnSpPr>
          <p:nvPr/>
        </p:nvCxnSpPr>
        <p:spPr bwMode="auto">
          <a:xfrm rot="5400000">
            <a:off x="4923004" y="2930986"/>
            <a:ext cx="716978" cy="42333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" name="Picture 2" descr="route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1959" y="2082488"/>
            <a:ext cx="1041400" cy="51117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5735424" y="2113721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/>
              <a:t>Upstream-router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03578" y="4443140"/>
            <a:ext cx="1056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/>
              <a:t>DSMIP6-HA</a:t>
            </a:r>
          </a:p>
        </p:txBody>
      </p:sp>
      <p:cxnSp>
        <p:nvCxnSpPr>
          <p:cNvPr id="12" name="Straight Connector 11"/>
          <p:cNvCxnSpPr>
            <a:endCxn id="9" idx="1"/>
          </p:cNvCxnSpPr>
          <p:nvPr/>
        </p:nvCxnSpPr>
        <p:spPr bwMode="auto">
          <a:xfrm>
            <a:off x="3761266" y="1683702"/>
            <a:ext cx="1020693" cy="654374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9" idx="2"/>
          </p:cNvCxnSpPr>
          <p:nvPr/>
        </p:nvCxnSpPr>
        <p:spPr bwMode="auto">
          <a:xfrm rot="16200000" flipH="1">
            <a:off x="5098171" y="2798151"/>
            <a:ext cx="716979" cy="308002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endCxn id="9" idx="1"/>
          </p:cNvCxnSpPr>
          <p:nvPr/>
        </p:nvCxnSpPr>
        <p:spPr bwMode="auto">
          <a:xfrm rot="16200000" flipH="1">
            <a:off x="4212107" y="1768223"/>
            <a:ext cx="654375" cy="48533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761266" y="1836267"/>
            <a:ext cx="325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/>
              <a:t>V6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47797" y="2863738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/>
              <a:t>V4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58014" y="1764739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/>
              <a:t>V4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77167" y="2863738"/>
            <a:ext cx="325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/>
              <a:t>V6</a:t>
            </a:r>
          </a:p>
        </p:txBody>
      </p:sp>
      <p:pic>
        <p:nvPicPr>
          <p:cNvPr id="19" name="Picture 11" descr="cloud_P120"/>
          <p:cNvPicPr>
            <a:picLocks noChangeAspect="1" noChangeArrowheads="1"/>
          </p:cNvPicPr>
          <p:nvPr/>
        </p:nvPicPr>
        <p:blipFill>
          <a:blip r:embed="rId4" cstate="print"/>
          <a:srcRect l="8696" t="9238" r="8696" b="13164"/>
          <a:stretch>
            <a:fillRect/>
          </a:stretch>
        </p:blipFill>
        <p:spPr bwMode="auto">
          <a:xfrm>
            <a:off x="3136180" y="1055126"/>
            <a:ext cx="1379538" cy="785813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3339588" y="1246240"/>
            <a:ext cx="94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Internet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870848" y="580494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WiFi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731488" y="5079206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802.3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079104" y="5814012"/>
            <a:ext cx="708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HSPA</a:t>
            </a:r>
            <a:endParaRPr lang="en-US" dirty="0"/>
          </a:p>
        </p:txBody>
      </p:sp>
      <p:pic>
        <p:nvPicPr>
          <p:cNvPr id="24" name="Picture 4" descr="nokia-n900_00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64993" y="5839288"/>
            <a:ext cx="530504" cy="96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Rectangular Callout 24"/>
          <p:cNvSpPr/>
          <p:nvPr/>
        </p:nvSpPr>
        <p:spPr bwMode="auto">
          <a:xfrm>
            <a:off x="7142420" y="2496971"/>
            <a:ext cx="2327561" cy="366767"/>
          </a:xfrm>
          <a:prstGeom prst="wedgeRectCallout">
            <a:avLst>
              <a:gd name="adj1" fmla="val -110066"/>
              <a:gd name="adj2" fmla="val 288810"/>
            </a:avLst>
          </a:prstGeom>
          <a:solidFill>
            <a:srgbClr val="E0DBC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okia Sans Wide" pitchFamily="34" charset="0"/>
              </a:rPr>
              <a:t>DSMIP6 Home Agent</a:t>
            </a:r>
          </a:p>
        </p:txBody>
      </p:sp>
      <p:pic>
        <p:nvPicPr>
          <p:cNvPr id="26" name="Picture 25" descr="nokia-booklet-3g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169103" y="5805925"/>
            <a:ext cx="1481339" cy="1004842"/>
          </a:xfrm>
          <a:prstGeom prst="rect">
            <a:avLst/>
          </a:prstGeom>
        </p:spPr>
      </p:pic>
      <p:cxnSp>
        <p:nvCxnSpPr>
          <p:cNvPr id="27" name="Straight Connector 26"/>
          <p:cNvCxnSpPr>
            <a:endCxn id="6" idx="4"/>
          </p:cNvCxnSpPr>
          <p:nvPr/>
        </p:nvCxnSpPr>
        <p:spPr bwMode="auto">
          <a:xfrm rot="5400000" flipH="1" flipV="1">
            <a:off x="1825379" y="5571331"/>
            <a:ext cx="457200" cy="28575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8" name="Group 14"/>
          <p:cNvGrpSpPr>
            <a:grpSpLocks/>
          </p:cNvGrpSpPr>
          <p:nvPr/>
        </p:nvGrpSpPr>
        <p:grpSpPr bwMode="auto">
          <a:xfrm rot="6878052">
            <a:off x="40587" y="3656386"/>
            <a:ext cx="4739031" cy="114687"/>
            <a:chOff x="1344" y="528"/>
            <a:chExt cx="2544" cy="96"/>
          </a:xfrm>
        </p:grpSpPr>
        <p:sp>
          <p:nvSpPr>
            <p:cNvPr id="45" name="Rectangle 11"/>
            <p:cNvSpPr>
              <a:spLocks noChangeArrowheads="1"/>
            </p:cNvSpPr>
            <p:nvPr/>
          </p:nvSpPr>
          <p:spPr bwMode="auto">
            <a:xfrm>
              <a:off x="1392" y="528"/>
              <a:ext cx="2448" cy="9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" name="Oval 12"/>
            <p:cNvSpPr>
              <a:spLocks noChangeArrowheads="1"/>
            </p:cNvSpPr>
            <p:nvPr/>
          </p:nvSpPr>
          <p:spPr bwMode="auto">
            <a:xfrm>
              <a:off x="1344" y="528"/>
              <a:ext cx="96" cy="96"/>
            </a:xfrm>
            <a:prstGeom prst="ellipse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" name="Oval 13"/>
            <p:cNvSpPr>
              <a:spLocks noChangeArrowheads="1"/>
            </p:cNvSpPr>
            <p:nvPr/>
          </p:nvSpPr>
          <p:spPr bwMode="auto">
            <a:xfrm>
              <a:off x="3792" y="528"/>
              <a:ext cx="96" cy="96"/>
            </a:xfrm>
            <a:prstGeom prst="ellipse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0" name="Group 14"/>
          <p:cNvGrpSpPr>
            <a:grpSpLocks/>
          </p:cNvGrpSpPr>
          <p:nvPr/>
        </p:nvGrpSpPr>
        <p:grpSpPr bwMode="auto">
          <a:xfrm rot="6204826">
            <a:off x="4177886" y="5163474"/>
            <a:ext cx="1299330" cy="101224"/>
            <a:chOff x="1344" y="528"/>
            <a:chExt cx="2544" cy="96"/>
          </a:xfrm>
        </p:grpSpPr>
        <p:sp>
          <p:nvSpPr>
            <p:cNvPr id="39" name="Rectangle 11"/>
            <p:cNvSpPr>
              <a:spLocks noChangeArrowheads="1"/>
            </p:cNvSpPr>
            <p:nvPr/>
          </p:nvSpPr>
          <p:spPr bwMode="auto">
            <a:xfrm>
              <a:off x="1392" y="528"/>
              <a:ext cx="2448" cy="9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Oval 12"/>
            <p:cNvSpPr>
              <a:spLocks noChangeArrowheads="1"/>
            </p:cNvSpPr>
            <p:nvPr/>
          </p:nvSpPr>
          <p:spPr bwMode="auto">
            <a:xfrm>
              <a:off x="1344" y="528"/>
              <a:ext cx="96" cy="96"/>
            </a:xfrm>
            <a:prstGeom prst="ellipse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" name="Oval 13"/>
            <p:cNvSpPr>
              <a:spLocks noChangeArrowheads="1"/>
            </p:cNvSpPr>
            <p:nvPr/>
          </p:nvSpPr>
          <p:spPr bwMode="auto">
            <a:xfrm>
              <a:off x="3792" y="528"/>
              <a:ext cx="96" cy="96"/>
            </a:xfrm>
            <a:prstGeom prst="ellipse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1" name="Group 14"/>
          <p:cNvGrpSpPr>
            <a:grpSpLocks/>
          </p:cNvGrpSpPr>
          <p:nvPr/>
        </p:nvGrpSpPr>
        <p:grpSpPr bwMode="auto">
          <a:xfrm rot="12582105">
            <a:off x="3266434" y="1898493"/>
            <a:ext cx="1732404" cy="118471"/>
            <a:chOff x="1344" y="528"/>
            <a:chExt cx="2544" cy="96"/>
          </a:xfrm>
        </p:grpSpPr>
        <p:sp>
          <p:nvSpPr>
            <p:cNvPr id="36" name="Rectangle 11"/>
            <p:cNvSpPr>
              <a:spLocks noChangeArrowheads="1"/>
            </p:cNvSpPr>
            <p:nvPr/>
          </p:nvSpPr>
          <p:spPr bwMode="auto">
            <a:xfrm>
              <a:off x="1392" y="528"/>
              <a:ext cx="2448" cy="9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Oval 12"/>
            <p:cNvSpPr>
              <a:spLocks noChangeArrowheads="1"/>
            </p:cNvSpPr>
            <p:nvPr/>
          </p:nvSpPr>
          <p:spPr bwMode="auto">
            <a:xfrm>
              <a:off x="1344" y="528"/>
              <a:ext cx="96" cy="96"/>
            </a:xfrm>
            <a:prstGeom prst="ellipse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Oval 13"/>
            <p:cNvSpPr>
              <a:spLocks noChangeArrowheads="1"/>
            </p:cNvSpPr>
            <p:nvPr/>
          </p:nvSpPr>
          <p:spPr bwMode="auto">
            <a:xfrm>
              <a:off x="3792" y="528"/>
              <a:ext cx="96" cy="96"/>
            </a:xfrm>
            <a:prstGeom prst="ellipse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2" name="Group 14"/>
          <p:cNvGrpSpPr>
            <a:grpSpLocks/>
          </p:cNvGrpSpPr>
          <p:nvPr/>
        </p:nvGrpSpPr>
        <p:grpSpPr bwMode="auto">
          <a:xfrm rot="16360969">
            <a:off x="4276590" y="2840093"/>
            <a:ext cx="1159594" cy="91109"/>
            <a:chOff x="1344" y="528"/>
            <a:chExt cx="2544" cy="96"/>
          </a:xfrm>
        </p:grpSpPr>
        <p:sp>
          <p:nvSpPr>
            <p:cNvPr id="33" name="Rectangle 11"/>
            <p:cNvSpPr>
              <a:spLocks noChangeArrowheads="1"/>
            </p:cNvSpPr>
            <p:nvPr/>
          </p:nvSpPr>
          <p:spPr bwMode="auto">
            <a:xfrm>
              <a:off x="1392" y="528"/>
              <a:ext cx="2448" cy="9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12"/>
            <p:cNvSpPr>
              <a:spLocks noChangeArrowheads="1"/>
            </p:cNvSpPr>
            <p:nvPr/>
          </p:nvSpPr>
          <p:spPr bwMode="auto">
            <a:xfrm>
              <a:off x="1344" y="528"/>
              <a:ext cx="96" cy="96"/>
            </a:xfrm>
            <a:prstGeom prst="ellipse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13"/>
            <p:cNvSpPr>
              <a:spLocks noChangeArrowheads="1"/>
            </p:cNvSpPr>
            <p:nvPr/>
          </p:nvSpPr>
          <p:spPr bwMode="auto">
            <a:xfrm>
              <a:off x="3792" y="528"/>
              <a:ext cx="96" cy="96"/>
            </a:xfrm>
            <a:prstGeom prst="ellipse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85090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Experiment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3736204" y="5801312"/>
            <a:ext cx="1358900" cy="431800"/>
          </a:xfrm>
          <a:prstGeom prst="ellipse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Nokia Sans Wide" pitchFamily="34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2527948" y="5804940"/>
            <a:ext cx="1358900" cy="43180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Nokia Sans Wide" pitchFamily="34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1517404" y="5053806"/>
            <a:ext cx="1358900" cy="431800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Nokia Sans Wide" pitchFamily="34" charset="0"/>
            </a:endParaRPr>
          </a:p>
        </p:txBody>
      </p:sp>
      <p:pic>
        <p:nvPicPr>
          <p:cNvPr id="7" name="Picture 6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20879" y="3310640"/>
            <a:ext cx="1149544" cy="121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Straight Connector 7"/>
          <p:cNvCxnSpPr>
            <a:stCxn id="9" idx="2"/>
          </p:cNvCxnSpPr>
          <p:nvPr/>
        </p:nvCxnSpPr>
        <p:spPr bwMode="auto">
          <a:xfrm rot="5400000">
            <a:off x="4923004" y="2930986"/>
            <a:ext cx="716978" cy="42333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" name="Picture 2" descr="route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1959" y="2082488"/>
            <a:ext cx="1041400" cy="51117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5735424" y="2113721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/>
              <a:t>Upstream-router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03578" y="4443140"/>
            <a:ext cx="1056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/>
              <a:t>DSMIP6-HA</a:t>
            </a:r>
          </a:p>
        </p:txBody>
      </p:sp>
      <p:cxnSp>
        <p:nvCxnSpPr>
          <p:cNvPr id="12" name="Straight Connector 11"/>
          <p:cNvCxnSpPr>
            <a:endCxn id="9" idx="1"/>
          </p:cNvCxnSpPr>
          <p:nvPr/>
        </p:nvCxnSpPr>
        <p:spPr bwMode="auto">
          <a:xfrm>
            <a:off x="3761266" y="1683702"/>
            <a:ext cx="1020693" cy="654374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9" idx="2"/>
          </p:cNvCxnSpPr>
          <p:nvPr/>
        </p:nvCxnSpPr>
        <p:spPr bwMode="auto">
          <a:xfrm rot="16200000" flipH="1">
            <a:off x="5098171" y="2798151"/>
            <a:ext cx="716979" cy="308002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endCxn id="9" idx="1"/>
          </p:cNvCxnSpPr>
          <p:nvPr/>
        </p:nvCxnSpPr>
        <p:spPr bwMode="auto">
          <a:xfrm rot="16200000" flipH="1">
            <a:off x="4212107" y="1768223"/>
            <a:ext cx="654375" cy="48533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761266" y="1836267"/>
            <a:ext cx="325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/>
              <a:t>V6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47797" y="2863738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/>
              <a:t>V4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58014" y="1764739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/>
              <a:t>V4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77167" y="2863738"/>
            <a:ext cx="325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/>
              <a:t>V6</a:t>
            </a:r>
          </a:p>
        </p:txBody>
      </p:sp>
      <p:pic>
        <p:nvPicPr>
          <p:cNvPr id="19" name="Picture 11" descr="cloud_P120"/>
          <p:cNvPicPr>
            <a:picLocks noChangeAspect="1" noChangeArrowheads="1"/>
          </p:cNvPicPr>
          <p:nvPr/>
        </p:nvPicPr>
        <p:blipFill>
          <a:blip r:embed="rId4" cstate="print"/>
          <a:srcRect l="8696" t="9238" r="8696" b="13164"/>
          <a:stretch>
            <a:fillRect/>
          </a:stretch>
        </p:blipFill>
        <p:spPr bwMode="auto">
          <a:xfrm>
            <a:off x="3136180" y="1055126"/>
            <a:ext cx="1379538" cy="785813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3339588" y="1246240"/>
            <a:ext cx="94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Internet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870848" y="580494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WiFi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731488" y="5079206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802.3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079104" y="5814012"/>
            <a:ext cx="708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HSPA</a:t>
            </a:r>
            <a:endParaRPr lang="en-US" dirty="0"/>
          </a:p>
        </p:txBody>
      </p:sp>
      <p:pic>
        <p:nvPicPr>
          <p:cNvPr id="24" name="Picture 4" descr="nokia-n900_00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64993" y="5839288"/>
            <a:ext cx="530504" cy="96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Rectangular Callout 24"/>
          <p:cNvSpPr/>
          <p:nvPr/>
        </p:nvSpPr>
        <p:spPr bwMode="auto">
          <a:xfrm>
            <a:off x="7142420" y="2496971"/>
            <a:ext cx="2327561" cy="366767"/>
          </a:xfrm>
          <a:prstGeom prst="wedgeRectCallout">
            <a:avLst>
              <a:gd name="adj1" fmla="val -110066"/>
              <a:gd name="adj2" fmla="val 288810"/>
            </a:avLst>
          </a:prstGeom>
          <a:solidFill>
            <a:srgbClr val="E0DBC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okia Sans Wide" pitchFamily="34" charset="0"/>
              </a:rPr>
              <a:t>DSMIP6 Home Agent</a:t>
            </a:r>
          </a:p>
        </p:txBody>
      </p:sp>
      <p:pic>
        <p:nvPicPr>
          <p:cNvPr id="26" name="Picture 25" descr="nokia-booklet-3g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169103" y="5805925"/>
            <a:ext cx="1481339" cy="1004842"/>
          </a:xfrm>
          <a:prstGeom prst="rect">
            <a:avLst/>
          </a:prstGeom>
        </p:spPr>
      </p:pic>
      <p:cxnSp>
        <p:nvCxnSpPr>
          <p:cNvPr id="27" name="Straight Connector 26"/>
          <p:cNvCxnSpPr>
            <a:endCxn id="6" idx="4"/>
          </p:cNvCxnSpPr>
          <p:nvPr/>
        </p:nvCxnSpPr>
        <p:spPr bwMode="auto">
          <a:xfrm rot="5400000" flipH="1" flipV="1">
            <a:off x="1825379" y="5571331"/>
            <a:ext cx="457200" cy="28575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8" name="Group 14"/>
          <p:cNvGrpSpPr>
            <a:grpSpLocks/>
          </p:cNvGrpSpPr>
          <p:nvPr/>
        </p:nvGrpSpPr>
        <p:grpSpPr bwMode="auto">
          <a:xfrm rot="6878052">
            <a:off x="40587" y="3656386"/>
            <a:ext cx="4739031" cy="114687"/>
            <a:chOff x="1344" y="528"/>
            <a:chExt cx="2544" cy="96"/>
          </a:xfrm>
        </p:grpSpPr>
        <p:sp>
          <p:nvSpPr>
            <p:cNvPr id="45" name="Rectangle 11"/>
            <p:cNvSpPr>
              <a:spLocks noChangeArrowheads="1"/>
            </p:cNvSpPr>
            <p:nvPr/>
          </p:nvSpPr>
          <p:spPr bwMode="auto">
            <a:xfrm>
              <a:off x="1392" y="528"/>
              <a:ext cx="2448" cy="9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" name="Oval 12"/>
            <p:cNvSpPr>
              <a:spLocks noChangeArrowheads="1"/>
            </p:cNvSpPr>
            <p:nvPr/>
          </p:nvSpPr>
          <p:spPr bwMode="auto">
            <a:xfrm>
              <a:off x="1344" y="528"/>
              <a:ext cx="96" cy="96"/>
            </a:xfrm>
            <a:prstGeom prst="ellipse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" name="Oval 13"/>
            <p:cNvSpPr>
              <a:spLocks noChangeArrowheads="1"/>
            </p:cNvSpPr>
            <p:nvPr/>
          </p:nvSpPr>
          <p:spPr bwMode="auto">
            <a:xfrm>
              <a:off x="3792" y="528"/>
              <a:ext cx="96" cy="96"/>
            </a:xfrm>
            <a:prstGeom prst="ellipse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9" name="Group 14"/>
          <p:cNvGrpSpPr>
            <a:grpSpLocks/>
          </p:cNvGrpSpPr>
          <p:nvPr/>
        </p:nvGrpSpPr>
        <p:grpSpPr bwMode="auto">
          <a:xfrm rot="8064242">
            <a:off x="3135832" y="5082496"/>
            <a:ext cx="1854510" cy="118093"/>
            <a:chOff x="1344" y="528"/>
            <a:chExt cx="2544" cy="96"/>
          </a:xfrm>
        </p:grpSpPr>
        <p:sp>
          <p:nvSpPr>
            <p:cNvPr id="42" name="Rectangle 11"/>
            <p:cNvSpPr>
              <a:spLocks noChangeArrowheads="1"/>
            </p:cNvSpPr>
            <p:nvPr/>
          </p:nvSpPr>
          <p:spPr bwMode="auto">
            <a:xfrm>
              <a:off x="1392" y="528"/>
              <a:ext cx="2448" cy="9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" name="Oval 12"/>
            <p:cNvSpPr>
              <a:spLocks noChangeArrowheads="1"/>
            </p:cNvSpPr>
            <p:nvPr/>
          </p:nvSpPr>
          <p:spPr bwMode="auto">
            <a:xfrm>
              <a:off x="1344" y="528"/>
              <a:ext cx="96" cy="96"/>
            </a:xfrm>
            <a:prstGeom prst="ellipse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4" name="Oval 13"/>
            <p:cNvSpPr>
              <a:spLocks noChangeArrowheads="1"/>
            </p:cNvSpPr>
            <p:nvPr/>
          </p:nvSpPr>
          <p:spPr bwMode="auto">
            <a:xfrm>
              <a:off x="3792" y="528"/>
              <a:ext cx="96" cy="96"/>
            </a:xfrm>
            <a:prstGeom prst="ellipse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1" name="Group 14"/>
          <p:cNvGrpSpPr>
            <a:grpSpLocks/>
          </p:cNvGrpSpPr>
          <p:nvPr/>
        </p:nvGrpSpPr>
        <p:grpSpPr bwMode="auto">
          <a:xfrm rot="12582105">
            <a:off x="3266434" y="1898493"/>
            <a:ext cx="1732404" cy="118471"/>
            <a:chOff x="1344" y="528"/>
            <a:chExt cx="2544" cy="96"/>
          </a:xfrm>
        </p:grpSpPr>
        <p:sp>
          <p:nvSpPr>
            <p:cNvPr id="36" name="Rectangle 11"/>
            <p:cNvSpPr>
              <a:spLocks noChangeArrowheads="1"/>
            </p:cNvSpPr>
            <p:nvPr/>
          </p:nvSpPr>
          <p:spPr bwMode="auto">
            <a:xfrm>
              <a:off x="1392" y="528"/>
              <a:ext cx="2448" cy="9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Oval 12"/>
            <p:cNvSpPr>
              <a:spLocks noChangeArrowheads="1"/>
            </p:cNvSpPr>
            <p:nvPr/>
          </p:nvSpPr>
          <p:spPr bwMode="auto">
            <a:xfrm>
              <a:off x="1344" y="528"/>
              <a:ext cx="96" cy="96"/>
            </a:xfrm>
            <a:prstGeom prst="ellipse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Oval 13"/>
            <p:cNvSpPr>
              <a:spLocks noChangeArrowheads="1"/>
            </p:cNvSpPr>
            <p:nvPr/>
          </p:nvSpPr>
          <p:spPr bwMode="auto">
            <a:xfrm>
              <a:off x="3792" y="528"/>
              <a:ext cx="96" cy="96"/>
            </a:xfrm>
            <a:prstGeom prst="ellipse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2" name="Group 14"/>
          <p:cNvGrpSpPr>
            <a:grpSpLocks/>
          </p:cNvGrpSpPr>
          <p:nvPr/>
        </p:nvGrpSpPr>
        <p:grpSpPr bwMode="auto">
          <a:xfrm rot="16360969">
            <a:off x="4276590" y="2840093"/>
            <a:ext cx="1159594" cy="91109"/>
            <a:chOff x="1344" y="528"/>
            <a:chExt cx="2544" cy="96"/>
          </a:xfrm>
        </p:grpSpPr>
        <p:sp>
          <p:nvSpPr>
            <p:cNvPr id="33" name="Rectangle 11"/>
            <p:cNvSpPr>
              <a:spLocks noChangeArrowheads="1"/>
            </p:cNvSpPr>
            <p:nvPr/>
          </p:nvSpPr>
          <p:spPr bwMode="auto">
            <a:xfrm>
              <a:off x="1392" y="528"/>
              <a:ext cx="2448" cy="9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12"/>
            <p:cNvSpPr>
              <a:spLocks noChangeArrowheads="1"/>
            </p:cNvSpPr>
            <p:nvPr/>
          </p:nvSpPr>
          <p:spPr bwMode="auto">
            <a:xfrm>
              <a:off x="1344" y="528"/>
              <a:ext cx="96" cy="96"/>
            </a:xfrm>
            <a:prstGeom prst="ellipse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13"/>
            <p:cNvSpPr>
              <a:spLocks noChangeArrowheads="1"/>
            </p:cNvSpPr>
            <p:nvPr/>
          </p:nvSpPr>
          <p:spPr bwMode="auto">
            <a:xfrm>
              <a:off x="3792" y="528"/>
              <a:ext cx="96" cy="96"/>
            </a:xfrm>
            <a:prstGeom prst="ellipse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52296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Device </a:t>
            </a:r>
            <a:r>
              <a:rPr lang="en-US" dirty="0" err="1" smtClean="0"/>
              <a:t>ifaces</a:t>
            </a:r>
            <a:r>
              <a:rPr lang="en-US" dirty="0" smtClean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Device with only one </a:t>
            </a:r>
            <a:r>
              <a:rPr lang="en-US" dirty="0" err="1" smtClean="0"/>
              <a:t>iface</a:t>
            </a:r>
            <a:r>
              <a:rPr lang="en-US" dirty="0" smtClean="0"/>
              <a:t> active at a time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Device with both </a:t>
            </a:r>
            <a:r>
              <a:rPr lang="en-US" dirty="0" err="1" smtClean="0"/>
              <a:t>ifaces</a:t>
            </a:r>
            <a:r>
              <a:rPr lang="en-US" dirty="0" smtClean="0"/>
              <a:t> active until the second is IP configured</a:t>
            </a:r>
          </a:p>
          <a:p>
            <a:r>
              <a:rPr lang="en-US" dirty="0" smtClean="0"/>
              <a:t>In case 1 an interactive session (</a:t>
            </a:r>
            <a:r>
              <a:rPr lang="en-US" dirty="0" err="1" smtClean="0"/>
              <a:t>skype</a:t>
            </a:r>
            <a:r>
              <a:rPr lang="en-US" dirty="0" smtClean="0"/>
              <a:t> video) not always survives when switching from 3G to WLAN</a:t>
            </a:r>
          </a:p>
          <a:p>
            <a:r>
              <a:rPr lang="en-US" dirty="0" smtClean="0"/>
              <a:t>In case 2, the session mostly survives</a:t>
            </a:r>
          </a:p>
          <a:p>
            <a:pPr lvl="1"/>
            <a:r>
              <a:rPr lang="en-US" dirty="0" smtClean="0"/>
              <a:t>If switching from </a:t>
            </a:r>
            <a:r>
              <a:rPr lang="en-US" dirty="0" err="1" smtClean="0"/>
              <a:t>wlan</a:t>
            </a:r>
            <a:r>
              <a:rPr lang="en-US" dirty="0" smtClean="0"/>
              <a:t> to </a:t>
            </a:r>
            <a:r>
              <a:rPr lang="en-US" dirty="0" err="1" smtClean="0"/>
              <a:t>wlan</a:t>
            </a:r>
            <a:r>
              <a:rPr lang="en-US" dirty="0" smtClean="0"/>
              <a:t>, this mode N/A (</a:t>
            </a:r>
            <a:r>
              <a:rPr lang="en-US" dirty="0" err="1" smtClean="0"/>
              <a:t>wifi</a:t>
            </a:r>
            <a:r>
              <a:rPr lang="en-US" dirty="0" smtClean="0"/>
              <a:t> chipset does not connect to 2 networks simultaneously)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483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of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Getting WLAN </a:t>
            </a:r>
            <a:r>
              <a:rPr lang="en-US" dirty="0" err="1" smtClean="0"/>
              <a:t>iface</a:t>
            </a:r>
            <a:r>
              <a:rPr lang="en-US" dirty="0" smtClean="0"/>
              <a:t> operational takes a long time</a:t>
            </a:r>
          </a:p>
          <a:p>
            <a:r>
              <a:rPr lang="en-US" dirty="0" smtClean="0"/>
              <a:t>Most of the time is spent with IP configuration</a:t>
            </a:r>
          </a:p>
          <a:p>
            <a:pPr lvl="1"/>
            <a:r>
              <a:rPr lang="en-US" dirty="0" smtClean="0"/>
              <a:t>Depends on whether the network is a home, public or enterprise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080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Measurements -1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11887200" cy="742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3650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Measurements -2-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1624"/>
            <a:ext cx="11201400" cy="700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852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remedy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dirty="0" smtClean="0"/>
              <a:t>IP configure the client during the L2 association</a:t>
            </a:r>
          </a:p>
          <a:p>
            <a:pPr lvl="1"/>
            <a:r>
              <a:rPr lang="en-US" dirty="0" smtClean="0"/>
              <a:t>Similar thing happens in 3G/4G today, </a:t>
            </a:r>
            <a:r>
              <a:rPr lang="en-US" dirty="0" err="1" smtClean="0"/>
              <a:t>ie</a:t>
            </a:r>
            <a:r>
              <a:rPr lang="en-US" dirty="0" smtClean="0"/>
              <a:t> IP address configuration is done during the link layer setup (proven to work, everyone is using it)</a:t>
            </a:r>
          </a:p>
          <a:p>
            <a:endParaRPr lang="en-US" dirty="0" smtClean="0"/>
          </a:p>
          <a:p>
            <a:r>
              <a:rPr lang="en-US" dirty="0" smtClean="0"/>
              <a:t>But be backward compatible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0411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AP indicates in the beacon if </a:t>
            </a:r>
            <a:r>
              <a:rPr lang="en-US" sz="2400" smtClean="0"/>
              <a:t>is </a:t>
            </a:r>
            <a:r>
              <a:rPr lang="en-US" sz="2400" smtClean="0"/>
              <a:t>capable of </a:t>
            </a:r>
            <a:r>
              <a:rPr lang="en-US" sz="2400" dirty="0" smtClean="0"/>
              <a:t>providing IP </a:t>
            </a:r>
            <a:r>
              <a:rPr lang="en-US" sz="2400" dirty="0" err="1" smtClean="0"/>
              <a:t>config</a:t>
            </a:r>
            <a:r>
              <a:rPr lang="en-US" sz="2400" dirty="0" smtClean="0"/>
              <a:t> during association</a:t>
            </a:r>
          </a:p>
          <a:p>
            <a:r>
              <a:rPr lang="en-US" sz="2400" dirty="0" err="1" smtClean="0"/>
              <a:t>Assoc</a:t>
            </a:r>
            <a:r>
              <a:rPr lang="en-US" sz="2400" dirty="0" smtClean="0"/>
              <a:t> </a:t>
            </a:r>
            <a:r>
              <a:rPr lang="en-US" sz="2400" dirty="0" err="1" smtClean="0"/>
              <a:t>req</a:t>
            </a:r>
            <a:r>
              <a:rPr lang="en-US" sz="2400" dirty="0" smtClean="0"/>
              <a:t> to indicate if the client is capable of receiving IP </a:t>
            </a:r>
            <a:r>
              <a:rPr lang="en-US" sz="2400" dirty="0" err="1" smtClean="0"/>
              <a:t>config</a:t>
            </a:r>
            <a:r>
              <a:rPr lang="en-US" sz="2400" dirty="0" smtClean="0"/>
              <a:t> in </a:t>
            </a:r>
            <a:r>
              <a:rPr lang="en-US" sz="2400" dirty="0" err="1" smtClean="0"/>
              <a:t>assoc</a:t>
            </a:r>
            <a:r>
              <a:rPr lang="en-US" sz="2400" dirty="0" smtClean="0"/>
              <a:t> </a:t>
            </a:r>
            <a:r>
              <a:rPr lang="en-US" sz="2400" dirty="0" err="1" smtClean="0"/>
              <a:t>resp</a:t>
            </a:r>
            <a:endParaRPr lang="en-US" sz="2400" dirty="0" smtClean="0"/>
          </a:p>
          <a:p>
            <a:r>
              <a:rPr lang="en-US" sz="2400" dirty="0" err="1" smtClean="0"/>
              <a:t>Assoc</a:t>
            </a:r>
            <a:r>
              <a:rPr lang="en-US" sz="2400" dirty="0" smtClean="0"/>
              <a:t> </a:t>
            </a:r>
            <a:r>
              <a:rPr lang="en-US" sz="2400" dirty="0" err="1" smtClean="0"/>
              <a:t>resp</a:t>
            </a:r>
            <a:r>
              <a:rPr lang="en-US" sz="2400" dirty="0" smtClean="0"/>
              <a:t> to contain IP </a:t>
            </a:r>
            <a:r>
              <a:rPr lang="en-US" sz="2400" dirty="0" err="1" smtClean="0"/>
              <a:t>config</a:t>
            </a:r>
            <a:r>
              <a:rPr lang="en-US" sz="2400" dirty="0" smtClean="0"/>
              <a:t> data</a:t>
            </a:r>
          </a:p>
          <a:p>
            <a:pPr lvl="1"/>
            <a:r>
              <a:rPr lang="en-US" sz="2000" dirty="0" smtClean="0"/>
              <a:t>IPv4/v6 address, lease time, </a:t>
            </a:r>
            <a:r>
              <a:rPr lang="en-US" sz="2000" dirty="0" err="1" smtClean="0"/>
              <a:t>netmask</a:t>
            </a:r>
            <a:r>
              <a:rPr lang="en-US" sz="2000" dirty="0" smtClean="0"/>
              <a:t>/prefix, default-</a:t>
            </a:r>
            <a:r>
              <a:rPr lang="en-US" sz="2000" dirty="0" err="1" smtClean="0"/>
              <a:t>gw</a:t>
            </a:r>
            <a:r>
              <a:rPr lang="en-US" sz="2000" dirty="0" smtClean="0"/>
              <a:t> address, DNS address, DHCP server address, RA options (v6)</a:t>
            </a:r>
            <a:endParaRPr lang="en-US" sz="1600" dirty="0" smtClean="0"/>
          </a:p>
          <a:p>
            <a:r>
              <a:rPr lang="en-US" sz="2400" dirty="0" smtClean="0"/>
              <a:t>AP or AC to ask the DHCP server (if not co-located) for a pool of IP addresses in advance, and allocate from that pool to the client during </a:t>
            </a:r>
            <a:r>
              <a:rPr lang="en-US" sz="2400" dirty="0" err="1" smtClean="0"/>
              <a:t>assoc</a:t>
            </a:r>
            <a:endParaRPr lang="en-US" sz="2400" dirty="0" smtClean="0"/>
          </a:p>
          <a:p>
            <a:r>
              <a:rPr lang="en-US" sz="2400" dirty="0" smtClean="0"/>
              <a:t>Advanced DHCP </a:t>
            </a:r>
            <a:r>
              <a:rPr lang="en-US" sz="2400" dirty="0" err="1" smtClean="0"/>
              <a:t>config</a:t>
            </a:r>
            <a:r>
              <a:rPr lang="en-US" sz="2400" dirty="0" smtClean="0"/>
              <a:t> can still be done by the client placing a </a:t>
            </a:r>
            <a:r>
              <a:rPr lang="en-US" sz="2400" dirty="0" err="1" smtClean="0"/>
              <a:t>dhcp</a:t>
            </a:r>
            <a:r>
              <a:rPr lang="en-US" sz="2400" dirty="0" smtClean="0"/>
              <a:t> </a:t>
            </a:r>
            <a:r>
              <a:rPr lang="en-US" sz="2400" dirty="0" err="1" smtClean="0"/>
              <a:t>req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816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299</Words>
  <Application>Microsoft Office PowerPoint</Application>
  <PresentationFormat>On-screen Show (4:3)</PresentationFormat>
  <Paragraphs>53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3G &lt; -- &gt; WLAN handover</vt:lpstr>
      <vt:lpstr>Experiment</vt:lpstr>
      <vt:lpstr>Experiment</vt:lpstr>
      <vt:lpstr>Experiment details</vt:lpstr>
      <vt:lpstr>Source of problems</vt:lpstr>
      <vt:lpstr>Measurements -1</vt:lpstr>
      <vt:lpstr>Measurements -2-</vt:lpstr>
      <vt:lpstr>Possible remedy</vt:lpstr>
      <vt:lpstr>Potential solution</vt:lpstr>
    </vt:vector>
  </TitlesOfParts>
  <Company>NOKIA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 &lt; -- &gt; WLAN handover</dc:title>
  <dc:creator>Bajko Gabor (Nokia-CIC/MtView)</dc:creator>
  <cp:lastModifiedBy>Bajko Gabor (Nokia-CIC/MtView)</cp:lastModifiedBy>
  <cp:revision>14</cp:revision>
  <dcterms:created xsi:type="dcterms:W3CDTF">2011-01-17T21:28:44Z</dcterms:created>
  <dcterms:modified xsi:type="dcterms:W3CDTF">2011-01-18T00:09:41Z</dcterms:modified>
</cp:coreProperties>
</file>