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265" r:id="rId4"/>
    <p:sldId id="282" r:id="rId5"/>
    <p:sldId id="283" r:id="rId6"/>
    <p:sldId id="275" r:id="rId7"/>
    <p:sldId id="284" r:id="rId8"/>
    <p:sldId id="276" r:id="rId9"/>
    <p:sldId id="274" r:id="rId10"/>
    <p:sldId id="279" r:id="rId11"/>
    <p:sldId id="278" r:id="rId12"/>
    <p:sldId id="270" r:id="rId13"/>
    <p:sldId id="28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neck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January 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50E635B-883A-4667-BDEF-247C1CBD9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January 011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6BB7858-883C-4933-9A72-8F936220D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011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3A11800-668B-4F7E-98A1-8D48AEBE2E8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011</a:t>
            </a:r>
          </a:p>
        </p:txBody>
      </p:sp>
      <p:sp>
        <p:nvSpPr>
          <p:cNvPr id="337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56A8850-D8C8-4DE5-BA54-DD5FEF64CE2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EF2977-3274-44A7-A13D-1A2E1BA921DC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DF911A-7F91-4DB7-B051-CAD8E9FA5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A6D10-FD2E-4BBB-A6A2-56BA6E635C3C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83F956-7DDD-46D0-AB1E-23F479FCF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5A0032-E7ED-4838-91E7-15766877DF86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F146B1-1500-4DB5-A039-54641FDC2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311C08-98FF-4E38-B4EF-C2330A9973FA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926D34-1BE0-40C8-A0CF-44C5CE6D9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C6C757-5109-4FD3-8B88-2998F75C6BA9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F5E982-D6B5-409D-86F5-641C24D40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1945D-3426-4BEB-BFBC-A59AD40D4BEA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F8F30B-BDBD-4E22-B67F-485F4536C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98D8E7-B802-4D58-94C3-ABED030A32C9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0B484C-DE55-4AF7-B9FC-196D87766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22FB7-580A-4438-AF43-7A4E90C48A1A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A1C324-E6AF-41DF-8AEB-A25C217FD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0B796-3DF8-43A1-BD82-20A1BDF0F408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C0813B-5DF4-41DB-BA9C-56EB33EC1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8D755-6048-42C4-99D5-EAFB67CF53A4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82FF21-9F57-4536-BDA0-7F8BEE888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634BA-7D96-4F4E-9063-0997C75ED878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E707EF-B4EF-44C9-B29D-7E99E9CDD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2393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fld id="{643A8BF0-AD2F-48E0-9422-772A42A2237F}" type="datetime1">
              <a:rPr lang="en-US"/>
              <a:pPr/>
              <a:t>1/17/2011</a:t>
            </a:fld>
            <a:r>
              <a:rPr lang="en-US"/>
              <a:t>January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r>
              <a:rPr lang="en-US"/>
              <a:t>Jarkko Kneckt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3AED1C-A488-40A7-9771-30BD8CC28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/>
              <a:t>doc.: IEEE 802.11-11/0097r0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307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297613F-1100-45EC-B980-C1D008206BA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Bandwidth Specific TXOP Limits</a:t>
            </a:r>
          </a:p>
        </p:txBody>
      </p:sp>
      <p:sp>
        <p:nvSpPr>
          <p:cNvPr id="3073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2011-01-17</a:t>
            </a: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9750" y="2276475"/>
          <a:ext cx="8043863" cy="3389313"/>
        </p:xfrm>
        <a:graphic>
          <a:graphicData uri="http://schemas.openxmlformats.org/presentationml/2006/ole">
            <p:oleObj spid="_x0000_s30731" name="Document" r:id="rId4" imgW="8178411" imgH="3931760" progId="Word.Document.8">
              <p:embed/>
            </p:oleObj>
          </a:graphicData>
        </a:graphic>
      </p:graphicFrame>
      <p:sp>
        <p:nvSpPr>
          <p:cNvPr id="3073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07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/>
              <a:t>January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642938"/>
            <a:ext cx="7772400" cy="1066800"/>
          </a:xfrm>
        </p:spPr>
        <p:txBody>
          <a:bodyPr/>
          <a:lstStyle/>
          <a:p>
            <a:pPr eaLnBrk="1" hangingPunct="1"/>
            <a:r>
              <a:rPr lang="en-US" smtClean="0"/>
              <a:t>Advantages</a:t>
            </a:r>
          </a:p>
        </p:txBody>
      </p:sp>
      <p:sp>
        <p:nvSpPr>
          <p:cNvPr id="43010" name="Content Placeholder 74"/>
          <p:cNvSpPr>
            <a:spLocks noGrp="1"/>
          </p:cNvSpPr>
          <p:nvPr>
            <p:ph sz="half" idx="1"/>
          </p:nvPr>
        </p:nvSpPr>
        <p:spPr>
          <a:xfrm>
            <a:off x="214313" y="4714875"/>
            <a:ext cx="8715375" cy="1714500"/>
          </a:xfrm>
        </p:spPr>
        <p:txBody>
          <a:bodyPr/>
          <a:lstStyle/>
          <a:p>
            <a:pPr eaLnBrk="1" hangingPunct="1"/>
            <a:r>
              <a:rPr lang="en-US" sz="1800" smtClean="0"/>
              <a:t>Channel usage may be more precisely coordinated in OBSS situations</a:t>
            </a:r>
          </a:p>
          <a:p>
            <a:pPr eaLnBrk="1" hangingPunct="1"/>
            <a:r>
              <a:rPr lang="en-US" sz="1800" smtClean="0"/>
              <a:t>Optimal TXOP duration reservation based on available bandwidth (less overheads)</a:t>
            </a:r>
          </a:p>
          <a:p>
            <a:pPr eaLnBrk="1" hangingPunct="1"/>
            <a:r>
              <a:rPr lang="en-US" sz="1800" smtClean="0"/>
              <a:t>Improve probability of operating with 40/80 MHz bandwidth (higher data rates)</a:t>
            </a:r>
          </a:p>
          <a:p>
            <a:pPr eaLnBrk="1" hangingPunct="1"/>
            <a:r>
              <a:rPr lang="en-US" sz="1800" smtClean="0"/>
              <a:t>Reduce contention intensity (better fairness)</a:t>
            </a:r>
          </a:p>
          <a:p>
            <a:pPr eaLnBrk="1" hangingPunct="1"/>
            <a:r>
              <a:rPr lang="en-US" sz="1800" smtClean="0"/>
              <a:t>Lower MAC delay and packet loss (better QoS)</a:t>
            </a:r>
          </a:p>
        </p:txBody>
      </p:sp>
      <p:sp>
        <p:nvSpPr>
          <p:cNvPr id="430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/>
              <a:t>January 2011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3F5E6F38-860A-4986-9B70-F605CD314598}" type="slidenum">
              <a:rPr lang="en-US" smtClean="0"/>
              <a:pPr/>
              <a:t>10</a:t>
            </a:fld>
            <a:endParaRPr lang="en-US" smtClean="0"/>
          </a:p>
        </p:txBody>
      </p:sp>
      <p:grpSp>
        <p:nvGrpSpPr>
          <p:cNvPr id="43014" name="Group 42"/>
          <p:cNvGrpSpPr>
            <a:grpSpLocks/>
          </p:cNvGrpSpPr>
          <p:nvPr/>
        </p:nvGrpSpPr>
        <p:grpSpPr bwMode="auto">
          <a:xfrm>
            <a:off x="0" y="1428750"/>
            <a:ext cx="9144000" cy="3105150"/>
            <a:chOff x="166654" y="1714488"/>
            <a:chExt cx="8910418" cy="3104871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1523328" y="2357368"/>
              <a:ext cx="342958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5523734" y="2357368"/>
              <a:ext cx="342958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1523328" y="3000247"/>
              <a:ext cx="34295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5523734" y="3000247"/>
              <a:ext cx="34295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1523328" y="3643128"/>
              <a:ext cx="342958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5523734" y="3643128"/>
              <a:ext cx="342958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1523328" y="4286007"/>
              <a:ext cx="34295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5523734" y="4286007"/>
              <a:ext cx="34295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25" name="TextBox 51"/>
            <p:cNvSpPr txBox="1">
              <a:spLocks noChangeArrowheads="1"/>
            </p:cNvSpPr>
            <p:nvPr/>
          </p:nvSpPr>
          <p:spPr bwMode="auto">
            <a:xfrm>
              <a:off x="166654" y="2143116"/>
              <a:ext cx="11705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Channel 1</a:t>
              </a:r>
            </a:p>
          </p:txBody>
        </p:sp>
        <p:sp>
          <p:nvSpPr>
            <p:cNvPr id="43026" name="TextBox 52"/>
            <p:cNvSpPr txBox="1">
              <a:spLocks noChangeArrowheads="1"/>
            </p:cNvSpPr>
            <p:nvPr/>
          </p:nvSpPr>
          <p:spPr bwMode="auto">
            <a:xfrm>
              <a:off x="166654" y="2786058"/>
              <a:ext cx="11705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Channel 2</a:t>
              </a:r>
            </a:p>
          </p:txBody>
        </p:sp>
        <p:sp>
          <p:nvSpPr>
            <p:cNvPr id="43027" name="TextBox 53"/>
            <p:cNvSpPr txBox="1">
              <a:spLocks noChangeArrowheads="1"/>
            </p:cNvSpPr>
            <p:nvPr/>
          </p:nvSpPr>
          <p:spPr bwMode="auto">
            <a:xfrm>
              <a:off x="166654" y="3429000"/>
              <a:ext cx="11705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Channel 3</a:t>
              </a:r>
            </a:p>
          </p:txBody>
        </p:sp>
        <p:sp>
          <p:nvSpPr>
            <p:cNvPr id="43028" name="TextBox 54"/>
            <p:cNvSpPr txBox="1">
              <a:spLocks noChangeArrowheads="1"/>
            </p:cNvSpPr>
            <p:nvPr/>
          </p:nvSpPr>
          <p:spPr bwMode="auto">
            <a:xfrm>
              <a:off x="166654" y="4071942"/>
              <a:ext cx="11705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Channel 4</a:t>
              </a:r>
            </a:p>
          </p:txBody>
        </p:sp>
        <p:cxnSp>
          <p:nvCxnSpPr>
            <p:cNvPr id="56" name="Straight Connector 55"/>
            <p:cNvCxnSpPr/>
            <p:nvPr/>
          </p:nvCxnSpPr>
          <p:spPr>
            <a:xfrm rot="5400000">
              <a:off x="4739185" y="3000247"/>
              <a:ext cx="25715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5523734" y="2071644"/>
              <a:ext cx="501211" cy="2857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523734" y="2714523"/>
              <a:ext cx="501211" cy="2857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523734" y="3357403"/>
              <a:ext cx="501211" cy="2857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523734" y="4000283"/>
              <a:ext cx="501211" cy="2857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382289" y="2071644"/>
              <a:ext cx="428505" cy="22143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dirty="0"/>
                <a:t>T</a:t>
              </a:r>
            </a:p>
            <a:p>
              <a:pPr algn="ctr" eaLnBrk="0" hangingPunct="0">
                <a:defRPr/>
              </a:pPr>
              <a:r>
                <a:rPr lang="en-US" dirty="0"/>
                <a:t>X</a:t>
              </a:r>
            </a:p>
            <a:p>
              <a:pPr algn="ctr" eaLnBrk="0" hangingPunct="0">
                <a:defRPr/>
              </a:pPr>
              <a:r>
                <a:rPr lang="en-US" dirty="0"/>
                <a:t>O</a:t>
              </a:r>
            </a:p>
            <a:p>
              <a:pPr algn="ctr" eaLnBrk="0" hangingPunct="0">
                <a:defRPr/>
              </a:pPr>
              <a:r>
                <a:rPr lang="en-US" dirty="0"/>
                <a:t>P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168139" y="2071644"/>
              <a:ext cx="142319" cy="22143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dirty="0"/>
                <a:t>TXOP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667803" y="2071644"/>
              <a:ext cx="286185" cy="22143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dirty="0"/>
                <a:t>TXOP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311333" y="2071644"/>
              <a:ext cx="499664" cy="22143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dirty="0"/>
                <a:t>T</a:t>
              </a:r>
            </a:p>
            <a:p>
              <a:pPr algn="ctr" eaLnBrk="0" hangingPunct="0">
                <a:defRPr/>
              </a:pPr>
              <a:r>
                <a:rPr lang="en-US" dirty="0"/>
                <a:t>X</a:t>
              </a:r>
            </a:p>
            <a:p>
              <a:pPr algn="ctr" eaLnBrk="0" hangingPunct="0">
                <a:defRPr/>
              </a:pPr>
              <a:r>
                <a:rPr lang="en-US" dirty="0"/>
                <a:t>O</a:t>
              </a:r>
            </a:p>
            <a:p>
              <a:pPr algn="ctr" eaLnBrk="0" hangingPunct="0">
                <a:defRPr/>
              </a:pPr>
              <a:r>
                <a:rPr lang="en-US" dirty="0"/>
                <a:t>P</a:t>
              </a:r>
            </a:p>
          </p:txBody>
        </p:sp>
        <p:sp>
          <p:nvSpPr>
            <p:cNvPr id="43038" name="TextBox 64"/>
            <p:cNvSpPr txBox="1">
              <a:spLocks noChangeArrowheads="1"/>
            </p:cNvSpPr>
            <p:nvPr/>
          </p:nvSpPr>
          <p:spPr bwMode="auto">
            <a:xfrm>
              <a:off x="6024570" y="1714488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AIFS</a:t>
              </a:r>
            </a:p>
            <a:p>
              <a:pPr eaLnBrk="0" hangingPunct="0"/>
              <a:r>
                <a:rPr lang="en-US"/>
                <a:t>+</a:t>
              </a:r>
            </a:p>
            <a:p>
              <a:pPr eaLnBrk="0" hangingPunct="0"/>
              <a:r>
                <a:rPr lang="en-US"/>
                <a:t>BO</a:t>
              </a:r>
            </a:p>
          </p:txBody>
        </p:sp>
        <p:sp>
          <p:nvSpPr>
            <p:cNvPr id="43039" name="TextBox 65"/>
            <p:cNvSpPr txBox="1">
              <a:spLocks noChangeArrowheads="1"/>
            </p:cNvSpPr>
            <p:nvPr/>
          </p:nvSpPr>
          <p:spPr bwMode="auto">
            <a:xfrm>
              <a:off x="6810388" y="1714488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AIFS</a:t>
              </a:r>
            </a:p>
            <a:p>
              <a:pPr eaLnBrk="0" hangingPunct="0"/>
              <a:r>
                <a:rPr lang="en-US"/>
                <a:t>+</a:t>
              </a:r>
            </a:p>
            <a:p>
              <a:pPr eaLnBrk="0" hangingPunct="0"/>
              <a:r>
                <a:rPr lang="en-US"/>
                <a:t>BO</a:t>
              </a:r>
            </a:p>
          </p:txBody>
        </p:sp>
        <p:sp>
          <p:nvSpPr>
            <p:cNvPr id="43040" name="TextBox 66"/>
            <p:cNvSpPr txBox="1">
              <a:spLocks noChangeArrowheads="1"/>
            </p:cNvSpPr>
            <p:nvPr/>
          </p:nvSpPr>
          <p:spPr bwMode="auto">
            <a:xfrm>
              <a:off x="7310454" y="1714488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AIFS</a:t>
              </a:r>
            </a:p>
            <a:p>
              <a:pPr eaLnBrk="0" hangingPunct="0"/>
              <a:r>
                <a:rPr lang="en-US"/>
                <a:t>+</a:t>
              </a:r>
            </a:p>
            <a:p>
              <a:pPr eaLnBrk="0" hangingPunct="0"/>
              <a:r>
                <a:rPr lang="en-US"/>
                <a:t>BO</a:t>
              </a:r>
            </a:p>
          </p:txBody>
        </p:sp>
        <p:sp>
          <p:nvSpPr>
            <p:cNvPr id="43041" name="TextBox 67"/>
            <p:cNvSpPr txBox="1">
              <a:spLocks noChangeArrowheads="1"/>
            </p:cNvSpPr>
            <p:nvPr/>
          </p:nvSpPr>
          <p:spPr bwMode="auto">
            <a:xfrm>
              <a:off x="7953396" y="1714488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AIFS</a:t>
              </a:r>
            </a:p>
            <a:p>
              <a:pPr eaLnBrk="0" hangingPunct="0"/>
              <a:r>
                <a:rPr lang="en-US"/>
                <a:t>+</a:t>
              </a:r>
            </a:p>
            <a:p>
              <a:pPr eaLnBrk="0" hangingPunct="0"/>
              <a:r>
                <a:rPr lang="en-US"/>
                <a:t>BO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>
              <a:off x="6167996" y="4500301"/>
              <a:ext cx="4285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8596703" y="4500301"/>
              <a:ext cx="4285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44" name="TextBox 70"/>
            <p:cNvSpPr txBox="1">
              <a:spLocks noChangeArrowheads="1"/>
            </p:cNvSpPr>
            <p:nvPr/>
          </p:nvSpPr>
          <p:spPr bwMode="auto">
            <a:xfrm>
              <a:off x="6780075" y="4357694"/>
              <a:ext cx="167308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80 MHz transmissions </a:t>
              </a:r>
            </a:p>
          </p:txBody>
        </p:sp>
        <p:sp>
          <p:nvSpPr>
            <p:cNvPr id="43045" name="TextBox 71"/>
            <p:cNvSpPr txBox="1">
              <a:spLocks noChangeArrowheads="1"/>
            </p:cNvSpPr>
            <p:nvPr/>
          </p:nvSpPr>
          <p:spPr bwMode="auto">
            <a:xfrm>
              <a:off x="4810124" y="4357694"/>
              <a:ext cx="2664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t</a:t>
              </a:r>
            </a:p>
          </p:txBody>
        </p:sp>
        <p:sp>
          <p:nvSpPr>
            <p:cNvPr id="43046" name="TextBox 72"/>
            <p:cNvSpPr txBox="1">
              <a:spLocks noChangeArrowheads="1"/>
            </p:cNvSpPr>
            <p:nvPr/>
          </p:nvSpPr>
          <p:spPr bwMode="auto">
            <a:xfrm>
              <a:off x="8810652" y="4357694"/>
              <a:ext cx="2664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t</a:t>
              </a:r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>
              <a:off x="1381658" y="2357368"/>
              <a:ext cx="1285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1523328" y="2071644"/>
              <a:ext cx="501211" cy="2857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523328" y="2714523"/>
              <a:ext cx="501211" cy="2857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523328" y="3357403"/>
              <a:ext cx="929715" cy="2857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523328" y="4000283"/>
              <a:ext cx="929715" cy="2857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381883" y="2071644"/>
              <a:ext cx="428505" cy="9286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/>
                <a:t>TX</a:t>
              </a:r>
            </a:p>
            <a:p>
              <a:pPr algn="ctr" eaLnBrk="0" hangingPunct="0">
                <a:defRPr/>
              </a:pPr>
              <a:r>
                <a:rPr lang="en-US" sz="1400" dirty="0"/>
                <a:t>OP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24741" y="2071644"/>
              <a:ext cx="213479" cy="22143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dirty="0"/>
                <a:t>TXOP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167732" y="2071644"/>
              <a:ext cx="499665" cy="9286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/>
                <a:t>TX</a:t>
              </a:r>
            </a:p>
            <a:p>
              <a:pPr algn="ctr" eaLnBrk="0" hangingPunct="0">
                <a:defRPr/>
              </a:pPr>
              <a:r>
                <a:rPr lang="en-US" sz="1400" dirty="0"/>
                <a:t>OP</a:t>
              </a:r>
            </a:p>
          </p:txBody>
        </p:sp>
        <p:sp>
          <p:nvSpPr>
            <p:cNvPr id="43055" name="TextBox 82"/>
            <p:cNvSpPr txBox="1">
              <a:spLocks noChangeArrowheads="1"/>
            </p:cNvSpPr>
            <p:nvPr/>
          </p:nvSpPr>
          <p:spPr bwMode="auto">
            <a:xfrm>
              <a:off x="2024042" y="1714488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AIFS</a:t>
              </a:r>
            </a:p>
            <a:p>
              <a:pPr eaLnBrk="0" hangingPunct="0"/>
              <a:r>
                <a:rPr lang="en-US"/>
                <a:t>+</a:t>
              </a:r>
            </a:p>
            <a:p>
              <a:pPr eaLnBrk="0" hangingPunct="0"/>
              <a:r>
                <a:rPr lang="en-US"/>
                <a:t>BO</a:t>
              </a:r>
            </a:p>
          </p:txBody>
        </p:sp>
        <p:sp>
          <p:nvSpPr>
            <p:cNvPr id="43056" name="TextBox 83"/>
            <p:cNvSpPr txBox="1">
              <a:spLocks noChangeArrowheads="1"/>
            </p:cNvSpPr>
            <p:nvPr/>
          </p:nvSpPr>
          <p:spPr bwMode="auto">
            <a:xfrm>
              <a:off x="2809860" y="1714488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AIFS</a:t>
              </a:r>
            </a:p>
            <a:p>
              <a:pPr eaLnBrk="0" hangingPunct="0"/>
              <a:r>
                <a:rPr lang="en-US"/>
                <a:t>+</a:t>
              </a:r>
            </a:p>
            <a:p>
              <a:pPr eaLnBrk="0" hangingPunct="0"/>
              <a:r>
                <a:rPr lang="en-US"/>
                <a:t>BO</a:t>
              </a:r>
            </a:p>
          </p:txBody>
        </p:sp>
        <p:sp>
          <p:nvSpPr>
            <p:cNvPr id="43057" name="TextBox 84"/>
            <p:cNvSpPr txBox="1">
              <a:spLocks noChangeArrowheads="1"/>
            </p:cNvSpPr>
            <p:nvPr/>
          </p:nvSpPr>
          <p:spPr bwMode="auto">
            <a:xfrm>
              <a:off x="3238488" y="3000372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AIFS</a:t>
              </a:r>
            </a:p>
            <a:p>
              <a:pPr eaLnBrk="0" hangingPunct="0"/>
              <a:r>
                <a:rPr lang="en-US"/>
                <a:t>+</a:t>
              </a:r>
            </a:p>
            <a:p>
              <a:pPr eaLnBrk="0" hangingPunct="0"/>
              <a:r>
                <a:rPr lang="en-US"/>
                <a:t>BO</a:t>
              </a:r>
            </a:p>
          </p:txBody>
        </p:sp>
        <p:sp>
          <p:nvSpPr>
            <p:cNvPr id="43058" name="TextBox 85"/>
            <p:cNvSpPr txBox="1">
              <a:spLocks noChangeArrowheads="1"/>
            </p:cNvSpPr>
            <p:nvPr/>
          </p:nvSpPr>
          <p:spPr bwMode="auto">
            <a:xfrm>
              <a:off x="3667116" y="1714488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AIFS</a:t>
              </a:r>
            </a:p>
            <a:p>
              <a:pPr eaLnBrk="0" hangingPunct="0"/>
              <a:r>
                <a:rPr lang="en-US"/>
                <a:t>+</a:t>
              </a:r>
            </a:p>
            <a:p>
              <a:pPr eaLnBrk="0" hangingPunct="0"/>
              <a:r>
                <a:rPr lang="en-US"/>
                <a:t>BO</a:t>
              </a:r>
            </a:p>
          </p:txBody>
        </p:sp>
        <p:cxnSp>
          <p:nvCxnSpPr>
            <p:cNvPr id="87" name="Straight Connector 86"/>
            <p:cNvCxnSpPr/>
            <p:nvPr/>
          </p:nvCxnSpPr>
          <p:spPr>
            <a:xfrm rot="5400000">
              <a:off x="2238749" y="4500301"/>
              <a:ext cx="4285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023926" y="4500301"/>
              <a:ext cx="4285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61" name="TextBox 88"/>
            <p:cNvSpPr txBox="1">
              <a:spLocks noChangeArrowheads="1"/>
            </p:cNvSpPr>
            <p:nvPr/>
          </p:nvSpPr>
          <p:spPr bwMode="auto">
            <a:xfrm>
              <a:off x="2707779" y="4357694"/>
              <a:ext cx="132786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Mixed 40/80 MHz</a:t>
              </a:r>
            </a:p>
            <a:p>
              <a:pPr algn="ctr" eaLnBrk="0" hangingPunct="0"/>
              <a:r>
                <a:rPr lang="en-US"/>
                <a:t>transmissions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810388" y="3357403"/>
              <a:ext cx="428504" cy="9286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/>
                <a:t>TX</a:t>
              </a:r>
            </a:p>
            <a:p>
              <a:pPr algn="ctr" eaLnBrk="0" hangingPunct="0">
                <a:defRPr/>
              </a:pPr>
              <a:r>
                <a:rPr lang="en-US" sz="1400" dirty="0"/>
                <a:t>OP</a:t>
              </a:r>
            </a:p>
          </p:txBody>
        </p:sp>
        <p:sp>
          <p:nvSpPr>
            <p:cNvPr id="43063" name="TextBox 90"/>
            <p:cNvSpPr txBox="1">
              <a:spLocks noChangeArrowheads="1"/>
            </p:cNvSpPr>
            <p:nvPr/>
          </p:nvSpPr>
          <p:spPr bwMode="auto">
            <a:xfrm>
              <a:off x="2452670" y="3000372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AIFS</a:t>
              </a:r>
            </a:p>
            <a:p>
              <a:pPr eaLnBrk="0" hangingPunct="0"/>
              <a:r>
                <a:rPr lang="en-US"/>
                <a:t>+</a:t>
              </a:r>
            </a:p>
            <a:p>
              <a:pPr eaLnBrk="0" hangingPunct="0"/>
              <a:r>
                <a:rPr lang="en-US"/>
                <a:t>BO</a:t>
              </a:r>
            </a:p>
          </p:txBody>
        </p:sp>
        <p:cxnSp>
          <p:nvCxnSpPr>
            <p:cNvPr id="92" name="Straight Connector 91"/>
            <p:cNvCxnSpPr/>
            <p:nvPr/>
          </p:nvCxnSpPr>
          <p:spPr>
            <a:xfrm rot="5400000">
              <a:off x="1774446" y="3535981"/>
              <a:ext cx="13571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2166858" y="3071679"/>
              <a:ext cx="286185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66" name="TextBox 93"/>
            <p:cNvSpPr txBox="1">
              <a:spLocks noChangeArrowheads="1"/>
            </p:cNvSpPr>
            <p:nvPr/>
          </p:nvSpPr>
          <p:spPr bwMode="auto">
            <a:xfrm>
              <a:off x="1166786" y="307181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Medium Busy</a:t>
              </a: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>
              <a:off x="5738759" y="1785920"/>
              <a:ext cx="286186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68" name="TextBox 95"/>
            <p:cNvSpPr txBox="1">
              <a:spLocks noChangeArrowheads="1"/>
            </p:cNvSpPr>
            <p:nvPr/>
          </p:nvSpPr>
          <p:spPr bwMode="auto">
            <a:xfrm>
              <a:off x="4738686" y="1785926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Medium Busy</a:t>
              </a:r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>
              <a:off x="1738353" y="1785920"/>
              <a:ext cx="286186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70" name="TextBox 97"/>
            <p:cNvSpPr txBox="1">
              <a:spLocks noChangeArrowheads="1"/>
            </p:cNvSpPr>
            <p:nvPr/>
          </p:nvSpPr>
          <p:spPr bwMode="auto">
            <a:xfrm>
              <a:off x="738158" y="1785926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Medium Busy</a:t>
              </a:r>
            </a:p>
          </p:txBody>
        </p:sp>
      </p:grpSp>
      <p:sp>
        <p:nvSpPr>
          <p:cNvPr id="43015" name="TextBox 98"/>
          <p:cNvSpPr txBox="1">
            <a:spLocks noChangeArrowheads="1"/>
          </p:cNvSpPr>
          <p:nvPr/>
        </p:nvSpPr>
        <p:spPr bwMode="auto">
          <a:xfrm>
            <a:off x="3000375" y="4500563"/>
            <a:ext cx="396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(a)</a:t>
            </a:r>
          </a:p>
        </p:txBody>
      </p:sp>
      <p:sp>
        <p:nvSpPr>
          <p:cNvPr id="43016" name="TextBox 99"/>
          <p:cNvSpPr txBox="1">
            <a:spLocks noChangeArrowheads="1"/>
          </p:cNvSpPr>
          <p:nvPr/>
        </p:nvSpPr>
        <p:spPr bwMode="auto">
          <a:xfrm>
            <a:off x="7286625" y="4500563"/>
            <a:ext cx="404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/>
              <a:t>January 2011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8E6D1D12-0342-4146-A20F-200141F66D2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Bandwidth specific medium occupancy</a:t>
            </a:r>
          </a:p>
        </p:txBody>
      </p:sp>
      <p:sp>
        <p:nvSpPr>
          <p:cNvPr id="44037" name="Rectangle 47"/>
          <p:cNvSpPr>
            <a:spLocks noGrp="1" noChangeArrowheads="1"/>
          </p:cNvSpPr>
          <p:nvPr>
            <p:ph type="body" idx="4294967295"/>
          </p:nvPr>
        </p:nvSpPr>
        <p:spPr>
          <a:xfrm>
            <a:off x="4932363" y="1981200"/>
            <a:ext cx="3525837" cy="4114800"/>
          </a:xfrm>
        </p:spPr>
        <p:txBody>
          <a:bodyPr/>
          <a:lstStyle/>
          <a:p>
            <a:pPr eaLnBrk="1" hangingPunct="1"/>
            <a:r>
              <a:rPr lang="en-US" smtClean="0"/>
              <a:t>One timer per bandwidth</a:t>
            </a:r>
          </a:p>
          <a:p>
            <a:pPr eaLnBrk="1" hangingPunct="1"/>
            <a:r>
              <a:rPr lang="en-US" smtClean="0"/>
              <a:t>Calculates the bandwidth specific medium occupancy </a:t>
            </a:r>
          </a:p>
          <a:p>
            <a:pPr eaLnBrk="1" hangingPunct="1"/>
            <a:r>
              <a:rPr lang="en-US" smtClean="0"/>
              <a:t>Enables flexibility of the bandwidth usage at any time of the TXOP</a:t>
            </a:r>
          </a:p>
        </p:txBody>
      </p:sp>
      <p:sp>
        <p:nvSpPr>
          <p:cNvPr id="80" name="Rectangle 79"/>
          <p:cNvSpPr/>
          <p:nvPr/>
        </p:nvSpPr>
        <p:spPr>
          <a:xfrm>
            <a:off x="1331913" y="1571625"/>
            <a:ext cx="3416300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 err="1"/>
              <a:t>TXOPLimit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1331913" y="1895475"/>
            <a:ext cx="1328737" cy="3222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U-TXOP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660650" y="1895475"/>
            <a:ext cx="2087563" cy="3222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R-TXOP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1331913" y="2476500"/>
            <a:ext cx="2593975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TXOPLimit40</a:t>
            </a:r>
          </a:p>
        </p:txBody>
      </p:sp>
      <p:sp>
        <p:nvSpPr>
          <p:cNvPr id="84" name="Rectangle 83"/>
          <p:cNvSpPr/>
          <p:nvPr/>
        </p:nvSpPr>
        <p:spPr>
          <a:xfrm>
            <a:off x="1331913" y="2800350"/>
            <a:ext cx="1328737" cy="3238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U-TXOP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660650" y="2800350"/>
            <a:ext cx="1265238" cy="3238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R-TXOP</a:t>
            </a:r>
          </a:p>
        </p:txBody>
      </p:sp>
      <p:sp>
        <p:nvSpPr>
          <p:cNvPr id="86" name="Rectangle 85"/>
          <p:cNvSpPr/>
          <p:nvPr/>
        </p:nvSpPr>
        <p:spPr>
          <a:xfrm>
            <a:off x="1331913" y="3382963"/>
            <a:ext cx="2087562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TXOPLimit80</a:t>
            </a:r>
          </a:p>
        </p:txBody>
      </p:sp>
      <p:sp>
        <p:nvSpPr>
          <p:cNvPr id="87" name="Rectangle 86"/>
          <p:cNvSpPr/>
          <p:nvPr/>
        </p:nvSpPr>
        <p:spPr>
          <a:xfrm>
            <a:off x="1331913" y="3706813"/>
            <a:ext cx="2087562" cy="3222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R-TXOP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331913" y="4287838"/>
            <a:ext cx="1644650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TXOPLimit160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331913" y="4611688"/>
            <a:ext cx="1644650" cy="3238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R-TXOP</a:t>
            </a:r>
          </a:p>
        </p:txBody>
      </p:sp>
      <p:sp>
        <p:nvSpPr>
          <p:cNvPr id="44048" name="TextBox 97"/>
          <p:cNvSpPr txBox="1">
            <a:spLocks noChangeArrowheads="1"/>
          </p:cNvSpPr>
          <p:nvPr/>
        </p:nvSpPr>
        <p:spPr bwMode="auto">
          <a:xfrm>
            <a:off x="428625" y="1571625"/>
            <a:ext cx="676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Primary</a:t>
            </a:r>
          </a:p>
        </p:txBody>
      </p:sp>
      <p:sp>
        <p:nvSpPr>
          <p:cNvPr id="44049" name="TextBox 98"/>
          <p:cNvSpPr txBox="1">
            <a:spLocks noChangeArrowheads="1"/>
          </p:cNvSpPr>
          <p:nvPr/>
        </p:nvSpPr>
        <p:spPr bwMode="auto">
          <a:xfrm>
            <a:off x="428625" y="2476500"/>
            <a:ext cx="828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Secondary</a:t>
            </a:r>
          </a:p>
        </p:txBody>
      </p:sp>
      <p:sp>
        <p:nvSpPr>
          <p:cNvPr id="44050" name="TextBox 99"/>
          <p:cNvSpPr txBox="1">
            <a:spLocks noChangeArrowheads="1"/>
          </p:cNvSpPr>
          <p:nvPr/>
        </p:nvSpPr>
        <p:spPr bwMode="auto">
          <a:xfrm>
            <a:off x="428625" y="3286125"/>
            <a:ext cx="87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Tertiary &amp; </a:t>
            </a:r>
          </a:p>
          <a:p>
            <a:pPr eaLnBrk="0" hangingPunct="0"/>
            <a:r>
              <a:rPr lang="en-US"/>
              <a:t>Quaternary</a:t>
            </a:r>
          </a:p>
        </p:txBody>
      </p:sp>
      <p:sp>
        <p:nvSpPr>
          <p:cNvPr id="44051" name="TextBox 100"/>
          <p:cNvSpPr txBox="1">
            <a:spLocks noChangeArrowheads="1"/>
          </p:cNvSpPr>
          <p:nvPr/>
        </p:nvSpPr>
        <p:spPr bwMode="auto">
          <a:xfrm>
            <a:off x="428625" y="4214813"/>
            <a:ext cx="841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Quinary to</a:t>
            </a:r>
          </a:p>
          <a:p>
            <a:pPr eaLnBrk="0" hangingPunct="0"/>
            <a:r>
              <a:rPr lang="en-US"/>
              <a:t>Octonary</a:t>
            </a:r>
          </a:p>
        </p:txBody>
      </p:sp>
      <p:sp>
        <p:nvSpPr>
          <p:cNvPr id="44052" name="TextBox 101"/>
          <p:cNvSpPr txBox="1">
            <a:spLocks noChangeArrowheads="1"/>
          </p:cNvSpPr>
          <p:nvPr/>
        </p:nvSpPr>
        <p:spPr bwMode="auto">
          <a:xfrm>
            <a:off x="428625" y="1895475"/>
            <a:ext cx="558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Timer</a:t>
            </a:r>
          </a:p>
        </p:txBody>
      </p:sp>
      <p:sp>
        <p:nvSpPr>
          <p:cNvPr id="44053" name="TextBox 102"/>
          <p:cNvSpPr txBox="1">
            <a:spLocks noChangeArrowheads="1"/>
          </p:cNvSpPr>
          <p:nvPr/>
        </p:nvSpPr>
        <p:spPr bwMode="auto">
          <a:xfrm>
            <a:off x="428625" y="2800350"/>
            <a:ext cx="558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Timer</a:t>
            </a:r>
          </a:p>
        </p:txBody>
      </p:sp>
      <p:sp>
        <p:nvSpPr>
          <p:cNvPr id="44054" name="TextBox 103"/>
          <p:cNvSpPr txBox="1">
            <a:spLocks noChangeArrowheads="1"/>
          </p:cNvSpPr>
          <p:nvPr/>
        </p:nvSpPr>
        <p:spPr bwMode="auto">
          <a:xfrm>
            <a:off x="428625" y="3706813"/>
            <a:ext cx="558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Timer</a:t>
            </a:r>
          </a:p>
        </p:txBody>
      </p:sp>
      <p:sp>
        <p:nvSpPr>
          <p:cNvPr id="44055" name="TextBox 104"/>
          <p:cNvSpPr txBox="1">
            <a:spLocks noChangeArrowheads="1"/>
          </p:cNvSpPr>
          <p:nvPr/>
        </p:nvSpPr>
        <p:spPr bwMode="auto">
          <a:xfrm>
            <a:off x="428625" y="4676775"/>
            <a:ext cx="558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Timer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1819275" y="5429250"/>
            <a:ext cx="2968625" cy="928688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1890713" y="5715000"/>
            <a:ext cx="785812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U-TXOP</a:t>
            </a:r>
          </a:p>
        </p:txBody>
      </p:sp>
      <p:sp>
        <p:nvSpPr>
          <p:cNvPr id="44058" name="TextBox 107"/>
          <p:cNvSpPr txBox="1">
            <a:spLocks noChangeArrowheads="1"/>
          </p:cNvSpPr>
          <p:nvPr/>
        </p:nvSpPr>
        <p:spPr bwMode="auto">
          <a:xfrm>
            <a:off x="2676525" y="5715000"/>
            <a:ext cx="1751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Used medium occupancy</a:t>
            </a:r>
          </a:p>
        </p:txBody>
      </p:sp>
      <p:sp>
        <p:nvSpPr>
          <p:cNvPr id="44059" name="TextBox 108"/>
          <p:cNvSpPr txBox="1">
            <a:spLocks noChangeArrowheads="1"/>
          </p:cNvSpPr>
          <p:nvPr/>
        </p:nvSpPr>
        <p:spPr bwMode="auto">
          <a:xfrm>
            <a:off x="1819275" y="5429250"/>
            <a:ext cx="6429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Legend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1890713" y="6000750"/>
            <a:ext cx="785812" cy="2857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R-TXOP</a:t>
            </a:r>
          </a:p>
        </p:txBody>
      </p:sp>
      <p:sp>
        <p:nvSpPr>
          <p:cNvPr id="44061" name="TextBox 110"/>
          <p:cNvSpPr txBox="1">
            <a:spLocks noChangeArrowheads="1"/>
          </p:cNvSpPr>
          <p:nvPr/>
        </p:nvSpPr>
        <p:spPr bwMode="auto">
          <a:xfrm>
            <a:off x="2676525" y="6000750"/>
            <a:ext cx="2255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Remaining medium occupancy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4505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/>
              <a:t>January 2011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2D9BA21-AD77-4858-8F60-2092D2CA9F7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Summary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000250"/>
            <a:ext cx="7886700" cy="4305300"/>
          </a:xfrm>
        </p:spPr>
        <p:txBody>
          <a:bodyPr/>
          <a:lstStyle/>
          <a:p>
            <a:pPr eaLnBrk="1" hangingPunct="1"/>
            <a:r>
              <a:rPr lang="en-US" smtClean="0"/>
              <a:t>The challenges:</a:t>
            </a:r>
          </a:p>
          <a:p>
            <a:pPr lvl="1" eaLnBrk="1" hangingPunct="1"/>
            <a:r>
              <a:rPr lang="en-GB" smtClean="0"/>
              <a:t>There are no means to prioritise primary channel over non-primary channel </a:t>
            </a:r>
          </a:p>
          <a:p>
            <a:pPr lvl="1" eaLnBrk="1" hangingPunct="1"/>
            <a:r>
              <a:rPr lang="en-GB" smtClean="0"/>
              <a:t>Long TXOP limit will result in starvation (unfairness) among STAs on both primary and secondary channels</a:t>
            </a:r>
          </a:p>
          <a:p>
            <a:pPr lvl="1" eaLnBrk="1" hangingPunct="1"/>
            <a:r>
              <a:rPr lang="en-GB" smtClean="0"/>
              <a:t>There is only one TXOP limit</a:t>
            </a:r>
            <a:endParaRPr lang="en-US" smtClean="0"/>
          </a:p>
          <a:p>
            <a:pPr eaLnBrk="1" hangingPunct="1"/>
            <a:r>
              <a:rPr lang="en-US" smtClean="0"/>
              <a:t>The solution:</a:t>
            </a:r>
          </a:p>
          <a:p>
            <a:pPr lvl="1" eaLnBrk="1" hangingPunct="1"/>
            <a:r>
              <a:rPr lang="en-US" smtClean="0"/>
              <a:t>Bandwidth specific TXOP limit</a:t>
            </a:r>
          </a:p>
          <a:p>
            <a:pPr lvl="1" eaLnBrk="1" hangingPunct="1"/>
            <a:r>
              <a:rPr lang="en-US" smtClean="0"/>
              <a:t>Shorter TXOP limit allows faster release of secondary channels for other primary users</a:t>
            </a:r>
          </a:p>
          <a:p>
            <a:pPr marL="1143000" lvl="2" eaLnBrk="1" hangingPunct="1"/>
            <a:r>
              <a:rPr lang="en-US" sz="2000" smtClean="0"/>
              <a:t>Means for primary channel prioritization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Pre-motion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Include the normative text as described in 11-11-0098-00-00ac-Bandwidth-Specific-TXOP-Limits.doc to </a:t>
            </a:r>
            <a:r>
              <a:rPr lang="en-US" smtClean="0"/>
              <a:t>the 11-09-992-18-proposed-specification-framework-for-tgac.doc document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36C81E5-59C4-42AB-98BF-FD4DF630A1C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presentation describes bandwidth specific TXOP limits</a:t>
            </a:r>
          </a:p>
          <a:p>
            <a:pPr lvl="1" eaLnBrk="1" hangingPunct="1"/>
            <a:r>
              <a:rPr lang="en-US" smtClean="0"/>
              <a:t>The bandwidth specific TXOP limits improve co-existence and controllability of the 802.11ac radios </a:t>
            </a:r>
          </a:p>
          <a:p>
            <a:pPr eaLnBrk="1" hangingPunct="1"/>
            <a:r>
              <a:rPr lang="fi-FI" smtClean="0"/>
              <a:t>The normative text is provided in 11-11-0098r0</a:t>
            </a:r>
            <a:endParaRPr lang="en-US" smtClean="0"/>
          </a:p>
        </p:txBody>
      </p:sp>
      <p:sp>
        <p:nvSpPr>
          <p:cNvPr id="327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/>
              <a:t>January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348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/>
              <a:t>January 2011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74E8D80-841D-4D9B-965F-0D172670282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statement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802.11ac will increase number of cases in which the primary and the non-primary channels overlap</a:t>
            </a:r>
          </a:p>
          <a:p>
            <a:pPr eaLnBrk="1" hangingPunct="1"/>
            <a:r>
              <a:rPr lang="en-US" smtClean="0"/>
              <a:t>Currently 802.11ac has inadequate rules and means to protect a primary channel over a non-primary channel</a:t>
            </a:r>
          </a:p>
          <a:p>
            <a:pPr lvl="1" eaLnBrk="1" hangingPunct="1"/>
            <a:r>
              <a:rPr lang="en-GB" smtClean="0"/>
              <a:t>There are no means to prioritise primary channel over non-primary channel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35841" name="Date Placeholder 3"/>
          <p:cNvSpPr txBox="1">
            <a:spLocks noGrp="1"/>
          </p:cNvSpPr>
          <p:nvPr/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lang="en-US" sz="1800" b="1"/>
              <a:t>January 2011</a:t>
            </a:r>
          </a:p>
        </p:txBody>
      </p:sp>
      <p:sp>
        <p:nvSpPr>
          <p:cNvPr id="3584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/>
              <a:t>Slide </a:t>
            </a:r>
            <a:fld id="{E706F193-ED98-4C32-BB22-134B54A0CC29}" type="slidenum">
              <a:rPr lang="en-US"/>
              <a:pPr algn="ctr" eaLnBrk="0" hangingPunct="0"/>
              <a:t>4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statement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28775"/>
            <a:ext cx="7772400" cy="4114800"/>
          </a:xfrm>
        </p:spPr>
        <p:txBody>
          <a:bodyPr/>
          <a:lstStyle/>
          <a:p>
            <a:pPr eaLnBrk="1" hangingPunct="1"/>
            <a:r>
              <a:rPr lang="en-GB" smtClean="0"/>
              <a:t>A BSS is not aware of the NAV of its secondary channels </a:t>
            </a:r>
          </a:p>
          <a:p>
            <a:pPr lvl="1" eaLnBrk="1" hangingPunct="1"/>
            <a:r>
              <a:rPr lang="en-GB" smtClean="0"/>
              <a:t>Transmissions on secondary channels may be initiated based on CCA measurement</a:t>
            </a:r>
          </a:p>
          <a:p>
            <a:pPr eaLnBrk="1" hangingPunct="1"/>
            <a:r>
              <a:rPr lang="en-GB" smtClean="0"/>
              <a:t>Currently there is only one TXOP limit per AC</a:t>
            </a:r>
          </a:p>
          <a:p>
            <a:pPr lvl="1" eaLnBrk="1" hangingPunct="1"/>
            <a:r>
              <a:rPr lang="en-GB" smtClean="0"/>
              <a:t>The same TXOP limit will be used for primary and secondary channels</a:t>
            </a:r>
          </a:p>
          <a:p>
            <a:pPr eaLnBrk="1" hangingPunct="1"/>
            <a:r>
              <a:rPr lang="en-GB" smtClean="0"/>
              <a:t>A BSS may be blocked by extensive medium occupancy of an OBSS</a:t>
            </a:r>
          </a:p>
          <a:p>
            <a:pPr lvl="1" eaLnBrk="1" hangingPunct="1"/>
            <a:r>
              <a:rPr lang="en-GB" smtClean="0"/>
              <a:t>High AC (VoIP) traffic of the BSS may blocked by the OBSS transmitting best effort data</a:t>
            </a:r>
          </a:p>
          <a:p>
            <a:pPr marL="1143000" lvl="2" eaLnBrk="1" hangingPunct="1"/>
            <a:r>
              <a:rPr lang="en-GB" sz="2000" smtClean="0"/>
              <a:t>Long medium occupancy will result in starvation and priority inversion (unfairness) between OBSSs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of the TXOP Limit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1925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TXOP Limit is controlling the maximum medium occupancy</a:t>
            </a:r>
          </a:p>
          <a:p>
            <a:pPr lvl="1" eaLnBrk="1" hangingPunct="1"/>
            <a:r>
              <a:rPr lang="en-US" smtClean="0"/>
              <a:t>TXOP holder may decide to use any duration up to the TXOP Limit</a:t>
            </a:r>
          </a:p>
          <a:p>
            <a:pPr lvl="1" eaLnBrk="1" hangingPunct="1"/>
            <a:r>
              <a:rPr lang="en-US" smtClean="0"/>
              <a:t>TXOP Limit set to 0 allows a single PPDU transmission</a:t>
            </a:r>
          </a:p>
          <a:p>
            <a:pPr eaLnBrk="1" hangingPunct="1"/>
            <a:r>
              <a:rPr lang="en-US" smtClean="0"/>
              <a:t>During a TXOP the medium is reserved for the TXOP holder</a:t>
            </a:r>
          </a:p>
          <a:p>
            <a:pPr lvl="1" eaLnBrk="1" hangingPunct="1"/>
            <a:r>
              <a:rPr lang="en-US" smtClean="0"/>
              <a:t>Long TXOPs improve the throughput of the system, but may result to higher delay</a:t>
            </a:r>
          </a:p>
          <a:p>
            <a:pPr eaLnBrk="1" hangingPunct="1"/>
            <a:r>
              <a:rPr lang="en-US" smtClean="0"/>
              <a:t>TXOP Limit is part of the EDCA Parameter Set Element</a:t>
            </a:r>
          </a:p>
          <a:p>
            <a:pPr lvl="1" eaLnBrk="1" hangingPunct="1"/>
            <a:r>
              <a:rPr lang="en-US" smtClean="0"/>
              <a:t>AP assigns the values for all non-AP STAs in BSS</a:t>
            </a:r>
          </a:p>
          <a:p>
            <a:pPr lvl="1" eaLnBrk="1" hangingPunct="1"/>
            <a:r>
              <a:rPr lang="en-US" smtClean="0"/>
              <a:t>EDCA is the frame work of service prioritization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/>
              <a:t>January 2011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D8E3CD53-E7B5-434B-9E45-A2F402FD639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Bandwidth specific TXOP Limits</a:t>
            </a:r>
          </a:p>
        </p:txBody>
      </p:sp>
      <p:sp>
        <p:nvSpPr>
          <p:cNvPr id="37893" name="Content Placeholder 74"/>
          <p:cNvSpPr>
            <a:spLocks noGrp="1"/>
          </p:cNvSpPr>
          <p:nvPr>
            <p:ph sz="half" idx="1"/>
          </p:nvPr>
        </p:nvSpPr>
        <p:spPr>
          <a:xfrm>
            <a:off x="642938" y="5214938"/>
            <a:ext cx="7858125" cy="1000125"/>
          </a:xfrm>
        </p:spPr>
        <p:txBody>
          <a:bodyPr/>
          <a:lstStyle/>
          <a:p>
            <a:pPr eaLnBrk="1" hangingPunct="1"/>
            <a:r>
              <a:rPr lang="en-US" sz="2800" smtClean="0"/>
              <a:t>Separate TXOP Limits for each transmission bandwidth</a:t>
            </a:r>
          </a:p>
        </p:txBody>
      </p:sp>
      <p:grpSp>
        <p:nvGrpSpPr>
          <p:cNvPr id="37894" name="Group 49"/>
          <p:cNvGrpSpPr>
            <a:grpSpLocks/>
          </p:cNvGrpSpPr>
          <p:nvPr/>
        </p:nvGrpSpPr>
        <p:grpSpPr bwMode="auto">
          <a:xfrm>
            <a:off x="785813" y="1857375"/>
            <a:ext cx="7553325" cy="3513138"/>
            <a:chOff x="857224" y="1785926"/>
            <a:chExt cx="7553096" cy="3512604"/>
          </a:xfrm>
        </p:grpSpPr>
        <p:sp>
          <p:nvSpPr>
            <p:cNvPr id="37895" name="TextBox 38"/>
            <p:cNvSpPr txBox="1">
              <a:spLocks noChangeArrowheads="1"/>
            </p:cNvSpPr>
            <p:nvPr/>
          </p:nvSpPr>
          <p:spPr bwMode="auto">
            <a:xfrm>
              <a:off x="8143900" y="4929198"/>
              <a:ext cx="2664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357366" y="1785926"/>
              <a:ext cx="2714543" cy="3071346"/>
            </a:xfrm>
            <a:prstGeom prst="rect">
              <a:avLst/>
            </a:prstGeom>
            <a:solidFill>
              <a:schemeClr val="tx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71908" y="1785926"/>
              <a:ext cx="1357272" cy="3071346"/>
            </a:xfrm>
            <a:prstGeom prst="rect">
              <a:avLst/>
            </a:pr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429180" y="1785926"/>
              <a:ext cx="1357271" cy="307134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1928754" y="2500192"/>
              <a:ext cx="635774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00" name="TextBox 31"/>
            <p:cNvSpPr txBox="1">
              <a:spLocks noChangeArrowheads="1"/>
            </p:cNvSpPr>
            <p:nvPr/>
          </p:nvSpPr>
          <p:spPr bwMode="auto">
            <a:xfrm>
              <a:off x="857224" y="2143116"/>
              <a:ext cx="97174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Primary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1928754" y="3285886"/>
              <a:ext cx="6357745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02" name="TextBox 33"/>
            <p:cNvSpPr txBox="1">
              <a:spLocks noChangeArrowheads="1"/>
            </p:cNvSpPr>
            <p:nvPr/>
          </p:nvSpPr>
          <p:spPr bwMode="auto">
            <a:xfrm>
              <a:off x="857224" y="2928934"/>
              <a:ext cx="121853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Secondary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1928754" y="4071579"/>
              <a:ext cx="635774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04" name="TextBox 35"/>
            <p:cNvSpPr txBox="1">
              <a:spLocks noChangeArrowheads="1"/>
            </p:cNvSpPr>
            <p:nvPr/>
          </p:nvSpPr>
          <p:spPr bwMode="auto">
            <a:xfrm>
              <a:off x="857224" y="3500438"/>
              <a:ext cx="9337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Tertiary and</a:t>
              </a:r>
            </a:p>
            <a:p>
              <a:r>
                <a:rPr lang="en-US"/>
                <a:t>Quaternary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1928754" y="4857272"/>
              <a:ext cx="6357745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06" name="TextBox 37"/>
            <p:cNvSpPr txBox="1">
              <a:spLocks noChangeArrowheads="1"/>
            </p:cNvSpPr>
            <p:nvPr/>
          </p:nvSpPr>
          <p:spPr bwMode="auto">
            <a:xfrm>
              <a:off x="857224" y="4286256"/>
              <a:ext cx="157427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Quinary (5) to</a:t>
              </a:r>
            </a:p>
            <a:p>
              <a:r>
                <a:rPr lang="en-US"/>
                <a:t>Octonary (8)</a:t>
              </a:r>
            </a:p>
          </p:txBody>
        </p:sp>
        <p:sp>
          <p:nvSpPr>
            <p:cNvPr id="37907" name="TextBox 39"/>
            <p:cNvSpPr txBox="1">
              <a:spLocks noChangeArrowheads="1"/>
            </p:cNvSpPr>
            <p:nvPr/>
          </p:nvSpPr>
          <p:spPr bwMode="auto">
            <a:xfrm>
              <a:off x="4000496" y="1785926"/>
              <a:ext cx="82747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</a:rPr>
                <a:t>80 MHz</a:t>
              </a:r>
            </a:p>
          </p:txBody>
        </p:sp>
        <p:sp>
          <p:nvSpPr>
            <p:cNvPr id="37908" name="TextBox 40"/>
            <p:cNvSpPr txBox="1">
              <a:spLocks noChangeArrowheads="1"/>
            </p:cNvSpPr>
            <p:nvPr/>
          </p:nvSpPr>
          <p:spPr bwMode="auto">
            <a:xfrm>
              <a:off x="5357818" y="1785926"/>
              <a:ext cx="82747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</a:rPr>
                <a:t>40 MHz</a:t>
              </a:r>
            </a:p>
          </p:txBody>
        </p:sp>
        <p:sp>
          <p:nvSpPr>
            <p:cNvPr id="37909" name="TextBox 41"/>
            <p:cNvSpPr txBox="1">
              <a:spLocks noChangeArrowheads="1"/>
            </p:cNvSpPr>
            <p:nvPr/>
          </p:nvSpPr>
          <p:spPr bwMode="auto">
            <a:xfrm>
              <a:off x="6715140" y="1785926"/>
              <a:ext cx="82747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</a:rPr>
                <a:t>20 MHz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357366" y="1785926"/>
              <a:ext cx="1428707" cy="3071346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357366" y="2071633"/>
              <a:ext cx="5429085" cy="4285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 err="1"/>
                <a:t>TXOPLimit</a:t>
              </a:r>
              <a:endParaRPr lang="en-US" sz="1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357366" y="2857326"/>
              <a:ext cx="4071815" cy="4285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TXOPLimit40</a:t>
              </a:r>
              <a:endParaRPr lang="en-US" sz="14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357366" y="3643019"/>
              <a:ext cx="2714543" cy="4285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TXOPLimit80</a:t>
              </a:r>
              <a:endParaRPr lang="en-US" sz="14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357366" y="4428712"/>
              <a:ext cx="1428707" cy="4285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TXOPLimit160</a:t>
              </a:r>
              <a:endParaRPr lang="en-US" sz="1400" dirty="0"/>
            </a:p>
          </p:txBody>
        </p:sp>
        <p:sp>
          <p:nvSpPr>
            <p:cNvPr id="37915" name="TextBox 47"/>
            <p:cNvSpPr txBox="1">
              <a:spLocks noChangeArrowheads="1"/>
            </p:cNvSpPr>
            <p:nvPr/>
          </p:nvSpPr>
          <p:spPr bwMode="auto">
            <a:xfrm>
              <a:off x="2571736" y="1785926"/>
              <a:ext cx="93968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</a:rPr>
                <a:t>160 MHz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Signalling of bandwidth specific TXOP Limits</a:t>
            </a:r>
            <a:endParaRPr lang="en-US" smtClean="0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TXOPLimits are present in Bandwidth Specific TXOP Limits Parameter Set Element</a:t>
            </a:r>
          </a:p>
          <a:p>
            <a:pPr lvl="1" eaLnBrk="1" hangingPunct="1"/>
            <a:r>
              <a:rPr lang="en-US" smtClean="0"/>
              <a:t>Separate element provides backward compatibility</a:t>
            </a:r>
          </a:p>
          <a:p>
            <a:pPr eaLnBrk="1" hangingPunct="1"/>
            <a:r>
              <a:rPr lang="en-US" smtClean="0"/>
              <a:t>Own fields to set TXOP Limit for 40, 80, 160 MHz</a:t>
            </a:r>
          </a:p>
          <a:p>
            <a:pPr lvl="1" eaLnBrk="1" hangingPunct="1"/>
            <a:r>
              <a:rPr lang="en-US" smtClean="0"/>
              <a:t>Legacy TXOP Limit limits 20 MHz</a:t>
            </a:r>
          </a:p>
          <a:p>
            <a:pPr eaLnBrk="1" hangingPunct="1"/>
            <a:r>
              <a:rPr lang="en-US" smtClean="0"/>
              <a:t>For example, TXOPLimit40 is calculated:    	TXOPLimit * (40 MHz Factor / 255)</a:t>
            </a:r>
          </a:p>
        </p:txBody>
      </p:sp>
      <p:grpSp>
        <p:nvGrpSpPr>
          <p:cNvPr id="38915" name="Group 17"/>
          <p:cNvGrpSpPr>
            <a:grpSpLocks/>
          </p:cNvGrpSpPr>
          <p:nvPr/>
        </p:nvGrpSpPr>
        <p:grpSpPr bwMode="auto">
          <a:xfrm>
            <a:off x="1916113" y="5013325"/>
            <a:ext cx="5143500" cy="1295400"/>
            <a:chOff x="1207" y="3158"/>
            <a:chExt cx="3240" cy="816"/>
          </a:xfrm>
        </p:grpSpPr>
        <p:sp>
          <p:nvSpPr>
            <p:cNvPr id="38916" name="TextBox 41"/>
            <p:cNvSpPr txBox="1">
              <a:spLocks noChangeArrowheads="1"/>
            </p:cNvSpPr>
            <p:nvPr/>
          </p:nvSpPr>
          <p:spPr bwMode="auto">
            <a:xfrm>
              <a:off x="1207" y="3158"/>
              <a:ext cx="43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Octets:</a:t>
              </a:r>
            </a:p>
          </p:txBody>
        </p:sp>
        <p:grpSp>
          <p:nvGrpSpPr>
            <p:cNvPr id="38917" name="Group 16"/>
            <p:cNvGrpSpPr>
              <a:grpSpLocks/>
            </p:cNvGrpSpPr>
            <p:nvPr/>
          </p:nvGrpSpPr>
          <p:grpSpPr bwMode="auto">
            <a:xfrm>
              <a:off x="1567" y="3162"/>
              <a:ext cx="2880" cy="812"/>
              <a:chOff x="1567" y="2800"/>
              <a:chExt cx="2880" cy="81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567" y="2980"/>
                <a:ext cx="585" cy="36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dirty="0"/>
              </a:p>
              <a:p>
                <a:pPr algn="ctr" eaLnBrk="0" hangingPunct="0">
                  <a:defRPr/>
                </a:pPr>
                <a:r>
                  <a:rPr lang="en-US" dirty="0"/>
                  <a:t>Element ID</a:t>
                </a:r>
              </a:p>
              <a:p>
                <a:pPr algn="ctr" eaLnBrk="0" hangingPunct="0">
                  <a:defRPr/>
                </a:pPr>
                <a:endParaRPr lang="en-US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152" y="2980"/>
                <a:ext cx="540" cy="36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>
                    <a:solidFill>
                      <a:srgbClr val="FFFFFF"/>
                    </a:solidFill>
                  </a:rPr>
                  <a:t>Length</a:t>
                </a:r>
              </a:p>
              <a:p>
                <a:pPr algn="ctr" eaLnBrk="0" hangingPunct="0">
                  <a:defRPr/>
                </a:pPr>
                <a:r>
                  <a:rPr lang="en-US">
                    <a:solidFill>
                      <a:srgbClr val="FFFFFF"/>
                    </a:solidFill>
                  </a:rPr>
                  <a:t>(3)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2692" y="2980"/>
                <a:ext cx="585" cy="36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>
                    <a:solidFill>
                      <a:srgbClr val="FFFFFF"/>
                    </a:solidFill>
                  </a:rPr>
                  <a:t>40 MHz</a:t>
                </a:r>
              </a:p>
              <a:p>
                <a:pPr algn="ctr">
                  <a:defRPr/>
                </a:pPr>
                <a:r>
                  <a:rPr lang="en-US">
                    <a:solidFill>
                      <a:srgbClr val="FFFFFF"/>
                    </a:solidFill>
                  </a:rPr>
                  <a:t>Factor</a:t>
                </a:r>
                <a:endParaRPr lang="en-US" sz="100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862" y="2980"/>
                <a:ext cx="585" cy="36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>
                    <a:solidFill>
                      <a:srgbClr val="FFFFFF"/>
                    </a:solidFill>
                  </a:rPr>
                  <a:t>160 MHz</a:t>
                </a:r>
              </a:p>
              <a:p>
                <a:pPr algn="ctr">
                  <a:defRPr/>
                </a:pPr>
                <a:r>
                  <a:rPr lang="en-US">
                    <a:solidFill>
                      <a:srgbClr val="FFFFFF"/>
                    </a:solidFill>
                  </a:rPr>
                  <a:t>Factor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277" y="2980"/>
                <a:ext cx="585" cy="36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>
                    <a:solidFill>
                      <a:srgbClr val="FFFFFF"/>
                    </a:solidFill>
                  </a:rPr>
                  <a:t>80 MHz</a:t>
                </a:r>
              </a:p>
              <a:p>
                <a:pPr algn="ctr">
                  <a:defRPr/>
                </a:pPr>
                <a:r>
                  <a:rPr lang="en-US">
                    <a:solidFill>
                      <a:srgbClr val="FFFFFF"/>
                    </a:solidFill>
                  </a:rPr>
                  <a:t>Factor</a:t>
                </a:r>
              </a:p>
            </p:txBody>
          </p:sp>
          <p:sp>
            <p:nvSpPr>
              <p:cNvPr id="38923" name="TextBox 42"/>
              <p:cNvSpPr txBox="1">
                <a:spLocks noChangeArrowheads="1"/>
              </p:cNvSpPr>
              <p:nvPr/>
            </p:nvSpPr>
            <p:spPr bwMode="auto">
              <a:xfrm>
                <a:off x="1747" y="2800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/>
                  <a:t>1</a:t>
                </a:r>
              </a:p>
            </p:txBody>
          </p:sp>
          <p:sp>
            <p:nvSpPr>
              <p:cNvPr id="38924" name="TextBox 43"/>
              <p:cNvSpPr txBox="1">
                <a:spLocks noChangeArrowheads="1"/>
              </p:cNvSpPr>
              <p:nvPr/>
            </p:nvSpPr>
            <p:spPr bwMode="auto">
              <a:xfrm>
                <a:off x="2332" y="2800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/>
                  <a:t>1</a:t>
                </a:r>
              </a:p>
            </p:txBody>
          </p:sp>
          <p:sp>
            <p:nvSpPr>
              <p:cNvPr id="38925" name="TextBox 46"/>
              <p:cNvSpPr txBox="1">
                <a:spLocks noChangeArrowheads="1"/>
              </p:cNvSpPr>
              <p:nvPr/>
            </p:nvSpPr>
            <p:spPr bwMode="auto">
              <a:xfrm>
                <a:off x="2962" y="2800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/>
                  <a:t>1</a:t>
                </a:r>
              </a:p>
            </p:txBody>
          </p:sp>
          <p:sp>
            <p:nvSpPr>
              <p:cNvPr id="38926" name="TextBox 47"/>
              <p:cNvSpPr txBox="1">
                <a:spLocks noChangeArrowheads="1"/>
              </p:cNvSpPr>
              <p:nvPr/>
            </p:nvSpPr>
            <p:spPr bwMode="auto">
              <a:xfrm>
                <a:off x="3502" y="2800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/>
                  <a:t>1</a:t>
                </a:r>
              </a:p>
            </p:txBody>
          </p:sp>
          <p:sp>
            <p:nvSpPr>
              <p:cNvPr id="38927" name="TextBox 48"/>
              <p:cNvSpPr txBox="1">
                <a:spLocks noChangeArrowheads="1"/>
              </p:cNvSpPr>
              <p:nvPr/>
            </p:nvSpPr>
            <p:spPr bwMode="auto">
              <a:xfrm>
                <a:off x="4087" y="2800"/>
                <a:ext cx="1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/>
                  <a:t>1</a:t>
                </a:r>
              </a:p>
            </p:txBody>
          </p:sp>
          <p:sp>
            <p:nvSpPr>
              <p:cNvPr id="38928" name="TextBox 50"/>
              <p:cNvSpPr txBox="1">
                <a:spLocks noChangeArrowheads="1"/>
              </p:cNvSpPr>
              <p:nvPr/>
            </p:nvSpPr>
            <p:spPr bwMode="auto">
              <a:xfrm>
                <a:off x="1635" y="3420"/>
                <a:ext cx="26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/>
                  <a:t>Bandwidth Specific TXOP Limits Parameter Set Element</a:t>
                </a: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/>
              <a:t>January 2011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7CDB8A-8B37-4169-9551-CB355D9E8A5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Key concepts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Shorter transmission time when transmitting over larger bandwidths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medium occupancy of secondary channels is limited by their own TXOP limits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Allow faster release of secondary channels for other primary users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Optimal TXOP duration reservation based on available bandwidth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Higher probability for all primary users to capture maximum bandwidth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Improve fairness by reducing contention intensity with short TXOP limit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Improve QoS by reducing MAC delay and packet loss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/>
              <a:t>Jarkko Kneckt (Nokia)</a:t>
            </a:r>
          </a:p>
        </p:txBody>
      </p:sp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Unfairness among primary users</a:t>
            </a:r>
          </a:p>
        </p:txBody>
      </p:sp>
      <p:sp>
        <p:nvSpPr>
          <p:cNvPr id="41986" name="Content Placeholder 74"/>
          <p:cNvSpPr>
            <a:spLocks noGrp="1"/>
          </p:cNvSpPr>
          <p:nvPr>
            <p:ph sz="half" idx="1"/>
          </p:nvPr>
        </p:nvSpPr>
        <p:spPr>
          <a:xfrm>
            <a:off x="642938" y="4857750"/>
            <a:ext cx="7858125" cy="1643063"/>
          </a:xfrm>
        </p:spPr>
        <p:txBody>
          <a:bodyPr/>
          <a:lstStyle/>
          <a:p>
            <a:pPr eaLnBrk="1" hangingPunct="1"/>
            <a:r>
              <a:rPr lang="en-US" sz="2000" smtClean="0"/>
              <a:t>Single, long TXOP limit for primary and secondary channels</a:t>
            </a:r>
          </a:p>
          <a:p>
            <a:pPr lvl="1" eaLnBrk="1" hangingPunct="1"/>
            <a:r>
              <a:rPr lang="en-US" sz="1600" smtClean="0"/>
              <a:t>Long MAC delay for other primary users (delay-sensitive VoIP traffic)</a:t>
            </a:r>
          </a:p>
          <a:p>
            <a:pPr lvl="1" eaLnBrk="1" hangingPunct="1"/>
            <a:r>
              <a:rPr lang="en-US" sz="1600" smtClean="0"/>
              <a:t>Unused TXOP duration if higher transmission bandwidth is used</a:t>
            </a:r>
          </a:p>
          <a:p>
            <a:pPr eaLnBrk="1" hangingPunct="1"/>
            <a:r>
              <a:rPr lang="en-US" sz="2000" smtClean="0"/>
              <a:t>High intensity of contention upon the end of TXOP duration </a:t>
            </a:r>
          </a:p>
          <a:p>
            <a:pPr lvl="1" eaLnBrk="1" hangingPunct="1"/>
            <a:r>
              <a:rPr lang="en-US" sz="1600" smtClean="0"/>
              <a:t>Prior TXOP holder may win contention over deferring STAs (starvation)</a:t>
            </a:r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/>
              <a:t>January 2011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E9FEC42-B354-4B78-A6DA-6E9731FA0512}" type="slidenum">
              <a:rPr lang="en-US" smtClean="0"/>
              <a:pPr/>
              <a:t>9</a:t>
            </a:fld>
            <a:endParaRPr lang="en-US" smtClean="0"/>
          </a:p>
        </p:txBody>
      </p:sp>
      <p:grpSp>
        <p:nvGrpSpPr>
          <p:cNvPr id="41990" name="Group 200"/>
          <p:cNvGrpSpPr>
            <a:grpSpLocks/>
          </p:cNvGrpSpPr>
          <p:nvPr/>
        </p:nvGrpSpPr>
        <p:grpSpPr bwMode="auto">
          <a:xfrm>
            <a:off x="0" y="1628775"/>
            <a:ext cx="8786813" cy="3397250"/>
            <a:chOff x="0" y="1293699"/>
            <a:chExt cx="9739346" cy="3770371"/>
          </a:xfrm>
        </p:grpSpPr>
        <p:sp>
          <p:nvSpPr>
            <p:cNvPr id="41995" name="TextBox 201"/>
            <p:cNvSpPr txBox="1">
              <a:spLocks noChangeArrowheads="1"/>
            </p:cNvSpPr>
            <p:nvPr/>
          </p:nvSpPr>
          <p:spPr bwMode="auto">
            <a:xfrm>
              <a:off x="0" y="1927967"/>
              <a:ext cx="895633" cy="304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Channel 1</a:t>
              </a:r>
            </a:p>
          </p:txBody>
        </p:sp>
        <p:sp>
          <p:nvSpPr>
            <p:cNvPr id="41996" name="TextBox 202"/>
            <p:cNvSpPr txBox="1">
              <a:spLocks noChangeArrowheads="1"/>
            </p:cNvSpPr>
            <p:nvPr/>
          </p:nvSpPr>
          <p:spPr bwMode="auto">
            <a:xfrm>
              <a:off x="0" y="2571044"/>
              <a:ext cx="895633" cy="304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Channel 2</a:t>
              </a:r>
            </a:p>
          </p:txBody>
        </p:sp>
        <p:sp>
          <p:nvSpPr>
            <p:cNvPr id="41997" name="TextBox 203"/>
            <p:cNvSpPr txBox="1">
              <a:spLocks noChangeArrowheads="1"/>
            </p:cNvSpPr>
            <p:nvPr/>
          </p:nvSpPr>
          <p:spPr bwMode="auto">
            <a:xfrm>
              <a:off x="0" y="3214122"/>
              <a:ext cx="895633" cy="304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Channel 3</a:t>
              </a:r>
            </a:p>
          </p:txBody>
        </p:sp>
        <p:sp>
          <p:nvSpPr>
            <p:cNvPr id="41998" name="TextBox 204"/>
            <p:cNvSpPr txBox="1">
              <a:spLocks noChangeArrowheads="1"/>
            </p:cNvSpPr>
            <p:nvPr/>
          </p:nvSpPr>
          <p:spPr bwMode="auto">
            <a:xfrm>
              <a:off x="0" y="3857199"/>
              <a:ext cx="895633" cy="304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Channel 4</a:t>
              </a:r>
            </a:p>
          </p:txBody>
        </p:sp>
        <p:cxnSp>
          <p:nvCxnSpPr>
            <p:cNvPr id="206" name="Straight Arrow Connector 205"/>
            <p:cNvCxnSpPr/>
            <p:nvPr/>
          </p:nvCxnSpPr>
          <p:spPr>
            <a:xfrm>
              <a:off x="1143735" y="2215150"/>
              <a:ext cx="3642357" cy="17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Arrow Connector 206"/>
            <p:cNvCxnSpPr/>
            <p:nvPr/>
          </p:nvCxnSpPr>
          <p:spPr>
            <a:xfrm>
              <a:off x="1143735" y="2858227"/>
              <a:ext cx="364235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Arrow Connector 207"/>
            <p:cNvCxnSpPr/>
            <p:nvPr/>
          </p:nvCxnSpPr>
          <p:spPr>
            <a:xfrm>
              <a:off x="1143735" y="3501305"/>
              <a:ext cx="364235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Arrow Connector 208"/>
            <p:cNvCxnSpPr/>
            <p:nvPr/>
          </p:nvCxnSpPr>
          <p:spPr>
            <a:xfrm>
              <a:off x="1143735" y="4142620"/>
              <a:ext cx="3642357" cy="17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5400000">
              <a:off x="1523531" y="4357566"/>
              <a:ext cx="42989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04" name="TextBox 210"/>
            <p:cNvSpPr txBox="1">
              <a:spLocks noChangeArrowheads="1"/>
            </p:cNvSpPr>
            <p:nvPr/>
          </p:nvSpPr>
          <p:spPr bwMode="auto">
            <a:xfrm>
              <a:off x="1497413" y="4214856"/>
              <a:ext cx="3462879" cy="662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/>
                <a:t>80 MHz transmissions with long</a:t>
              </a:r>
            </a:p>
            <a:p>
              <a:pPr algn="ctr"/>
              <a:r>
                <a:rPr lang="en-US" sz="1100"/>
                <a:t>TXOP limit result in long MAC delay </a:t>
              </a:r>
            </a:p>
            <a:p>
              <a:pPr algn="ctr"/>
              <a:r>
                <a:rPr lang="en-US" sz="1100"/>
                <a:t>to BSSs that have primary channel at channels2 &amp; 3 </a:t>
              </a:r>
            </a:p>
          </p:txBody>
        </p:sp>
        <p:sp>
          <p:nvSpPr>
            <p:cNvPr id="42005" name="TextBox 211"/>
            <p:cNvSpPr txBox="1">
              <a:spLocks noChangeArrowheads="1"/>
            </p:cNvSpPr>
            <p:nvPr/>
          </p:nvSpPr>
          <p:spPr bwMode="auto">
            <a:xfrm>
              <a:off x="4643565" y="4214856"/>
              <a:ext cx="297372" cy="304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i-FI" i="1"/>
                <a:t>T</a:t>
              </a:r>
              <a:endParaRPr lang="en-US" i="1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3381937" y="1927967"/>
              <a:ext cx="1284503" cy="221465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TXOP</a:t>
              </a:r>
              <a:endParaRPr lang="en-US" dirty="0"/>
            </a:p>
          </p:txBody>
        </p:sp>
        <p:sp>
          <p:nvSpPr>
            <p:cNvPr id="42007" name="TextBox 213"/>
            <p:cNvSpPr txBox="1">
              <a:spLocks noChangeArrowheads="1"/>
            </p:cNvSpPr>
            <p:nvPr/>
          </p:nvSpPr>
          <p:spPr bwMode="auto">
            <a:xfrm>
              <a:off x="3024740" y="1572072"/>
              <a:ext cx="617617" cy="710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AIFS</a:t>
              </a:r>
            </a:p>
            <a:p>
              <a:r>
                <a:rPr lang="en-US"/>
                <a:t>+</a:t>
              </a:r>
            </a:p>
            <a:p>
              <a:r>
                <a:rPr lang="en-US"/>
                <a:t>BO</a:t>
              </a:r>
            </a:p>
          </p:txBody>
        </p:sp>
        <p:cxnSp>
          <p:nvCxnSpPr>
            <p:cNvPr id="215" name="Straight Connector 214"/>
            <p:cNvCxnSpPr/>
            <p:nvPr/>
          </p:nvCxnSpPr>
          <p:spPr>
            <a:xfrm rot="5400000">
              <a:off x="4451493" y="4357566"/>
              <a:ext cx="42989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5400000">
              <a:off x="71372" y="2857347"/>
              <a:ext cx="25705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Arrow Connector 216"/>
            <p:cNvCxnSpPr/>
            <p:nvPr/>
          </p:nvCxnSpPr>
          <p:spPr>
            <a:xfrm>
              <a:off x="1071592" y="1642546"/>
              <a:ext cx="285054" cy="17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11" name="TextBox 217"/>
            <p:cNvSpPr txBox="1">
              <a:spLocks noChangeArrowheads="1"/>
            </p:cNvSpPr>
            <p:nvPr/>
          </p:nvSpPr>
          <p:spPr bwMode="auto">
            <a:xfrm>
              <a:off x="72143" y="1642546"/>
              <a:ext cx="1273945" cy="304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Medium Busy</a:t>
              </a: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1143735" y="1927967"/>
              <a:ext cx="212911" cy="28718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1143735" y="2571045"/>
              <a:ext cx="212911" cy="28718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1143735" y="3214122"/>
              <a:ext cx="212911" cy="28718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1143735" y="3857199"/>
              <a:ext cx="212911" cy="28542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16" name="TextBox 222"/>
            <p:cNvSpPr txBox="1">
              <a:spLocks noChangeArrowheads="1"/>
            </p:cNvSpPr>
            <p:nvPr/>
          </p:nvSpPr>
          <p:spPr bwMode="auto">
            <a:xfrm>
              <a:off x="1356646" y="1572072"/>
              <a:ext cx="622896" cy="710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AIFS</a:t>
              </a:r>
            </a:p>
            <a:p>
              <a:r>
                <a:rPr lang="en-US"/>
                <a:t>+</a:t>
              </a:r>
            </a:p>
            <a:p>
              <a:r>
                <a:rPr lang="en-US"/>
                <a:t>BO</a:t>
              </a:r>
            </a:p>
          </p:txBody>
        </p:sp>
        <p:cxnSp>
          <p:nvCxnSpPr>
            <p:cNvPr id="224" name="Straight Arrow Connector 223"/>
            <p:cNvCxnSpPr/>
            <p:nvPr/>
          </p:nvCxnSpPr>
          <p:spPr>
            <a:xfrm>
              <a:off x="5310451" y="2215150"/>
              <a:ext cx="4428895" cy="17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Arrow Connector 224"/>
            <p:cNvCxnSpPr/>
            <p:nvPr/>
          </p:nvCxnSpPr>
          <p:spPr>
            <a:xfrm>
              <a:off x="5310451" y="2858227"/>
              <a:ext cx="442889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Arrow Connector 225"/>
            <p:cNvCxnSpPr/>
            <p:nvPr/>
          </p:nvCxnSpPr>
          <p:spPr>
            <a:xfrm>
              <a:off x="5310451" y="3501305"/>
              <a:ext cx="442889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Arrow Connector 226"/>
            <p:cNvCxnSpPr/>
            <p:nvPr/>
          </p:nvCxnSpPr>
          <p:spPr>
            <a:xfrm>
              <a:off x="5310451" y="4142620"/>
              <a:ext cx="4428895" cy="17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5400000">
              <a:off x="5667372" y="4357566"/>
              <a:ext cx="42989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22" name="TextBox 228"/>
            <p:cNvSpPr txBox="1">
              <a:spLocks noChangeArrowheads="1"/>
            </p:cNvSpPr>
            <p:nvPr/>
          </p:nvSpPr>
          <p:spPr bwMode="auto">
            <a:xfrm>
              <a:off x="5810175" y="4214855"/>
              <a:ext cx="3786644" cy="849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100"/>
                <a:t>80 MHz transmissions with long TXOP limit result in long MAC delay to BSSs that have primary channel at channels 2 &amp; 3 with high priority traffic of small packet size (e.g. VoIP)</a:t>
              </a: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7524018" y="3214122"/>
              <a:ext cx="429341" cy="2871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/>
                <a:t>TX</a:t>
              </a:r>
            </a:p>
            <a:p>
              <a:pPr algn="ctr">
                <a:defRPr/>
              </a:pPr>
              <a:r>
                <a:rPr lang="en-US" sz="1000" dirty="0"/>
                <a:t>OP</a:t>
              </a:r>
              <a:endParaRPr lang="en-US" sz="1000" dirty="0"/>
            </a:p>
          </p:txBody>
        </p:sp>
        <p:sp>
          <p:nvSpPr>
            <p:cNvPr id="42024" name="TextBox 230"/>
            <p:cNvSpPr txBox="1">
              <a:spLocks noChangeArrowheads="1"/>
            </p:cNvSpPr>
            <p:nvPr/>
          </p:nvSpPr>
          <p:spPr bwMode="auto">
            <a:xfrm>
              <a:off x="7166821" y="1572072"/>
              <a:ext cx="592983" cy="710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AIFS</a:t>
              </a:r>
            </a:p>
            <a:p>
              <a:r>
                <a:rPr lang="en-US"/>
                <a:t>+</a:t>
              </a:r>
            </a:p>
            <a:p>
              <a:r>
                <a:rPr lang="en-US"/>
                <a:t>BO</a:t>
              </a:r>
            </a:p>
          </p:txBody>
        </p:sp>
        <p:cxnSp>
          <p:nvCxnSpPr>
            <p:cNvPr id="232" name="Straight Connector 231"/>
            <p:cNvCxnSpPr/>
            <p:nvPr/>
          </p:nvCxnSpPr>
          <p:spPr>
            <a:xfrm rot="5400000">
              <a:off x="9381872" y="4357566"/>
              <a:ext cx="42989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 rot="5400000">
              <a:off x="4239846" y="2857347"/>
              <a:ext cx="25705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Arrow Connector 233"/>
            <p:cNvCxnSpPr/>
            <p:nvPr/>
          </p:nvCxnSpPr>
          <p:spPr>
            <a:xfrm>
              <a:off x="5238308" y="1642546"/>
              <a:ext cx="286813" cy="17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28" name="TextBox 234"/>
            <p:cNvSpPr txBox="1">
              <a:spLocks noChangeArrowheads="1"/>
            </p:cNvSpPr>
            <p:nvPr/>
          </p:nvSpPr>
          <p:spPr bwMode="auto">
            <a:xfrm>
              <a:off x="4238859" y="1642546"/>
              <a:ext cx="1303858" cy="304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Medium Busy</a:t>
              </a: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5310451" y="1927967"/>
              <a:ext cx="214670" cy="28718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5310451" y="2571045"/>
              <a:ext cx="214670" cy="28718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5310451" y="3214122"/>
              <a:ext cx="214670" cy="28718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5310451" y="3857199"/>
              <a:ext cx="214670" cy="28542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33" name="TextBox 239"/>
            <p:cNvSpPr txBox="1">
              <a:spLocks noChangeArrowheads="1"/>
            </p:cNvSpPr>
            <p:nvPr/>
          </p:nvSpPr>
          <p:spPr bwMode="auto">
            <a:xfrm>
              <a:off x="5525121" y="1572072"/>
              <a:ext cx="651050" cy="710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AIFS</a:t>
              </a:r>
            </a:p>
            <a:p>
              <a:r>
                <a:rPr lang="en-US"/>
                <a:t>+</a:t>
              </a:r>
            </a:p>
            <a:p>
              <a:r>
                <a:rPr lang="en-US"/>
                <a:t>BO</a:t>
              </a: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738478" y="1927967"/>
              <a:ext cx="1286263" cy="221465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TXOP</a:t>
              </a:r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1738478" y="1927967"/>
              <a:ext cx="1286263" cy="2871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3381937" y="3857199"/>
              <a:ext cx="1284503" cy="2854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5882319" y="1927967"/>
              <a:ext cx="1284503" cy="221465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TXOP</a:t>
              </a:r>
              <a:endParaRPr lang="en-US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5882319" y="1927967"/>
              <a:ext cx="1284503" cy="2871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2039" name="TextBox 245"/>
            <p:cNvSpPr txBox="1">
              <a:spLocks noChangeArrowheads="1"/>
            </p:cNvSpPr>
            <p:nvPr/>
          </p:nvSpPr>
          <p:spPr bwMode="auto">
            <a:xfrm>
              <a:off x="7881216" y="1572072"/>
              <a:ext cx="591223" cy="710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AIFS</a:t>
              </a:r>
            </a:p>
            <a:p>
              <a:r>
                <a:rPr lang="en-US"/>
                <a:t>+</a:t>
              </a:r>
            </a:p>
            <a:p>
              <a:r>
                <a:rPr lang="en-US"/>
                <a:t>BO</a:t>
              </a: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8310557" y="1927967"/>
              <a:ext cx="1286262" cy="221465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TXOP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8310557" y="3857199"/>
              <a:ext cx="1286262" cy="2854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7596162" y="1927967"/>
              <a:ext cx="214670" cy="9302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/>
                <a:t>TX</a:t>
              </a:r>
            </a:p>
            <a:p>
              <a:pPr algn="ctr">
                <a:defRPr/>
              </a:pPr>
              <a:r>
                <a:rPr lang="en-US" sz="1100" dirty="0"/>
                <a:t>OP</a:t>
              </a:r>
              <a:endParaRPr lang="en-US" sz="1100" dirty="0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7596162" y="2571045"/>
              <a:ext cx="214670" cy="2871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/>
                <a:t>P</a:t>
              </a: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2880454" y="1927967"/>
              <a:ext cx="144287" cy="221465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880454" y="1927967"/>
              <a:ext cx="144287" cy="287183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4309243" y="1927967"/>
              <a:ext cx="357197" cy="221465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4309243" y="3857199"/>
              <a:ext cx="357197" cy="28542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7024294" y="1927967"/>
              <a:ext cx="142528" cy="221465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7024294" y="1927967"/>
              <a:ext cx="142528" cy="287183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9239622" y="1927967"/>
              <a:ext cx="357197" cy="221465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9239622" y="3857199"/>
              <a:ext cx="357197" cy="28542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052" name="TextBox 258"/>
            <p:cNvSpPr txBox="1">
              <a:spLocks noChangeArrowheads="1"/>
            </p:cNvSpPr>
            <p:nvPr/>
          </p:nvSpPr>
          <p:spPr bwMode="auto">
            <a:xfrm>
              <a:off x="1685690" y="1293699"/>
              <a:ext cx="1543163" cy="440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/>
                <a:t>Unused TXOP duration</a:t>
              </a:r>
            </a:p>
            <a:p>
              <a:pPr algn="ctr"/>
              <a:r>
                <a:rPr lang="en-US" sz="1000"/>
                <a:t>in primary channel</a:t>
              </a:r>
            </a:p>
          </p:txBody>
        </p:sp>
        <p:sp>
          <p:nvSpPr>
            <p:cNvPr id="42053" name="TextBox 259"/>
            <p:cNvSpPr txBox="1">
              <a:spLocks noChangeArrowheads="1"/>
            </p:cNvSpPr>
            <p:nvPr/>
          </p:nvSpPr>
          <p:spPr bwMode="auto">
            <a:xfrm>
              <a:off x="3341467" y="1293699"/>
              <a:ext cx="1543163" cy="440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/>
                <a:t>Unused TXOP duration</a:t>
              </a:r>
            </a:p>
            <a:p>
              <a:pPr algn="ctr"/>
              <a:r>
                <a:rPr lang="en-US" sz="1000"/>
                <a:t>in secondary channels</a:t>
              </a:r>
            </a:p>
          </p:txBody>
        </p:sp>
        <p:cxnSp>
          <p:nvCxnSpPr>
            <p:cNvPr id="261" name="Straight Arrow Connector 260"/>
            <p:cNvCxnSpPr>
              <a:stCxn id="42052" idx="2"/>
              <a:endCxn id="252" idx="0"/>
            </p:cNvCxnSpPr>
            <p:nvPr/>
          </p:nvCxnSpPr>
          <p:spPr>
            <a:xfrm rot="16200000" flipH="1">
              <a:off x="2587331" y="1562701"/>
              <a:ext cx="234326" cy="4962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Straight Arrow Connector 261"/>
            <p:cNvCxnSpPr>
              <a:stCxn id="42053" idx="2"/>
            </p:cNvCxnSpPr>
            <p:nvPr/>
          </p:nvCxnSpPr>
          <p:spPr>
            <a:xfrm rot="16200000" flipH="1">
              <a:off x="4101410" y="1704400"/>
              <a:ext cx="313610" cy="2920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991" name="TextBox 263"/>
          <p:cNvSpPr txBox="1">
            <a:spLocks noChangeArrowheads="1"/>
          </p:cNvSpPr>
          <p:nvPr/>
        </p:nvSpPr>
        <p:spPr bwMode="auto">
          <a:xfrm>
            <a:off x="5343525" y="1643063"/>
            <a:ext cx="1031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/>
              <a:t>Primary channel</a:t>
            </a:r>
          </a:p>
        </p:txBody>
      </p:sp>
      <p:sp>
        <p:nvSpPr>
          <p:cNvPr id="41992" name="TextBox 264"/>
          <p:cNvSpPr txBox="1">
            <a:spLocks noChangeArrowheads="1"/>
          </p:cNvSpPr>
          <p:nvPr/>
        </p:nvSpPr>
        <p:spPr bwMode="auto">
          <a:xfrm>
            <a:off x="7215188" y="1643063"/>
            <a:ext cx="12112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/>
              <a:t>Secondary channels</a:t>
            </a:r>
          </a:p>
        </p:txBody>
      </p:sp>
      <p:cxnSp>
        <p:nvCxnSpPr>
          <p:cNvPr id="266" name="Straight Arrow Connector 265"/>
          <p:cNvCxnSpPr>
            <a:stCxn id="41991" idx="2"/>
          </p:cNvCxnSpPr>
          <p:nvPr/>
        </p:nvCxnSpPr>
        <p:spPr>
          <a:xfrm rot="16200000" flipH="1">
            <a:off x="5767388" y="1981200"/>
            <a:ext cx="396875" cy="212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7" name="Straight Arrow Connector 266"/>
          <p:cNvCxnSpPr>
            <a:stCxn id="41992" idx="2"/>
          </p:cNvCxnSpPr>
          <p:nvPr/>
        </p:nvCxnSpPr>
        <p:spPr>
          <a:xfrm rot="16200000" flipH="1">
            <a:off x="7753350" y="1955800"/>
            <a:ext cx="396875" cy="263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2495</TotalTime>
  <Words>884</Words>
  <Application>Microsoft Office PowerPoint</Application>
  <PresentationFormat>On-screen Show (4:3)</PresentationFormat>
  <Paragraphs>255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Times New Roman</vt:lpstr>
      <vt:lpstr>Arial</vt:lpstr>
      <vt:lpstr>802-11-Submission</vt:lpstr>
      <vt:lpstr>Microsoft Word Document</vt:lpstr>
      <vt:lpstr>Bandwidth Specific TXOP Limits</vt:lpstr>
      <vt:lpstr>Abstract</vt:lpstr>
      <vt:lpstr>Problem statement</vt:lpstr>
      <vt:lpstr>Problem statement</vt:lpstr>
      <vt:lpstr>Recap of the TXOP Limit</vt:lpstr>
      <vt:lpstr>Bandwidth specific TXOP Limits</vt:lpstr>
      <vt:lpstr>Signalling of bandwidth specific TXOP Limits</vt:lpstr>
      <vt:lpstr>Key concepts</vt:lpstr>
      <vt:lpstr>Unfairness among primary users</vt:lpstr>
      <vt:lpstr>Advantages</vt:lpstr>
      <vt:lpstr>Bandwidth specific medium occupancy</vt:lpstr>
      <vt:lpstr>Summary</vt:lpstr>
      <vt:lpstr>Pre-motion</vt:lpstr>
    </vt:vector>
  </TitlesOfParts>
  <Company>nokia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Specific TXOP Limits</dc:title>
  <dc:creator>Kneckt</dc:creator>
  <cp:lastModifiedBy>kneckt</cp:lastModifiedBy>
  <cp:revision>126</cp:revision>
  <cp:lastPrinted>1998-02-10T13:28:06Z</cp:lastPrinted>
  <dcterms:created xsi:type="dcterms:W3CDTF">2010-12-29T11:52:34Z</dcterms:created>
  <dcterms:modified xsi:type="dcterms:W3CDTF">2011-01-17T17:16:08Z</dcterms:modified>
</cp:coreProperties>
</file>