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20"/>
  </p:notesMasterIdLst>
  <p:handoutMasterIdLst>
    <p:handoutMasterId r:id="rId21"/>
  </p:handoutMasterIdLst>
  <p:sldIdLst>
    <p:sldId id="294" r:id="rId2"/>
    <p:sldId id="340" r:id="rId3"/>
    <p:sldId id="348" r:id="rId4"/>
    <p:sldId id="349" r:id="rId5"/>
    <p:sldId id="353" r:id="rId6"/>
    <p:sldId id="356" r:id="rId7"/>
    <p:sldId id="304" r:id="rId8"/>
    <p:sldId id="329" r:id="rId9"/>
    <p:sldId id="355" r:id="rId10"/>
    <p:sldId id="331" r:id="rId11"/>
    <p:sldId id="328" r:id="rId12"/>
    <p:sldId id="334" r:id="rId13"/>
    <p:sldId id="361" r:id="rId14"/>
    <p:sldId id="358" r:id="rId15"/>
    <p:sldId id="369" r:id="rId16"/>
    <p:sldId id="368" r:id="rId17"/>
    <p:sldId id="363" r:id="rId18"/>
    <p:sldId id="364"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path, Hemanth" initials="" lastIdx="7" clrIdx="0"/>
  <p:cmAuthor id="1" name="Qualcomm" initials="" lastIdx="8"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92" autoAdjust="0"/>
    <p:restoredTop sz="96182" autoAdjust="0"/>
  </p:normalViewPr>
  <p:slideViewPr>
    <p:cSldViewPr>
      <p:cViewPr>
        <p:scale>
          <a:sx n="100" d="100"/>
          <a:sy n="100" d="100"/>
        </p:scale>
        <p:origin x="-744" y="49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2802"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2B2B59A1-C320-4A67-A7BB-DEFE12106EDF}"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819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169EA265-8E55-4A28-9396-91C143B63C7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69EA265-8E55-4A28-9396-91C143B63C73}"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5"/>
          <p:cNvSpPr>
            <a:spLocks noGrp="1" noChangeArrowheads="1"/>
          </p:cNvSpPr>
          <p:nvPr>
            <p:ph type="ftr" sz="quarter" idx="10"/>
          </p:nvPr>
        </p:nvSpPr>
        <p:spPr>
          <a:xfrm>
            <a:off x="7554913" y="6475413"/>
            <a:ext cx="989012" cy="182562"/>
          </a:xfrm>
          <a:prstGeom prst="rect">
            <a:avLst/>
          </a:prstGeom>
          <a:ln/>
        </p:spPr>
        <p:txBody>
          <a:bodyPr/>
          <a:lstStyle>
            <a:lvl1pPr>
              <a:defRPr/>
            </a:lvl1pPr>
          </a:lstStyle>
          <a:p>
            <a:pPr>
              <a:defRPr/>
            </a:pPr>
            <a:r>
              <a:rPr lang="en-GB" altLang="ko-KR" smtClean="0"/>
              <a:t>Daewon Lee, LG Electronics</a:t>
            </a:r>
            <a:endParaRPr lang="en-GB" altLang="ko-KR" dirty="0"/>
          </a:p>
        </p:txBody>
      </p:sp>
      <p:sp>
        <p:nvSpPr>
          <p:cNvPr id="5" name="Rectangle 6"/>
          <p:cNvSpPr>
            <a:spLocks noGrp="1" noChangeArrowheads="1"/>
          </p:cNvSpPr>
          <p:nvPr>
            <p:ph type="sldNum" sz="quarter" idx="11"/>
          </p:nvPr>
        </p:nvSpPr>
        <p:spPr>
          <a:xfrm>
            <a:off x="4344988" y="6475413"/>
            <a:ext cx="530225" cy="182562"/>
          </a:xfrm>
          <a:prstGeom prst="rect">
            <a:avLst/>
          </a:prstGeom>
          <a:ln/>
        </p:spPr>
        <p:txBody>
          <a:bodyPr/>
          <a:lstStyle>
            <a:lvl1pPr>
              <a:defRPr/>
            </a:lvl1pPr>
          </a:lstStyle>
          <a:p>
            <a:pPr>
              <a:defRPr/>
            </a:pPr>
            <a:r>
              <a:rPr lang="en-GB" altLang="ko-KR"/>
              <a:t>Slide </a:t>
            </a:r>
            <a:fld id="{B18069AF-32E0-4FBC-9299-1E376E37C69E}" type="slidenum">
              <a:rPr lang="en-GB" altLang="ko-KR"/>
              <a:pPr>
                <a:defRPr/>
              </a:pPr>
              <a:t>‹#›</a:t>
            </a:fld>
            <a:endParaRPr lang="en-GB" altLang="ko-KR"/>
          </a:p>
        </p:txBody>
      </p:sp>
      <p:sp>
        <p:nvSpPr>
          <p:cNvPr id="6" name="제목 5"/>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2987675" y="334963"/>
            <a:ext cx="5457825" cy="274637"/>
          </a:xfrm>
          <a:prstGeom prst="rect">
            <a:avLst/>
          </a:prstGeom>
          <a:noFill/>
          <a:ln w="9525">
            <a:noFill/>
            <a:miter lim="800000"/>
            <a:headEnd/>
            <a:tailEnd/>
          </a:ln>
          <a:effectLst/>
        </p:spPr>
        <p:txBody>
          <a:bodyPr lIns="0" tIns="0" rIns="0" bIns="0" anchor="b">
            <a:spAutoFit/>
          </a:bodyPr>
          <a:lstStyle/>
          <a:p>
            <a:pPr marL="457200" lvl="4" algn="r"/>
            <a:r>
              <a:rPr lang="en-US" altLang="ja-JP" sz="1800" b="1" dirty="0" err="1">
                <a:latin typeface="+mj-lt"/>
                <a:ea typeface="ＭＳ Ｐゴシック" pitchFamily="34" charset="-128"/>
              </a:rPr>
              <a:t>doc.:IEEE</a:t>
            </a:r>
            <a:r>
              <a:rPr lang="en-US" altLang="ja-JP" sz="1800" b="1" dirty="0">
                <a:latin typeface="+mj-lt"/>
                <a:ea typeface="ＭＳ Ｐゴシック" pitchFamily="34" charset="-128"/>
              </a:rPr>
              <a:t> </a:t>
            </a:r>
            <a:r>
              <a:rPr lang="en-US" altLang="ja-JP" sz="1800" b="1" dirty="0" smtClean="0">
                <a:latin typeface="+mj-lt"/>
                <a:ea typeface="ＭＳ Ｐゴシック" pitchFamily="34" charset="-128"/>
              </a:rPr>
              <a:t>802.11-11/0041r0</a:t>
            </a:r>
            <a:endParaRPr lang="en-US" sz="1800" b="1" dirty="0">
              <a:latin typeface="+mj-lt"/>
              <a:ea typeface="ＭＳ Ｐゴシック"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mj-lt"/>
            </a:endParaRPr>
          </a:p>
        </p:txBody>
      </p:sp>
      <p:sp>
        <p:nvSpPr>
          <p:cNvPr id="1033" name="Rectangle 9"/>
          <p:cNvSpPr>
            <a:spLocks noChangeArrowheads="1"/>
          </p:cNvSpPr>
          <p:nvPr/>
        </p:nvSpPr>
        <p:spPr bwMode="auto">
          <a:xfrm>
            <a:off x="685800" y="6475413"/>
            <a:ext cx="838371" cy="215444"/>
          </a:xfrm>
          <a:prstGeom prst="rect">
            <a:avLst/>
          </a:prstGeom>
          <a:noFill/>
          <a:ln w="9525">
            <a:noFill/>
            <a:miter lim="800000"/>
            <a:headEnd/>
            <a:tailEnd/>
          </a:ln>
          <a:effectLst/>
        </p:spPr>
        <p:txBody>
          <a:bodyPr wrap="none" lIns="0" tIns="0" rIns="0" bIns="0">
            <a:spAutoFit/>
          </a:bodyPr>
          <a:lstStyle/>
          <a:p>
            <a:pPr>
              <a:defRPr/>
            </a:pPr>
            <a:r>
              <a:rPr lang="en-US" sz="1400">
                <a:latin typeface="+mj-lt"/>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sz="1400">
              <a:latin typeface="+mj-lt"/>
            </a:endParaRPr>
          </a:p>
        </p:txBody>
      </p:sp>
      <p:sp>
        <p:nvSpPr>
          <p:cNvPr id="1037" name="Rectangle 13"/>
          <p:cNvSpPr>
            <a:spLocks noChangeArrowheads="1"/>
          </p:cNvSpPr>
          <p:nvPr userDrawn="1"/>
        </p:nvSpPr>
        <p:spPr bwMode="auto">
          <a:xfrm>
            <a:off x="571500" y="319088"/>
            <a:ext cx="1397000" cy="366712"/>
          </a:xfrm>
          <a:prstGeom prst="rect">
            <a:avLst/>
          </a:prstGeom>
          <a:noFill/>
          <a:ln w="9525">
            <a:noFill/>
            <a:miter lim="800000"/>
            <a:headEnd/>
            <a:tailEnd/>
          </a:ln>
          <a:effectLst/>
        </p:spPr>
        <p:txBody>
          <a:bodyPr wrap="none">
            <a:spAutoFit/>
          </a:bodyPr>
          <a:lstStyle/>
          <a:p>
            <a:pPr eaLnBrk="1" hangingPunct="1"/>
            <a:r>
              <a:rPr lang="en-US" altLang="ja-JP" sz="1800" b="1" dirty="0">
                <a:latin typeface="+mj-lt"/>
                <a:ea typeface="ＭＳ Ｐゴシック" pitchFamily="34" charset="-128"/>
              </a:rPr>
              <a:t>Jan 18, 2011</a:t>
            </a:r>
            <a:endParaRPr lang="en-US" sz="1800" b="1" dirty="0">
              <a:latin typeface="+mj-lt"/>
              <a:ea typeface="ＭＳ Ｐゴシック" pitchFamily="34" charset="-128"/>
            </a:endParaRPr>
          </a:p>
        </p:txBody>
      </p:sp>
      <p:sp>
        <p:nvSpPr>
          <p:cNvPr id="2" name="Rectangle 9"/>
          <p:cNvSpPr>
            <a:spLocks noChangeArrowheads="1"/>
          </p:cNvSpPr>
          <p:nvPr userDrawn="1"/>
        </p:nvSpPr>
        <p:spPr bwMode="auto">
          <a:xfrm>
            <a:off x="4191000" y="6553200"/>
            <a:ext cx="666849" cy="215444"/>
          </a:xfrm>
          <a:prstGeom prst="rect">
            <a:avLst/>
          </a:prstGeom>
          <a:noFill/>
          <a:ln w="9525">
            <a:noFill/>
            <a:miter lim="800000"/>
            <a:headEnd/>
            <a:tailEnd/>
          </a:ln>
          <a:effectLst/>
        </p:spPr>
        <p:txBody>
          <a:bodyPr wrap="none" lIns="0" tIns="0" rIns="0" bIns="0">
            <a:spAutoFit/>
          </a:bodyPr>
          <a:lstStyle/>
          <a:p>
            <a:r>
              <a:rPr lang="en-US" sz="1400">
                <a:latin typeface="+mj-lt"/>
              </a:rPr>
              <a:t>Slide </a:t>
            </a:r>
            <a:fld id="{FC3828CE-74B3-403B-9288-50DA725ED6E6}" type="slidenum">
              <a:rPr lang="en-US" sz="1400">
                <a:latin typeface="+mj-lt"/>
              </a:rPr>
              <a:pPr/>
              <a:t>‹#›</a:t>
            </a:fld>
            <a:r>
              <a:rPr lang="en-US" sz="1400">
                <a:latin typeface="+mj-lt"/>
              </a:rPr>
              <a:t> </a:t>
            </a:r>
          </a:p>
        </p:txBody>
      </p:sp>
      <p:sp>
        <p:nvSpPr>
          <p:cNvPr id="2063" name="Text Box 15"/>
          <p:cNvSpPr txBox="1">
            <a:spLocks noChangeArrowheads="1"/>
          </p:cNvSpPr>
          <p:nvPr userDrawn="1"/>
        </p:nvSpPr>
        <p:spPr bwMode="auto">
          <a:xfrm>
            <a:off x="6988175" y="6477000"/>
            <a:ext cx="1705916" cy="307777"/>
          </a:xfrm>
          <a:prstGeom prst="rect">
            <a:avLst/>
          </a:prstGeom>
          <a:noFill/>
          <a:ln w="12700">
            <a:noFill/>
            <a:miter lim="800000"/>
            <a:headEnd type="none" w="sm" len="sm"/>
            <a:tailEnd type="none" w="sm" len="sm"/>
          </a:ln>
          <a:effectLst/>
        </p:spPr>
        <p:txBody>
          <a:bodyPr wrap="none">
            <a:spAutoFit/>
          </a:bodyPr>
          <a:lstStyle/>
          <a:p>
            <a:r>
              <a:rPr lang="en-US" sz="1400" dirty="0" smtClean="0">
                <a:latin typeface="+mj-lt"/>
              </a:rPr>
              <a:t>Simone Merlin, </a:t>
            </a:r>
            <a:r>
              <a:rPr lang="en-US" sz="1400" dirty="0">
                <a:latin typeface="+mj-lt"/>
              </a:rPr>
              <a:t>et al.</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j-lt"/>
        </a:defRPr>
      </a:lvl2pPr>
      <a:lvl3pPr marL="1085850" indent="-228600" algn="l" rtl="0" eaLnBrk="0" fontAlgn="base" hangingPunct="0">
        <a:spcBef>
          <a:spcPct val="20000"/>
        </a:spcBef>
        <a:spcAft>
          <a:spcPct val="0"/>
        </a:spcAft>
        <a:buChar char="•"/>
        <a:defRPr>
          <a:solidFill>
            <a:schemeClr val="tx1"/>
          </a:solidFill>
          <a:latin typeface="+mj-lt"/>
        </a:defRPr>
      </a:lvl3pPr>
      <a:lvl4pPr marL="1428750" indent="-228600" algn="l" rtl="0" eaLnBrk="0" fontAlgn="base" hangingPunct="0">
        <a:spcBef>
          <a:spcPct val="20000"/>
        </a:spcBef>
        <a:spcAft>
          <a:spcPct val="0"/>
        </a:spcAft>
        <a:buChar char="–"/>
        <a:defRPr sz="1600">
          <a:solidFill>
            <a:schemeClr val="tx1"/>
          </a:solidFill>
          <a:latin typeface="+mj-lt"/>
        </a:defRPr>
      </a:lvl4pPr>
      <a:lvl5pPr marL="1771650" indent="-228600" algn="l" rtl="0" eaLnBrk="0" fontAlgn="base" hangingPunct="0">
        <a:spcBef>
          <a:spcPct val="20000"/>
        </a:spcBef>
        <a:spcAft>
          <a:spcPct val="0"/>
        </a:spcAft>
        <a:buChar char="•"/>
        <a:defRPr sz="1600">
          <a:solidFill>
            <a:schemeClr val="tx1"/>
          </a:solidFill>
          <a:latin typeface="+mj-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381000"/>
            <a:ext cx="7772400" cy="1470025"/>
          </a:xfrm>
        </p:spPr>
        <p:txBody>
          <a:bodyPr/>
          <a:lstStyle/>
          <a:p>
            <a:r>
              <a:rPr lang="en-US" dirty="0" smtClean="0"/>
              <a:t>Sounding </a:t>
            </a:r>
            <a:r>
              <a:rPr lang="en-US" dirty="0" smtClean="0"/>
              <a:t>Protocol </a:t>
            </a:r>
            <a:r>
              <a:rPr lang="en-US" dirty="0" smtClean="0"/>
              <a:t>– </a:t>
            </a:r>
            <a:r>
              <a:rPr lang="en-US" dirty="0" smtClean="0"/>
              <a:t>Segmentation </a:t>
            </a:r>
            <a:r>
              <a:rPr lang="en-US" dirty="0" smtClean="0"/>
              <a:t>and </a:t>
            </a:r>
            <a:r>
              <a:rPr lang="en-US" dirty="0" smtClean="0"/>
              <a:t>Null </a:t>
            </a:r>
            <a:r>
              <a:rPr lang="en-US" dirty="0" smtClean="0"/>
              <a:t>F</a:t>
            </a:r>
            <a:r>
              <a:rPr lang="en-US" dirty="0" smtClean="0"/>
              <a:t>eedback</a:t>
            </a:r>
            <a:endParaRPr lang="en-US" dirty="0"/>
          </a:p>
        </p:txBody>
      </p:sp>
      <p:sp>
        <p:nvSpPr>
          <p:cNvPr id="8" name="Subtitle 7"/>
          <p:cNvSpPr>
            <a:spLocks noGrp="1"/>
          </p:cNvSpPr>
          <p:nvPr>
            <p:ph type="subTitle" idx="1"/>
          </p:nvPr>
        </p:nvSpPr>
        <p:spPr/>
        <p:txBody>
          <a:bodyPr/>
          <a:lstStyle/>
          <a:p>
            <a:r>
              <a:rPr lang="en-US" dirty="0" smtClean="0"/>
              <a:t> </a:t>
            </a:r>
            <a:endParaRPr lang="en-US" dirty="0"/>
          </a:p>
        </p:txBody>
      </p:sp>
      <p:graphicFrame>
        <p:nvGraphicFramePr>
          <p:cNvPr id="1026" name="Object 2"/>
          <p:cNvGraphicFramePr>
            <a:graphicFrameLocks noChangeAspect="1"/>
          </p:cNvGraphicFramePr>
          <p:nvPr/>
        </p:nvGraphicFramePr>
        <p:xfrm>
          <a:off x="598488" y="2286000"/>
          <a:ext cx="8018462" cy="4256088"/>
        </p:xfrm>
        <a:graphic>
          <a:graphicData uri="http://schemas.openxmlformats.org/presentationml/2006/ole">
            <p:oleObj spid="_x0000_s1026" name="Document" r:id="rId3" imgW="8349435" imgH="4433958" progId="Word.Document.8">
              <p:embed/>
            </p:oleObj>
          </a:graphicData>
        </a:graphic>
      </p:graphicFrame>
      <p:sp>
        <p:nvSpPr>
          <p:cNvPr id="9" name="Rectangle 6"/>
          <p:cNvSpPr txBox="1">
            <a:spLocks noChangeArrowheads="1"/>
          </p:cNvSpPr>
          <p:nvPr/>
        </p:nvSpPr>
        <p:spPr bwMode="auto">
          <a:xfrm>
            <a:off x="7620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smtClean="0">
                <a:ln>
                  <a:noFill/>
                </a:ln>
                <a:solidFill>
                  <a:schemeClr val="tx1"/>
                </a:solidFill>
                <a:effectLst/>
                <a:uLnTx/>
                <a:uFillTx/>
                <a:latin typeface="+mj-lt"/>
                <a:ea typeface="+mn-ea"/>
                <a:cs typeface="+mn-cs"/>
              </a:rPr>
              <a:t>Date:</a:t>
            </a:r>
            <a:r>
              <a:rPr kumimoji="0" lang="en-US" sz="2000" b="0" i="0" u="none" strike="noStrike" kern="0" cap="none" spc="0" normalizeH="0" baseline="0" noProof="0" smtClean="0">
                <a:ln>
                  <a:noFill/>
                </a:ln>
                <a:solidFill>
                  <a:schemeClr val="tx1"/>
                </a:solidFill>
                <a:effectLst/>
                <a:uLnTx/>
                <a:uFillTx/>
                <a:latin typeface="+mj-lt"/>
                <a:ea typeface="+mn-ea"/>
                <a:cs typeface="+mn-cs"/>
              </a:rPr>
              <a:t> 2011-01-18</a:t>
            </a:r>
            <a:endParaRPr kumimoji="0" lang="en-US" sz="2000" b="0" i="0" u="none" strike="noStrike" kern="0" cap="none" spc="0" normalizeH="0" baseline="0" noProof="0" dirty="0"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on Segmentation</a:t>
            </a:r>
            <a:endParaRPr lang="en-US" dirty="0"/>
          </a:p>
        </p:txBody>
      </p:sp>
      <p:sp>
        <p:nvSpPr>
          <p:cNvPr id="3" name="Content Placeholder 2"/>
          <p:cNvSpPr>
            <a:spLocks noGrp="1"/>
          </p:cNvSpPr>
          <p:nvPr>
            <p:ph idx="1"/>
          </p:nvPr>
        </p:nvSpPr>
        <p:spPr>
          <a:xfrm>
            <a:off x="685800" y="1600200"/>
            <a:ext cx="7772400" cy="4495800"/>
          </a:xfrm>
        </p:spPr>
        <p:txBody>
          <a:bodyPr/>
          <a:lstStyle/>
          <a:p>
            <a:r>
              <a:rPr lang="en-US" sz="1800" dirty="0" smtClean="0"/>
              <a:t>Due to limitation on the MPDU length, segmentation is needed</a:t>
            </a:r>
          </a:p>
          <a:p>
            <a:pPr lvl="1"/>
            <a:r>
              <a:rPr lang="en-US" sz="1800" dirty="0" smtClean="0"/>
              <a:t>This also avoids that supported MPDU length is dictated by sounding capabilities</a:t>
            </a:r>
          </a:p>
          <a:p>
            <a:r>
              <a:rPr lang="en-US" sz="1800" dirty="0" smtClean="0"/>
              <a:t>We propose to use the similar split criteria as defined in 11n </a:t>
            </a:r>
          </a:p>
          <a:p>
            <a:pPr lvl="1"/>
            <a:r>
              <a:rPr lang="en-US" sz="1800" dirty="0" smtClean="0"/>
              <a:t>9.19.3 (802.11n-2009)</a:t>
            </a:r>
          </a:p>
          <a:p>
            <a:pPr lvl="1">
              <a:buNone/>
            </a:pPr>
            <a:r>
              <a:rPr lang="en-US" sz="1800" dirty="0" smtClean="0"/>
              <a:t>[…] “If necessary, the CSI Report field, </a:t>
            </a:r>
            <a:r>
              <a:rPr lang="en-US" sz="1800" dirty="0" err="1" smtClean="0"/>
              <a:t>Noncompressed</a:t>
            </a:r>
            <a:r>
              <a:rPr lang="en-US" sz="1800" dirty="0" smtClean="0"/>
              <a:t> </a:t>
            </a:r>
            <a:r>
              <a:rPr lang="en-US" sz="1800" dirty="0" err="1" smtClean="0"/>
              <a:t>Beamforming</a:t>
            </a:r>
            <a:r>
              <a:rPr lang="en-US" sz="1800" dirty="0" smtClean="0"/>
              <a:t> Report field, or Compressed </a:t>
            </a:r>
            <a:r>
              <a:rPr lang="en-US" sz="1800" dirty="0" err="1" smtClean="0"/>
              <a:t>Beamforming.Report</a:t>
            </a:r>
            <a:r>
              <a:rPr lang="en-US" sz="1800" dirty="0" smtClean="0"/>
              <a:t> field may be split into up to TBD segments. The length of each segment shall be equal number of octets for all segments except the last, which may be smaller.”</a:t>
            </a:r>
          </a:p>
          <a:p>
            <a:r>
              <a:rPr lang="en-US" sz="1800" dirty="0" smtClean="0"/>
              <a:t>Feedback can be split only if it does not fit in a single MMPDU</a:t>
            </a:r>
          </a:p>
          <a:p>
            <a:pPr lvl="1"/>
            <a:r>
              <a:rPr lang="en-US" sz="1800" dirty="0" smtClean="0"/>
              <a:t>Avoids unnecessary segmentation</a:t>
            </a:r>
          </a:p>
          <a:p>
            <a:r>
              <a:rPr lang="en-US" sz="1800" dirty="0" smtClean="0"/>
              <a:t>We propose to force segments to be sent within the same A-MPDU</a:t>
            </a:r>
          </a:p>
          <a:p>
            <a:pPr lvl="1"/>
            <a:r>
              <a:rPr lang="en-US" sz="1800" dirty="0" smtClean="0"/>
              <a:t>Allows for immediate, compact feedback</a:t>
            </a:r>
          </a:p>
          <a:p>
            <a:pPr lvl="1"/>
            <a:r>
              <a:rPr lang="en-US" sz="1800" dirty="0" smtClean="0"/>
              <a:t>Mandates a minimum A-MPDU size capability to the STA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Segmentation across PPDUs</a:t>
            </a:r>
            <a:endParaRPr lang="en-US" dirty="0"/>
          </a:p>
        </p:txBody>
      </p:sp>
      <p:sp>
        <p:nvSpPr>
          <p:cNvPr id="3" name="Content Placeholder 2"/>
          <p:cNvSpPr>
            <a:spLocks noGrp="1"/>
          </p:cNvSpPr>
          <p:nvPr>
            <p:ph idx="1"/>
          </p:nvPr>
        </p:nvSpPr>
        <p:spPr>
          <a:xfrm>
            <a:off x="685800" y="1600200"/>
            <a:ext cx="7772400" cy="5105400"/>
          </a:xfrm>
        </p:spPr>
        <p:txBody>
          <a:bodyPr/>
          <a:lstStyle/>
          <a:p>
            <a:r>
              <a:rPr lang="en-US" sz="1800" dirty="0" smtClean="0"/>
              <a:t>There would be conditions that potentially require segmentation across multiple A-MPDUs (PPDUs)</a:t>
            </a:r>
          </a:p>
          <a:p>
            <a:pPr lvl="1"/>
            <a:r>
              <a:rPr lang="en-US" sz="1800" dirty="0" smtClean="0"/>
              <a:t>Feedback frame duration exceeding the max PPDU duration (see Appendix)</a:t>
            </a:r>
          </a:p>
          <a:p>
            <a:pPr lvl="1"/>
            <a:r>
              <a:rPr lang="en-US" sz="1800" dirty="0" smtClean="0"/>
              <a:t>Feedback transmission exceeding the TXOP (see Appendix)</a:t>
            </a:r>
          </a:p>
          <a:p>
            <a:pPr lvl="1"/>
            <a:endParaRPr lang="en-US" sz="1800" dirty="0" smtClean="0"/>
          </a:p>
          <a:p>
            <a:r>
              <a:rPr lang="en-US" sz="1800" dirty="0" smtClean="0"/>
              <a:t>We prefer to avoid the segmentation across PPDUs</a:t>
            </a:r>
          </a:p>
          <a:p>
            <a:pPr lvl="1"/>
            <a:r>
              <a:rPr lang="en-US" sz="1800" dirty="0" smtClean="0"/>
              <a:t>Simplify sounding design</a:t>
            </a:r>
          </a:p>
          <a:p>
            <a:endParaRPr lang="en-US" sz="1800" dirty="0" smtClean="0"/>
          </a:p>
          <a:p>
            <a:r>
              <a:rPr lang="en-US" sz="1800" dirty="0" smtClean="0"/>
              <a:t>How to deal with above conditions is left TBD</a:t>
            </a:r>
          </a:p>
          <a:p>
            <a:pPr lvl="1"/>
            <a:r>
              <a:rPr lang="en-US" sz="1800" dirty="0" smtClean="0"/>
              <a:t>One option is for the STA to reply with a Null feedback frame instead of sending the </a:t>
            </a:r>
            <a:r>
              <a:rPr lang="en-US" sz="1800" dirty="0" err="1" smtClean="0"/>
              <a:t>Beamforming</a:t>
            </a:r>
            <a:r>
              <a:rPr lang="en-US" sz="1800" dirty="0" smtClean="0"/>
              <a:t> report</a:t>
            </a:r>
          </a:p>
          <a:p>
            <a:pPr lvl="1"/>
            <a:endParaRPr lang="en-US" sz="1800" dirty="0" smtClean="0"/>
          </a:p>
          <a:p>
            <a:r>
              <a:rPr lang="en-US" sz="2000" dirty="0" smtClean="0"/>
              <a:t>This topic is not addressed in this presentation</a:t>
            </a:r>
          </a:p>
        </p:txBody>
      </p:sp>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t>Do you support to update the spec framework document with the following  rules for the segmentation of sounding feedback?</a:t>
            </a:r>
          </a:p>
          <a:p>
            <a:pPr lvl="1"/>
            <a:r>
              <a:rPr lang="en-GB" sz="1800" dirty="0" smtClean="0"/>
              <a:t>If it would otherwise result in an MMPDU that exceeds the maximum MPDU size</a:t>
            </a:r>
            <a:r>
              <a:rPr lang="en-US" sz="1800" dirty="0" smtClean="0"/>
              <a:t>, the VHT Compressed </a:t>
            </a:r>
            <a:r>
              <a:rPr lang="en-US" sz="1800" dirty="0" err="1" smtClean="0"/>
              <a:t>Beamforming</a:t>
            </a:r>
            <a:r>
              <a:rPr lang="en-US" sz="1800" dirty="0" smtClean="0"/>
              <a:t> Report field may be split into up to TBD segments. The length of each segment shall be equal number of octets for all segments except the last, which may be smaller. </a:t>
            </a:r>
          </a:p>
          <a:p>
            <a:pPr lvl="1"/>
            <a:r>
              <a:rPr lang="en-US" sz="1800" dirty="0" smtClean="0"/>
              <a:t>All segments shall be sent within the same A-MPDU </a:t>
            </a:r>
          </a:p>
          <a:p>
            <a:pPr lvl="1"/>
            <a:endParaRPr lang="en-US" dirty="0"/>
          </a:p>
        </p:txBody>
      </p:sp>
      <p:sp>
        <p:nvSpPr>
          <p:cNvPr id="4" name="Slide Number Placeholder 3"/>
          <p:cNvSpPr>
            <a:spLocks noGrp="1"/>
          </p:cNvSpPr>
          <p:nvPr>
            <p:ph type="sldNum" sz="quarter" idx="4294967295"/>
          </p:nvPr>
        </p:nvSpPr>
        <p:spPr>
          <a:xfrm>
            <a:off x="8613775" y="6475413"/>
            <a:ext cx="530225" cy="182562"/>
          </a:xfrm>
          <a:prstGeom prst="rect">
            <a:avLst/>
          </a:prstGeom>
        </p:spPr>
        <p:txBody>
          <a:bodyPr/>
          <a:lstStyle/>
          <a:p>
            <a:pPr>
              <a:defRPr/>
            </a:pPr>
            <a:r>
              <a:rPr lang="en-US" smtClean="0"/>
              <a:t>Slide </a:t>
            </a:r>
            <a:fld id="{0ACA22A8-99D1-4994-A293-590E5643C07E}"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1800" dirty="0" smtClean="0"/>
              <a:t>Do you support to update the spec framework document with the introduction of a Null Sounding Feedback response frame, defined as a Compressed </a:t>
            </a:r>
            <a:r>
              <a:rPr lang="en-US" sz="1800" dirty="0" err="1" smtClean="0"/>
              <a:t>Beamforming</a:t>
            </a:r>
            <a:r>
              <a:rPr lang="en-US" sz="1800" dirty="0" smtClean="0"/>
              <a:t> Report frame without the Compressed </a:t>
            </a:r>
            <a:r>
              <a:rPr lang="en-US" sz="1800" dirty="0" err="1" smtClean="0"/>
              <a:t>Beamforming</a:t>
            </a:r>
            <a:r>
              <a:rPr lang="en-US" sz="1800" dirty="0" smtClean="0"/>
              <a:t> Report and the MU Exclusive </a:t>
            </a:r>
            <a:r>
              <a:rPr lang="en-US" sz="1800" dirty="0" err="1" smtClean="0"/>
              <a:t>Beamforming</a:t>
            </a:r>
            <a:r>
              <a:rPr lang="en-US" sz="1800" dirty="0" smtClean="0"/>
              <a:t> Report fields; Presence/absence of the above fields is indicated in the VHT MIMO Control field, with a TBD signaling.</a:t>
            </a: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t>Do you support that a STA shall reply to a NDPA or Poll frame with a Null feedback frame in case the STA has no feedback to send?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342900" lvl="4" indent="-342900"/>
            <a:r>
              <a:rPr lang="en-US" dirty="0" smtClean="0"/>
              <a:t>[1] </a:t>
            </a:r>
            <a:r>
              <a:rPr lang="en-US" altLang="ja-JP" sz="1800" b="1" dirty="0" err="1" smtClean="0">
                <a:latin typeface="+mj-lt"/>
                <a:ea typeface="ＭＳ Ｐゴシック" pitchFamily="34" charset="-128"/>
              </a:rPr>
              <a:t>doc.:IEEE</a:t>
            </a:r>
            <a:r>
              <a:rPr lang="en-US" altLang="ja-JP" sz="1800" b="1" dirty="0" smtClean="0">
                <a:latin typeface="+mj-lt"/>
                <a:ea typeface="ＭＳ Ｐゴシック" pitchFamily="34" charset="-128"/>
              </a:rPr>
              <a:t> 802.11-11/0034r0</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Exceeding PPDU duration</a:t>
            </a:r>
            <a:endParaRPr lang="en-US" sz="2800" dirty="0"/>
          </a:p>
        </p:txBody>
      </p:sp>
      <p:sp>
        <p:nvSpPr>
          <p:cNvPr id="3" name="Content Placeholder 2"/>
          <p:cNvSpPr>
            <a:spLocks noGrp="1"/>
          </p:cNvSpPr>
          <p:nvPr>
            <p:ph idx="1"/>
          </p:nvPr>
        </p:nvSpPr>
        <p:spPr>
          <a:xfrm>
            <a:off x="685800" y="1447800"/>
            <a:ext cx="7772400" cy="4953000"/>
          </a:xfrm>
        </p:spPr>
        <p:txBody>
          <a:bodyPr/>
          <a:lstStyle/>
          <a:p>
            <a:r>
              <a:rPr lang="en-US" sz="1400" dirty="0" smtClean="0"/>
              <a:t>Feedback PPDU duration can exceed max PPDU duration, in specific cases</a:t>
            </a:r>
          </a:p>
          <a:p>
            <a:pPr lvl="1"/>
            <a:r>
              <a:rPr lang="en-US" sz="1200" dirty="0" smtClean="0"/>
              <a:t>When Bandwidth used to transmit the feedback is narrower than the bandwidth of the included feedback report (</a:t>
            </a:r>
            <a:r>
              <a:rPr lang="en-US" sz="1200" dirty="0" err="1" smtClean="0"/>
              <a:t>i.e</a:t>
            </a:r>
            <a:r>
              <a:rPr lang="en-US" sz="1200" dirty="0" smtClean="0"/>
              <a:t> narrower than NDP BW)</a:t>
            </a:r>
          </a:p>
          <a:p>
            <a:pPr lvl="1">
              <a:buNone/>
            </a:pPr>
            <a:r>
              <a:rPr lang="en-US" sz="1200" dirty="0" smtClean="0"/>
              <a:t>		AND</a:t>
            </a:r>
          </a:p>
          <a:p>
            <a:pPr lvl="1"/>
            <a:r>
              <a:rPr lang="en-US" sz="1200" dirty="0" smtClean="0"/>
              <a:t>MCS is low</a:t>
            </a:r>
          </a:p>
          <a:p>
            <a:pPr lvl="1"/>
            <a:endParaRPr lang="en-US" sz="1200" dirty="0" smtClean="0"/>
          </a:p>
          <a:p>
            <a:r>
              <a:rPr lang="en-US" sz="1500" dirty="0" smtClean="0"/>
              <a:t>If  feedback frame is sent with same bandwidth of included feedback report (i.e. same BW of NDP), then feedback frame always fit in a PPDU</a:t>
            </a:r>
            <a:endParaRPr lang="en-US" sz="1100" dirty="0" smtClean="0"/>
          </a:p>
          <a:p>
            <a:pPr lvl="1"/>
            <a:endParaRPr lang="en-US" sz="1200" dirty="0" smtClean="0"/>
          </a:p>
          <a:p>
            <a:pPr lvl="1"/>
            <a:r>
              <a:rPr lang="en-US" sz="1200" dirty="0" smtClean="0"/>
              <a:t>Compressed V (7,9),  Ng = 1, S with Ng’=2</a:t>
            </a:r>
          </a:p>
          <a:p>
            <a:pPr lvl="1"/>
            <a:r>
              <a:rPr lang="en-US" sz="1200" dirty="0" err="1" smtClean="0"/>
              <a:t>Ntx_AP</a:t>
            </a:r>
            <a:r>
              <a:rPr lang="en-US" sz="1200" dirty="0" smtClean="0"/>
              <a:t> = 8; </a:t>
            </a:r>
            <a:r>
              <a:rPr lang="en-US" sz="1200" dirty="0" err="1" smtClean="0"/>
              <a:t>Nrx_STA</a:t>
            </a:r>
            <a:r>
              <a:rPr lang="en-US" sz="1200" dirty="0" smtClean="0"/>
              <a:t> = 8</a:t>
            </a:r>
          </a:p>
          <a:p>
            <a:pPr lvl="1"/>
            <a:r>
              <a:rPr lang="en-US" sz="1200" dirty="0" smtClean="0"/>
              <a:t>Assume  TX on same BW as the feedback BW </a:t>
            </a:r>
          </a:p>
          <a:p>
            <a:pPr lvl="1"/>
            <a:r>
              <a:rPr lang="en-US" sz="1200" dirty="0" smtClean="0"/>
              <a:t>If feedback is sent on lower BW than the BW of the </a:t>
            </a:r>
            <a:br>
              <a:rPr lang="en-US" sz="1200" dirty="0" smtClean="0"/>
            </a:br>
            <a:r>
              <a:rPr lang="en-US" sz="1200" dirty="0" smtClean="0"/>
              <a:t>feedback, duration need be multiplied for the ratio </a:t>
            </a:r>
            <a:br>
              <a:rPr lang="en-US" sz="1200" dirty="0" smtClean="0"/>
            </a:br>
            <a:r>
              <a:rPr lang="en-US" sz="1200" dirty="0" err="1" smtClean="0"/>
              <a:t>BW_feedback</a:t>
            </a:r>
            <a:r>
              <a:rPr lang="en-US" sz="1200" dirty="0" smtClean="0"/>
              <a:t>/</a:t>
            </a:r>
            <a:r>
              <a:rPr lang="en-US" sz="1200" dirty="0" err="1" smtClean="0"/>
              <a:t>BW_transmission</a:t>
            </a:r>
            <a:endParaRPr lang="en-US" sz="1200" dirty="0" smtClean="0"/>
          </a:p>
          <a:p>
            <a:pPr lvl="1">
              <a:buNone/>
            </a:pPr>
            <a:endParaRPr lang="en-US" sz="1100" dirty="0" smtClean="0"/>
          </a:p>
          <a:p>
            <a:r>
              <a:rPr lang="en-US" sz="1600" dirty="0" smtClean="0"/>
              <a:t>BW of poll frame and report field is not mandated: potentially feedback might not fit in a PPDU</a:t>
            </a:r>
          </a:p>
          <a:p>
            <a:pPr lvl="1"/>
            <a:r>
              <a:rPr lang="en-US" sz="1400" dirty="0" smtClean="0"/>
              <a:t>For these cases STA might reply with a short Null Feedback </a:t>
            </a:r>
            <a:r>
              <a:rPr lang="en-US" sz="1400" smtClean="0"/>
              <a:t>frame instead</a:t>
            </a:r>
            <a:endParaRPr lang="en-US" sz="1400" dirty="0" smtClean="0"/>
          </a:p>
        </p:txBody>
      </p:sp>
      <p:graphicFrame>
        <p:nvGraphicFramePr>
          <p:cNvPr id="5" name="Table 4"/>
          <p:cNvGraphicFramePr>
            <a:graphicFrameLocks noGrp="1"/>
          </p:cNvGraphicFramePr>
          <p:nvPr/>
        </p:nvGraphicFramePr>
        <p:xfrm>
          <a:off x="5105400" y="3368040"/>
          <a:ext cx="3538220" cy="1508760"/>
        </p:xfrm>
        <a:graphic>
          <a:graphicData uri="http://schemas.openxmlformats.org/drawingml/2006/table">
            <a:tbl>
              <a:tblPr/>
              <a:tblGrid>
                <a:gridCol w="1600200"/>
                <a:gridCol w="1938020"/>
              </a:tblGrid>
              <a:tr h="152400">
                <a:tc>
                  <a:txBody>
                    <a:bodyPr/>
                    <a:lstStyle/>
                    <a:p>
                      <a:pPr marL="0" marR="0">
                        <a:spcBef>
                          <a:spcPts val="0"/>
                        </a:spcBef>
                        <a:spcAft>
                          <a:spcPts val="0"/>
                        </a:spcAft>
                      </a:pPr>
                      <a:r>
                        <a:rPr lang="en-US" sz="1100" dirty="0" smtClean="0">
                          <a:solidFill>
                            <a:srgbClr val="1F497D"/>
                          </a:solidFill>
                          <a:latin typeface="Calibri"/>
                          <a:ea typeface="Calibri"/>
                          <a:cs typeface="Times New Roman"/>
                        </a:rPr>
                        <a:t>MCS of feedback frame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TX time</a:t>
                      </a:r>
                    </a:p>
                    <a:p>
                      <a:pPr marL="0" marR="0">
                        <a:spcBef>
                          <a:spcPts val="0"/>
                        </a:spcBef>
                        <a:spcAft>
                          <a:spcPts val="0"/>
                        </a:spcAft>
                      </a:pPr>
                      <a:r>
                        <a:rPr lang="en-US" sz="1100" dirty="0" smtClean="0">
                          <a:solidFill>
                            <a:srgbClr val="1F497D"/>
                          </a:solidFill>
                          <a:latin typeface="Calibri"/>
                          <a:ea typeface="Calibri"/>
                          <a:cs typeface="Times New Roman"/>
                        </a:rPr>
                        <a:t>(20MHz feedback and TX BW) </a:t>
                      </a:r>
                      <a:endParaRPr lang="en-US" sz="1100" dirty="0">
                        <a:latin typeface="Calibri"/>
                        <a:ea typeface="Calibri"/>
                        <a:cs typeface="Times New Roman"/>
                      </a:endParaRPr>
                    </a:p>
                    <a:p>
                      <a:pPr marL="0" marR="0">
                        <a:spcBef>
                          <a:spcPts val="0"/>
                        </a:spcBef>
                        <a:spcAft>
                          <a:spcPts val="0"/>
                        </a:spcAft>
                      </a:pPr>
                      <a:r>
                        <a:rPr lang="en-US" sz="1100" dirty="0">
                          <a:solidFill>
                            <a:srgbClr val="1F497D"/>
                          </a:solidFill>
                          <a:latin typeface="Calibri"/>
                          <a:ea typeface="Calibri"/>
                          <a:cs typeface="Times New Roman"/>
                        </a:rPr>
                        <a:t>(similar for higher </a:t>
                      </a:r>
                      <a:r>
                        <a:rPr lang="en-US" sz="1100" dirty="0" smtClean="0">
                          <a:solidFill>
                            <a:srgbClr val="1F497D"/>
                          </a:solidFill>
                          <a:latin typeface="Calibri"/>
                          <a:ea typeface="Calibri"/>
                          <a:cs typeface="Times New Roman"/>
                        </a:rPr>
                        <a:t>BW)</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a:solidFill>
                            <a:srgbClr val="1F497D"/>
                          </a:solidFill>
                          <a:latin typeface="Calibri"/>
                          <a:ea typeface="Calibri"/>
                          <a:cs typeface="Times New Roman"/>
                        </a:rPr>
                        <a:t>BPSK 1/2 (1ss)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3.8ms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dirty="0">
                          <a:solidFill>
                            <a:srgbClr val="1F497D"/>
                          </a:solidFill>
                          <a:latin typeface="Calibri"/>
                          <a:ea typeface="Calibri"/>
                          <a:cs typeface="Times New Roman"/>
                        </a:rPr>
                        <a:t>16QAM 3/4  (1ss)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0.67ms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dirty="0">
                          <a:solidFill>
                            <a:srgbClr val="1F497D"/>
                          </a:solidFill>
                          <a:latin typeface="Calibri"/>
                          <a:ea typeface="Calibri"/>
                          <a:cs typeface="Times New Roman"/>
                        </a:rPr>
                        <a:t>64QAM 5/6 (1ss)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0.4ms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a:solidFill>
                            <a:srgbClr val="1F497D"/>
                          </a:solidFill>
                          <a:latin typeface="Calibri"/>
                          <a:ea typeface="Calibri"/>
                          <a:cs typeface="Times New Roman"/>
                        </a:rPr>
                        <a:t>BPSK 1/2 (Nrx_STA ss)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0.54ms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dirty="0">
                          <a:solidFill>
                            <a:srgbClr val="1F497D"/>
                          </a:solidFill>
                          <a:latin typeface="Calibri"/>
                          <a:ea typeface="Calibri"/>
                          <a:cs typeface="Times New Roman"/>
                        </a:rPr>
                        <a:t>16QAM 3/4  (</a:t>
                      </a:r>
                      <a:r>
                        <a:rPr lang="en-US" sz="1100" dirty="0" err="1">
                          <a:solidFill>
                            <a:srgbClr val="1F497D"/>
                          </a:solidFill>
                          <a:latin typeface="Calibri"/>
                          <a:ea typeface="Calibri"/>
                          <a:cs typeface="Times New Roman"/>
                        </a:rPr>
                        <a:t>Nrx_STA</a:t>
                      </a:r>
                      <a:r>
                        <a:rPr lang="en-US" sz="1100" dirty="0">
                          <a:solidFill>
                            <a:srgbClr val="1F497D"/>
                          </a:solidFill>
                          <a:latin typeface="Calibri"/>
                          <a:ea typeface="Calibri"/>
                          <a:cs typeface="Times New Roman"/>
                        </a:rPr>
                        <a:t> </a:t>
                      </a:r>
                      <a:r>
                        <a:rPr lang="en-US" sz="1100" dirty="0" err="1">
                          <a:solidFill>
                            <a:srgbClr val="1F497D"/>
                          </a:solidFill>
                          <a:latin typeface="Calibri"/>
                          <a:ea typeface="Calibri"/>
                          <a:cs typeface="Times New Roman"/>
                        </a:rPr>
                        <a:t>ss</a:t>
                      </a:r>
                      <a:r>
                        <a:rPr lang="en-US" sz="1100" dirty="0">
                          <a:solidFill>
                            <a:srgbClr val="1F497D"/>
                          </a:solidFill>
                          <a:latin typeface="Calibri"/>
                          <a:ea typeface="Calibri"/>
                          <a:cs typeface="Times New Roman"/>
                        </a:rPr>
                        <a: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0.14ms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100" dirty="0">
                          <a:solidFill>
                            <a:srgbClr val="1F497D"/>
                          </a:solidFill>
                          <a:latin typeface="Calibri"/>
                          <a:ea typeface="Calibri"/>
                          <a:cs typeface="Times New Roman"/>
                        </a:rPr>
                        <a:t>64QAM 5/6 (</a:t>
                      </a:r>
                      <a:r>
                        <a:rPr lang="en-US" sz="1100" dirty="0" err="1">
                          <a:solidFill>
                            <a:srgbClr val="1F497D"/>
                          </a:solidFill>
                          <a:latin typeface="Calibri"/>
                          <a:ea typeface="Calibri"/>
                          <a:cs typeface="Times New Roman"/>
                        </a:rPr>
                        <a:t>Nrx_STA</a:t>
                      </a:r>
                      <a:r>
                        <a:rPr lang="en-US" sz="1100" dirty="0">
                          <a:solidFill>
                            <a:srgbClr val="1F497D"/>
                          </a:solidFill>
                          <a:latin typeface="Calibri"/>
                          <a:ea typeface="Calibri"/>
                          <a:cs typeface="Times New Roman"/>
                        </a:rPr>
                        <a:t> </a:t>
                      </a:r>
                      <a:r>
                        <a:rPr lang="en-US" sz="1100" dirty="0" err="1">
                          <a:solidFill>
                            <a:srgbClr val="1F497D"/>
                          </a:solidFill>
                          <a:latin typeface="Calibri"/>
                          <a:ea typeface="Calibri"/>
                          <a:cs typeface="Times New Roman"/>
                        </a:rPr>
                        <a:t>ss</a:t>
                      </a:r>
                      <a:r>
                        <a:rPr lang="en-US" sz="1100" dirty="0">
                          <a:solidFill>
                            <a:srgbClr val="1F497D"/>
                          </a:solidFill>
                          <a:latin typeface="Calibri"/>
                          <a:ea typeface="Calibri"/>
                          <a:cs typeface="Times New Roman"/>
                        </a:rPr>
                        <a: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solidFill>
                            <a:srgbClr val="1F497D"/>
                          </a:solidFill>
                          <a:latin typeface="Calibri"/>
                          <a:ea typeface="Calibri"/>
                          <a:cs typeface="Times New Roman"/>
                        </a:rPr>
                        <a:t>0.11ms</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TXOP limitation</a:t>
            </a:r>
            <a:endParaRPr lang="en-US" dirty="0"/>
          </a:p>
        </p:txBody>
      </p:sp>
      <p:sp>
        <p:nvSpPr>
          <p:cNvPr id="3" name="Content Placeholder 2"/>
          <p:cNvSpPr>
            <a:spLocks noGrp="1"/>
          </p:cNvSpPr>
          <p:nvPr>
            <p:ph idx="1"/>
          </p:nvPr>
        </p:nvSpPr>
        <p:spPr>
          <a:xfrm>
            <a:off x="685800" y="1600200"/>
            <a:ext cx="7772400" cy="4724400"/>
          </a:xfrm>
        </p:spPr>
        <p:txBody>
          <a:bodyPr/>
          <a:lstStyle/>
          <a:p>
            <a:pPr marL="514350" indent="-457200"/>
            <a:r>
              <a:rPr lang="en-US" sz="1600" dirty="0" smtClean="0"/>
              <a:t>Feedback duration is not known at AP: in SU case, client is free to choose the number of columns of V; also, </a:t>
            </a:r>
            <a:r>
              <a:rPr lang="en-US" sz="1600" dirty="0" smtClean="0"/>
              <a:t>it is not defined </a:t>
            </a:r>
            <a:r>
              <a:rPr lang="en-US" sz="1600" dirty="0" smtClean="0"/>
              <a:t>how </a:t>
            </a:r>
            <a:r>
              <a:rPr lang="en-US" sz="1600" dirty="0" smtClean="0"/>
              <a:t>the MCS of the feedback is chosen </a:t>
            </a:r>
          </a:p>
          <a:p>
            <a:pPr marL="914400" lvl="1" indent="-457200"/>
            <a:r>
              <a:rPr lang="en-US" sz="1400" dirty="0" smtClean="0"/>
              <a:t>AP may budget a NAV setting for the worst case; still, due to max TXOP limitations not all the sounded STAs might be able to transmit the feedback within the TXOP </a:t>
            </a:r>
          </a:p>
          <a:p>
            <a:pPr>
              <a:buNone/>
            </a:pPr>
            <a:endParaRPr lang="en-US" sz="1400" dirty="0" smtClean="0"/>
          </a:p>
          <a:p>
            <a:r>
              <a:rPr lang="en-US" sz="1600" dirty="0" smtClean="0"/>
              <a:t>To avoid that a feedback transmission exceeds the (residual) TXOP, a STA might sends a short frame without feedback (Null feedback) instead of the full feedback, as a response to an NDPA or </a:t>
            </a:r>
            <a:r>
              <a:rPr lang="en-US" sz="1600" dirty="0" smtClean="0"/>
              <a:t>Poll</a:t>
            </a:r>
            <a:endParaRPr lang="en-US" sz="1400" dirty="0" smtClean="0"/>
          </a:p>
          <a:p>
            <a:pPr marL="514350" indent="-457200">
              <a:buNone/>
            </a:pP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Sounding protocol in spec framework</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600" dirty="0" smtClean="0"/>
              <a:t>Spec framework defines the sounding protocol as</a:t>
            </a:r>
          </a:p>
          <a:p>
            <a:endParaRPr lang="en-US" sz="1600" dirty="0" smtClean="0"/>
          </a:p>
          <a:p>
            <a:endParaRPr lang="en-US" sz="1600" dirty="0" smtClean="0"/>
          </a:p>
          <a:p>
            <a:endParaRPr lang="en-US" sz="1600" dirty="0" smtClean="0"/>
          </a:p>
          <a:p>
            <a:pPr>
              <a:buNone/>
            </a:pPr>
            <a:endParaRPr lang="en-US" sz="1600" dirty="0" smtClean="0"/>
          </a:p>
          <a:p>
            <a:r>
              <a:rPr lang="en-GB" sz="1200" b="0" dirty="0" smtClean="0"/>
              <a:t>“[…] The NDPA identifies the first responder whose response shall follow SIFS after the NDP and may identify other STAs which will be polled subsequently. The STA identified as first by the NDPA shall send Sounding Feedback frame (SND FB) SIFS time after the NDP.</a:t>
            </a:r>
            <a:r>
              <a:rPr lang="en-US" sz="1200" b="0" dirty="0" smtClean="0"/>
              <a:t> </a:t>
            </a:r>
            <a:r>
              <a:rPr lang="en-GB" sz="1200" b="0" dirty="0" smtClean="0"/>
              <a:t>When allowed by rules in 802.11n-2009 section 9.9.1.4 (Multiple frame transmission in an EDCA TXOP), the AP should poll all STAs in the same TXOP.”</a:t>
            </a:r>
            <a:endParaRPr lang="en-US" sz="1200" b="0" dirty="0" smtClean="0"/>
          </a:p>
          <a:p>
            <a:pPr lvl="1"/>
            <a:endParaRPr lang="en-US" sz="1200" dirty="0" smtClean="0"/>
          </a:p>
          <a:p>
            <a:r>
              <a:rPr lang="en-US" sz="1200" b="0" dirty="0" smtClean="0"/>
              <a:t>NDPA is defined as a control frame:</a:t>
            </a:r>
            <a:r>
              <a:rPr lang="en-GB" sz="1200" b="0" dirty="0" smtClean="0"/>
              <a:t>1 octet sequence number</a:t>
            </a:r>
            <a:r>
              <a:rPr lang="en-US" sz="1200" b="0" dirty="0" smtClean="0"/>
              <a:t>; </a:t>
            </a:r>
            <a:r>
              <a:rPr lang="en-GB" sz="1200" b="0" dirty="0" smtClean="0"/>
              <a:t>a STA Info field including a list of STA ID; when used for MU-MIMO, TBD per user dimension reduction information; other TBD information</a:t>
            </a:r>
            <a:endParaRPr lang="en-US" sz="1200" b="0" dirty="0" smtClean="0"/>
          </a:p>
          <a:p>
            <a:endParaRPr lang="en-US" sz="1200" b="0" dirty="0" smtClean="0"/>
          </a:p>
          <a:p>
            <a:r>
              <a:rPr lang="en-GB" sz="1400" b="0" dirty="0" smtClean="0"/>
              <a:t>The sounding feedback frame is an Action No </a:t>
            </a:r>
            <a:r>
              <a:rPr lang="en-GB" sz="1400" b="0" dirty="0" err="1" smtClean="0"/>
              <a:t>Ack</a:t>
            </a:r>
            <a:r>
              <a:rPr lang="en-GB" sz="1400" b="0" dirty="0" smtClean="0"/>
              <a:t> frame with </a:t>
            </a:r>
            <a:r>
              <a:rPr lang="en-US" sz="1400" b="0" dirty="0" smtClean="0"/>
              <a:t>: </a:t>
            </a:r>
            <a:r>
              <a:rPr lang="en-GB" sz="1400" b="0" dirty="0" smtClean="0"/>
              <a:t>Category VHT; a VHT MIMO Control field with 1 octet sounding sequence and other TBD fields;</a:t>
            </a:r>
            <a:r>
              <a:rPr lang="en-US" sz="1400" b="0" dirty="0" smtClean="0"/>
              <a:t> </a:t>
            </a:r>
            <a:r>
              <a:rPr lang="en-GB" sz="1400" b="0" dirty="0" smtClean="0"/>
              <a:t>a VHT Compressed </a:t>
            </a:r>
            <a:r>
              <a:rPr lang="en-GB" sz="1400" b="0" dirty="0" err="1" smtClean="0"/>
              <a:t>Beamforming</a:t>
            </a:r>
            <a:r>
              <a:rPr lang="en-GB" sz="1400" b="0" dirty="0" smtClean="0"/>
              <a:t> Report field</a:t>
            </a:r>
            <a:endParaRPr lang="en-US" sz="1400" b="0" dirty="0" smtClean="0"/>
          </a:p>
          <a:p>
            <a:pPr>
              <a:buNone/>
            </a:pPr>
            <a:endParaRPr lang="en-GB" sz="1200" b="0" i="1" dirty="0" smtClean="0"/>
          </a:p>
          <a:p>
            <a:pPr>
              <a:buNone/>
            </a:pPr>
            <a:endParaRPr lang="en-GB" sz="1400" b="0" dirty="0" smtClean="0"/>
          </a:p>
          <a:p>
            <a:pPr>
              <a:buNone/>
            </a:pPr>
            <a:endParaRPr lang="en-GB" sz="1400" b="0" dirty="0" smtClean="0"/>
          </a:p>
          <a:p>
            <a:pPr>
              <a:buNone/>
            </a:pPr>
            <a:r>
              <a:rPr lang="en-GB" sz="1400" b="0" dirty="0" smtClean="0"/>
              <a:t> </a:t>
            </a:r>
            <a:endParaRPr lang="en-US" sz="1400" b="0" dirty="0" smtClean="0"/>
          </a:p>
          <a:p>
            <a:pPr>
              <a:buNone/>
            </a:pPr>
            <a:endParaRPr lang="en-GB" sz="1400" b="0" dirty="0" smtClean="0"/>
          </a:p>
          <a:p>
            <a:endParaRPr lang="en-US" sz="1400" dirty="0" smtClean="0"/>
          </a:p>
          <a:p>
            <a:pPr lvl="1">
              <a:buNone/>
            </a:pPr>
            <a:endParaRPr lang="en-US" sz="1400" dirty="0" smtClean="0"/>
          </a:p>
        </p:txBody>
      </p:sp>
      <p:pic>
        <p:nvPicPr>
          <p:cNvPr id="1026" name="Picture 2"/>
          <p:cNvPicPr>
            <a:picLocks noChangeAspect="1" noChangeArrowheads="1"/>
          </p:cNvPicPr>
          <p:nvPr/>
        </p:nvPicPr>
        <p:blipFill>
          <a:blip r:embed="rId2" cstate="print"/>
          <a:srcRect/>
          <a:stretch>
            <a:fillRect/>
          </a:stretch>
        </p:blipFill>
        <p:spPr bwMode="auto">
          <a:xfrm>
            <a:off x="1600200" y="1600200"/>
            <a:ext cx="5943600" cy="1190625"/>
          </a:xfrm>
          <a:prstGeom prst="rect">
            <a:avLst/>
          </a:prstGeom>
          <a:noFill/>
          <a:ln w="9525">
            <a:noFill/>
            <a:miter lim="800000"/>
            <a:headEnd/>
            <a:tailEnd/>
          </a:ln>
        </p:spPr>
      </p:pic>
      <p:graphicFrame>
        <p:nvGraphicFramePr>
          <p:cNvPr id="7" name="Table 6"/>
          <p:cNvGraphicFramePr>
            <a:graphicFrameLocks noGrp="1"/>
          </p:cNvGraphicFramePr>
          <p:nvPr/>
        </p:nvGraphicFramePr>
        <p:xfrm>
          <a:off x="1914525" y="5577840"/>
          <a:ext cx="5314950" cy="670560"/>
        </p:xfrm>
        <a:graphic>
          <a:graphicData uri="http://schemas.openxmlformats.org/drawingml/2006/table">
            <a:tbl>
              <a:tblPr/>
              <a:tblGrid>
                <a:gridCol w="554355"/>
                <a:gridCol w="554990"/>
                <a:gridCol w="636270"/>
                <a:gridCol w="674370"/>
                <a:gridCol w="804545"/>
                <a:gridCol w="750570"/>
                <a:gridCol w="665480"/>
                <a:gridCol w="674370"/>
              </a:tblGrid>
              <a:tr h="0">
                <a:tc>
                  <a:txBody>
                    <a:bodyPr/>
                    <a:lstStyle/>
                    <a:p>
                      <a:pPr marL="0" marR="0" algn="ctr">
                        <a:spcBef>
                          <a:spcPts val="0"/>
                        </a:spcBef>
                        <a:spcAft>
                          <a:spcPts val="0"/>
                        </a:spcAft>
                      </a:pPr>
                      <a:r>
                        <a:rPr lang="en-US" sz="1100" dirty="0">
                          <a:latin typeface="Times New Roman"/>
                          <a:ea typeface="Malgun Gothic"/>
                        </a:rPr>
                        <a:t>B0-B2</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Malgun Gothic"/>
                        </a:rPr>
                        <a:t>B3-B5</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Malgun Gothic"/>
                        </a:rPr>
                        <a:t>B6-B7</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B8-B9</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B10</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B11</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B12-B15</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B16-B23</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a:latin typeface="Times New Roman"/>
                          <a:ea typeface="Malgun Gothic"/>
                        </a:rPr>
                        <a:t>Nc Index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Nr Index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Channel Width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Malgun Gothic"/>
                        </a:rPr>
                        <a:t>Grouping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Malgun Gothic"/>
                        </a:rPr>
                        <a:t>Codebook Information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Feedback Type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Reserved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latin typeface="Times New Roman"/>
                          <a:ea typeface="Malgun Gothic"/>
                        </a:rPr>
                        <a:t>Sounding Sequence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100">
                          <a:latin typeface="Times New Roman"/>
                          <a:ea typeface="Malgun Gothic"/>
                        </a:rPr>
                        <a:t>Bits: 3</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a:latin typeface="Times New Roman"/>
                          <a:ea typeface="Malgun Gothic"/>
                        </a:rPr>
                        <a:t>3</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dirty="0">
                          <a:latin typeface="Times New Roman"/>
                          <a:ea typeface="Malgun Gothic"/>
                        </a:rPr>
                        <a:t>2</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a:latin typeface="Times New Roman"/>
                          <a:ea typeface="Malgun Gothic"/>
                        </a:rPr>
                        <a:t>2</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a:latin typeface="Times New Roman"/>
                          <a:ea typeface="Malgun Gothic"/>
                        </a:rPr>
                        <a:t>1</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a:latin typeface="Times New Roman"/>
                          <a:ea typeface="Malgun Gothic"/>
                        </a:rPr>
                        <a:t>1</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a:latin typeface="Times New Roman"/>
                          <a:ea typeface="Malgun Gothic"/>
                        </a:rPr>
                        <a:t>4</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100" dirty="0">
                          <a:latin typeface="Times New Roman"/>
                          <a:ea typeface="Malgun Gothic"/>
                        </a:rPr>
                        <a:t>8</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proposals</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1800" dirty="0" smtClean="0"/>
              <a:t>Sounding protocol needs more specifications </a:t>
            </a:r>
          </a:p>
          <a:p>
            <a:pPr lvl="1"/>
            <a:r>
              <a:rPr lang="en-US" sz="1600" dirty="0" smtClean="0"/>
              <a:t>Define a response for the cases where feedback is not available or cannot be sent</a:t>
            </a:r>
          </a:p>
          <a:p>
            <a:pPr lvl="2"/>
            <a:r>
              <a:rPr lang="en-US" sz="1600" dirty="0" smtClean="0"/>
              <a:t>A Null Feedback Frame is introduced in this presentation</a:t>
            </a:r>
          </a:p>
          <a:p>
            <a:pPr lvl="1"/>
            <a:endParaRPr lang="en-US" sz="1600" dirty="0" smtClean="0"/>
          </a:p>
          <a:p>
            <a:pPr lvl="1"/>
            <a:r>
              <a:rPr lang="en-US" sz="1600" dirty="0" smtClean="0"/>
              <a:t>Identify the cases where segmentation is required and define the segmentation protocol</a:t>
            </a:r>
          </a:p>
          <a:p>
            <a:pPr lvl="2"/>
            <a:r>
              <a:rPr lang="en-US" sz="1600" dirty="0" smtClean="0"/>
              <a:t>Segmentation rules are defined in this presentation</a:t>
            </a:r>
          </a:p>
          <a:p>
            <a:pPr lvl="1"/>
            <a:endParaRPr 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Feedback I</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600" dirty="0" smtClean="0"/>
              <a:t>There are cases where a STA does not have feedback to send back to AP</a:t>
            </a:r>
          </a:p>
          <a:p>
            <a:pPr lvl="1"/>
            <a:r>
              <a:rPr lang="en-US" sz="1600" dirty="0" smtClean="0"/>
              <a:t>NDPA was not received and STA does not have any feedback in its memory</a:t>
            </a:r>
          </a:p>
          <a:p>
            <a:pPr lvl="1"/>
            <a:r>
              <a:rPr lang="en-US" sz="1600" dirty="0" smtClean="0"/>
              <a:t>Some STAs may optionally check the validity of  SIG-B in NDP; if check fails STA may not store new feedback </a:t>
            </a:r>
          </a:p>
          <a:p>
            <a:pPr lvl="1"/>
            <a:r>
              <a:rPr lang="en-US" sz="1600" dirty="0" smtClean="0"/>
              <a:t>STA may optionally clear the feedback in its memory after a timeout</a:t>
            </a:r>
          </a:p>
          <a:p>
            <a:pPr lvl="2"/>
            <a:r>
              <a:rPr lang="en-US" sz="1600" dirty="0" smtClean="0"/>
              <a:t>Timeout duration might be indicated by AP or based on channel coherence time</a:t>
            </a:r>
          </a:p>
          <a:p>
            <a:endParaRPr lang="en-US" sz="1600" dirty="0" smtClean="0"/>
          </a:p>
          <a:p>
            <a:r>
              <a:rPr lang="en-US" sz="1600" dirty="0" smtClean="0"/>
              <a:t>Currently, STA can only reply with a VHT Compressed </a:t>
            </a:r>
            <a:r>
              <a:rPr lang="en-US" sz="1600" dirty="0" err="1" smtClean="0"/>
              <a:t>Beamforming</a:t>
            </a:r>
            <a:r>
              <a:rPr lang="en-US" sz="1600" dirty="0" smtClean="0"/>
              <a:t> frame</a:t>
            </a:r>
          </a:p>
          <a:p>
            <a:pPr lvl="1"/>
            <a:r>
              <a:rPr lang="en-US" sz="1600" dirty="0" smtClean="0"/>
              <a:t>What should the STA put in the frame, in case it does not have a valid feedback?</a:t>
            </a:r>
          </a:p>
          <a:p>
            <a:pPr lvl="2"/>
            <a:r>
              <a:rPr lang="en-US" sz="1600" dirty="0" smtClean="0"/>
              <a:t>Adding old/fake feedback information only creates overhead and wrong  </a:t>
            </a:r>
            <a:r>
              <a:rPr lang="en-US" sz="1600" dirty="0" err="1" smtClean="0"/>
              <a:t>precoding</a:t>
            </a:r>
            <a:endParaRPr lang="en-US" sz="1600" dirty="0" smtClean="0"/>
          </a:p>
          <a:p>
            <a:pPr lvl="1"/>
            <a:r>
              <a:rPr lang="en-US" sz="1600" dirty="0" smtClean="0"/>
              <a:t>How should the STA behave in case feedback cannot be sent due to PPDU or TXOP limitations?</a:t>
            </a:r>
          </a:p>
          <a:p>
            <a:pPr lvl="1">
              <a:buNone/>
            </a:pPr>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Feedback II</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600" dirty="0" smtClean="0"/>
              <a:t>One option would be for the AP not to send any response</a:t>
            </a:r>
          </a:p>
          <a:p>
            <a:pPr lvl="1"/>
            <a:r>
              <a:rPr lang="en-US" sz="1400" dirty="0" smtClean="0"/>
              <a:t>If NDPA or Poll are the first frame, TXOP is not established and other STAs cannot be polled</a:t>
            </a:r>
          </a:p>
          <a:p>
            <a:pPr lvl="1"/>
            <a:r>
              <a:rPr lang="en-US" sz="1400" dirty="0" smtClean="0"/>
              <a:t>AP does not know what happened to Poll or NDP and might keep polling the same STA </a:t>
            </a:r>
            <a:endParaRPr lang="en-US" sz="1600" dirty="0" smtClean="0"/>
          </a:p>
          <a:p>
            <a:endParaRPr lang="en-US" sz="1600" dirty="0" smtClean="0"/>
          </a:p>
          <a:p>
            <a:r>
              <a:rPr lang="en-US" sz="1600" dirty="0" smtClean="0"/>
              <a:t>We propose to introduce a short “Null Feedback” frame</a:t>
            </a:r>
          </a:p>
          <a:p>
            <a:endParaRPr lang="en-US" sz="1600" dirty="0" smtClean="0"/>
          </a:p>
          <a:p>
            <a:r>
              <a:rPr lang="en-US" sz="1600" dirty="0" smtClean="0"/>
              <a:t>STA replies with a Null Feedback frame in case</a:t>
            </a:r>
            <a:r>
              <a:rPr lang="en-US" sz="1200" dirty="0" smtClean="0"/>
              <a:t> </a:t>
            </a:r>
            <a:r>
              <a:rPr lang="en-US" sz="1400" dirty="0" smtClean="0"/>
              <a:t>STA has no valid feedback to send</a:t>
            </a:r>
          </a:p>
          <a:p>
            <a:pPr lvl="1">
              <a:buNone/>
            </a:pPr>
            <a:endParaRPr lang="en-US" sz="1600" dirty="0" smtClean="0"/>
          </a:p>
          <a:p>
            <a:r>
              <a:rPr lang="en-US" sz="1600" dirty="0" smtClean="0"/>
              <a:t>If AP receives a Null Feedback frame as a response to a NDPA or Poll, it can optimize its operations</a:t>
            </a:r>
          </a:p>
          <a:p>
            <a:pPr lvl="1"/>
            <a:r>
              <a:rPr lang="en-US" sz="1400" dirty="0" smtClean="0"/>
              <a:t>If NDPA or poll is first frame in TXOP, the TXOP is established:  allows for recovery and for polls to other STAs</a:t>
            </a:r>
          </a:p>
          <a:p>
            <a:pPr lvl="1"/>
            <a:r>
              <a:rPr lang="en-US" sz="1600" dirty="0" smtClean="0"/>
              <a:t>AP avoids to poll again the same STA</a:t>
            </a:r>
          </a:p>
          <a:p>
            <a:pPr marL="685800" lvl="2" indent="-342900">
              <a:buNone/>
            </a:pPr>
            <a:endParaRPr lang="en-US" sz="1400" dirty="0" smtClean="0"/>
          </a:p>
          <a:p>
            <a:pPr marL="1028700" lvl="3" indent="-342900"/>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feedback frame format</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1800" dirty="0" smtClean="0"/>
              <a:t>We propose to define the Null feedback frame as a VHT Compressed </a:t>
            </a:r>
            <a:r>
              <a:rPr lang="en-US" sz="1800" dirty="0" err="1" smtClean="0"/>
              <a:t>Beamforming</a:t>
            </a:r>
            <a:r>
              <a:rPr lang="en-US" sz="1800" dirty="0" smtClean="0"/>
              <a:t> frame without the VHT Compressed </a:t>
            </a:r>
            <a:r>
              <a:rPr lang="en-US" sz="1800" dirty="0" err="1" smtClean="0"/>
              <a:t>Beamforming</a:t>
            </a:r>
            <a:r>
              <a:rPr lang="en-US" sz="1800" dirty="0" smtClean="0"/>
              <a:t> report field and the MU Exclusive </a:t>
            </a:r>
            <a:r>
              <a:rPr lang="en-US" sz="1800" dirty="0" err="1" smtClean="0"/>
              <a:t>Beamforming</a:t>
            </a:r>
            <a:r>
              <a:rPr lang="en-US" sz="1800" dirty="0" smtClean="0"/>
              <a:t> report field</a:t>
            </a:r>
          </a:p>
          <a:p>
            <a:endParaRPr lang="en-US" sz="1800" dirty="0" smtClean="0"/>
          </a:p>
          <a:p>
            <a:r>
              <a:rPr lang="en-US" sz="1800" dirty="0" smtClean="0"/>
              <a:t>VHT MIMO control field includes an indication that the feedback frame is a Null Feedback frame</a:t>
            </a:r>
          </a:p>
          <a:p>
            <a:pPr lvl="1"/>
            <a:r>
              <a:rPr lang="en-US" sz="1600" dirty="0" smtClean="0"/>
              <a:t>Signaling TBD</a:t>
            </a:r>
          </a:p>
          <a:p>
            <a:endParaRPr lang="en-US"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Segmentation: Introduction</a:t>
            </a:r>
            <a:endParaRPr lang="en-US" dirty="0"/>
          </a:p>
        </p:txBody>
      </p:sp>
      <p:sp>
        <p:nvSpPr>
          <p:cNvPr id="3" name="Content Placeholder 2"/>
          <p:cNvSpPr>
            <a:spLocks noGrp="1"/>
          </p:cNvSpPr>
          <p:nvPr>
            <p:ph idx="1"/>
          </p:nvPr>
        </p:nvSpPr>
        <p:spPr>
          <a:xfrm>
            <a:off x="609600" y="1600200"/>
            <a:ext cx="7924800" cy="4953000"/>
          </a:xfrm>
        </p:spPr>
        <p:txBody>
          <a:bodyPr>
            <a:noAutofit/>
          </a:bodyPr>
          <a:lstStyle/>
          <a:p>
            <a:r>
              <a:rPr lang="en-US" sz="1600" dirty="0" smtClean="0"/>
              <a:t>Sounding Feedback  might need to be split into separate segments due to large size, for some cases. </a:t>
            </a:r>
          </a:p>
          <a:p>
            <a:pPr lvl="1"/>
            <a:r>
              <a:rPr lang="en-US" sz="1600" dirty="0" smtClean="0"/>
              <a:t>E.g. for  8x8 160 MHz, (7,9), Ng =1, S present, Ng’ = 2: ~27KBytes</a:t>
            </a:r>
          </a:p>
          <a:p>
            <a:pPr>
              <a:buNone/>
            </a:pPr>
            <a:endParaRPr lang="en-US" sz="1600" dirty="0" smtClean="0"/>
          </a:p>
          <a:p>
            <a:r>
              <a:rPr lang="en-US" sz="1600" dirty="0" smtClean="0"/>
              <a:t>There are various reasons why feedback might need be segmented </a:t>
            </a:r>
          </a:p>
          <a:p>
            <a:pPr lvl="1"/>
            <a:r>
              <a:rPr lang="en-US" sz="1600" dirty="0" smtClean="0"/>
              <a:t>MPDU and A-MPDU max length limitation</a:t>
            </a:r>
          </a:p>
          <a:p>
            <a:pPr lvl="1"/>
            <a:r>
              <a:rPr lang="en-US" sz="1600" dirty="0" smtClean="0"/>
              <a:t>PPDU duration limitation (see appendix)</a:t>
            </a:r>
          </a:p>
          <a:p>
            <a:pPr lvl="1"/>
            <a:r>
              <a:rPr lang="en-US" sz="1600" dirty="0" smtClean="0"/>
              <a:t>TXOP duration limitation (see appendix)</a:t>
            </a:r>
          </a:p>
          <a:p>
            <a:endParaRPr lang="en-US" sz="1600" dirty="0" smtClean="0"/>
          </a:p>
          <a:p>
            <a:r>
              <a:rPr lang="en-US" sz="1600" dirty="0" smtClean="0"/>
              <a:t>Segmentation was already specified in 11n</a:t>
            </a:r>
          </a:p>
          <a:p>
            <a:endParaRPr lang="en-US" sz="1600" dirty="0" smtClean="0"/>
          </a:p>
          <a:p>
            <a:r>
              <a:rPr lang="en-US" sz="1600" dirty="0" smtClean="0"/>
              <a:t>Our proposal is to limit segmentation to the cases where it cannot be avoided and keep protocol simple</a:t>
            </a:r>
          </a:p>
          <a:p>
            <a:endParaRPr lang="en-US" sz="1600" dirty="0" smtClean="0"/>
          </a:p>
          <a:p>
            <a:endParaRPr 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and A-MPDU limitation</a:t>
            </a:r>
            <a:endParaRPr lang="en-US" dirty="0"/>
          </a:p>
        </p:txBody>
      </p:sp>
      <p:sp>
        <p:nvSpPr>
          <p:cNvPr id="3" name="Content Placeholder 2"/>
          <p:cNvSpPr>
            <a:spLocks noGrp="1"/>
          </p:cNvSpPr>
          <p:nvPr>
            <p:ph idx="1"/>
          </p:nvPr>
        </p:nvSpPr>
        <p:spPr>
          <a:xfrm>
            <a:off x="685800" y="1600200"/>
            <a:ext cx="7772400" cy="4876800"/>
          </a:xfrm>
        </p:spPr>
        <p:txBody>
          <a:bodyPr/>
          <a:lstStyle/>
          <a:p>
            <a:r>
              <a:rPr lang="en-US" sz="1600" dirty="0" smtClean="0"/>
              <a:t>In the worst case shown in previous slide (~27KBytes), feedback does not fit in a single VHT MPDU and might not fit in a A-MPDU</a:t>
            </a:r>
          </a:p>
          <a:p>
            <a:pPr lvl="1"/>
            <a:r>
              <a:rPr lang="en-US" sz="1400" dirty="0" smtClean="0"/>
              <a:t>Minimum MAX MPDU length that can be supported is 4KBytes; maximum is ~11k</a:t>
            </a:r>
          </a:p>
          <a:p>
            <a:pPr lvl="1"/>
            <a:r>
              <a:rPr lang="en-US" sz="1400" dirty="0" smtClean="0"/>
              <a:t>Minimum MAX A-MPDU length that can be supported is 8KBytes</a:t>
            </a:r>
          </a:p>
          <a:p>
            <a:pPr>
              <a:buNone/>
            </a:pPr>
            <a:endParaRPr lang="en-US" sz="1600" dirty="0" smtClean="0"/>
          </a:p>
          <a:p>
            <a:r>
              <a:rPr lang="en-US" sz="1600" dirty="0" smtClean="0"/>
              <a:t>Either the supported max MPDU length is long enough to fit the longest feedback from the STA, or feedback might have to be segmented in multiple MPDUs</a:t>
            </a:r>
          </a:p>
          <a:p>
            <a:pPr lvl="1"/>
            <a:r>
              <a:rPr lang="en-US" sz="1600" dirty="0" smtClean="0"/>
              <a:t>Preference is </a:t>
            </a:r>
            <a:r>
              <a:rPr lang="en-US" sz="1600" b="0" dirty="0" smtClean="0"/>
              <a:t>not to </a:t>
            </a:r>
            <a:r>
              <a:rPr lang="en-US" sz="1600" dirty="0" smtClean="0"/>
              <a:t>force a minimum</a:t>
            </a:r>
            <a:r>
              <a:rPr lang="en-US" sz="1600" b="0" dirty="0" smtClean="0"/>
              <a:t> max MPDU size based on sounding capability: segmentation is needed</a:t>
            </a:r>
          </a:p>
          <a:p>
            <a:pPr lvl="1"/>
            <a:r>
              <a:rPr lang="en-US" sz="1600" dirty="0" smtClean="0"/>
              <a:t>Anyway, given the worst case above, more than 1 MPDU is needed in some cases</a:t>
            </a:r>
          </a:p>
          <a:p>
            <a:endParaRPr lang="en-US" sz="1600" dirty="0" smtClean="0"/>
          </a:p>
          <a:p>
            <a:r>
              <a:rPr lang="en-US" sz="1600" dirty="0" smtClean="0"/>
              <a:t>Either the supported max A-MPDU length is long enough to fit the longest feedback from the STA, or feedback might have to be segmented in multiple A-MPDUs</a:t>
            </a:r>
          </a:p>
          <a:p>
            <a:pPr lvl="1"/>
            <a:r>
              <a:rPr lang="en-US" sz="1400" dirty="0" smtClean="0"/>
              <a:t>A STA which is capable of a high order MIMO, is also capable of aggregating multiple MPDUs and support at least a 27KBytes A-MPDU </a:t>
            </a:r>
          </a:p>
          <a:p>
            <a:pPr lvl="1"/>
            <a:r>
              <a:rPr lang="en-US" sz="1400" dirty="0" smtClean="0"/>
              <a:t>Preference is to try to avoid segmentation across multiple A-MPDUs (PPDUS) and hence mandate that feedback shall be sent within same A-MPDU</a:t>
            </a:r>
          </a:p>
          <a:p>
            <a:pPr lvl="1"/>
            <a:endParaRPr lang="en-US" sz="14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and A-MPDU limitation</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1800" dirty="0" smtClean="0"/>
              <a:t>Maximum feedback size</a:t>
            </a:r>
          </a:p>
          <a:p>
            <a:pPr lvl="1"/>
            <a:r>
              <a:rPr lang="en-US" sz="1800" dirty="0" smtClean="0"/>
              <a:t>E.g. for  8x8 160 MHz, (7,9), Ng =1, S present, Ng’ = 2: ~27KBytes</a:t>
            </a:r>
          </a:p>
          <a:p>
            <a:endParaRPr lang="en-US" sz="1800" dirty="0" smtClean="0"/>
          </a:p>
          <a:p>
            <a:r>
              <a:rPr lang="en-US" sz="1800" dirty="0" smtClean="0"/>
              <a:t>Minimum MMPDU size</a:t>
            </a:r>
          </a:p>
          <a:p>
            <a:pPr lvl="1"/>
            <a:r>
              <a:rPr lang="en-US" sz="1800" dirty="0" smtClean="0"/>
              <a:t>There is a proposal in [1] to extend it to the same size of MPDU</a:t>
            </a:r>
          </a:p>
          <a:p>
            <a:pPr lvl="1"/>
            <a:r>
              <a:rPr lang="en-US" sz="1800" dirty="0" smtClean="0"/>
              <a:t>Minimum </a:t>
            </a:r>
            <a:r>
              <a:rPr lang="en-US" sz="1800" dirty="0" smtClean="0"/>
              <a:t>max MPDU </a:t>
            </a:r>
            <a:r>
              <a:rPr lang="en-US" sz="1800" dirty="0" smtClean="0"/>
              <a:t>size is 4K</a:t>
            </a:r>
          </a:p>
          <a:p>
            <a:pPr lvl="1"/>
            <a:r>
              <a:rPr lang="en-US" sz="1800" dirty="0" smtClean="0"/>
              <a:t>In that case 7 segments are sufficient </a:t>
            </a:r>
          </a:p>
          <a:p>
            <a:pPr lvl="1"/>
            <a:endParaRPr lang="en-US" sz="1800" dirty="0" smtClean="0"/>
          </a:p>
          <a:p>
            <a:pPr lvl="1"/>
            <a:endParaRPr lang="en-US" sz="1800" dirty="0" smtClean="0"/>
          </a:p>
          <a:p>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7679</TotalTime>
  <Words>1561</Words>
  <Application>Microsoft Office PowerPoint</Application>
  <PresentationFormat>On-screen Show (4:3)</PresentationFormat>
  <Paragraphs>187</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1_ACcord Submission Template</vt:lpstr>
      <vt:lpstr>Document</vt:lpstr>
      <vt:lpstr>Sounding Protocol – Segmentation and Null Feedback</vt:lpstr>
      <vt:lpstr>Sounding protocol in spec framework</vt:lpstr>
      <vt:lpstr>Summary of proposals</vt:lpstr>
      <vt:lpstr>Null Feedback I</vt:lpstr>
      <vt:lpstr>Null Feedback II</vt:lpstr>
      <vt:lpstr>Null feedback frame format</vt:lpstr>
      <vt:lpstr>Segmentation: Introduction</vt:lpstr>
      <vt:lpstr>MPDU and A-MPDU limitation</vt:lpstr>
      <vt:lpstr>MPDU and A-MPDU limitation</vt:lpstr>
      <vt:lpstr>Conclusions on Segmentation</vt:lpstr>
      <vt:lpstr>Segmentation across PPDUs</vt:lpstr>
      <vt:lpstr>Pre-motion 1</vt:lpstr>
      <vt:lpstr>Pre-motion 2</vt:lpstr>
      <vt:lpstr>Pre-motion 3</vt:lpstr>
      <vt:lpstr>References</vt:lpstr>
      <vt:lpstr>Appendix</vt:lpstr>
      <vt:lpstr>Exceeding PPDU duration</vt:lpstr>
      <vt:lpstr>TXOP limitation</vt:lpstr>
    </vt:vector>
  </TitlesOfParts>
  <Company>Qualcomm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Protocols for CSI Feedback</dc:title>
  <dc:creator>Santosh Abraham</dc:creator>
  <cp:lastModifiedBy>Merlin, Simone</cp:lastModifiedBy>
  <cp:revision>273</cp:revision>
  <cp:lastPrinted>1998-02-10T13:28:06Z</cp:lastPrinted>
  <dcterms:created xsi:type="dcterms:W3CDTF">2010-07-16T23:30:28Z</dcterms:created>
  <dcterms:modified xsi:type="dcterms:W3CDTF">2011-01-18T16:36:49Z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-874759253</vt:i4>
  </property>
  <property fmtid="{D5CDD505-2E9C-101B-9397-08002B2CF9AE}" pid="3" name="_NewReviewCycle">
    <vt:lpwstr/>
  </property>
  <property fmtid="{D5CDD505-2E9C-101B-9397-08002B2CF9AE}" pid="4" name="_EmailSubject">
    <vt:lpwstr>Segmentation </vt:lpwstr>
  </property>
  <property fmtid="{D5CDD505-2E9C-101B-9397-08002B2CF9AE}" pid="5" name="_AuthorEmail">
    <vt:lpwstr>smerlin@qualcomm.com</vt:lpwstr>
  </property>
  <property fmtid="{D5CDD505-2E9C-101B-9397-08002B2CF9AE}" pid="6" name="_AuthorEmailDisplayName">
    <vt:lpwstr>Merlin, Simone</vt:lpwstr>
  </property>
  <property fmtid="{D5CDD505-2E9C-101B-9397-08002B2CF9AE}" pid="7" name="_PreviousAdHocReviewCycleID">
    <vt:i4>429616621</vt:i4>
  </property>
</Properties>
</file>