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297" r:id="rId4"/>
    <p:sldId id="303" r:id="rId5"/>
    <p:sldId id="304" r:id="rId6"/>
    <p:sldId id="305" r:id="rId7"/>
    <p:sldId id="283" r:id="rId8"/>
    <p:sldId id="306" r:id="rId9"/>
    <p:sldId id="28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72005F"/>
    <a:srgbClr val="FFAC84"/>
    <a:srgbClr val="EFE6A8"/>
    <a:srgbClr val="6A2A09"/>
    <a:srgbClr val="EFC59E"/>
    <a:srgbClr val="A40314"/>
    <a:srgbClr val="7BFF8D"/>
    <a:srgbClr val="FFF463"/>
    <a:srgbClr val="F6C1A0"/>
    <a:srgbClr val="30CC29"/>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テーマ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9" d="100"/>
          <a:sy n="99" d="100"/>
        </p:scale>
        <p:origin x="-61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2673BF1D-9DAF-9045-B632-EEED0899BC76}"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E910C18A-03BD-DE42-8C52-D363488395C2}"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9E944D61-F205-9B44-A9BD-355584AC9F9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413CD272-4BEC-B849-B2FF-D2614FEBEE77}"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charset="0"/>
                <a:ea typeface="+mn-ea"/>
                <a:cs typeface="+mn-cs"/>
              </a:rPr>
              <a:t>The actor describes the entities that interact over the 802.11ai-enabled link.  Often this will be one or more people, but an actor may be a machine as well.  The unique characteristics of actor as it </a:t>
            </a:r>
            <a:r>
              <a:rPr lang="en-US" sz="1200" kern="1200" dirty="0" err="1" smtClean="0">
                <a:solidFill>
                  <a:schemeClr val="tx1"/>
                </a:solidFill>
                <a:latin typeface="Times New Roman" charset="0"/>
                <a:ea typeface="+mn-ea"/>
                <a:cs typeface="+mn-cs"/>
              </a:rPr>
              <a:t>appies</a:t>
            </a:r>
            <a:r>
              <a:rPr lang="en-US" sz="1200" kern="1200" dirty="0" smtClean="0">
                <a:solidFill>
                  <a:schemeClr val="tx1"/>
                </a:solidFill>
                <a:latin typeface="Times New Roman" charset="0"/>
                <a:ea typeface="+mn-ea"/>
                <a:cs typeface="+mn-cs"/>
              </a:rPr>
              <a:t> to fast link establishment should be described.   If more than one person, describe the relationship between the two people.  Traits could include level of trust, and previous history.</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device set is the total of communicating devices in the use case.  Traditional use case descriptions generally cite one device, but our fast link models require that we describe the characteristics of both or all, in the case of multiple interacting devices.  Characteristics may include size, power consumption, user interface capability, and bandwidth.</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goal is a concise description of what the actor wants to accomplish, including time, user interface constraints, and device constraints.</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Scenario(s) are ext description of user interaction with in a particular situation.  There may be more than one scenario for each use case when the actor/devices/goal is the same, but the setting or other variable is significantly different.  If necessary, list the scenarios</a:t>
            </a:r>
            <a:r>
              <a:rPr lang="en-US" sz="1200" kern="1200" baseline="0" dirty="0" smtClean="0">
                <a:solidFill>
                  <a:schemeClr val="tx1"/>
                </a:solidFill>
                <a:latin typeface="Times New Roman" charset="0"/>
                <a:ea typeface="+mn-ea"/>
                <a:cs typeface="+mn-cs"/>
              </a:rPr>
              <a:t> on the Use Case slide and provide backup slides with more details on </a:t>
            </a:r>
            <a:r>
              <a:rPr lang="en-US" sz="1200" kern="1200" baseline="0" smtClean="0">
                <a:solidFill>
                  <a:schemeClr val="tx1"/>
                </a:solidFill>
                <a:latin typeface="Times New Roman" charset="0"/>
                <a:ea typeface="+mn-ea"/>
                <a:cs typeface="+mn-cs"/>
              </a:rPr>
              <a:t>the scenarios. </a:t>
            </a:r>
            <a:endParaRPr lang="en-US" sz="1200" kern="1200" dirty="0" smtClean="0">
              <a:solidFill>
                <a:schemeClr val="tx1"/>
              </a:solidFill>
              <a:latin typeface="Times New Roman" charset="0"/>
              <a:ea typeface="+mn-ea"/>
              <a:cs typeface="+mn-cs"/>
            </a:endParaRPr>
          </a:p>
          <a:p>
            <a:endParaRPr lang="en-US" dirty="0"/>
          </a:p>
        </p:txBody>
      </p:sp>
      <p:sp>
        <p:nvSpPr>
          <p:cNvPr id="4" name="Header Placeholder 3"/>
          <p:cNvSpPr>
            <a:spLocks noGrp="1"/>
          </p:cNvSpPr>
          <p:nvPr>
            <p:ph type="hdr" sz="quarter" idx="10"/>
          </p:nvPr>
        </p:nvSpPr>
        <p:spPr/>
        <p:txBody>
          <a:bodyPr/>
          <a:lstStyle/>
          <a:p>
            <a:r>
              <a:rPr lang="de-DE" altLang="ja-JP" smtClean="0"/>
              <a:t>doc.: IEEE 802.11-y11/0140r0</a:t>
            </a:r>
            <a:endParaRPr lang="en-US" altLang="ja-JP"/>
          </a:p>
        </p:txBody>
      </p:sp>
      <p:sp>
        <p:nvSpPr>
          <p:cNvPr id="5" name="Date Placeholder 4"/>
          <p:cNvSpPr>
            <a:spLocks noGrp="1"/>
          </p:cNvSpPr>
          <p:nvPr>
            <p:ph type="dt" idx="11"/>
          </p:nvPr>
        </p:nvSpPr>
        <p:spPr/>
        <p:txBody>
          <a:bodyPr/>
          <a:lstStyle/>
          <a:p>
            <a:r>
              <a:rPr lang="de-DE" altLang="ja-JP" smtClean="0"/>
              <a:t>Jan 2011</a:t>
            </a:r>
            <a:endParaRPr lang="en-US" altLang="ja-JP"/>
          </a:p>
        </p:txBody>
      </p:sp>
      <p:sp>
        <p:nvSpPr>
          <p:cNvPr id="6" name="Footer Placeholder 5"/>
          <p:cNvSpPr>
            <a:spLocks noGrp="1"/>
          </p:cNvSpPr>
          <p:nvPr>
            <p:ph type="ftr" sz="quarter" idx="12"/>
          </p:nvPr>
        </p:nvSpPr>
        <p:spPr/>
        <p:txBody>
          <a:bodyPr/>
          <a:lstStyle/>
          <a:p>
            <a:pPr lvl="4"/>
            <a:r>
              <a:rPr lang="de-DE" altLang="ja-JP" smtClean="0"/>
              <a:t>Marc Emmelmann, Fraunhofer Fokus</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910C18A-03BD-DE42-8C52-D363488395C2}" type="slidenum">
              <a:rPr lang="en-US" altLang="ja-JP" smtClean="0"/>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charset="0"/>
                <a:ea typeface="+mn-ea"/>
                <a:cs typeface="+mn-cs"/>
              </a:rPr>
              <a:t>The actor describes the entities that interact over the 802.11ai-enabled link.  Often this will be one or more people, but an actor may be a machine as well.  The unique characteristics of actor as it </a:t>
            </a:r>
            <a:r>
              <a:rPr lang="en-US" sz="1200" kern="1200" dirty="0" err="1" smtClean="0">
                <a:solidFill>
                  <a:schemeClr val="tx1"/>
                </a:solidFill>
                <a:latin typeface="Times New Roman" charset="0"/>
                <a:ea typeface="+mn-ea"/>
                <a:cs typeface="+mn-cs"/>
              </a:rPr>
              <a:t>appies</a:t>
            </a:r>
            <a:r>
              <a:rPr lang="en-US" sz="1200" kern="1200" dirty="0" smtClean="0">
                <a:solidFill>
                  <a:schemeClr val="tx1"/>
                </a:solidFill>
                <a:latin typeface="Times New Roman" charset="0"/>
                <a:ea typeface="+mn-ea"/>
                <a:cs typeface="+mn-cs"/>
              </a:rPr>
              <a:t> to fast link establishment should be described.   If more than one person, describe the relationship between the two people.  Traits could include level of trust, and previous history.</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device set is the total of communicating devices in the use case.  Traditional use case descriptions generally cite one device, but our fast link models require that we describe the characteristics of both or all, in the case of multiple interacting devices.  Characteristics may include size, power consumption, user interface capability, and bandwidth.</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goal is a concise description of what the actor wants to accomplish, including time, user interface constraints, and device constraints.</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Scenario(s) are ext description of user interaction with in a particular situation.  There may be more than one scenario for each use case when the actor/devices/goal is the same, but the setting or other variable is significantly different.  If necessary, list the scenarios</a:t>
            </a:r>
            <a:r>
              <a:rPr lang="en-US" sz="1200" kern="1200" baseline="0" dirty="0" smtClean="0">
                <a:solidFill>
                  <a:schemeClr val="tx1"/>
                </a:solidFill>
                <a:latin typeface="Times New Roman" charset="0"/>
                <a:ea typeface="+mn-ea"/>
                <a:cs typeface="+mn-cs"/>
              </a:rPr>
              <a:t> on the Use Case slide and provide backup slides with more details on </a:t>
            </a:r>
            <a:r>
              <a:rPr lang="en-US" sz="1200" kern="1200" baseline="0" smtClean="0">
                <a:solidFill>
                  <a:schemeClr val="tx1"/>
                </a:solidFill>
                <a:latin typeface="Times New Roman" charset="0"/>
                <a:ea typeface="+mn-ea"/>
                <a:cs typeface="+mn-cs"/>
              </a:rPr>
              <a:t>the scenarios. </a:t>
            </a:r>
            <a:endParaRPr lang="en-US" sz="1200" kern="1200" dirty="0" smtClean="0">
              <a:solidFill>
                <a:schemeClr val="tx1"/>
              </a:solidFill>
              <a:latin typeface="Times New Roman" charset="0"/>
              <a:ea typeface="+mn-ea"/>
              <a:cs typeface="+mn-cs"/>
            </a:endParaRPr>
          </a:p>
          <a:p>
            <a:endParaRPr lang="en-US" dirty="0"/>
          </a:p>
        </p:txBody>
      </p:sp>
      <p:sp>
        <p:nvSpPr>
          <p:cNvPr id="4" name="Header Placeholder 3"/>
          <p:cNvSpPr>
            <a:spLocks noGrp="1"/>
          </p:cNvSpPr>
          <p:nvPr>
            <p:ph type="hdr" sz="quarter" idx="10"/>
          </p:nvPr>
        </p:nvSpPr>
        <p:spPr/>
        <p:txBody>
          <a:bodyPr/>
          <a:lstStyle/>
          <a:p>
            <a:r>
              <a:rPr lang="de-DE" altLang="ja-JP" smtClean="0"/>
              <a:t>doc.: IEEE 802.11-y11/0140r0</a:t>
            </a:r>
            <a:endParaRPr lang="en-US" altLang="ja-JP"/>
          </a:p>
        </p:txBody>
      </p:sp>
      <p:sp>
        <p:nvSpPr>
          <p:cNvPr id="5" name="Date Placeholder 4"/>
          <p:cNvSpPr>
            <a:spLocks noGrp="1"/>
          </p:cNvSpPr>
          <p:nvPr>
            <p:ph type="dt" idx="11"/>
          </p:nvPr>
        </p:nvSpPr>
        <p:spPr/>
        <p:txBody>
          <a:bodyPr/>
          <a:lstStyle/>
          <a:p>
            <a:r>
              <a:rPr lang="de-DE" altLang="ja-JP" smtClean="0"/>
              <a:t>Jan 2011</a:t>
            </a:r>
            <a:endParaRPr lang="en-US" altLang="ja-JP"/>
          </a:p>
        </p:txBody>
      </p:sp>
      <p:sp>
        <p:nvSpPr>
          <p:cNvPr id="6" name="Footer Placeholder 5"/>
          <p:cNvSpPr>
            <a:spLocks noGrp="1"/>
          </p:cNvSpPr>
          <p:nvPr>
            <p:ph type="ftr" sz="quarter" idx="12"/>
          </p:nvPr>
        </p:nvSpPr>
        <p:spPr/>
        <p:txBody>
          <a:bodyPr/>
          <a:lstStyle/>
          <a:p>
            <a:pPr lvl="4"/>
            <a:r>
              <a:rPr lang="de-DE" altLang="ja-JP" smtClean="0"/>
              <a:t>Marc Emmelmann, Fraunhofer Fokus</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910C18A-03BD-DE42-8C52-D363488395C2}" type="slidenum">
              <a:rPr lang="en-US" altLang="ja-JP" smtClean="0"/>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charset="0"/>
                <a:ea typeface="+mn-ea"/>
                <a:cs typeface="+mn-cs"/>
              </a:rPr>
              <a:t>The actor describes the entities that interact over the 802.11ai-enabled link.  Often this will be one or more people, but an actor may be a machine as well.  The unique characteristics of actor as it </a:t>
            </a:r>
            <a:r>
              <a:rPr lang="en-US" sz="1200" kern="1200" dirty="0" err="1" smtClean="0">
                <a:solidFill>
                  <a:schemeClr val="tx1"/>
                </a:solidFill>
                <a:latin typeface="Times New Roman" charset="0"/>
                <a:ea typeface="+mn-ea"/>
                <a:cs typeface="+mn-cs"/>
              </a:rPr>
              <a:t>appies</a:t>
            </a:r>
            <a:r>
              <a:rPr lang="en-US" sz="1200" kern="1200" dirty="0" smtClean="0">
                <a:solidFill>
                  <a:schemeClr val="tx1"/>
                </a:solidFill>
                <a:latin typeface="Times New Roman" charset="0"/>
                <a:ea typeface="+mn-ea"/>
                <a:cs typeface="+mn-cs"/>
              </a:rPr>
              <a:t> to fast link establishment should be described.   If more than one person, describe the relationship between the two people.  Traits could include level of trust, and previous history.</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device set is the total of communicating devices in the use case.  Traditional use case descriptions generally cite one device, but our fast link models require that we describe the characteristics of both or all, in the case of multiple interacting devices.  Characteristics may include size, power consumption, user interface capability, and bandwidth.</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goal is a concise description of what the actor wants to accomplish, including time, user interface constraints, and device constraints.</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Scenario(s) are ext description of user interaction with in a particular situation.  There may be more than one scenario for each use case when the actor/devices/goal is the same, but the setting or other variable is significantly different.  If necessary, list the scenarios</a:t>
            </a:r>
            <a:r>
              <a:rPr lang="en-US" sz="1200" kern="1200" baseline="0" dirty="0" smtClean="0">
                <a:solidFill>
                  <a:schemeClr val="tx1"/>
                </a:solidFill>
                <a:latin typeface="Times New Roman" charset="0"/>
                <a:ea typeface="+mn-ea"/>
                <a:cs typeface="+mn-cs"/>
              </a:rPr>
              <a:t> on the Use Case slide and provide backup slides with more details on </a:t>
            </a:r>
            <a:r>
              <a:rPr lang="en-US" sz="1200" kern="1200" baseline="0" smtClean="0">
                <a:solidFill>
                  <a:schemeClr val="tx1"/>
                </a:solidFill>
                <a:latin typeface="Times New Roman" charset="0"/>
                <a:ea typeface="+mn-ea"/>
                <a:cs typeface="+mn-cs"/>
              </a:rPr>
              <a:t>the scenarios. </a:t>
            </a:r>
            <a:endParaRPr lang="en-US" sz="1200" kern="1200" dirty="0" smtClean="0">
              <a:solidFill>
                <a:schemeClr val="tx1"/>
              </a:solidFill>
              <a:latin typeface="Times New Roman" charset="0"/>
              <a:ea typeface="+mn-ea"/>
              <a:cs typeface="+mn-cs"/>
            </a:endParaRPr>
          </a:p>
          <a:p>
            <a:endParaRPr lang="en-US" dirty="0"/>
          </a:p>
        </p:txBody>
      </p:sp>
      <p:sp>
        <p:nvSpPr>
          <p:cNvPr id="4" name="Header Placeholder 3"/>
          <p:cNvSpPr>
            <a:spLocks noGrp="1"/>
          </p:cNvSpPr>
          <p:nvPr>
            <p:ph type="hdr" sz="quarter" idx="10"/>
          </p:nvPr>
        </p:nvSpPr>
        <p:spPr/>
        <p:txBody>
          <a:bodyPr/>
          <a:lstStyle/>
          <a:p>
            <a:r>
              <a:rPr lang="de-DE" altLang="ja-JP" smtClean="0"/>
              <a:t>doc.: IEEE 802.11-y11/0140r0</a:t>
            </a:r>
            <a:endParaRPr lang="en-US" altLang="ja-JP"/>
          </a:p>
        </p:txBody>
      </p:sp>
      <p:sp>
        <p:nvSpPr>
          <p:cNvPr id="5" name="Date Placeholder 4"/>
          <p:cNvSpPr>
            <a:spLocks noGrp="1"/>
          </p:cNvSpPr>
          <p:nvPr>
            <p:ph type="dt" idx="11"/>
          </p:nvPr>
        </p:nvSpPr>
        <p:spPr/>
        <p:txBody>
          <a:bodyPr/>
          <a:lstStyle/>
          <a:p>
            <a:r>
              <a:rPr lang="de-DE" altLang="ja-JP" smtClean="0"/>
              <a:t>Jan 2011</a:t>
            </a:r>
            <a:endParaRPr lang="en-US" altLang="ja-JP"/>
          </a:p>
        </p:txBody>
      </p:sp>
      <p:sp>
        <p:nvSpPr>
          <p:cNvPr id="6" name="Footer Placeholder 5"/>
          <p:cNvSpPr>
            <a:spLocks noGrp="1"/>
          </p:cNvSpPr>
          <p:nvPr>
            <p:ph type="ftr" sz="quarter" idx="12"/>
          </p:nvPr>
        </p:nvSpPr>
        <p:spPr/>
        <p:txBody>
          <a:bodyPr/>
          <a:lstStyle/>
          <a:p>
            <a:pPr lvl="4"/>
            <a:r>
              <a:rPr lang="de-DE" altLang="ja-JP" smtClean="0"/>
              <a:t>Marc Emmelmann, Fraunhofer Fokus</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910C18A-03BD-DE42-8C52-D363488395C2}" type="slidenum">
              <a:rPr lang="en-US" altLang="ja-JP" smtClean="0"/>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charset="0"/>
                <a:ea typeface="+mn-ea"/>
                <a:cs typeface="+mn-cs"/>
              </a:rPr>
              <a:t>The actor describes the entities that interact over the 802.11ai-enabled link.  Often this will be one or more people, but an actor may be a machine as well.  The unique characteristics of actor as it </a:t>
            </a:r>
            <a:r>
              <a:rPr lang="en-US" sz="1200" kern="1200" dirty="0" err="1" smtClean="0">
                <a:solidFill>
                  <a:schemeClr val="tx1"/>
                </a:solidFill>
                <a:latin typeface="Times New Roman" charset="0"/>
                <a:ea typeface="+mn-ea"/>
                <a:cs typeface="+mn-cs"/>
              </a:rPr>
              <a:t>appies</a:t>
            </a:r>
            <a:r>
              <a:rPr lang="en-US" sz="1200" kern="1200" dirty="0" smtClean="0">
                <a:solidFill>
                  <a:schemeClr val="tx1"/>
                </a:solidFill>
                <a:latin typeface="Times New Roman" charset="0"/>
                <a:ea typeface="+mn-ea"/>
                <a:cs typeface="+mn-cs"/>
              </a:rPr>
              <a:t> to fast link establishment should be described.   If more than one person, describe the relationship between the two people.  Traits could include level of trust, and previous history.</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device set is the total of communicating devices in the use case.  Traditional use case descriptions generally cite one device, but our fast link models require that we describe the characteristics of both or all, in the case of multiple interacting devices.  Characteristics may include size, power consumption, user interface capability, and bandwidth.</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goal is a concise description of what the actor wants to accomplish, including time, user interface constraints, and device constraints.</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Scenario(s) are ext description of user interaction with in a particular situation.  There may be more than one scenario for each use case when the actor/devices/goal is the same, but the setting or other variable is significantly different.  If necessary, list the scenarios</a:t>
            </a:r>
            <a:r>
              <a:rPr lang="en-US" sz="1200" kern="1200" baseline="0" dirty="0" smtClean="0">
                <a:solidFill>
                  <a:schemeClr val="tx1"/>
                </a:solidFill>
                <a:latin typeface="Times New Roman" charset="0"/>
                <a:ea typeface="+mn-ea"/>
                <a:cs typeface="+mn-cs"/>
              </a:rPr>
              <a:t> on the Use Case slide and provide backup slides with more details on </a:t>
            </a:r>
            <a:r>
              <a:rPr lang="en-US" sz="1200" kern="1200" baseline="0" smtClean="0">
                <a:solidFill>
                  <a:schemeClr val="tx1"/>
                </a:solidFill>
                <a:latin typeface="Times New Roman" charset="0"/>
                <a:ea typeface="+mn-ea"/>
                <a:cs typeface="+mn-cs"/>
              </a:rPr>
              <a:t>the scenarios. </a:t>
            </a:r>
            <a:endParaRPr lang="en-US" sz="1200" kern="1200" dirty="0" smtClean="0">
              <a:solidFill>
                <a:schemeClr val="tx1"/>
              </a:solidFill>
              <a:latin typeface="Times New Roman" charset="0"/>
              <a:ea typeface="+mn-ea"/>
              <a:cs typeface="+mn-cs"/>
            </a:endParaRPr>
          </a:p>
          <a:p>
            <a:endParaRPr lang="en-US" dirty="0"/>
          </a:p>
        </p:txBody>
      </p:sp>
      <p:sp>
        <p:nvSpPr>
          <p:cNvPr id="4" name="Header Placeholder 3"/>
          <p:cNvSpPr>
            <a:spLocks noGrp="1"/>
          </p:cNvSpPr>
          <p:nvPr>
            <p:ph type="hdr" sz="quarter" idx="10"/>
          </p:nvPr>
        </p:nvSpPr>
        <p:spPr/>
        <p:txBody>
          <a:bodyPr/>
          <a:lstStyle/>
          <a:p>
            <a:r>
              <a:rPr lang="de-DE" altLang="ja-JP" smtClean="0"/>
              <a:t>doc.: IEEE 802.11-y11/0140r0</a:t>
            </a:r>
            <a:endParaRPr lang="en-US" altLang="ja-JP"/>
          </a:p>
        </p:txBody>
      </p:sp>
      <p:sp>
        <p:nvSpPr>
          <p:cNvPr id="5" name="Date Placeholder 4"/>
          <p:cNvSpPr>
            <a:spLocks noGrp="1"/>
          </p:cNvSpPr>
          <p:nvPr>
            <p:ph type="dt" idx="11"/>
          </p:nvPr>
        </p:nvSpPr>
        <p:spPr/>
        <p:txBody>
          <a:bodyPr/>
          <a:lstStyle/>
          <a:p>
            <a:r>
              <a:rPr lang="de-DE" altLang="ja-JP" smtClean="0"/>
              <a:t>Jan 2011</a:t>
            </a:r>
            <a:endParaRPr lang="en-US" altLang="ja-JP"/>
          </a:p>
        </p:txBody>
      </p:sp>
      <p:sp>
        <p:nvSpPr>
          <p:cNvPr id="6" name="Footer Placeholder 5"/>
          <p:cNvSpPr>
            <a:spLocks noGrp="1"/>
          </p:cNvSpPr>
          <p:nvPr>
            <p:ph type="ftr" sz="quarter" idx="12"/>
          </p:nvPr>
        </p:nvSpPr>
        <p:spPr/>
        <p:txBody>
          <a:bodyPr/>
          <a:lstStyle/>
          <a:p>
            <a:pPr lvl="4"/>
            <a:r>
              <a:rPr lang="de-DE" altLang="ja-JP" smtClean="0"/>
              <a:t>Marc Emmelmann, Fraunhofer Fokus</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910C18A-03BD-DE42-8C52-D363488395C2}" type="slidenum">
              <a:rPr lang="en-US" altLang="ja-JP" smtClean="0"/>
              <a:pPr/>
              <a:t>8</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February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047559C-680F-E94C-BB6B-E24F5D8A3692}"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February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F53E4DA-97F1-CD4B-A96C-888A6FB9533F}"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February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5D082882-EEB1-3B45-9B3F-63C8F745598A}"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February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1E72FFA-50B6-BE49-9796-CC7F59AABF3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February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1D4705DE-EF5E-3245-9BC1-C3DA5D49391A}"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February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AC81D6A2-EF1A-7342-8735-F6FB16D8B53A}"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February 2011</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FB997D35-7908-D144-B3D6-FD1AB951F4F0}"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February 2011</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7B0F5319-FD8A-3346-B5E7-F356E79E4745}"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February 2011</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EFCC6778-12E3-F944-995B-F7B11050D41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February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B6E4B4F7-6D23-4B41-816F-CC2E3533839A}"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February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D9999CD1-250E-3B41-87CE-CF495A8A8F6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February 2011</a:t>
            </a:r>
            <a:endParaRPr lang="en-US" altLang="ja-JP"/>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smtClean="0"/>
              <a:t>Hitoshi Morioka, ROOT INC.</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03E4786A-0337-604E-9B36-BA666746C78B}" type="slidenum">
              <a:rPr lang="en-US" altLang="ja-JP"/>
              <a:pPr/>
              <a:t>‹#›</a:t>
            </a:fld>
            <a:endParaRPr lang="en-US" altLang="ja-JP"/>
          </a:p>
        </p:txBody>
      </p:sp>
      <p:sp>
        <p:nvSpPr>
          <p:cNvPr id="1031" name="Rectangle 7"/>
          <p:cNvSpPr>
            <a:spLocks noChangeArrowheads="1"/>
          </p:cNvSpPr>
          <p:nvPr/>
        </p:nvSpPr>
        <p:spPr bwMode="auto">
          <a:xfrm>
            <a:off x="5636851" y="332601"/>
            <a:ext cx="280864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a:t>
            </a:r>
            <a:r>
              <a:rPr lang="en-US" altLang="ja-JP" sz="1800" b="1" dirty="0" smtClean="0"/>
              <a:t>-11/</a:t>
            </a:r>
            <a:r>
              <a:rPr lang="en-US" altLang="ja-JP" sz="1800" b="1" dirty="0" smtClean="0"/>
              <a:t>0023r3</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日付プレースホルダ 3"/>
          <p:cNvSpPr>
            <a:spLocks noGrp="1"/>
          </p:cNvSpPr>
          <p:nvPr>
            <p:ph type="dt" sz="half" idx="10"/>
          </p:nvPr>
        </p:nvSpPr>
        <p:spPr/>
        <p:txBody>
          <a:bodyPr/>
          <a:lstStyle/>
          <a:p>
            <a:r>
              <a:rPr lang="en-US" altLang="ja-JP" smtClean="0"/>
              <a:t>February 2011</a:t>
            </a:r>
            <a:endParaRPr lang="en-US" altLang="ja-JP"/>
          </a:p>
        </p:txBody>
      </p:sp>
      <p:sp>
        <p:nvSpPr>
          <p:cNvPr id="7"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C0B7CE83-FD07-4F43-BAD8-20FD0EDAD0F6}"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dirty="0" smtClean="0"/>
              <a:t>Use Case Scenario for </a:t>
            </a:r>
            <a:r>
              <a:rPr lang="en-US" altLang="ja-JP" dirty="0" err="1" smtClean="0"/>
              <a:t>TGai</a:t>
            </a:r>
            <a:endParaRPr lang="en-US" altLang="ja-JP"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ja-JP" sz="2000" dirty="0"/>
              <a:t>Date:</a:t>
            </a:r>
            <a:r>
              <a:rPr lang="en-US" altLang="ja-JP" sz="2000" b="0" dirty="0" smtClean="0"/>
              <a:t> 2011</a:t>
            </a:r>
            <a:r>
              <a:rPr lang="en-US" altLang="ja-JP" sz="2000" b="0" dirty="0" smtClean="0"/>
              <a:t>-02-01</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表 8"/>
          <p:cNvGraphicFramePr>
            <a:graphicFrameLocks noGrp="1"/>
          </p:cNvGraphicFramePr>
          <p:nvPr/>
        </p:nvGraphicFramePr>
        <p:xfrm>
          <a:off x="609600" y="2362200"/>
          <a:ext cx="7924800" cy="393192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2000" b="1" dirty="0" smtClean="0"/>
                        <a:t>Name</a:t>
                      </a:r>
                      <a:endParaRPr kumimoji="1" lang="ja-JP" altLang="en-US" sz="2000" b="1" dirty="0"/>
                    </a:p>
                  </a:txBody>
                  <a:tcPr/>
                </a:tc>
                <a:tc>
                  <a:txBody>
                    <a:bodyPr/>
                    <a:lstStyle/>
                    <a:p>
                      <a:r>
                        <a:rPr kumimoji="1" lang="en-US" altLang="ja-JP" sz="2000" b="1" dirty="0" smtClean="0"/>
                        <a:t>Affiliations</a:t>
                      </a:r>
                      <a:endParaRPr kumimoji="1" lang="ja-JP" altLang="en-US" sz="2000" b="1" dirty="0"/>
                    </a:p>
                  </a:txBody>
                  <a:tcPr/>
                </a:tc>
                <a:tc>
                  <a:txBody>
                    <a:bodyPr/>
                    <a:lstStyle/>
                    <a:p>
                      <a:r>
                        <a:rPr kumimoji="1" lang="en-US" altLang="ja-JP" sz="2000" b="1" dirty="0" smtClean="0"/>
                        <a:t>Address</a:t>
                      </a:r>
                      <a:endParaRPr kumimoji="1" lang="ja-JP" altLang="en-US" sz="2000" b="1" dirty="0"/>
                    </a:p>
                  </a:txBody>
                  <a:tcPr/>
                </a:tc>
                <a:tc>
                  <a:txBody>
                    <a:bodyPr/>
                    <a:lstStyle/>
                    <a:p>
                      <a:r>
                        <a:rPr kumimoji="1" lang="en-US" altLang="ja-JP" sz="2000" b="1" dirty="0" smtClean="0"/>
                        <a:t>Phone</a:t>
                      </a:r>
                      <a:endParaRPr kumimoji="1" lang="ja-JP" altLang="en-US" sz="2000" b="1" dirty="0"/>
                    </a:p>
                  </a:txBody>
                  <a:tcPr/>
                </a:tc>
                <a:tc>
                  <a:txBody>
                    <a:bodyPr/>
                    <a:lstStyle/>
                    <a:p>
                      <a:r>
                        <a:rPr kumimoji="1" lang="en-US" altLang="ja-JP" sz="2000" b="1" dirty="0" smtClean="0"/>
                        <a:t>email</a:t>
                      </a:r>
                      <a:endParaRPr kumimoji="1" lang="ja-JP" altLang="en-US" sz="2000" b="1" dirty="0"/>
                    </a:p>
                  </a:txBody>
                  <a:tcPr/>
                </a:tc>
              </a:tr>
              <a:tr h="370840">
                <a:tc>
                  <a:txBody>
                    <a:bodyPr/>
                    <a:lstStyle/>
                    <a:p>
                      <a:r>
                        <a:rPr kumimoji="1" lang="en-US" altLang="ja-JP" sz="1600" dirty="0" smtClean="0"/>
                        <a:t>Hitoshi MORIOKA</a:t>
                      </a:r>
                      <a:endParaRPr kumimoji="1" lang="ja-JP" altLang="en-US" sz="1600" dirty="0"/>
                    </a:p>
                  </a:txBody>
                  <a:tcPr/>
                </a:tc>
                <a:tc>
                  <a:txBody>
                    <a:bodyPr/>
                    <a:lstStyle/>
                    <a:p>
                      <a:r>
                        <a:rPr kumimoji="1" lang="en-US" altLang="ja-JP" sz="1600" dirty="0" smtClean="0"/>
                        <a:t>ROOT INC.</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+81-92-771-7630</a:t>
                      </a:r>
                      <a:endParaRPr kumimoji="1" lang="ja-JP" altLang="en-US" sz="1600" dirty="0"/>
                    </a:p>
                  </a:txBody>
                  <a:tcPr/>
                </a:tc>
                <a:tc>
                  <a:txBody>
                    <a:bodyPr/>
                    <a:lstStyle/>
                    <a:p>
                      <a:r>
                        <a:rPr kumimoji="1" lang="en-US" altLang="ja-JP" sz="1200" dirty="0" err="1" smtClean="0"/>
                        <a:t>hmorioka@root-hq.com</a:t>
                      </a:r>
                      <a:endParaRPr kumimoji="1" lang="ja-JP" altLang="en-US" sz="1200" dirty="0"/>
                    </a:p>
                  </a:txBody>
                  <a:tcPr/>
                </a:tc>
              </a:tr>
              <a:tr h="370840">
                <a:tc>
                  <a:txBody>
                    <a:bodyPr/>
                    <a:lstStyle/>
                    <a:p>
                      <a:r>
                        <a:rPr kumimoji="1" lang="en-US" altLang="ja-JP" sz="1600" dirty="0" smtClean="0"/>
                        <a:t>Marc Emmelmann</a:t>
                      </a:r>
                      <a:endParaRPr kumimoji="1" lang="ja-JP" altLang="en-US" sz="1600" dirty="0"/>
                    </a:p>
                  </a:txBody>
                  <a:tcPr/>
                </a:tc>
                <a:tc>
                  <a:txBody>
                    <a:bodyPr/>
                    <a:lstStyle/>
                    <a:p>
                      <a:r>
                        <a:rPr kumimoji="1" lang="en-US" altLang="ja-JP" sz="1600" dirty="0" smtClean="0"/>
                        <a:t>Fraunhofer </a:t>
                      </a:r>
                      <a:r>
                        <a:rPr kumimoji="1" lang="en-US" altLang="ja-JP" sz="1600" dirty="0" err="1" smtClean="0"/>
                        <a:t>Fokus</a:t>
                      </a:r>
                      <a:endParaRPr kumimoji="1" lang="ja-JP" altLang="en-US" sz="1600" dirty="0"/>
                    </a:p>
                  </a:txBody>
                  <a:tcPr/>
                </a:tc>
                <a:tc>
                  <a:txBody>
                    <a:bodyPr/>
                    <a:lstStyle/>
                    <a:p>
                      <a:r>
                        <a:rPr kumimoji="1" lang="en-US" altLang="ja-JP" sz="1600" dirty="0" err="1" smtClean="0"/>
                        <a:t>Kaiserin-Augusta-Allee</a:t>
                      </a:r>
                      <a:r>
                        <a:rPr kumimoji="1" lang="en-US" altLang="ja-JP" sz="1600" dirty="0" smtClean="0"/>
                        <a:t> 31</a:t>
                      </a:r>
                      <a:br>
                        <a:rPr kumimoji="1" lang="en-US" altLang="ja-JP" sz="1600" dirty="0" smtClean="0"/>
                      </a:br>
                      <a:r>
                        <a:rPr kumimoji="1" lang="en-US" altLang="ja-JP" sz="1600" dirty="0" smtClean="0"/>
                        <a:t>10589 Berlin</a:t>
                      </a:r>
                    </a:p>
                    <a:p>
                      <a:r>
                        <a:rPr kumimoji="1" lang="en-US" altLang="ja-JP" sz="1600" dirty="0" smtClean="0"/>
                        <a:t>Germany</a:t>
                      </a:r>
                      <a:endParaRPr kumimoji="1" lang="ja-JP" altLang="en-US" sz="1600" dirty="0"/>
                    </a:p>
                  </a:txBody>
                  <a:tcPr/>
                </a:tc>
                <a:tc>
                  <a:txBody>
                    <a:bodyPr/>
                    <a:lstStyle/>
                    <a:p>
                      <a:r>
                        <a:rPr kumimoji="1" lang="en-US" altLang="ja-JP" sz="1600" dirty="0" smtClean="0"/>
                        <a:t>+49-30-3463-7268</a:t>
                      </a:r>
                      <a:endParaRPr kumimoji="1" lang="ja-JP" altLang="en-US" sz="1600" dirty="0"/>
                    </a:p>
                  </a:txBody>
                  <a:tcPr/>
                </a:tc>
                <a:tc>
                  <a:txBody>
                    <a:bodyPr/>
                    <a:lstStyle/>
                    <a:p>
                      <a:r>
                        <a:rPr kumimoji="1" lang="en-US" altLang="ja-JP" sz="1200" dirty="0" err="1" smtClean="0"/>
                        <a:t>emmelmann@ieee.org</a:t>
                      </a:r>
                      <a:endParaRPr kumimoji="1" lang="ja-JP" altLang="en-US" sz="1200" dirty="0"/>
                    </a:p>
                  </a:txBody>
                  <a:tcPr/>
                </a:tc>
              </a:tr>
              <a:tr h="370840">
                <a:tc>
                  <a:txBody>
                    <a:bodyPr/>
                    <a:lstStyle/>
                    <a:p>
                      <a:r>
                        <a:rPr kumimoji="1" lang="en-US" altLang="ja-JP" sz="1600" dirty="0" smtClean="0"/>
                        <a:t>Hiroshi MANO</a:t>
                      </a:r>
                      <a:endParaRPr kumimoji="1" lang="ja-JP" altLang="en-US" sz="1600" dirty="0"/>
                    </a:p>
                  </a:txBody>
                  <a:tcPr/>
                </a:tc>
                <a:tc>
                  <a:txBody>
                    <a:bodyPr/>
                    <a:lstStyle/>
                    <a:p>
                      <a:r>
                        <a:rPr kumimoji="1" lang="en-US" altLang="ja-JP" sz="1600" dirty="0" smtClean="0"/>
                        <a:t>ROOT INC.</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+81-3-5719-7630</a:t>
                      </a:r>
                      <a:endParaRPr kumimoji="1" lang="ja-JP" altLang="en-US" sz="1600" dirty="0"/>
                    </a:p>
                  </a:txBody>
                  <a:tcPr/>
                </a:tc>
                <a:tc>
                  <a:txBody>
                    <a:bodyPr/>
                    <a:lstStyle/>
                    <a:p>
                      <a:r>
                        <a:rPr kumimoji="1" lang="en-US" altLang="ja-JP" sz="1200" dirty="0" err="1" smtClean="0"/>
                        <a:t>hmano@root-hq.com</a:t>
                      </a:r>
                      <a:endParaRPr kumimoji="1" lang="ja-JP" altLang="en-US" sz="1200" dirty="0"/>
                    </a:p>
                  </a:txBody>
                  <a:tcPr/>
                </a:tc>
              </a:tr>
              <a:tr h="370840">
                <a:tc>
                  <a:txBody>
                    <a:bodyPr/>
                    <a:lstStyle/>
                    <a:p>
                      <a:r>
                        <a:rPr kumimoji="1" lang="en-US" altLang="ja-JP" sz="1600" dirty="0" smtClean="0"/>
                        <a:t>Hiroki NAKANO</a:t>
                      </a:r>
                      <a:endParaRPr kumimoji="1" lang="ja-JP" altLang="en-US" sz="1600" dirty="0"/>
                    </a:p>
                  </a:txBody>
                  <a:tcPr/>
                </a:tc>
                <a:tc>
                  <a:txBody>
                    <a:bodyPr/>
                    <a:lstStyle/>
                    <a:p>
                      <a:r>
                        <a:rPr kumimoji="1" lang="en-US" altLang="ja-JP" sz="1600" dirty="0" smtClean="0"/>
                        <a:t>Trans New Technology</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+81-771-7630</a:t>
                      </a:r>
                      <a:endParaRPr kumimoji="1" lang="ja-JP" altLang="en-US" sz="1600" dirty="0"/>
                    </a:p>
                  </a:txBody>
                  <a:tcPr/>
                </a:tc>
                <a:tc>
                  <a:txBody>
                    <a:bodyPr/>
                    <a:lstStyle/>
                    <a:p>
                      <a:r>
                        <a:rPr kumimoji="1" lang="en-US" altLang="ja-JP" sz="1200" dirty="0" err="1" smtClean="0"/>
                        <a:t>cas@trans-nt.com</a:t>
                      </a:r>
                      <a:endParaRPr kumimoji="1" lang="ja-JP" altLang="en-US" sz="12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February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67BF89D7-40EE-B84E-B625-3AE3B0DFAFF5}" type="slidenum">
              <a:rPr lang="en-US" altLang="ja-JP"/>
              <a:pPr/>
              <a:t>2</a:t>
            </a:fld>
            <a:endParaRPr lang="en-US" altLang="ja-JP"/>
          </a:p>
        </p:txBody>
      </p:sp>
      <p:sp>
        <p:nvSpPr>
          <p:cNvPr id="5122" name="Rectangle 2"/>
          <p:cNvSpPr>
            <a:spLocks noGrp="1" noChangeArrowheads="1"/>
          </p:cNvSpPr>
          <p:nvPr>
            <p:ph type="title"/>
          </p:nvPr>
        </p:nvSpPr>
        <p:spPr>
          <a:noFill/>
          <a:ln/>
        </p:spPr>
        <p:txBody>
          <a:bodyPr/>
          <a:lstStyle/>
          <a:p>
            <a:r>
              <a:rPr lang="en-US" altLang="ja-JP" dirty="0"/>
              <a:t>Abstract</a:t>
            </a:r>
          </a:p>
        </p:txBody>
      </p:sp>
      <p:sp>
        <p:nvSpPr>
          <p:cNvPr id="5123" name="Rectangle 3"/>
          <p:cNvSpPr>
            <a:spLocks noGrp="1" noChangeArrowheads="1"/>
          </p:cNvSpPr>
          <p:nvPr>
            <p:ph type="body" idx="1"/>
          </p:nvPr>
        </p:nvSpPr>
        <p:spPr>
          <a:noFill/>
          <a:ln/>
        </p:spPr>
        <p:txBody>
          <a:bodyPr/>
          <a:lstStyle/>
          <a:p>
            <a:pPr indent="0">
              <a:spcAft>
                <a:spcPts val="1200"/>
              </a:spcAft>
              <a:buFontTx/>
              <a:buNone/>
            </a:pPr>
            <a:r>
              <a:rPr lang="en-US" altLang="ja-JP" dirty="0" smtClean="0"/>
              <a:t>This presentation shows an expected use case scenario for </a:t>
            </a:r>
            <a:r>
              <a:rPr lang="en-US" altLang="ja-JP" dirty="0" err="1" smtClean="0"/>
              <a:t>TGai</a:t>
            </a:r>
            <a:r>
              <a:rPr lang="en-US" altLang="ja-JP" dirty="0" smtClean="0"/>
              <a:t>.</a:t>
            </a:r>
          </a:p>
          <a:p>
            <a:pPr>
              <a:buFontTx/>
              <a:buNone/>
            </a:pP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Use Cases for </a:t>
            </a:r>
            <a:r>
              <a:rPr lang="en-US" altLang="ja-JP" dirty="0" err="1" smtClean="0"/>
              <a:t>TGai</a:t>
            </a:r>
            <a:endParaRPr lang="ja-JP" altLang="en-US" dirty="0"/>
          </a:p>
        </p:txBody>
      </p:sp>
      <p:sp>
        <p:nvSpPr>
          <p:cNvPr id="3" name="コンテンツ プレースホルダ 2"/>
          <p:cNvSpPr>
            <a:spLocks noGrp="1"/>
          </p:cNvSpPr>
          <p:nvPr>
            <p:ph idx="1"/>
          </p:nvPr>
        </p:nvSpPr>
        <p:spPr/>
        <p:txBody>
          <a:bodyPr/>
          <a:lstStyle/>
          <a:p>
            <a:pPr marL="457200" indent="-457200">
              <a:buFont typeface="+mj-lt"/>
              <a:buAutoNum type="arabicPeriod"/>
            </a:pPr>
            <a:r>
              <a:rPr lang="en-US" dirty="0" smtClean="0"/>
              <a:t>Hot-Spot Pass-Through</a:t>
            </a:r>
          </a:p>
          <a:p>
            <a:pPr marL="457200" indent="-457200">
              <a:buFont typeface="+mj-lt"/>
              <a:buAutoNum type="arabicPeriod"/>
            </a:pPr>
            <a:r>
              <a:rPr lang="en-US" dirty="0" smtClean="0"/>
              <a:t>Train V2I Access</a:t>
            </a:r>
          </a:p>
          <a:p>
            <a:pPr marL="457200" indent="-457200">
              <a:buFont typeface="+mj-lt"/>
              <a:buAutoNum type="arabicPeriod"/>
            </a:pPr>
            <a:r>
              <a:rPr lang="en-US" dirty="0" smtClean="0"/>
              <a:t>Simultaneous channel switch of large user groups</a:t>
            </a:r>
          </a:p>
          <a:p>
            <a:pPr marL="457200" indent="-457200">
              <a:buFont typeface="+mj-lt"/>
              <a:buAutoNum type="arabicPeriod"/>
            </a:pPr>
            <a:r>
              <a:rPr lang="en-US" dirty="0" smtClean="0"/>
              <a:t>Coupons Distribution</a:t>
            </a:r>
            <a:r>
              <a:rPr lang="en-US" dirty="0" smtClean="0"/>
              <a:t> </a:t>
            </a:r>
          </a:p>
        </p:txBody>
      </p:sp>
      <p:sp>
        <p:nvSpPr>
          <p:cNvPr id="4" name="日付プレースホルダ 3"/>
          <p:cNvSpPr>
            <a:spLocks noGrp="1"/>
          </p:cNvSpPr>
          <p:nvPr>
            <p:ph type="dt" sz="half" idx="10"/>
          </p:nvPr>
        </p:nvSpPr>
        <p:spPr/>
        <p:txBody>
          <a:bodyPr/>
          <a:lstStyle/>
          <a:p>
            <a:r>
              <a:rPr lang="en-US" altLang="ja-JP" smtClean="0"/>
              <a:t>February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Hot-Spot Pass-</a:t>
            </a:r>
            <a:r>
              <a:rPr lang="en-US" dirty="0" smtClean="0"/>
              <a:t>Through Internet Access</a:t>
            </a:r>
            <a:endParaRPr lang="en-US" dirty="0"/>
          </a:p>
        </p:txBody>
      </p:sp>
      <p:sp>
        <p:nvSpPr>
          <p:cNvPr id="3" name="Content Placeholder 2"/>
          <p:cNvSpPr>
            <a:spLocks noGrp="1"/>
          </p:cNvSpPr>
          <p:nvPr>
            <p:ph idx="1"/>
          </p:nvPr>
        </p:nvSpPr>
        <p:spPr/>
        <p:txBody>
          <a:bodyPr/>
          <a:lstStyle/>
          <a:p>
            <a:r>
              <a:rPr lang="en-US" sz="1800" dirty="0" smtClean="0"/>
              <a:t>Actor(s)</a:t>
            </a:r>
            <a:r>
              <a:rPr lang="en-US" sz="1800" dirty="0" smtClean="0"/>
              <a:t>:</a:t>
            </a:r>
          </a:p>
          <a:p>
            <a:pPr lvl="1"/>
            <a:r>
              <a:rPr lang="en-US" sz="1600" dirty="0" smtClean="0"/>
              <a:t>Users passing near AP</a:t>
            </a:r>
          </a:p>
          <a:p>
            <a:r>
              <a:rPr lang="en-US" sz="1800" dirty="0" smtClean="0"/>
              <a:t>Device set: </a:t>
            </a:r>
            <a:endParaRPr lang="en-US" sz="1800" dirty="0" smtClean="0"/>
          </a:p>
          <a:p>
            <a:pPr lvl="1"/>
            <a:r>
              <a:rPr lang="en-US" sz="1600" dirty="0" smtClean="0"/>
              <a:t>Mobile Phone </a:t>
            </a:r>
            <a:r>
              <a:rPr lang="en-US" sz="1600" dirty="0" err="1" smtClean="0">
                <a:sym typeface="Wingdings" pitchFamily="2" charset="2"/>
              </a:rPr>
              <a:t></a:t>
            </a:r>
            <a:r>
              <a:rPr lang="en-US" sz="1600" dirty="0" smtClean="0">
                <a:sym typeface="Wingdings" pitchFamily="2" charset="2"/>
              </a:rPr>
              <a:t> Internet Access Point </a:t>
            </a:r>
            <a:r>
              <a:rPr lang="en-US" sz="1600" dirty="0" err="1" smtClean="0">
                <a:sym typeface="Wingdings" pitchFamily="2" charset="2"/>
              </a:rPr>
              <a:t></a:t>
            </a:r>
            <a:r>
              <a:rPr lang="en-US" sz="1600" dirty="0" smtClean="0">
                <a:sym typeface="Wingdings" pitchFamily="2" charset="2"/>
              </a:rPr>
              <a:t> Correspondent </a:t>
            </a:r>
            <a:r>
              <a:rPr lang="en-US" sz="1600" dirty="0" err="1" smtClean="0">
                <a:sym typeface="Wingdings" pitchFamily="2" charset="2"/>
              </a:rPr>
              <a:t>Server(s</a:t>
            </a:r>
            <a:r>
              <a:rPr lang="en-US" sz="1600" dirty="0" smtClean="0">
                <a:sym typeface="Wingdings" pitchFamily="2" charset="2"/>
              </a:rPr>
              <a:t>)</a:t>
            </a:r>
            <a:endParaRPr lang="en-US" sz="1600" dirty="0" smtClean="0"/>
          </a:p>
          <a:p>
            <a:r>
              <a:rPr lang="en-US" sz="1800" dirty="0" smtClean="0"/>
              <a:t>Goal: </a:t>
            </a:r>
            <a:endParaRPr lang="en-US" sz="1800" dirty="0" smtClean="0"/>
          </a:p>
          <a:p>
            <a:pPr lvl="1"/>
            <a:r>
              <a:rPr lang="en-US" sz="1600" dirty="0" smtClean="0"/>
              <a:t>Ability to access various Internet services in a few seconds.</a:t>
            </a:r>
          </a:p>
          <a:p>
            <a:r>
              <a:rPr lang="en-US" sz="1800" dirty="0" smtClean="0"/>
              <a:t>Scenario(s)</a:t>
            </a:r>
            <a:r>
              <a:rPr lang="en-US" sz="1800" dirty="0" smtClean="0"/>
              <a:t>:</a:t>
            </a:r>
            <a:endParaRPr lang="en-US" sz="1800" dirty="0" smtClean="0"/>
          </a:p>
          <a:p>
            <a:pPr lvl="1"/>
            <a:r>
              <a:rPr lang="en-US" sz="1600" dirty="0" smtClean="0"/>
              <a:t>Walking user passing by AP accesses to the Internet services, </a:t>
            </a:r>
            <a:r>
              <a:rPr lang="en-US" sz="1600" dirty="0" smtClean="0"/>
              <a:t>his/her </a:t>
            </a:r>
            <a:r>
              <a:rPr lang="en-US" sz="1600" dirty="0" err="1" smtClean="0"/>
              <a:t>e-mail/twitter/facebook/etc</a:t>
            </a:r>
            <a:r>
              <a:rPr lang="en-US" sz="1600" dirty="0" smtClean="0"/>
              <a:t>…</a:t>
            </a:r>
          </a:p>
          <a:p>
            <a:pPr lvl="1"/>
            <a:r>
              <a:rPr lang="en-US" sz="1600" dirty="0" smtClean="0"/>
              <a:t>User on vehicle/train passing by </a:t>
            </a:r>
            <a:r>
              <a:rPr lang="en-US" sz="1600" dirty="0" smtClean="0"/>
              <a:t>AP accesses to the Internet services, his/her </a:t>
            </a:r>
            <a:r>
              <a:rPr lang="en-US" sz="1600" dirty="0" err="1" smtClean="0"/>
              <a:t>e-mail/twitter/facebook/etc</a:t>
            </a:r>
            <a:r>
              <a:rPr lang="en-US" sz="1600" dirty="0" smtClean="0"/>
              <a:t>…</a:t>
            </a:r>
          </a:p>
          <a:p>
            <a:pPr lvl="1"/>
            <a:r>
              <a:rPr lang="en-US" sz="1600" dirty="0" smtClean="0"/>
              <a:t>Unmanned Air Vehicle collecting surveillance data flies through a dedicated hot-spot for data </a:t>
            </a:r>
            <a:r>
              <a:rPr lang="en-US" sz="1600" dirty="0" smtClean="0"/>
              <a:t>download</a:t>
            </a:r>
            <a:endParaRPr lang="en-US" sz="1600" dirty="0" smtClean="0"/>
          </a:p>
        </p:txBody>
      </p:sp>
      <p:sp>
        <p:nvSpPr>
          <p:cNvPr id="4" name="Date Placeholder 3"/>
          <p:cNvSpPr>
            <a:spLocks noGrp="1"/>
          </p:cNvSpPr>
          <p:nvPr>
            <p:ph type="dt" sz="half" idx="10"/>
          </p:nvPr>
        </p:nvSpPr>
        <p:spPr/>
        <p:txBody>
          <a:bodyPr/>
          <a:lstStyle/>
          <a:p>
            <a:r>
              <a:rPr lang="en-US" altLang="ja-JP" smtClean="0"/>
              <a:t>February 2011</a:t>
            </a:r>
            <a:endParaRPr lang="en-US" altLang="ja-JP"/>
          </a:p>
        </p:txBody>
      </p:sp>
      <p:sp>
        <p:nvSpPr>
          <p:cNvPr id="5" name="Footer Placeholder 4"/>
          <p:cNvSpPr>
            <a:spLocks noGrp="1"/>
          </p:cNvSpPr>
          <p:nvPr>
            <p:ph type="ftr" sz="quarter" idx="11"/>
          </p:nvPr>
        </p:nvSpPr>
        <p:spPr/>
        <p:txBody>
          <a:bodyPr/>
          <a:lstStyle/>
          <a:p>
            <a:r>
              <a:rPr lang="en-US" altLang="ja-JP" smtClean="0"/>
              <a:t>Hitoshi Morioka, ROOT INC.</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31E72FFA-50B6-BE49-9796-CC7F59AABF37}" type="slidenum">
              <a:rPr lang="en-US" altLang="ja-JP" smtClean="0"/>
              <a:pPr/>
              <a:t>4</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 V2I Access</a:t>
            </a:r>
            <a:endParaRPr lang="en-US" dirty="0"/>
          </a:p>
        </p:txBody>
      </p:sp>
      <p:sp>
        <p:nvSpPr>
          <p:cNvPr id="3" name="Content Placeholder 2"/>
          <p:cNvSpPr>
            <a:spLocks noGrp="1"/>
          </p:cNvSpPr>
          <p:nvPr>
            <p:ph idx="1"/>
          </p:nvPr>
        </p:nvSpPr>
        <p:spPr/>
        <p:txBody>
          <a:bodyPr/>
          <a:lstStyle/>
          <a:p>
            <a:r>
              <a:rPr lang="en-US" sz="1800" dirty="0" smtClean="0"/>
              <a:t>Actor(s)</a:t>
            </a:r>
            <a:r>
              <a:rPr lang="en-US" sz="1800" dirty="0" smtClean="0"/>
              <a:t>:</a:t>
            </a:r>
          </a:p>
          <a:p>
            <a:pPr lvl="1"/>
            <a:r>
              <a:rPr lang="en-US" sz="1600" dirty="0" smtClean="0"/>
              <a:t>Mobile </a:t>
            </a:r>
            <a:r>
              <a:rPr lang="en-US" sz="1600" dirty="0" err="1" smtClean="0"/>
              <a:t>Router(s</a:t>
            </a:r>
            <a:r>
              <a:rPr lang="en-US" sz="1600" dirty="0" smtClean="0"/>
              <a:t>) on train</a:t>
            </a:r>
          </a:p>
          <a:p>
            <a:r>
              <a:rPr lang="en-US" sz="1800" dirty="0" smtClean="0"/>
              <a:t>Device set: </a:t>
            </a:r>
            <a:endParaRPr lang="en-US" sz="1800" dirty="0" smtClean="0"/>
          </a:p>
          <a:p>
            <a:pPr lvl="1"/>
            <a:r>
              <a:rPr lang="en-US" sz="1600" dirty="0" smtClean="0"/>
              <a:t>(Mobile Phone/PC </a:t>
            </a:r>
            <a:r>
              <a:rPr lang="en-US" sz="1600" dirty="0" err="1" smtClean="0">
                <a:sym typeface="Wingdings" pitchFamily="2" charset="2"/>
              </a:rPr>
              <a:t></a:t>
            </a:r>
            <a:r>
              <a:rPr lang="en-US" sz="1600" dirty="0" smtClean="0">
                <a:sym typeface="Wingdings" pitchFamily="2" charset="2"/>
              </a:rPr>
              <a:t> Onboard AP </a:t>
            </a:r>
            <a:r>
              <a:rPr lang="en-US" sz="1600" dirty="0" err="1" smtClean="0">
                <a:sym typeface="Wingdings" pitchFamily="2" charset="2"/>
              </a:rPr>
              <a:t></a:t>
            </a:r>
            <a:r>
              <a:rPr lang="en-US" sz="1600" dirty="0" smtClean="0">
                <a:sym typeface="Wingdings" pitchFamily="2" charset="2"/>
              </a:rPr>
              <a:t>) </a:t>
            </a:r>
            <a:r>
              <a:rPr lang="en-US" sz="1600" dirty="0" smtClean="0"/>
              <a:t>Mobile Router </a:t>
            </a:r>
            <a:r>
              <a:rPr lang="en-US" sz="1600" dirty="0" err="1" smtClean="0">
                <a:sym typeface="Wingdings" pitchFamily="2" charset="2"/>
              </a:rPr>
              <a:t></a:t>
            </a:r>
            <a:r>
              <a:rPr lang="en-US" sz="1600" dirty="0" smtClean="0">
                <a:sym typeface="Wingdings" pitchFamily="2" charset="2"/>
              </a:rPr>
              <a:t> Internet Access Point </a:t>
            </a:r>
            <a:r>
              <a:rPr lang="en-US" sz="1600" dirty="0" err="1" smtClean="0">
                <a:sym typeface="Wingdings" pitchFamily="2" charset="2"/>
              </a:rPr>
              <a:t></a:t>
            </a:r>
            <a:r>
              <a:rPr lang="en-US" sz="1600" dirty="0" smtClean="0">
                <a:sym typeface="Wingdings" pitchFamily="2" charset="2"/>
              </a:rPr>
              <a:t> Internet Services</a:t>
            </a:r>
            <a:endParaRPr lang="en-US" sz="1600" dirty="0" smtClean="0"/>
          </a:p>
          <a:p>
            <a:r>
              <a:rPr lang="en-US" sz="1800" dirty="0" smtClean="0"/>
              <a:t>Goal: </a:t>
            </a:r>
            <a:endParaRPr lang="en-US" sz="1800" dirty="0" smtClean="0"/>
          </a:p>
          <a:p>
            <a:pPr lvl="1"/>
            <a:r>
              <a:rPr lang="en-US" sz="1600" dirty="0" smtClean="0"/>
              <a:t>Providing continuous broadband Internet access to onboard </a:t>
            </a:r>
            <a:r>
              <a:rPr lang="en-US" sz="1600" dirty="0" smtClean="0"/>
              <a:t>passengers.</a:t>
            </a:r>
            <a:endParaRPr lang="en-US" sz="1600" dirty="0" smtClean="0"/>
          </a:p>
          <a:p>
            <a:r>
              <a:rPr lang="en-US" sz="1800" dirty="0" smtClean="0"/>
              <a:t>Scenario(s)</a:t>
            </a:r>
            <a:r>
              <a:rPr lang="en-US" sz="1800" dirty="0" smtClean="0"/>
              <a:t>:</a:t>
            </a:r>
            <a:endParaRPr lang="en-US" sz="1800" dirty="0" smtClean="0"/>
          </a:p>
          <a:p>
            <a:pPr lvl="1"/>
            <a:r>
              <a:rPr lang="en-US" sz="1600" dirty="0" smtClean="0"/>
              <a:t>Passengers access to the Internet services such as </a:t>
            </a:r>
            <a:r>
              <a:rPr lang="en-US" sz="1600" dirty="0" err="1" smtClean="0"/>
              <a:t>e-mail/twitter/facebook</a:t>
            </a:r>
            <a:r>
              <a:rPr lang="en-US" sz="1600" dirty="0" smtClean="0"/>
              <a:t> anytime.</a:t>
            </a:r>
          </a:p>
          <a:p>
            <a:pPr lvl="1"/>
            <a:r>
              <a:rPr lang="en-US" sz="1600" dirty="0" smtClean="0"/>
              <a:t>Passengers make phone calls by VoIP.</a:t>
            </a:r>
          </a:p>
          <a:p>
            <a:pPr lvl="1"/>
            <a:r>
              <a:rPr lang="en-US" sz="1600" dirty="0" smtClean="0"/>
              <a:t>Passengers enjoy watching online movies.</a:t>
            </a:r>
          </a:p>
          <a:p>
            <a:pPr lvl="1"/>
            <a:r>
              <a:rPr lang="en-US" sz="1600" dirty="0" smtClean="0"/>
              <a:t>Train operator monitors their vehicles continuously.</a:t>
            </a:r>
          </a:p>
          <a:p>
            <a:pPr lvl="1"/>
            <a:r>
              <a:rPr lang="en-US" sz="1600" dirty="0" smtClean="0"/>
              <a:t>Conductor transmits seat-reservation update to the reservation center anytime.</a:t>
            </a:r>
          </a:p>
        </p:txBody>
      </p:sp>
      <p:sp>
        <p:nvSpPr>
          <p:cNvPr id="4" name="Date Placeholder 3"/>
          <p:cNvSpPr>
            <a:spLocks noGrp="1"/>
          </p:cNvSpPr>
          <p:nvPr>
            <p:ph type="dt" sz="half" idx="10"/>
          </p:nvPr>
        </p:nvSpPr>
        <p:spPr/>
        <p:txBody>
          <a:bodyPr/>
          <a:lstStyle/>
          <a:p>
            <a:r>
              <a:rPr lang="en-US" altLang="ja-JP" smtClean="0"/>
              <a:t>February 2011</a:t>
            </a:r>
            <a:endParaRPr lang="en-US" altLang="ja-JP"/>
          </a:p>
        </p:txBody>
      </p:sp>
      <p:sp>
        <p:nvSpPr>
          <p:cNvPr id="5" name="Footer Placeholder 4"/>
          <p:cNvSpPr>
            <a:spLocks noGrp="1"/>
          </p:cNvSpPr>
          <p:nvPr>
            <p:ph type="ftr" sz="quarter" idx="11"/>
          </p:nvPr>
        </p:nvSpPr>
        <p:spPr/>
        <p:txBody>
          <a:bodyPr/>
          <a:lstStyle/>
          <a:p>
            <a:r>
              <a:rPr lang="en-US" altLang="ja-JP" smtClean="0"/>
              <a:t>Hitoshi Morioka, ROOT INC.</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31E72FFA-50B6-BE49-9796-CC7F59AABF37}" type="slidenum">
              <a:rPr lang="en-US" altLang="ja-JP" smtClean="0"/>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Simultaneous channel switch of large user groups</a:t>
            </a:r>
            <a:endParaRPr lang="en-US" sz="2800" dirty="0"/>
          </a:p>
        </p:txBody>
      </p:sp>
      <p:sp>
        <p:nvSpPr>
          <p:cNvPr id="3" name="Content Placeholder 2"/>
          <p:cNvSpPr>
            <a:spLocks noGrp="1"/>
          </p:cNvSpPr>
          <p:nvPr>
            <p:ph idx="1"/>
          </p:nvPr>
        </p:nvSpPr>
        <p:spPr/>
        <p:txBody>
          <a:bodyPr/>
          <a:lstStyle/>
          <a:p>
            <a:r>
              <a:rPr lang="en-US" sz="1800" dirty="0" smtClean="0"/>
              <a:t>Actor(s)</a:t>
            </a:r>
            <a:r>
              <a:rPr lang="en-US" sz="1800" dirty="0" smtClean="0"/>
              <a:t>:</a:t>
            </a:r>
          </a:p>
          <a:p>
            <a:pPr lvl="1"/>
            <a:r>
              <a:rPr lang="en-US" sz="1600" dirty="0" smtClean="0"/>
              <a:t>Users already connected to an AP</a:t>
            </a:r>
          </a:p>
          <a:p>
            <a:r>
              <a:rPr lang="en-US" sz="1800" dirty="0" smtClean="0"/>
              <a:t>Device set: </a:t>
            </a:r>
            <a:endParaRPr lang="en-US" sz="1800" dirty="0" smtClean="0"/>
          </a:p>
          <a:p>
            <a:pPr lvl="1"/>
            <a:r>
              <a:rPr lang="en-US" sz="1600" dirty="0" smtClean="0"/>
              <a:t>Mobile Phone </a:t>
            </a:r>
            <a:r>
              <a:rPr lang="en-US" sz="1600" dirty="0" err="1" smtClean="0">
                <a:sym typeface="Wingdings" pitchFamily="2" charset="2"/>
              </a:rPr>
              <a:t></a:t>
            </a:r>
            <a:r>
              <a:rPr lang="en-US" sz="1600" dirty="0" smtClean="0">
                <a:sym typeface="Wingdings" pitchFamily="2" charset="2"/>
              </a:rPr>
              <a:t> Internet Access Point </a:t>
            </a:r>
            <a:r>
              <a:rPr lang="en-US" sz="1600" dirty="0" err="1" smtClean="0">
                <a:sym typeface="Wingdings" pitchFamily="2" charset="2"/>
              </a:rPr>
              <a:t></a:t>
            </a:r>
            <a:r>
              <a:rPr lang="en-US" sz="1600" dirty="0" smtClean="0">
                <a:sym typeface="Wingdings" pitchFamily="2" charset="2"/>
              </a:rPr>
              <a:t> Internet Services</a:t>
            </a:r>
            <a:endParaRPr lang="en-US" sz="1600" dirty="0" smtClean="0"/>
          </a:p>
          <a:p>
            <a:r>
              <a:rPr lang="en-US" sz="1800" dirty="0" smtClean="0"/>
              <a:t>Goal: </a:t>
            </a:r>
            <a:endParaRPr lang="en-US" sz="1800" dirty="0" smtClean="0"/>
          </a:p>
          <a:p>
            <a:pPr lvl="1"/>
            <a:r>
              <a:rPr lang="en-US" sz="1600" dirty="0" smtClean="0"/>
              <a:t>Large number of users simultaneously and smoothly </a:t>
            </a:r>
            <a:r>
              <a:rPr lang="en-US" sz="1600" dirty="0" smtClean="0"/>
              <a:t>switch their channel.</a:t>
            </a:r>
            <a:endParaRPr lang="en-US" sz="1600" dirty="0" smtClean="0"/>
          </a:p>
          <a:p>
            <a:r>
              <a:rPr lang="en-US" sz="1800" dirty="0" smtClean="0"/>
              <a:t>Scenario(s)</a:t>
            </a:r>
            <a:r>
              <a:rPr lang="en-US" sz="1800" dirty="0" smtClean="0"/>
              <a:t>:</a:t>
            </a:r>
          </a:p>
          <a:p>
            <a:pPr lvl="1"/>
            <a:r>
              <a:rPr lang="en-US" altLang="ja-JP" sz="1600" dirty="0" smtClean="0"/>
              <a:t>A group of users is required to switch to another frequency or AP due to</a:t>
            </a:r>
          </a:p>
          <a:p>
            <a:pPr lvl="2"/>
            <a:r>
              <a:rPr lang="en-US" altLang="ja-JP" sz="1400" dirty="0" smtClean="0"/>
              <a:t>Load balancing between </a:t>
            </a:r>
            <a:r>
              <a:rPr lang="en-US" altLang="ja-JP" sz="1400" dirty="0" err="1" smtClean="0"/>
              <a:t>APs</a:t>
            </a:r>
            <a:r>
              <a:rPr lang="en-US" altLang="ja-JP" sz="1400" dirty="0" smtClean="0"/>
              <a:t> in the area</a:t>
            </a:r>
          </a:p>
          <a:p>
            <a:pPr lvl="2"/>
            <a:r>
              <a:rPr lang="en-US" altLang="ja-JP" sz="1400" dirty="0" smtClean="0"/>
              <a:t>Detected interference or regulatory requirements force to switch to another frequency band</a:t>
            </a:r>
          </a:p>
        </p:txBody>
      </p:sp>
      <p:sp>
        <p:nvSpPr>
          <p:cNvPr id="4" name="Date Placeholder 3"/>
          <p:cNvSpPr>
            <a:spLocks noGrp="1"/>
          </p:cNvSpPr>
          <p:nvPr>
            <p:ph type="dt" sz="half" idx="10"/>
          </p:nvPr>
        </p:nvSpPr>
        <p:spPr/>
        <p:txBody>
          <a:bodyPr/>
          <a:lstStyle/>
          <a:p>
            <a:r>
              <a:rPr lang="en-US" altLang="ja-JP" smtClean="0"/>
              <a:t>February 2011</a:t>
            </a:r>
            <a:endParaRPr lang="en-US" altLang="ja-JP"/>
          </a:p>
        </p:txBody>
      </p:sp>
      <p:sp>
        <p:nvSpPr>
          <p:cNvPr id="5" name="Footer Placeholder 4"/>
          <p:cNvSpPr>
            <a:spLocks noGrp="1"/>
          </p:cNvSpPr>
          <p:nvPr>
            <p:ph type="ftr" sz="quarter" idx="11"/>
          </p:nvPr>
        </p:nvSpPr>
        <p:spPr/>
        <p:txBody>
          <a:bodyPr/>
          <a:lstStyle/>
          <a:p>
            <a:r>
              <a:rPr lang="en-US" altLang="ja-JP" smtClean="0"/>
              <a:t>Hitoshi Morioka, ROOT INC.</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31E72FFA-50B6-BE49-9796-CC7F59AABF37}" type="slidenum">
              <a:rPr lang="en-US" altLang="ja-JP"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 4: Coupons Distribution: Overview</a:t>
            </a:r>
            <a:endParaRPr lang="en-US" dirty="0"/>
          </a:p>
        </p:txBody>
      </p:sp>
      <p:sp>
        <p:nvSpPr>
          <p:cNvPr id="3" name="Inhaltsplatzhalter 2"/>
          <p:cNvSpPr>
            <a:spLocks noGrp="1"/>
          </p:cNvSpPr>
          <p:nvPr>
            <p:ph idx="1"/>
          </p:nvPr>
        </p:nvSpPr>
        <p:spPr>
          <a:xfrm>
            <a:off x="685800" y="1981200"/>
            <a:ext cx="7772400" cy="2667000"/>
          </a:xfrm>
        </p:spPr>
        <p:txBody>
          <a:bodyPr/>
          <a:lstStyle/>
          <a:p>
            <a:r>
              <a:rPr lang="en-US" sz="1800" dirty="0" smtClean="0"/>
              <a:t>A user passes through in front of a shop or a digital signage.</a:t>
            </a:r>
          </a:p>
          <a:p>
            <a:r>
              <a:rPr lang="en-US" sz="1800" dirty="0" smtClean="0"/>
              <a:t>The user can get a couple of discount coupons and may connect to the Internet.</a:t>
            </a:r>
          </a:p>
          <a:p>
            <a:r>
              <a:rPr lang="en-US" sz="1800" dirty="0" smtClean="0"/>
              <a:t>A shop or a digital signage can identify the user.</a:t>
            </a:r>
          </a:p>
          <a:p>
            <a:r>
              <a:rPr lang="en-US" sz="1800" dirty="0" smtClean="0"/>
              <a:t>They can give him/her adaptive advertisement and coupons.</a:t>
            </a:r>
          </a:p>
        </p:txBody>
      </p:sp>
      <p:sp>
        <p:nvSpPr>
          <p:cNvPr id="4" name="Datumsplatzhalter 3"/>
          <p:cNvSpPr>
            <a:spLocks noGrp="1"/>
          </p:cNvSpPr>
          <p:nvPr>
            <p:ph type="dt" sz="half" idx="10"/>
          </p:nvPr>
        </p:nvSpPr>
        <p:spPr/>
        <p:txBody>
          <a:bodyPr/>
          <a:lstStyle/>
          <a:p>
            <a:r>
              <a:rPr lang="en-US" altLang="ja-JP" smtClean="0"/>
              <a:t>February 2011</a:t>
            </a:r>
            <a:endParaRPr lang="en-US" altLang="ja-JP"/>
          </a:p>
        </p:txBody>
      </p:sp>
      <p:sp>
        <p:nvSpPr>
          <p:cNvPr id="5" name="Fußzeilenplatzhalter 4"/>
          <p:cNvSpPr>
            <a:spLocks noGrp="1"/>
          </p:cNvSpPr>
          <p:nvPr>
            <p:ph type="ftr" sz="quarter" idx="11"/>
          </p:nvPr>
        </p:nvSpPr>
        <p:spPr/>
        <p:txBody>
          <a:bodyPr/>
          <a:lstStyle/>
          <a:p>
            <a:r>
              <a:rPr lang="en-US" altLang="ja-JP" smtClean="0"/>
              <a:t>Hitoshi Morioka, ROOT INC.</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Coupon Distribution</a:t>
            </a:r>
            <a:endParaRPr lang="en-US" dirty="0"/>
          </a:p>
        </p:txBody>
      </p:sp>
      <p:sp>
        <p:nvSpPr>
          <p:cNvPr id="3" name="Content Placeholder 2"/>
          <p:cNvSpPr>
            <a:spLocks noGrp="1"/>
          </p:cNvSpPr>
          <p:nvPr>
            <p:ph idx="1"/>
          </p:nvPr>
        </p:nvSpPr>
        <p:spPr/>
        <p:txBody>
          <a:bodyPr/>
          <a:lstStyle/>
          <a:p>
            <a:r>
              <a:rPr lang="en-US" sz="1800" dirty="0" smtClean="0"/>
              <a:t>Actor(s)</a:t>
            </a:r>
            <a:r>
              <a:rPr lang="en-US" sz="1800" dirty="0" smtClean="0"/>
              <a:t>:</a:t>
            </a:r>
          </a:p>
          <a:p>
            <a:pPr lvl="1"/>
            <a:r>
              <a:rPr lang="en-US" sz="1600" dirty="0" smtClean="0"/>
              <a:t>Consumers passing by shops/digital </a:t>
            </a:r>
            <a:r>
              <a:rPr lang="en-US" sz="1600" dirty="0" err="1" smtClean="0"/>
              <a:t>signages</a:t>
            </a:r>
            <a:endParaRPr lang="en-US" sz="1600" dirty="0" smtClean="0"/>
          </a:p>
          <a:p>
            <a:r>
              <a:rPr lang="en-US" sz="1800" dirty="0" smtClean="0"/>
              <a:t>Device set: </a:t>
            </a:r>
            <a:endParaRPr lang="en-US" sz="1800" dirty="0" smtClean="0"/>
          </a:p>
          <a:p>
            <a:pPr lvl="1"/>
            <a:r>
              <a:rPr lang="en-US" sz="1600" dirty="0" smtClean="0"/>
              <a:t>Mobile Phone </a:t>
            </a:r>
            <a:r>
              <a:rPr lang="en-US" sz="1600" dirty="0" err="1" smtClean="0">
                <a:sym typeface="Wingdings" pitchFamily="2" charset="2"/>
              </a:rPr>
              <a:t></a:t>
            </a:r>
            <a:r>
              <a:rPr lang="en-US" sz="1600" dirty="0" smtClean="0">
                <a:sym typeface="Wingdings" pitchFamily="2" charset="2"/>
              </a:rPr>
              <a:t> Access Point </a:t>
            </a:r>
            <a:r>
              <a:rPr lang="en-US" sz="1600" dirty="0" err="1" smtClean="0">
                <a:sym typeface="Wingdings" pitchFamily="2" charset="2"/>
              </a:rPr>
              <a:t></a:t>
            </a:r>
            <a:r>
              <a:rPr lang="en-US" sz="1600" dirty="0" smtClean="0">
                <a:sym typeface="Wingdings" pitchFamily="2" charset="2"/>
              </a:rPr>
              <a:t> Coupon Distribution Server</a:t>
            </a:r>
            <a:endParaRPr lang="en-US" sz="1600" dirty="0" smtClean="0"/>
          </a:p>
          <a:p>
            <a:r>
              <a:rPr lang="en-US" sz="1800" dirty="0" smtClean="0"/>
              <a:t>Goal: </a:t>
            </a:r>
            <a:endParaRPr lang="en-US" sz="1800" dirty="0" smtClean="0"/>
          </a:p>
          <a:p>
            <a:pPr lvl="1"/>
            <a:r>
              <a:rPr lang="en-US" sz="1600" dirty="0" smtClean="0"/>
              <a:t>Distributing coupons to consumers walking/driving </a:t>
            </a:r>
            <a:r>
              <a:rPr lang="en-US" sz="1600" dirty="0" smtClean="0"/>
              <a:t>by shops/digital </a:t>
            </a:r>
            <a:r>
              <a:rPr lang="en-US" sz="1600" dirty="0" err="1" smtClean="0"/>
              <a:t>signages</a:t>
            </a:r>
            <a:r>
              <a:rPr lang="en-US" sz="1600" dirty="0" smtClean="0"/>
              <a:t>.</a:t>
            </a:r>
            <a:endParaRPr lang="en-US" sz="1600" dirty="0" smtClean="0"/>
          </a:p>
          <a:p>
            <a:r>
              <a:rPr lang="en-US" sz="1800" dirty="0" smtClean="0"/>
              <a:t>Scenario(s)</a:t>
            </a:r>
            <a:r>
              <a:rPr lang="en-US" sz="1800" dirty="0" smtClean="0"/>
              <a:t>:</a:t>
            </a:r>
          </a:p>
          <a:p>
            <a:pPr lvl="1"/>
            <a:r>
              <a:rPr lang="en-US" sz="1600" dirty="0" smtClean="0"/>
              <a:t>Consumers passing through </a:t>
            </a:r>
            <a:r>
              <a:rPr lang="en-US" sz="1600" dirty="0" smtClean="0"/>
              <a:t>front of shops/digital </a:t>
            </a:r>
            <a:r>
              <a:rPr lang="en-US" sz="1600" dirty="0" err="1" smtClean="0"/>
              <a:t>signages</a:t>
            </a:r>
            <a:r>
              <a:rPr lang="en-US" sz="1600" dirty="0" smtClean="0"/>
              <a:t> get discount coupons automatically.</a:t>
            </a:r>
          </a:p>
          <a:p>
            <a:pPr lvl="1"/>
            <a:r>
              <a:rPr lang="en-US" sz="1600" dirty="0" smtClean="0"/>
              <a:t>Operators of shops/digital </a:t>
            </a:r>
            <a:r>
              <a:rPr lang="en-US" sz="1600" dirty="0" err="1" smtClean="0"/>
              <a:t>signages</a:t>
            </a:r>
            <a:r>
              <a:rPr lang="en-US" sz="1600" dirty="0" smtClean="0"/>
              <a:t> identify users </a:t>
            </a:r>
            <a:r>
              <a:rPr lang="en-US" sz="1600" dirty="0" smtClean="0"/>
              <a:t>for targeted advertising.</a:t>
            </a:r>
          </a:p>
        </p:txBody>
      </p:sp>
      <p:sp>
        <p:nvSpPr>
          <p:cNvPr id="4" name="Date Placeholder 3"/>
          <p:cNvSpPr>
            <a:spLocks noGrp="1"/>
          </p:cNvSpPr>
          <p:nvPr>
            <p:ph type="dt" sz="half" idx="10"/>
          </p:nvPr>
        </p:nvSpPr>
        <p:spPr/>
        <p:txBody>
          <a:bodyPr/>
          <a:lstStyle/>
          <a:p>
            <a:r>
              <a:rPr lang="en-US" altLang="ja-JP" smtClean="0"/>
              <a:t>February 2011</a:t>
            </a:r>
            <a:endParaRPr lang="en-US" altLang="ja-JP"/>
          </a:p>
        </p:txBody>
      </p:sp>
      <p:sp>
        <p:nvSpPr>
          <p:cNvPr id="5" name="Footer Placeholder 4"/>
          <p:cNvSpPr>
            <a:spLocks noGrp="1"/>
          </p:cNvSpPr>
          <p:nvPr>
            <p:ph type="ftr" sz="quarter" idx="11"/>
          </p:nvPr>
        </p:nvSpPr>
        <p:spPr/>
        <p:txBody>
          <a:bodyPr/>
          <a:lstStyle/>
          <a:p>
            <a:r>
              <a:rPr lang="en-US" altLang="ja-JP" smtClean="0"/>
              <a:t>Hitoshi Morioka, ROOT INC.</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31E72FFA-50B6-BE49-9796-CC7F59AABF37}" type="slidenum">
              <a:rPr lang="en-US" altLang="ja-JP" smtClean="0"/>
              <a:pPr/>
              <a:t>8</a:t>
            </a:fld>
            <a:endParaRPr lang="en-US" altLang="ja-JP"/>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Questions &amp; Comments</a:t>
            </a:r>
            <a:endParaRPr lang="ja-JP" altLang="en-US" dirty="0"/>
          </a:p>
        </p:txBody>
      </p:sp>
      <p:sp>
        <p:nvSpPr>
          <p:cNvPr id="3" name="日付プレースホルダ 2"/>
          <p:cNvSpPr>
            <a:spLocks noGrp="1"/>
          </p:cNvSpPr>
          <p:nvPr>
            <p:ph type="dt" sz="half" idx="10"/>
          </p:nvPr>
        </p:nvSpPr>
        <p:spPr/>
        <p:txBody>
          <a:bodyPr/>
          <a:lstStyle/>
          <a:p>
            <a:r>
              <a:rPr lang="en-US" altLang="ja-JP" smtClean="0"/>
              <a:t>February 2011</a:t>
            </a:r>
            <a:endParaRPr lang="en-US" altLang="ja-JP"/>
          </a:p>
        </p:txBody>
      </p:sp>
      <p:sp>
        <p:nvSpPr>
          <p:cNvPr id="4" name="フッター プレースホルダ 3"/>
          <p:cNvSpPr>
            <a:spLocks noGrp="1"/>
          </p:cNvSpPr>
          <p:nvPr>
            <p:ph type="ftr" sz="quarter" idx="11"/>
          </p:nvPr>
        </p:nvSpPr>
        <p:spPr/>
        <p:txBody>
          <a:bodyPr/>
          <a:lstStyle/>
          <a:p>
            <a:r>
              <a:rPr lang="en-US" altLang="ja-JP" smtClean="0"/>
              <a:t>Hitoshi Morioka, ROOT INC.</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B0F5319-FD8A-3346-B5E7-F356E79E4745}" type="slidenum">
              <a:rPr lang="en-US" altLang="ja-JP" smtClean="0"/>
              <a:pPr/>
              <a:t>9</a:t>
            </a:fld>
            <a:endParaRPr lang="en-US" altLang="ja-JP"/>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33695</TotalTime>
  <Words>1748</Words>
  <Application>Microsoft Macintosh PowerPoint</Application>
  <PresentationFormat>画面に合わせる (4:3)</PresentationFormat>
  <Paragraphs>166</Paragraphs>
  <Slides>9</Slides>
  <Notes>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9</vt:i4>
      </vt:variant>
    </vt:vector>
  </HeadingPairs>
  <TitlesOfParts>
    <vt:vector size="10" baseType="lpstr">
      <vt:lpstr>802-11-Submission</vt:lpstr>
      <vt:lpstr>Use Case Scenario for TGai</vt:lpstr>
      <vt:lpstr>Abstract</vt:lpstr>
      <vt:lpstr>Use Cases for TGai</vt:lpstr>
      <vt:lpstr>Hot-Spot Pass-Through Internet Access</vt:lpstr>
      <vt:lpstr>Train V2I Access</vt:lpstr>
      <vt:lpstr>Simultaneous channel switch of large user groups</vt:lpstr>
      <vt:lpstr>Use Case 4: Coupons Distribution: Overview</vt:lpstr>
      <vt:lpstr>Coupon Distribution</vt:lpstr>
      <vt:lpstr>Questions &amp; Comments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Senario for TGai</dc:title>
  <dc:subject/>
  <dc:creator>Hitoshi MORIOKA</dc:creator>
  <cp:keywords/>
  <dc:description/>
  <cp:lastModifiedBy>Morioka Hitoshi</cp:lastModifiedBy>
  <cp:revision>79</cp:revision>
  <cp:lastPrinted>1998-02-10T13:28:06Z</cp:lastPrinted>
  <dcterms:created xsi:type="dcterms:W3CDTF">2011-01-27T06:33:00Z</dcterms:created>
  <dcterms:modified xsi:type="dcterms:W3CDTF">2011-02-01T12:55:05Z</dcterms:modified>
  <cp:category/>
</cp:coreProperties>
</file>