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Default Extension="wmf" ContentType="image/x-wmf"/>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57" r:id="rId3"/>
    <p:sldId id="297" r:id="rId4"/>
    <p:sldId id="303" r:id="rId5"/>
    <p:sldId id="285" r:id="rId6"/>
    <p:sldId id="286" r:id="rId7"/>
    <p:sldId id="287" r:id="rId8"/>
    <p:sldId id="288" r:id="rId9"/>
    <p:sldId id="289" r:id="rId10"/>
    <p:sldId id="290" r:id="rId11"/>
    <p:sldId id="283" r:id="rId12"/>
    <p:sldId id="284" r:id="rId13"/>
    <p:sldId id="300" r:id="rId14"/>
    <p:sldId id="301" r:id="rId15"/>
    <p:sldId id="298" r:id="rId16"/>
    <p:sldId id="291" r:id="rId17"/>
    <p:sldId id="294" r:id="rId18"/>
    <p:sldId id="295" r:id="rId19"/>
    <p:sldId id="302" r:id="rId20"/>
    <p:sldId id="282"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72005F"/>
    <a:srgbClr val="FFAC84"/>
    <a:srgbClr val="EFE6A8"/>
    <a:srgbClr val="6A2A09"/>
    <a:srgbClr val="EFC59E"/>
    <a:srgbClr val="A40314"/>
    <a:srgbClr val="7BFF8D"/>
    <a:srgbClr val="FFF463"/>
    <a:srgbClr val="F6C1A0"/>
    <a:srgbClr val="30CC29"/>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9" d="100"/>
          <a:sy n="99" d="100"/>
        </p:scale>
        <p:origin x="-61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413CD272-4BEC-B849-B2FF-D2614FEBEE77}"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January 2011</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January 2011</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January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ROOT INC.</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-11/0023r1</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p:txBody>
          <a:bodyPr/>
          <a:lstStyle/>
          <a:p>
            <a:r>
              <a:rPr lang="en-US" altLang="ja-JP" smtClean="0"/>
              <a:t>January 2011</a:t>
            </a:r>
            <a:endParaRPr lang="en-US" altLang="ja-JP"/>
          </a:p>
        </p:txBody>
      </p:sp>
      <p:sp>
        <p:nvSpPr>
          <p:cNvPr id="7"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smtClean="0"/>
              <a:t>Use Case </a:t>
            </a:r>
            <a:r>
              <a:rPr lang="en-US" altLang="ja-JP" dirty="0" smtClean="0"/>
              <a:t>Scenario </a:t>
            </a:r>
            <a:r>
              <a:rPr lang="en-US" altLang="ja-JP" dirty="0" smtClean="0"/>
              <a:t>for </a:t>
            </a:r>
            <a:r>
              <a:rPr lang="en-US" altLang="ja-JP" dirty="0" err="1" smtClean="0"/>
              <a:t>TGai</a:t>
            </a:r>
            <a:endParaRPr lang="en-US" altLang="ja-JP"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2011-01-18</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nvGraphicFramePr>
        <p:xfrm>
          <a:off x="609600" y="2362200"/>
          <a:ext cx="7924800" cy="3931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200" dirty="0" err="1" smtClean="0"/>
                        <a:t>hmorioka@root-hq.com</a:t>
                      </a:r>
                      <a:endParaRPr kumimoji="1" lang="ja-JP" altLang="en-US" sz="1200" dirty="0"/>
                    </a:p>
                  </a:txBody>
                  <a:tcPr/>
                </a:tc>
              </a:tr>
              <a:tr h="370840">
                <a:tc>
                  <a:txBody>
                    <a:bodyPr/>
                    <a:lstStyle/>
                    <a:p>
                      <a:r>
                        <a:rPr kumimoji="1" lang="en-US" altLang="ja-JP" sz="1600" dirty="0" smtClean="0"/>
                        <a:t>Marc Emmelmann</a:t>
                      </a:r>
                      <a:endParaRPr kumimoji="1" lang="ja-JP" altLang="en-US" sz="1600" dirty="0"/>
                    </a:p>
                  </a:txBody>
                  <a:tcPr/>
                </a:tc>
                <a:tc>
                  <a:txBody>
                    <a:bodyPr/>
                    <a:lstStyle/>
                    <a:p>
                      <a:r>
                        <a:rPr kumimoji="1" lang="en-US" altLang="ja-JP" sz="1600" dirty="0" smtClean="0"/>
                        <a:t>Fraunhofer </a:t>
                      </a:r>
                      <a:r>
                        <a:rPr kumimoji="1" lang="en-US" altLang="ja-JP" sz="1600" dirty="0" err="1" smtClean="0"/>
                        <a:t>Fokus</a:t>
                      </a:r>
                      <a:endParaRPr kumimoji="1" lang="ja-JP" altLang="en-US" sz="1600" dirty="0"/>
                    </a:p>
                  </a:txBody>
                  <a:tcPr/>
                </a:tc>
                <a:tc>
                  <a:txBody>
                    <a:bodyPr/>
                    <a:lstStyle/>
                    <a:p>
                      <a:r>
                        <a:rPr kumimoji="1" lang="en-US" altLang="ja-JP" sz="1600" dirty="0" err="1" smtClean="0"/>
                        <a:t>Kaiserin-Augusta-Allee</a:t>
                      </a:r>
                      <a:r>
                        <a:rPr kumimoji="1" lang="en-US" altLang="ja-JP" sz="1600" dirty="0" smtClean="0"/>
                        <a:t> 31</a:t>
                      </a:r>
                      <a:br>
                        <a:rPr kumimoji="1" lang="en-US" altLang="ja-JP" sz="1600" dirty="0" smtClean="0"/>
                      </a:br>
                      <a:r>
                        <a:rPr kumimoji="1" lang="en-US" altLang="ja-JP" sz="1600" dirty="0" smtClean="0"/>
                        <a:t>10589 Berlin</a:t>
                      </a:r>
                    </a:p>
                    <a:p>
                      <a:r>
                        <a:rPr kumimoji="1" lang="en-US" altLang="ja-JP" sz="1600" dirty="0" smtClean="0"/>
                        <a:t>Germany</a:t>
                      </a:r>
                      <a:endParaRPr kumimoji="1" lang="ja-JP" altLang="en-US" sz="1600" dirty="0"/>
                    </a:p>
                  </a:txBody>
                  <a:tcPr/>
                </a:tc>
                <a:tc>
                  <a:txBody>
                    <a:bodyPr/>
                    <a:lstStyle/>
                    <a:p>
                      <a:r>
                        <a:rPr kumimoji="1" lang="en-US" altLang="ja-JP" sz="1600" dirty="0" smtClean="0"/>
                        <a:t>+49-30-3463-7268</a:t>
                      </a:r>
                      <a:endParaRPr kumimoji="1" lang="ja-JP" altLang="en-US" sz="1600" dirty="0"/>
                    </a:p>
                  </a:txBody>
                  <a:tcPr/>
                </a:tc>
                <a:tc>
                  <a:txBody>
                    <a:bodyPr/>
                    <a:lstStyle/>
                    <a:p>
                      <a:r>
                        <a:rPr kumimoji="1" lang="en-US" altLang="ja-JP" sz="1200" dirty="0" err="1" smtClean="0"/>
                        <a:t>emmelmann@ieee.org</a:t>
                      </a:r>
                      <a:endParaRPr kumimoji="1" lang="ja-JP" altLang="en-US" sz="1200" dirty="0"/>
                    </a:p>
                  </a:txBody>
                  <a:tcPr/>
                </a:tc>
              </a:tr>
              <a:tr h="370840">
                <a:tc>
                  <a:txBody>
                    <a:bodyPr/>
                    <a:lstStyle/>
                    <a:p>
                      <a:r>
                        <a:rPr kumimoji="1" lang="en-US" altLang="ja-JP" sz="1600" dirty="0" smtClean="0"/>
                        <a:t>Hiroshi MANO</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+81-3-5719-7630</a:t>
                      </a:r>
                      <a:endParaRPr kumimoji="1" lang="ja-JP" altLang="en-US" sz="1600" dirty="0"/>
                    </a:p>
                  </a:txBody>
                  <a:tcPr/>
                </a:tc>
                <a:tc>
                  <a:txBody>
                    <a:bodyPr/>
                    <a:lstStyle/>
                    <a:p>
                      <a:r>
                        <a:rPr kumimoji="1" lang="en-US" altLang="ja-JP" sz="1200" dirty="0" err="1" smtClean="0"/>
                        <a:t>hmano@root-hq.com</a:t>
                      </a:r>
                      <a:endParaRPr kumimoji="1" lang="ja-JP" altLang="en-US" sz="1200"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+81-771-7630</a:t>
                      </a:r>
                      <a:endParaRPr kumimoji="1" lang="ja-JP" altLang="en-US" sz="1600" dirty="0"/>
                    </a:p>
                  </a:txBody>
                  <a:tcPr/>
                </a:tc>
                <a:tc>
                  <a:txBody>
                    <a:bodyPr/>
                    <a:lstStyle/>
                    <a:p>
                      <a:r>
                        <a:rPr kumimoji="1" lang="en-US" altLang="ja-JP" sz="1200" dirty="0" err="1" smtClean="0"/>
                        <a:t>cas@trans-nt.com</a:t>
                      </a:r>
                      <a:endParaRPr kumimoji="1" lang="ja-JP" altLang="en-US" sz="1200" dirty="0"/>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a:t>
            </a:r>
            <a:r>
              <a:rPr lang="en-US" dirty="0" smtClean="0"/>
              <a:t> 3: </a:t>
            </a:r>
            <a:r>
              <a:rPr lang="en-US" dirty="0" smtClean="0"/>
              <a:t>Simultaneous </a:t>
            </a:r>
            <a:r>
              <a:rPr lang="en-US" dirty="0" smtClean="0"/>
              <a:t>channel switch of large user groups:</a:t>
            </a:r>
            <a:r>
              <a:rPr lang="en-US" dirty="0" smtClean="0"/>
              <a:t> Characteristics</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10</a:t>
            </a:fld>
            <a:endParaRPr lang="en-US" altLang="ja-JP"/>
          </a:p>
        </p:txBody>
      </p:sp>
      <p:graphicFrame>
        <p:nvGraphicFramePr>
          <p:cNvPr id="8" name="Tabelle 6"/>
          <p:cNvGraphicFramePr>
            <a:graphicFrameLocks noGrp="1"/>
          </p:cNvGraphicFramePr>
          <p:nvPr/>
        </p:nvGraphicFramePr>
        <p:xfrm>
          <a:off x="685800" y="2311400"/>
          <a:ext cx="7924800" cy="3708400"/>
        </p:xfrm>
        <a:graphic>
          <a:graphicData uri="http://schemas.openxmlformats.org/drawingml/2006/table">
            <a:tbl>
              <a:tblPr firstRow="1" bandRow="1">
                <a:tableStyleId>{5C22544A-7EE6-4342-B048-85BDC9FD1C3A}</a:tableStyleId>
              </a:tblPr>
              <a:tblGrid>
                <a:gridCol w="3962400"/>
                <a:gridCol w="3962400"/>
              </a:tblGrid>
              <a:tr h="370840">
                <a:tc>
                  <a:txBody>
                    <a:bodyPr/>
                    <a:lstStyle/>
                    <a:p>
                      <a:r>
                        <a:rPr lang="en-US" dirty="0" smtClean="0"/>
                        <a:t>Characteristic</a:t>
                      </a:r>
                      <a:endParaRPr lang="en-US" dirty="0"/>
                    </a:p>
                  </a:txBody>
                  <a:tcPr/>
                </a:tc>
                <a:tc>
                  <a:txBody>
                    <a:bodyPr/>
                    <a:lstStyle/>
                    <a:p>
                      <a:r>
                        <a:rPr lang="en-US" dirty="0" smtClean="0"/>
                        <a:t>Value</a:t>
                      </a:r>
                      <a:endParaRPr lang="en-US" dirty="0"/>
                    </a:p>
                  </a:txBody>
                  <a:tcPr/>
                </a:tc>
              </a:tr>
              <a:tr h="370840">
                <a:tc>
                  <a:txBody>
                    <a:bodyPr/>
                    <a:lstStyle/>
                    <a:p>
                      <a:r>
                        <a:rPr lang="en-US" dirty="0" smtClean="0"/>
                        <a:t>Transmission</a:t>
                      </a:r>
                      <a:r>
                        <a:rPr lang="en-US" baseline="0" dirty="0" smtClean="0"/>
                        <a:t> range of AP passed by [</a:t>
                      </a:r>
                      <a:r>
                        <a:rPr lang="en-US" baseline="0" dirty="0" err="1" smtClean="0"/>
                        <a:t>m</a:t>
                      </a:r>
                      <a:r>
                        <a:rPr lang="en-US" baseline="0" dirty="0" smtClean="0"/>
                        <a:t>]</a:t>
                      </a:r>
                      <a:endParaRPr lang="en-US" dirty="0"/>
                    </a:p>
                  </a:txBody>
                  <a:tcPr/>
                </a:tc>
                <a:tc>
                  <a:txBody>
                    <a:bodyPr/>
                    <a:lstStyle/>
                    <a:p>
                      <a:r>
                        <a:rPr lang="en-US" baseline="0" dirty="0" smtClean="0"/>
                        <a:t>5 – 10 </a:t>
                      </a:r>
                      <a:r>
                        <a:rPr lang="en-US" baseline="0" dirty="0" err="1" smtClean="0"/>
                        <a:t>m</a:t>
                      </a:r>
                      <a:endParaRPr lang="en-US" dirty="0"/>
                    </a:p>
                  </a:txBody>
                  <a:tcPr/>
                </a:tc>
              </a:tr>
              <a:tr h="370840">
                <a:tc>
                  <a:txBody>
                    <a:bodyPr/>
                    <a:lstStyle/>
                    <a:p>
                      <a:r>
                        <a:rPr lang="en-US" dirty="0" smtClean="0"/>
                        <a:t>Users’ velocity [km/h]</a:t>
                      </a:r>
                      <a:endParaRPr lang="en-US" dirty="0"/>
                    </a:p>
                  </a:txBody>
                  <a:tcPr/>
                </a:tc>
                <a:tc>
                  <a:txBody>
                    <a:bodyPr/>
                    <a:lstStyle/>
                    <a:p>
                      <a:r>
                        <a:rPr lang="en-US" dirty="0" smtClean="0"/>
                        <a:t>2</a:t>
                      </a:r>
                      <a:r>
                        <a:rPr lang="en-US" baseline="0" dirty="0" smtClean="0"/>
                        <a:t> – 5 km/h</a:t>
                      </a:r>
                      <a:endParaRPr lang="en-US" dirty="0"/>
                    </a:p>
                  </a:txBody>
                  <a:tcPr/>
                </a:tc>
              </a:tr>
              <a:tr h="370840">
                <a:tc>
                  <a:txBody>
                    <a:bodyPr/>
                    <a:lstStyle/>
                    <a:p>
                      <a:r>
                        <a:rPr lang="en-US" dirty="0" smtClean="0"/>
                        <a:t>Dwell time in AP’s coverage [</a:t>
                      </a:r>
                      <a:r>
                        <a:rPr lang="en-US" dirty="0" err="1" smtClean="0"/>
                        <a:t>s</a:t>
                      </a:r>
                      <a:r>
                        <a:rPr lang="en-US" dirty="0" smtClean="0"/>
                        <a:t>]</a:t>
                      </a:r>
                      <a:endParaRPr lang="en-US" dirty="0"/>
                    </a:p>
                  </a:txBody>
                  <a:tcPr/>
                </a:tc>
                <a:tc>
                  <a:txBody>
                    <a:bodyPr/>
                    <a:lstStyle/>
                    <a:p>
                      <a:r>
                        <a:rPr lang="en-US" dirty="0" smtClean="0"/>
                        <a:t>3.6</a:t>
                      </a:r>
                      <a:r>
                        <a:rPr lang="en-US" baseline="0" dirty="0" smtClean="0"/>
                        <a:t> – 18 </a:t>
                      </a:r>
                      <a:r>
                        <a:rPr lang="en-US" baseline="0" dirty="0" err="1" smtClean="0"/>
                        <a:t>s</a:t>
                      </a:r>
                      <a:endParaRPr lang="en-US" dirty="0"/>
                    </a:p>
                  </a:txBody>
                  <a:tcPr/>
                </a:tc>
              </a:tr>
              <a:tr h="370840">
                <a:tc>
                  <a:txBody>
                    <a:bodyPr/>
                    <a:lstStyle/>
                    <a:p>
                      <a:r>
                        <a:rPr lang="en-US" dirty="0" smtClean="0"/>
                        <a:t>User arrival / departure rate [user / </a:t>
                      </a:r>
                      <a:r>
                        <a:rPr lang="en-US" dirty="0" err="1" smtClean="0"/>
                        <a:t>s</a:t>
                      </a:r>
                      <a:r>
                        <a:rPr lang="en-US" dirty="0" smtClean="0"/>
                        <a:t>]</a:t>
                      </a:r>
                      <a:endParaRPr lang="en-US" dirty="0"/>
                    </a:p>
                  </a:txBody>
                  <a:tcPr/>
                </a:tc>
                <a:tc>
                  <a:txBody>
                    <a:bodyPr/>
                    <a:lstStyle/>
                    <a:p>
                      <a:r>
                        <a:rPr lang="en-US" dirty="0" smtClean="0"/>
                        <a:t>1</a:t>
                      </a:r>
                      <a:r>
                        <a:rPr lang="en-US" baseline="0" dirty="0" smtClean="0"/>
                        <a:t> --</a:t>
                      </a:r>
                      <a:r>
                        <a:rPr lang="en-US" baseline="0" dirty="0" smtClean="0"/>
                        <a:t> 300</a:t>
                      </a:r>
                      <a:endParaRPr lang="en-US" dirty="0"/>
                    </a:p>
                  </a:txBody>
                  <a:tcPr/>
                </a:tc>
              </a:tr>
              <a:tr h="370840">
                <a:tc>
                  <a:txBody>
                    <a:bodyPr/>
                    <a:lstStyle/>
                    <a:p>
                      <a:r>
                        <a:rPr lang="en-US" dirty="0" smtClean="0"/>
                        <a:t>User flux [user /</a:t>
                      </a:r>
                      <a:r>
                        <a:rPr lang="en-US" dirty="0" err="1" smtClean="0"/>
                        <a:t>s</a:t>
                      </a:r>
                      <a:r>
                        <a:rPr lang="en-US" dirty="0" smtClean="0"/>
                        <a:t> m^2]</a:t>
                      </a:r>
                      <a:endParaRPr lang="en-US" dirty="0"/>
                    </a:p>
                  </a:txBody>
                  <a:tcPr/>
                </a:tc>
                <a:tc>
                  <a:txBody>
                    <a:bodyPr/>
                    <a:lstStyle/>
                    <a:p>
                      <a:r>
                        <a:rPr lang="en-US" dirty="0" smtClean="0"/>
                        <a:t>1.6</a:t>
                      </a:r>
                      <a:r>
                        <a:rPr lang="en-US" baseline="0" dirty="0" smtClean="0"/>
                        <a:t> e-3 – 2.5 </a:t>
                      </a:r>
                      <a:r>
                        <a:rPr lang="en-US" baseline="0" err="1" smtClean="0"/>
                        <a:t>e</a:t>
                      </a:r>
                      <a:r>
                        <a:rPr lang="en-US" baseline="0" smtClean="0"/>
                        <a:t>-1</a:t>
                      </a:r>
                      <a:endParaRPr lang="en-US" dirty="0"/>
                    </a:p>
                  </a:txBody>
                  <a:tcPr/>
                </a:tc>
              </a:tr>
              <a:tr h="370840">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a:t>
            </a:r>
            <a:r>
              <a:rPr lang="en-US" dirty="0" smtClean="0"/>
              <a:t> 4: Coupons Distribution</a:t>
            </a:r>
            <a:r>
              <a:rPr lang="en-US" dirty="0" smtClean="0"/>
              <a:t>: Overview</a:t>
            </a:r>
            <a:endParaRPr lang="en-US" dirty="0"/>
          </a:p>
        </p:txBody>
      </p:sp>
      <p:sp>
        <p:nvSpPr>
          <p:cNvPr id="3" name="Inhaltsplatzhalter 2"/>
          <p:cNvSpPr>
            <a:spLocks noGrp="1"/>
          </p:cNvSpPr>
          <p:nvPr>
            <p:ph idx="1"/>
          </p:nvPr>
        </p:nvSpPr>
        <p:spPr>
          <a:xfrm>
            <a:off x="685800" y="1981200"/>
            <a:ext cx="7772400" cy="2667000"/>
          </a:xfrm>
        </p:spPr>
        <p:txBody>
          <a:bodyPr/>
          <a:lstStyle/>
          <a:p>
            <a:r>
              <a:rPr lang="en-US" sz="1800" dirty="0" smtClean="0"/>
              <a:t>A user passes through in front of a shop or a digital signage.</a:t>
            </a:r>
            <a:endParaRPr lang="en-US" sz="1800" dirty="0" smtClean="0"/>
          </a:p>
          <a:p>
            <a:r>
              <a:rPr lang="en-US" sz="1800" dirty="0" smtClean="0"/>
              <a:t>The </a:t>
            </a:r>
            <a:r>
              <a:rPr lang="en-US" sz="1800" dirty="0" smtClean="0"/>
              <a:t>user can get a couple of discount coupons and may connect to the Internet.</a:t>
            </a:r>
          </a:p>
          <a:p>
            <a:r>
              <a:rPr lang="en-US" sz="1800" dirty="0" smtClean="0"/>
              <a:t>A shop or a digital signage can identify the user.</a:t>
            </a:r>
          </a:p>
          <a:p>
            <a:r>
              <a:rPr lang="en-US" sz="1800" dirty="0" smtClean="0"/>
              <a:t>They can give him/her adaptive advertisement and coupons.</a:t>
            </a:r>
            <a:endParaRPr lang="en-US" sz="1800" dirty="0" smtClean="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a:t>
            </a:r>
            <a:r>
              <a:rPr lang="en-US" dirty="0" smtClean="0"/>
              <a:t> </a:t>
            </a:r>
            <a:r>
              <a:rPr lang="en-US" dirty="0" smtClean="0"/>
              <a:t>4</a:t>
            </a:r>
            <a:r>
              <a:rPr lang="en-US" dirty="0" smtClean="0"/>
              <a:t>: Coupons Distribution</a:t>
            </a:r>
            <a:r>
              <a:rPr lang="en-US" dirty="0" smtClean="0"/>
              <a:t>:</a:t>
            </a:r>
            <a:br>
              <a:rPr lang="en-US" dirty="0" smtClean="0"/>
            </a:br>
            <a:r>
              <a:rPr lang="en-US" dirty="0" smtClean="0"/>
              <a:t>Characteristics</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12</a:t>
            </a:fld>
            <a:endParaRPr lang="en-US" altLang="ja-JP"/>
          </a:p>
        </p:txBody>
      </p:sp>
      <p:graphicFrame>
        <p:nvGraphicFramePr>
          <p:cNvPr id="7" name="Tabelle 6"/>
          <p:cNvGraphicFramePr>
            <a:graphicFrameLocks noGrp="1"/>
          </p:cNvGraphicFramePr>
          <p:nvPr/>
        </p:nvGraphicFramePr>
        <p:xfrm>
          <a:off x="685800" y="2311400"/>
          <a:ext cx="7924800" cy="3708400"/>
        </p:xfrm>
        <a:graphic>
          <a:graphicData uri="http://schemas.openxmlformats.org/drawingml/2006/table">
            <a:tbl>
              <a:tblPr firstRow="1" bandRow="1">
                <a:tableStyleId>{5C22544A-7EE6-4342-B048-85BDC9FD1C3A}</a:tableStyleId>
              </a:tblPr>
              <a:tblGrid>
                <a:gridCol w="3962400"/>
                <a:gridCol w="3962400"/>
              </a:tblGrid>
              <a:tr h="370840">
                <a:tc>
                  <a:txBody>
                    <a:bodyPr/>
                    <a:lstStyle/>
                    <a:p>
                      <a:r>
                        <a:rPr lang="en-US" dirty="0" smtClean="0"/>
                        <a:t>Characteristic</a:t>
                      </a:r>
                      <a:endParaRPr lang="en-US" dirty="0"/>
                    </a:p>
                  </a:txBody>
                  <a:tcPr/>
                </a:tc>
                <a:tc>
                  <a:txBody>
                    <a:bodyPr/>
                    <a:lstStyle/>
                    <a:p>
                      <a:r>
                        <a:rPr lang="en-US" dirty="0" smtClean="0"/>
                        <a:t>Value</a:t>
                      </a:r>
                      <a:endParaRPr lang="en-US" dirty="0"/>
                    </a:p>
                  </a:txBody>
                  <a:tcPr/>
                </a:tc>
              </a:tr>
              <a:tr h="370840">
                <a:tc>
                  <a:txBody>
                    <a:bodyPr/>
                    <a:lstStyle/>
                    <a:p>
                      <a:r>
                        <a:rPr lang="en-US" dirty="0" smtClean="0"/>
                        <a:t>Transmission</a:t>
                      </a:r>
                      <a:r>
                        <a:rPr lang="en-US" baseline="0" dirty="0" smtClean="0"/>
                        <a:t> range of AP passed by [</a:t>
                      </a:r>
                      <a:r>
                        <a:rPr lang="en-US" baseline="0" dirty="0" err="1" smtClean="0"/>
                        <a:t>m</a:t>
                      </a:r>
                      <a:r>
                        <a:rPr lang="en-US" baseline="0" dirty="0" smtClean="0"/>
                        <a:t>]</a:t>
                      </a:r>
                      <a:endParaRPr lang="en-US" dirty="0"/>
                    </a:p>
                  </a:txBody>
                  <a:tcPr/>
                </a:tc>
                <a:tc>
                  <a:txBody>
                    <a:bodyPr/>
                    <a:lstStyle/>
                    <a:p>
                      <a:r>
                        <a:rPr lang="en-US" dirty="0" smtClean="0"/>
                        <a:t>20 </a:t>
                      </a:r>
                      <a:r>
                        <a:rPr lang="en-US" dirty="0" smtClean="0"/>
                        <a:t>-- </a:t>
                      </a:r>
                      <a:r>
                        <a:rPr lang="en-US" dirty="0" smtClean="0"/>
                        <a:t>30</a:t>
                      </a:r>
                      <a:r>
                        <a:rPr lang="en-US" baseline="0" dirty="0" smtClean="0"/>
                        <a:t> </a:t>
                      </a:r>
                      <a:r>
                        <a:rPr lang="en-US" baseline="0" dirty="0" err="1" smtClean="0"/>
                        <a:t>m</a:t>
                      </a:r>
                      <a:endParaRPr lang="en-US" dirty="0"/>
                    </a:p>
                  </a:txBody>
                  <a:tcPr/>
                </a:tc>
              </a:tr>
              <a:tr h="370840">
                <a:tc>
                  <a:txBody>
                    <a:bodyPr/>
                    <a:lstStyle/>
                    <a:p>
                      <a:r>
                        <a:rPr lang="en-US" dirty="0" smtClean="0"/>
                        <a:t>Users’ velocity [km/h]</a:t>
                      </a:r>
                      <a:endParaRPr lang="en-US" dirty="0"/>
                    </a:p>
                  </a:txBody>
                  <a:tcPr/>
                </a:tc>
                <a:tc>
                  <a:txBody>
                    <a:bodyPr/>
                    <a:lstStyle/>
                    <a:p>
                      <a:r>
                        <a:rPr lang="en-US" dirty="0" smtClean="0"/>
                        <a:t>5 </a:t>
                      </a:r>
                      <a:r>
                        <a:rPr lang="en-US" dirty="0" smtClean="0"/>
                        <a:t>–</a:t>
                      </a:r>
                      <a:r>
                        <a:rPr lang="en-US" dirty="0" smtClean="0"/>
                        <a:t> 50 </a:t>
                      </a:r>
                      <a:r>
                        <a:rPr lang="en-US" dirty="0" smtClean="0"/>
                        <a:t>km/h </a:t>
                      </a:r>
                      <a:endParaRPr lang="en-US" dirty="0"/>
                    </a:p>
                  </a:txBody>
                  <a:tcPr/>
                </a:tc>
              </a:tr>
              <a:tr h="370840">
                <a:tc>
                  <a:txBody>
                    <a:bodyPr/>
                    <a:lstStyle/>
                    <a:p>
                      <a:r>
                        <a:rPr lang="en-US" dirty="0" smtClean="0"/>
                        <a:t>Dwell time in AP’s coverage [</a:t>
                      </a:r>
                      <a:r>
                        <a:rPr lang="en-US" dirty="0" err="1" smtClean="0"/>
                        <a:t>s</a:t>
                      </a:r>
                      <a:r>
                        <a:rPr lang="en-US" dirty="0" smtClean="0"/>
                        <a:t>]</a:t>
                      </a:r>
                      <a:endParaRPr lang="en-US" dirty="0"/>
                    </a:p>
                  </a:txBody>
                  <a:tcPr/>
                </a:tc>
                <a:tc>
                  <a:txBody>
                    <a:bodyPr/>
                    <a:lstStyle/>
                    <a:p>
                      <a:r>
                        <a:rPr lang="en-US" dirty="0" smtClean="0"/>
                        <a:t>1.5 </a:t>
                      </a:r>
                      <a:r>
                        <a:rPr lang="en-US" dirty="0" smtClean="0"/>
                        <a:t>–</a:t>
                      </a:r>
                      <a:r>
                        <a:rPr lang="en-US" dirty="0" smtClean="0"/>
                        <a:t> 6</a:t>
                      </a:r>
                      <a:r>
                        <a:rPr lang="en-US" baseline="0" dirty="0" smtClean="0"/>
                        <a:t> </a:t>
                      </a:r>
                      <a:r>
                        <a:rPr lang="en-US" baseline="0" dirty="0" err="1" smtClean="0"/>
                        <a:t>s</a:t>
                      </a:r>
                      <a:endParaRPr lang="en-US" dirty="0"/>
                    </a:p>
                  </a:txBody>
                  <a:tcPr/>
                </a:tc>
              </a:tr>
              <a:tr h="370840">
                <a:tc>
                  <a:txBody>
                    <a:bodyPr/>
                    <a:lstStyle/>
                    <a:p>
                      <a:r>
                        <a:rPr lang="en-US" dirty="0" smtClean="0"/>
                        <a:t>User arrival / departure rate [user / </a:t>
                      </a:r>
                      <a:r>
                        <a:rPr lang="en-US" dirty="0" err="1" smtClean="0"/>
                        <a:t>s</a:t>
                      </a:r>
                      <a:r>
                        <a:rPr lang="en-US" dirty="0" smtClean="0"/>
                        <a:t>]</a:t>
                      </a:r>
                      <a:endParaRPr lang="en-US" dirty="0"/>
                    </a:p>
                  </a:txBody>
                  <a:tcPr/>
                </a:tc>
                <a:tc>
                  <a:txBody>
                    <a:bodyPr/>
                    <a:lstStyle/>
                    <a:p>
                      <a:r>
                        <a:rPr lang="en-US" dirty="0" smtClean="0"/>
                        <a:t>7 -- 70</a:t>
                      </a:r>
                      <a:endParaRPr lang="en-US" dirty="0"/>
                    </a:p>
                  </a:txBody>
                  <a:tcPr/>
                </a:tc>
              </a:tr>
              <a:tr h="370840">
                <a:tc>
                  <a:txBody>
                    <a:bodyPr/>
                    <a:lstStyle/>
                    <a:p>
                      <a:r>
                        <a:rPr lang="en-US" dirty="0" smtClean="0"/>
                        <a:t>User flux [user /</a:t>
                      </a:r>
                      <a:r>
                        <a:rPr lang="en-US" dirty="0" err="1" smtClean="0"/>
                        <a:t>s</a:t>
                      </a:r>
                      <a:r>
                        <a:rPr lang="en-US" dirty="0" smtClean="0"/>
                        <a:t> m^2]</a:t>
                      </a:r>
                      <a:endParaRPr lang="en-US" dirty="0"/>
                    </a:p>
                  </a:txBody>
                  <a:tcPr/>
                </a:tc>
                <a:tc>
                  <a:txBody>
                    <a:bodyPr/>
                    <a:lstStyle/>
                    <a:p>
                      <a:r>
                        <a:rPr lang="en-US" dirty="0" smtClean="0"/>
                        <a:t>2.5e-3</a:t>
                      </a:r>
                      <a:r>
                        <a:rPr lang="en-US" baseline="0" dirty="0" smtClean="0"/>
                        <a:t> – 5.6e-2</a:t>
                      </a:r>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a:t>
            </a:r>
            <a:r>
              <a:rPr lang="en-US" dirty="0" smtClean="0"/>
              <a:t> 5: </a:t>
            </a:r>
            <a:r>
              <a:rPr lang="en-US" dirty="0" smtClean="0"/>
              <a:t>Toll </a:t>
            </a:r>
            <a:r>
              <a:rPr lang="en-US" dirty="0" smtClean="0"/>
              <a:t>/ Weight Station Drive </a:t>
            </a:r>
            <a:r>
              <a:rPr lang="en-US" dirty="0" smtClean="0"/>
              <a:t>By: Overview</a:t>
            </a:r>
            <a:endParaRPr lang="en-US" dirty="0"/>
          </a:p>
        </p:txBody>
      </p:sp>
      <p:sp>
        <p:nvSpPr>
          <p:cNvPr id="3" name="Inhaltsplatzhalter 2"/>
          <p:cNvSpPr>
            <a:spLocks noGrp="1"/>
          </p:cNvSpPr>
          <p:nvPr>
            <p:ph idx="1"/>
          </p:nvPr>
        </p:nvSpPr>
        <p:spPr>
          <a:xfrm>
            <a:off x="685800" y="1981200"/>
            <a:ext cx="7772400" cy="2667000"/>
          </a:xfrm>
        </p:spPr>
        <p:txBody>
          <a:bodyPr/>
          <a:lstStyle/>
          <a:p>
            <a:r>
              <a:rPr lang="en-US" sz="1800" dirty="0" smtClean="0"/>
              <a:t>A car or a truck on a highway drives through a toll station or passes by a weight station</a:t>
            </a:r>
          </a:p>
          <a:p>
            <a:r>
              <a:rPr lang="en-US" sz="1800" dirty="0" smtClean="0"/>
              <a:t>While driving by (or being weighted) information such as billing the customer with tolls or exchange of freight information is necessary</a:t>
            </a:r>
          </a:p>
          <a:p>
            <a:r>
              <a:rPr lang="en-US" sz="1800" dirty="0" smtClean="0"/>
              <a:t>Enabling applications build upon standard IP protocol suite and potentially trust in the underlying wireless technology to establish a secure link</a:t>
            </a:r>
          </a:p>
          <a:p>
            <a:r>
              <a:rPr lang="en-US" sz="1800" dirty="0" smtClean="0"/>
              <a:t>Communication devices are expected to be on-board the vehicle</a:t>
            </a:r>
            <a:endParaRPr lang="en-US" sz="1800"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a:t>
            </a:r>
            <a:r>
              <a:rPr lang="en-US" dirty="0" smtClean="0"/>
              <a:t> 5: Toll </a:t>
            </a:r>
            <a:r>
              <a:rPr lang="en-US" dirty="0" smtClean="0"/>
              <a:t>/ Weight Station Drive </a:t>
            </a:r>
            <a:r>
              <a:rPr lang="en-US" dirty="0" smtClean="0"/>
              <a:t>By:</a:t>
            </a:r>
            <a:br>
              <a:rPr lang="en-US" dirty="0" smtClean="0"/>
            </a:br>
            <a:r>
              <a:rPr lang="en-US" dirty="0" smtClean="0"/>
              <a:t>Characteristics</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14</a:t>
            </a:fld>
            <a:endParaRPr lang="en-US" altLang="ja-JP"/>
          </a:p>
        </p:txBody>
      </p:sp>
      <p:graphicFrame>
        <p:nvGraphicFramePr>
          <p:cNvPr id="8" name="Tabelle 6"/>
          <p:cNvGraphicFramePr>
            <a:graphicFrameLocks noGrp="1"/>
          </p:cNvGraphicFramePr>
          <p:nvPr/>
        </p:nvGraphicFramePr>
        <p:xfrm>
          <a:off x="685800" y="2311400"/>
          <a:ext cx="7924800" cy="3708400"/>
        </p:xfrm>
        <a:graphic>
          <a:graphicData uri="http://schemas.openxmlformats.org/drawingml/2006/table">
            <a:tbl>
              <a:tblPr firstRow="1" bandRow="1">
                <a:tableStyleId>{5C22544A-7EE6-4342-B048-85BDC9FD1C3A}</a:tableStyleId>
              </a:tblPr>
              <a:tblGrid>
                <a:gridCol w="3962400"/>
                <a:gridCol w="3962400"/>
              </a:tblGrid>
              <a:tr h="370840">
                <a:tc>
                  <a:txBody>
                    <a:bodyPr/>
                    <a:lstStyle/>
                    <a:p>
                      <a:r>
                        <a:rPr lang="en-US" dirty="0" smtClean="0"/>
                        <a:t>Characteristic</a:t>
                      </a:r>
                      <a:endParaRPr lang="en-US" dirty="0"/>
                    </a:p>
                  </a:txBody>
                  <a:tcPr/>
                </a:tc>
                <a:tc>
                  <a:txBody>
                    <a:bodyPr/>
                    <a:lstStyle/>
                    <a:p>
                      <a:r>
                        <a:rPr lang="en-US" dirty="0" smtClean="0"/>
                        <a:t>Value</a:t>
                      </a:r>
                      <a:endParaRPr lang="en-US" dirty="0"/>
                    </a:p>
                  </a:txBody>
                  <a:tcPr/>
                </a:tc>
              </a:tr>
              <a:tr h="370840">
                <a:tc>
                  <a:txBody>
                    <a:bodyPr/>
                    <a:lstStyle/>
                    <a:p>
                      <a:r>
                        <a:rPr lang="en-US" dirty="0" smtClean="0"/>
                        <a:t>Transmission</a:t>
                      </a:r>
                      <a:r>
                        <a:rPr lang="en-US" baseline="0" dirty="0" smtClean="0"/>
                        <a:t> range of AP passed by [</a:t>
                      </a:r>
                      <a:r>
                        <a:rPr lang="en-US" baseline="0" dirty="0" err="1" smtClean="0"/>
                        <a:t>m</a:t>
                      </a:r>
                      <a:r>
                        <a:rPr lang="en-US" baseline="0" dirty="0" smtClean="0"/>
                        <a:t>]</a:t>
                      </a:r>
                      <a:endParaRPr lang="en-US" dirty="0"/>
                    </a:p>
                  </a:txBody>
                  <a:tcPr/>
                </a:tc>
                <a:tc>
                  <a:txBody>
                    <a:bodyPr/>
                    <a:lstStyle/>
                    <a:p>
                      <a:r>
                        <a:rPr lang="en-US" dirty="0" smtClean="0"/>
                        <a:t>100 -- 200</a:t>
                      </a:r>
                      <a:r>
                        <a:rPr lang="en-US" baseline="0" dirty="0" smtClean="0"/>
                        <a:t> </a:t>
                      </a:r>
                      <a:r>
                        <a:rPr lang="en-US" baseline="0" dirty="0" err="1" smtClean="0"/>
                        <a:t>m</a:t>
                      </a:r>
                      <a:endParaRPr lang="en-US" dirty="0"/>
                    </a:p>
                  </a:txBody>
                  <a:tcPr/>
                </a:tc>
              </a:tr>
              <a:tr h="370840">
                <a:tc>
                  <a:txBody>
                    <a:bodyPr/>
                    <a:lstStyle/>
                    <a:p>
                      <a:r>
                        <a:rPr lang="en-US" dirty="0" smtClean="0"/>
                        <a:t>Users’ velocity [km/h]</a:t>
                      </a:r>
                      <a:endParaRPr lang="en-US" dirty="0"/>
                    </a:p>
                  </a:txBody>
                  <a:tcPr/>
                </a:tc>
                <a:tc>
                  <a:txBody>
                    <a:bodyPr/>
                    <a:lstStyle/>
                    <a:p>
                      <a:r>
                        <a:rPr lang="en-US" dirty="0" smtClean="0"/>
                        <a:t>60 – 120 km/h </a:t>
                      </a:r>
                      <a:endParaRPr lang="en-US" dirty="0"/>
                    </a:p>
                  </a:txBody>
                  <a:tcPr/>
                </a:tc>
              </a:tr>
              <a:tr h="370840">
                <a:tc>
                  <a:txBody>
                    <a:bodyPr/>
                    <a:lstStyle/>
                    <a:p>
                      <a:r>
                        <a:rPr lang="en-US" dirty="0" smtClean="0"/>
                        <a:t>Dwell time in AP’s coverage [</a:t>
                      </a:r>
                      <a:r>
                        <a:rPr lang="en-US" dirty="0" err="1" smtClean="0"/>
                        <a:t>s</a:t>
                      </a:r>
                      <a:r>
                        <a:rPr lang="en-US" dirty="0" smtClean="0"/>
                        <a:t>]</a:t>
                      </a:r>
                      <a:endParaRPr lang="en-US" dirty="0"/>
                    </a:p>
                  </a:txBody>
                  <a:tcPr/>
                </a:tc>
                <a:tc>
                  <a:txBody>
                    <a:bodyPr/>
                    <a:lstStyle/>
                    <a:p>
                      <a:r>
                        <a:rPr lang="en-US" dirty="0" smtClean="0"/>
                        <a:t>3 – 12</a:t>
                      </a:r>
                      <a:r>
                        <a:rPr lang="en-US" baseline="0" dirty="0" smtClean="0"/>
                        <a:t> </a:t>
                      </a:r>
                      <a:r>
                        <a:rPr lang="en-US" baseline="0" dirty="0" err="1" smtClean="0"/>
                        <a:t>s</a:t>
                      </a:r>
                      <a:endParaRPr lang="en-US" dirty="0"/>
                    </a:p>
                  </a:txBody>
                  <a:tcPr/>
                </a:tc>
              </a:tr>
              <a:tr h="370840">
                <a:tc>
                  <a:txBody>
                    <a:bodyPr/>
                    <a:lstStyle/>
                    <a:p>
                      <a:r>
                        <a:rPr lang="en-US" dirty="0" smtClean="0"/>
                        <a:t>User arrival / departure rate [user / </a:t>
                      </a:r>
                      <a:r>
                        <a:rPr lang="en-US" dirty="0" err="1" smtClean="0"/>
                        <a:t>s</a:t>
                      </a:r>
                      <a:r>
                        <a:rPr lang="en-US" dirty="0" smtClean="0"/>
                        <a:t>]</a:t>
                      </a:r>
                      <a:endParaRPr lang="en-US" dirty="0"/>
                    </a:p>
                  </a:txBody>
                  <a:tcPr/>
                </a:tc>
                <a:tc>
                  <a:txBody>
                    <a:bodyPr/>
                    <a:lstStyle/>
                    <a:p>
                      <a:r>
                        <a:rPr lang="en-US" dirty="0" smtClean="0"/>
                        <a:t>&lt;</a:t>
                      </a:r>
                      <a:r>
                        <a:rPr lang="en-US" baseline="0" dirty="0" smtClean="0"/>
                        <a:t> 10</a:t>
                      </a:r>
                      <a:endParaRPr lang="en-US" dirty="0"/>
                    </a:p>
                  </a:txBody>
                  <a:tcPr/>
                </a:tc>
              </a:tr>
              <a:tr h="370840">
                <a:tc>
                  <a:txBody>
                    <a:bodyPr/>
                    <a:lstStyle/>
                    <a:p>
                      <a:r>
                        <a:rPr lang="en-US" dirty="0" smtClean="0"/>
                        <a:t>User flux [user /</a:t>
                      </a:r>
                      <a:r>
                        <a:rPr lang="en-US" dirty="0" err="1" smtClean="0"/>
                        <a:t>s</a:t>
                      </a:r>
                      <a:r>
                        <a:rPr lang="en-US" dirty="0" smtClean="0"/>
                        <a:t> m^2]</a:t>
                      </a:r>
                      <a:endParaRPr lang="en-US" dirty="0"/>
                    </a:p>
                  </a:txBody>
                  <a:tcPr/>
                </a:tc>
                <a:tc>
                  <a:txBody>
                    <a:bodyPr/>
                    <a:lstStyle/>
                    <a:p>
                      <a:r>
                        <a:rPr lang="en-US" dirty="0" smtClean="0"/>
                        <a:t>4 e-5  --  1.5 e-4</a:t>
                      </a:r>
                      <a:endParaRPr lang="en-US" dirty="0"/>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Scenarios</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9047559C-680F-E94C-BB6B-E24F5D8A3692}" type="slidenum">
              <a:rPr lang="en-US" altLang="ja-JP" smtClean="0"/>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Expected User</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800" dirty="0" smtClean="0"/>
              <a:t>Hiroshi is a businessperson living in Tokyo, Japan.</a:t>
            </a:r>
          </a:p>
          <a:p>
            <a:r>
              <a:rPr lang="en-US" altLang="ja-JP" sz="1800" dirty="0" smtClean="0"/>
              <a:t>He </a:t>
            </a:r>
            <a:r>
              <a:rPr lang="en-US" altLang="ja-JP" sz="1800" dirty="0" smtClean="0"/>
              <a:t>uses </a:t>
            </a:r>
            <a:r>
              <a:rPr lang="en-US" altLang="ja-JP" sz="1800" dirty="0" smtClean="0"/>
              <a:t>e-</a:t>
            </a:r>
            <a:r>
              <a:rPr lang="en-US" altLang="ja-JP" sz="1800" dirty="0" smtClean="0"/>
              <a:t>mail</a:t>
            </a:r>
            <a:r>
              <a:rPr lang="en-US" altLang="ja-JP" sz="1800" dirty="0" smtClean="0"/>
              <a:t>, </a:t>
            </a:r>
            <a:r>
              <a:rPr lang="en-US" altLang="ja-JP" sz="1800" dirty="0" smtClean="0"/>
              <a:t>Twitter </a:t>
            </a:r>
            <a:r>
              <a:rPr lang="en-US" altLang="ja-JP" sz="1800" dirty="0" smtClean="0"/>
              <a:t>and</a:t>
            </a:r>
            <a:r>
              <a:rPr lang="en-US" altLang="ja-JP" sz="1800" dirty="0" smtClean="0"/>
              <a:t> many other internet services with </a:t>
            </a:r>
            <a:r>
              <a:rPr lang="en-US" altLang="ja-JP" sz="1800" dirty="0" smtClean="0"/>
              <a:t>his</a:t>
            </a:r>
            <a:r>
              <a:rPr lang="en-US" altLang="ja-JP" sz="1800" dirty="0" smtClean="0"/>
              <a:t> smart phone supporting WLAN.</a:t>
            </a:r>
          </a:p>
          <a:p>
            <a:r>
              <a:rPr lang="en-US" altLang="ja-JP" sz="1800" dirty="0" smtClean="0"/>
              <a:t>He </a:t>
            </a:r>
            <a:r>
              <a:rPr lang="en-US" altLang="ja-JP" sz="1800" dirty="0" smtClean="0"/>
              <a:t>wants </a:t>
            </a:r>
            <a:r>
              <a:rPr lang="en-US" altLang="ja-JP" sz="1800" dirty="0" smtClean="0"/>
              <a:t>to update his e-mail, Twitter timeline and flight information as possible as often.</a:t>
            </a:r>
          </a:p>
          <a:p>
            <a:r>
              <a:rPr lang="en-US" altLang="ja-JP" sz="1800" dirty="0" smtClean="0"/>
              <a:t>He prefers to access to the Internet by WLAN rather than 3G because of cost, speed and battery life. </a:t>
            </a:r>
            <a:endParaRPr lang="en-US" altLang="ja-JP" sz="18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smtClean="0"/>
              <a:t>Scenario </a:t>
            </a:r>
            <a:r>
              <a:rPr lang="en-US" altLang="ja-JP" dirty="0" smtClean="0"/>
              <a:t>: Travel (from office to station)</a:t>
            </a:r>
            <a:br>
              <a:rPr lang="en-US" altLang="ja-JP" dirty="0" smtClean="0"/>
            </a:br>
            <a:r>
              <a:rPr lang="en-US" altLang="ja-JP" dirty="0" err="1" smtClean="0"/>
              <a:t>TGai</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600" dirty="0" smtClean="0"/>
              <a:t>He travels to a city for his business.  The city locates 300km away from his office.  He goes there </a:t>
            </a:r>
            <a:r>
              <a:rPr lang="en-US" altLang="ja-JP" sz="1600" dirty="0" smtClean="0"/>
              <a:t>by train and car.</a:t>
            </a:r>
            <a:endParaRPr lang="en-US" altLang="ja-JP" sz="1600" dirty="0" smtClean="0"/>
          </a:p>
          <a:p>
            <a:r>
              <a:rPr lang="en-US" altLang="ja-JP" sz="1600" dirty="0" smtClean="0"/>
              <a:t>He updates information in his home by his own private AP with </a:t>
            </a:r>
            <a:r>
              <a:rPr lang="en-US" altLang="ja-JP" sz="1600" dirty="0" err="1" smtClean="0"/>
              <a:t>TGai</a:t>
            </a:r>
            <a:r>
              <a:rPr lang="en-US" altLang="ja-JP" sz="1600" dirty="0" smtClean="0"/>
              <a:t> before departing his home.</a:t>
            </a:r>
          </a:p>
          <a:p>
            <a:r>
              <a:rPr lang="en-US" altLang="ja-JP" sz="1600" dirty="0" smtClean="0"/>
              <a:t>He walks to the station.  There are several </a:t>
            </a:r>
            <a:r>
              <a:rPr lang="en-US" altLang="ja-JP" sz="1600" dirty="0" err="1" smtClean="0"/>
              <a:t>APs</a:t>
            </a:r>
            <a:r>
              <a:rPr lang="en-US" altLang="ja-JP" sz="1600" dirty="0" smtClean="0"/>
              <a:t> along the street.  Some of them are  operated by an commercial ISP (ISP-A) and he has an account to access them.  When he walk through the AP cover area, his smart phone automatically </a:t>
            </a:r>
            <a:r>
              <a:rPr lang="en-US" altLang="ja-JP" sz="1600" dirty="0" err="1" smtClean="0"/>
              <a:t>trys</a:t>
            </a:r>
            <a:r>
              <a:rPr lang="en-US" altLang="ja-JP" sz="1600" dirty="0" smtClean="0"/>
              <a:t> to connect to the Internet by </a:t>
            </a:r>
            <a:r>
              <a:rPr lang="en-US" altLang="ja-JP" sz="1600" dirty="0" err="1" smtClean="0"/>
              <a:t>TGai</a:t>
            </a:r>
            <a:r>
              <a:rPr lang="en-US" altLang="ja-JP" sz="1600" dirty="0" smtClean="0"/>
              <a:t> and updates information.  It can smoothly connect and update update information because of short latency for connection by </a:t>
            </a:r>
            <a:r>
              <a:rPr lang="en-US" altLang="ja-JP" sz="1600" dirty="0" err="1" smtClean="0"/>
              <a:t>TGai</a:t>
            </a:r>
            <a:r>
              <a:rPr lang="en-US" altLang="ja-JP" sz="1600" dirty="0" smtClean="0"/>
              <a:t>. </a:t>
            </a:r>
            <a:r>
              <a:rPr lang="en-US" altLang="ja-JP" sz="1600" dirty="0" smtClean="0">
                <a:solidFill>
                  <a:srgbClr val="FF0000"/>
                </a:solidFill>
              </a:rPr>
              <a:t>(Use Case 1)</a:t>
            </a:r>
          </a:p>
          <a:p>
            <a:r>
              <a:rPr lang="en-US" altLang="ja-JP" sz="1600" dirty="0" smtClean="0"/>
              <a:t>He walks in front of a digital signage with an AP for distributing coupons and he is a registered user of the AP.  When his smart phone connects to the AP, the signage identifies him. The signage displays a couple of advertisement which matches his preferences and gives him a couple of coupons for discount. </a:t>
            </a:r>
            <a:r>
              <a:rPr lang="en-US" altLang="ja-JP" sz="1600" dirty="0" smtClean="0">
                <a:solidFill>
                  <a:srgbClr val="FF0000"/>
                </a:solidFill>
              </a:rPr>
              <a:t>(Use Case 1 and 4</a:t>
            </a:r>
            <a:r>
              <a:rPr lang="en-US" altLang="ja-JP" sz="1600" dirty="0" smtClean="0">
                <a:solidFill>
                  <a:srgbClr val="FF0000"/>
                </a:solidFill>
              </a:rPr>
              <a:t>)</a:t>
            </a:r>
            <a:endParaRPr lang="en-US" altLang="ja-JP" sz="1600" dirty="0" smtClean="0">
              <a:solidFill>
                <a:srgbClr val="FF0000"/>
              </a:solidFill>
            </a:endParaRPr>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smtClean="0"/>
              <a:t>Scenario : </a:t>
            </a:r>
            <a:r>
              <a:rPr lang="en-US" altLang="ja-JP" dirty="0" smtClean="0"/>
              <a:t>Travel (On train)</a:t>
            </a:r>
            <a:br>
              <a:rPr lang="en-US" altLang="ja-JP" dirty="0" smtClean="0"/>
            </a:br>
            <a:r>
              <a:rPr lang="en-US" altLang="ja-JP" dirty="0" err="1" smtClean="0"/>
              <a:t>TGai</a:t>
            </a:r>
            <a:endParaRPr lang="ja-JP" altLang="en-US" dirty="0"/>
          </a:p>
        </p:txBody>
      </p:sp>
      <p:sp>
        <p:nvSpPr>
          <p:cNvPr id="3" name="コンテンツ プレースホルダ 2"/>
          <p:cNvSpPr>
            <a:spLocks noGrp="1"/>
          </p:cNvSpPr>
          <p:nvPr>
            <p:ph idx="1"/>
          </p:nvPr>
        </p:nvSpPr>
        <p:spPr>
          <a:xfrm>
            <a:off x="685800" y="1752600"/>
            <a:ext cx="7772400" cy="4495800"/>
          </a:xfrm>
        </p:spPr>
        <p:txBody>
          <a:bodyPr/>
          <a:lstStyle/>
          <a:p>
            <a:r>
              <a:rPr lang="en-US" altLang="ja-JP" sz="1600" dirty="0" smtClean="0"/>
              <a:t>He arrives at the station.  The station is very crowded by passengers.  Here are some </a:t>
            </a:r>
            <a:r>
              <a:rPr lang="en-US" altLang="ja-JP" sz="1600" dirty="0" err="1" smtClean="0"/>
              <a:t>APs</a:t>
            </a:r>
            <a:r>
              <a:rPr lang="en-US" altLang="ja-JP" sz="1600" dirty="0" smtClean="0"/>
              <a:t> which are operated by ISP-B and available for roaming to ISP-A.  His smart phone automatically </a:t>
            </a:r>
            <a:r>
              <a:rPr lang="en-US" altLang="ja-JP" sz="1600" dirty="0" err="1" smtClean="0"/>
              <a:t>trys</a:t>
            </a:r>
            <a:r>
              <a:rPr lang="en-US" altLang="ja-JP" sz="1600" dirty="0" smtClean="0"/>
              <a:t> to connect to the AP with the account of ISP-A.  It can smoothly connect and update information because of small air time occupancy of </a:t>
            </a:r>
            <a:r>
              <a:rPr lang="en-US" altLang="ja-JP" sz="1600" dirty="0" err="1" smtClean="0"/>
              <a:t>TGai</a:t>
            </a:r>
            <a:r>
              <a:rPr lang="en-US" altLang="ja-JP" sz="1600" dirty="0" smtClean="0"/>
              <a:t>.  So he can check updated information on the train. </a:t>
            </a:r>
            <a:r>
              <a:rPr lang="en-US" altLang="ja-JP" sz="1600" dirty="0" smtClean="0">
                <a:solidFill>
                  <a:srgbClr val="FF0000"/>
                </a:solidFill>
              </a:rPr>
              <a:t>(Use Case 1 and 3)</a:t>
            </a:r>
          </a:p>
          <a:p>
            <a:r>
              <a:rPr lang="en-US" altLang="ja-JP" sz="1600" dirty="0" smtClean="0"/>
              <a:t>He gets on a express train.  </a:t>
            </a:r>
            <a:r>
              <a:rPr lang="en-US" altLang="ja-JP" sz="1600" dirty="0" smtClean="0"/>
              <a:t>The train has </a:t>
            </a:r>
            <a:r>
              <a:rPr lang="en-US" altLang="ja-JP" sz="1600" dirty="0" err="1" smtClean="0"/>
              <a:t>APs</a:t>
            </a:r>
            <a:r>
              <a:rPr lang="en-US" altLang="ja-JP" sz="1600" dirty="0" smtClean="0"/>
              <a:t> for passengers to connect to the Internet.  And an STA is also installed on the train for connection between the train and rail-side </a:t>
            </a:r>
            <a:r>
              <a:rPr lang="en-US" altLang="ja-JP" sz="1600" dirty="0" err="1" smtClean="0"/>
              <a:t>APs</a:t>
            </a:r>
            <a:r>
              <a:rPr lang="en-US" altLang="ja-JP" sz="1600" dirty="0" smtClean="0"/>
              <a:t>.  The train is always connected to the Internet by these STA and </a:t>
            </a:r>
            <a:r>
              <a:rPr lang="en-US" altLang="ja-JP" sz="1600" dirty="0" err="1" smtClean="0"/>
              <a:t>APs</a:t>
            </a:r>
            <a:r>
              <a:rPr lang="en-US" altLang="ja-JP" sz="1600" dirty="0" smtClean="0"/>
              <a:t>, and the passengers can connect to the Internet via the internal </a:t>
            </a:r>
            <a:r>
              <a:rPr lang="en-US" altLang="ja-JP" sz="1600" dirty="0" err="1" smtClean="0"/>
              <a:t>APs</a:t>
            </a:r>
            <a:r>
              <a:rPr lang="en-US" altLang="ja-JP" sz="1600" dirty="0" smtClean="0"/>
              <a:t>.  So he can check the newest information even in the train.  </a:t>
            </a:r>
            <a:r>
              <a:rPr lang="en-US" altLang="ja-JP" sz="1600" dirty="0" smtClean="0">
                <a:solidFill>
                  <a:srgbClr val="FF0000"/>
                </a:solidFill>
              </a:rPr>
              <a:t>(Use Case 2)</a:t>
            </a:r>
          </a:p>
          <a:p>
            <a:r>
              <a:rPr lang="en-US" altLang="ja-JP" sz="1600" dirty="0" smtClean="0"/>
              <a:t>He gets off the train and transfer to another express train which does not have </a:t>
            </a:r>
            <a:r>
              <a:rPr lang="en-US" altLang="ja-JP" sz="1600" dirty="0" err="1" smtClean="0"/>
              <a:t>APs</a:t>
            </a:r>
            <a:r>
              <a:rPr lang="en-US" altLang="ja-JP" sz="1600" dirty="0" smtClean="0"/>
              <a:t>. The train passes through some stations.  ISP-B operates </a:t>
            </a:r>
            <a:r>
              <a:rPr lang="en-US" altLang="ja-JP" sz="1600" dirty="0" err="1" smtClean="0"/>
              <a:t>APs</a:t>
            </a:r>
            <a:r>
              <a:rPr lang="en-US" altLang="ja-JP" sz="1600" dirty="0" smtClean="0"/>
              <a:t> at all stations along the route. When the train is passing a station, his smart phone </a:t>
            </a:r>
            <a:r>
              <a:rPr lang="en-US" altLang="ja-JP" sz="1600" dirty="0" err="1" smtClean="0"/>
              <a:t>trys</a:t>
            </a:r>
            <a:r>
              <a:rPr lang="en-US" altLang="ja-JP" sz="1600" dirty="0" smtClean="0"/>
              <a:t> to connect to a AP at the station.  It can smoothly connect and update information because of short connection latency of </a:t>
            </a:r>
            <a:r>
              <a:rPr lang="en-US" altLang="ja-JP" sz="1600" dirty="0" err="1" smtClean="0"/>
              <a:t>TGai</a:t>
            </a:r>
            <a:r>
              <a:rPr lang="en-US" altLang="ja-JP" sz="1600" dirty="0" smtClean="0"/>
              <a:t>.  So he can check the newest information even in the </a:t>
            </a:r>
            <a:r>
              <a:rPr lang="en-US" altLang="ja-JP" sz="1600" dirty="0" smtClean="0"/>
              <a:t>train without </a:t>
            </a:r>
            <a:r>
              <a:rPr lang="en-US" altLang="ja-JP" sz="1600" dirty="0" err="1" smtClean="0"/>
              <a:t>APs</a:t>
            </a:r>
            <a:r>
              <a:rPr lang="en-US" altLang="ja-JP" sz="1600" dirty="0" smtClean="0"/>
              <a:t>. </a:t>
            </a:r>
            <a:r>
              <a:rPr lang="en-US" altLang="ja-JP" sz="1600" dirty="0" smtClean="0">
                <a:solidFill>
                  <a:srgbClr val="FF0000"/>
                </a:solidFill>
              </a:rPr>
              <a:t>(Use Case 1)</a:t>
            </a:r>
          </a:p>
          <a:p>
            <a:r>
              <a:rPr lang="en-US" altLang="ja-JP" sz="1600" dirty="0" smtClean="0"/>
              <a:t>He gets off the train and arrives the station.  His smart phone connects and updates information. </a:t>
            </a:r>
            <a:r>
              <a:rPr lang="en-US" altLang="ja-JP" sz="1600" dirty="0" smtClean="0">
                <a:solidFill>
                  <a:srgbClr val="FF0000"/>
                </a:solidFill>
              </a:rPr>
              <a:t>(Use Case 1 and 3)</a:t>
            </a:r>
          </a:p>
          <a:p>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smtClean="0"/>
              <a:t>Scenario: </a:t>
            </a:r>
            <a:r>
              <a:rPr lang="en-US" altLang="ja-JP" dirty="0" smtClean="0"/>
              <a:t>Commute (On a car)</a:t>
            </a:r>
            <a:br>
              <a:rPr lang="en-US" altLang="ja-JP" dirty="0" smtClean="0"/>
            </a:br>
            <a:r>
              <a:rPr lang="en-US" altLang="ja-JP" dirty="0" err="1" smtClean="0"/>
              <a:t>TGai</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600" dirty="0" smtClean="0"/>
              <a:t>He rents a car and drives to the destination</a:t>
            </a:r>
            <a:r>
              <a:rPr lang="en-US" altLang="ja-JP" sz="1600" dirty="0" smtClean="0"/>
              <a:t>. There are some </a:t>
            </a:r>
            <a:r>
              <a:rPr lang="en-US" altLang="ja-JP" sz="1600" dirty="0" err="1" smtClean="0"/>
              <a:t>APs</a:t>
            </a:r>
            <a:r>
              <a:rPr lang="en-US" altLang="ja-JP" sz="1600" dirty="0" smtClean="0"/>
              <a:t> operated by ISP-</a:t>
            </a:r>
            <a:r>
              <a:rPr lang="en-US" altLang="ja-JP" sz="1600" dirty="0" smtClean="0"/>
              <a:t>C along the road.  </a:t>
            </a:r>
            <a:r>
              <a:rPr lang="en-US" altLang="ja-JP" sz="1600" dirty="0" smtClean="0"/>
              <a:t>ISP-C doesn’t have roaming agreement with ISP-A. </a:t>
            </a:r>
            <a:r>
              <a:rPr lang="en-US" altLang="ja-JP" sz="1600" dirty="0" smtClean="0"/>
              <a:t> But </a:t>
            </a:r>
            <a:r>
              <a:rPr lang="en-US" altLang="ja-JP" sz="1600" dirty="0" smtClean="0"/>
              <a:t>he also has an account for ISP-C.   His smart phone</a:t>
            </a:r>
            <a:r>
              <a:rPr lang="en-US" altLang="ja-JP" sz="1600" dirty="0" smtClean="0"/>
              <a:t> can smoothly </a:t>
            </a:r>
            <a:r>
              <a:rPr lang="en-US" altLang="ja-JP" sz="1600" dirty="0" smtClean="0"/>
              <a:t>connect and update information. </a:t>
            </a:r>
            <a:r>
              <a:rPr lang="en-US" altLang="ja-JP" sz="1600" dirty="0" smtClean="0">
                <a:solidFill>
                  <a:srgbClr val="FF0000"/>
                </a:solidFill>
              </a:rPr>
              <a:t>(Use Case 1)</a:t>
            </a:r>
            <a:endParaRPr lang="en-US" altLang="ja-JP" sz="1600" dirty="0" smtClean="0"/>
          </a:p>
          <a:p>
            <a:r>
              <a:rPr lang="en-US" altLang="ja-JP" sz="1600" dirty="0" smtClean="0"/>
              <a:t>He drives onto the toll expressway.  </a:t>
            </a:r>
            <a:r>
              <a:rPr lang="en-US" altLang="ja-JP" sz="1600" dirty="0" smtClean="0"/>
              <a:t>The toll gate has an AP to collect the toll.  When he drive through the toll gate, his smart phone automatically connects to the AP at the gate and pays the toll.  </a:t>
            </a:r>
            <a:r>
              <a:rPr lang="en-US" altLang="ja-JP" sz="1600" dirty="0" smtClean="0">
                <a:solidFill>
                  <a:srgbClr val="FF0000"/>
                </a:solidFill>
              </a:rPr>
              <a:t>(Use Case 5)</a:t>
            </a:r>
            <a:endParaRPr lang="en-US" altLang="ja-JP" sz="1600" dirty="0" smtClean="0">
              <a:solidFill>
                <a:srgbClr val="FF0000"/>
              </a:solidFill>
            </a:endParaRPr>
          </a:p>
          <a:p>
            <a:r>
              <a:rPr lang="en-US" altLang="ja-JP" sz="1600" dirty="0" smtClean="0"/>
              <a:t>He drives off the expressway and arrives the destination.</a:t>
            </a:r>
          </a:p>
          <a:p>
            <a:r>
              <a:rPr lang="en-US" altLang="ja-JP" sz="1600" dirty="0" smtClean="0"/>
              <a:t>He is so happy because he can </a:t>
            </a:r>
            <a:r>
              <a:rPr lang="en-US" altLang="ja-JP" sz="1600" dirty="0" smtClean="0"/>
              <a:t>always update information on his way from home to the office</a:t>
            </a:r>
            <a:r>
              <a:rPr lang="en-US" altLang="ja-JP" sz="1600" dirty="0" smtClean="0"/>
              <a:t>.</a:t>
            </a:r>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67BF89D7-40EE-B84E-B625-3AE3B0DFAFF5}"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dirty="0"/>
              <a:t>Abstract</a:t>
            </a:r>
          </a:p>
        </p:txBody>
      </p:sp>
      <p:sp>
        <p:nvSpPr>
          <p:cNvPr id="5123" name="Rectangle 3"/>
          <p:cNvSpPr>
            <a:spLocks noGrp="1" noChangeArrowheads="1"/>
          </p:cNvSpPr>
          <p:nvPr>
            <p:ph type="body" idx="1"/>
          </p:nvPr>
        </p:nvSpPr>
        <p:spPr>
          <a:noFill/>
          <a:ln/>
        </p:spPr>
        <p:txBody>
          <a:bodyPr/>
          <a:lstStyle/>
          <a:p>
            <a:pPr indent="0">
              <a:spcAft>
                <a:spcPts val="1200"/>
              </a:spcAft>
              <a:buFontTx/>
              <a:buNone/>
            </a:pPr>
            <a:r>
              <a:rPr lang="en-US" altLang="ja-JP" dirty="0" smtClean="0"/>
              <a:t>This presentation shows</a:t>
            </a:r>
            <a:r>
              <a:rPr lang="en-US" altLang="ja-JP" dirty="0" smtClean="0"/>
              <a:t> an expected </a:t>
            </a:r>
            <a:r>
              <a:rPr lang="en-US" altLang="ja-JP" dirty="0" smtClean="0"/>
              <a:t>use case </a:t>
            </a:r>
            <a:r>
              <a:rPr lang="en-US" altLang="ja-JP" dirty="0" smtClean="0"/>
              <a:t>scenario </a:t>
            </a:r>
            <a:r>
              <a:rPr lang="en-US" altLang="ja-JP" dirty="0" smtClean="0"/>
              <a:t>for </a:t>
            </a:r>
            <a:r>
              <a:rPr lang="en-US" altLang="ja-JP" dirty="0" err="1" smtClean="0"/>
              <a:t>TGai</a:t>
            </a:r>
            <a:r>
              <a:rPr lang="en-US" altLang="ja-JP" dirty="0" smtClean="0"/>
              <a:t>.</a:t>
            </a:r>
          </a:p>
          <a:p>
            <a:pPr>
              <a:buFontTx/>
              <a:buNone/>
            </a:pP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Questions &amp; Comments</a:t>
            </a:r>
            <a:endParaRPr lang="ja-JP" altLang="en-US" dirty="0"/>
          </a:p>
        </p:txBody>
      </p:sp>
      <p:sp>
        <p:nvSpPr>
          <p:cNvPr id="3" name="日付プレースホルダ 2"/>
          <p:cNvSpPr>
            <a:spLocks noGrp="1"/>
          </p:cNvSpPr>
          <p:nvPr>
            <p:ph type="dt" sz="half" idx="10"/>
          </p:nvPr>
        </p:nvSpPr>
        <p:spPr/>
        <p:txBody>
          <a:body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B0F5319-FD8A-3346-B5E7-F356E79E4745}" type="slidenum">
              <a:rPr lang="en-US" altLang="ja-JP" smtClean="0"/>
              <a:pPr/>
              <a:t>20</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Use Cases for </a:t>
            </a:r>
            <a:r>
              <a:rPr lang="en-US" altLang="ja-JP" dirty="0" err="1" smtClean="0"/>
              <a:t>TGai</a:t>
            </a:r>
            <a:endParaRPr lang="ja-JP" altLang="en-US" dirty="0"/>
          </a:p>
        </p:txBody>
      </p:sp>
      <p:sp>
        <p:nvSpPr>
          <p:cNvPr id="3" name="コンテンツ プレースホルダ 2"/>
          <p:cNvSpPr>
            <a:spLocks noGrp="1"/>
          </p:cNvSpPr>
          <p:nvPr>
            <p:ph idx="1"/>
          </p:nvPr>
        </p:nvSpPr>
        <p:spPr/>
        <p:txBody>
          <a:bodyPr/>
          <a:lstStyle/>
          <a:p>
            <a:pPr marL="457200" indent="-457200">
              <a:buFont typeface="+mj-lt"/>
              <a:buAutoNum type="arabicPeriod"/>
            </a:pPr>
            <a:r>
              <a:rPr lang="en-US" dirty="0" smtClean="0"/>
              <a:t>Hot</a:t>
            </a:r>
            <a:r>
              <a:rPr lang="en-US" dirty="0" smtClean="0"/>
              <a:t>-Spot Pass-</a:t>
            </a:r>
            <a:r>
              <a:rPr lang="en-US" dirty="0" smtClean="0"/>
              <a:t>Through</a:t>
            </a:r>
          </a:p>
          <a:p>
            <a:pPr marL="457200" indent="-457200">
              <a:buFont typeface="+mj-lt"/>
              <a:buAutoNum type="arabicPeriod"/>
            </a:pPr>
            <a:r>
              <a:rPr lang="en-US" dirty="0" smtClean="0"/>
              <a:t>Train</a:t>
            </a:r>
          </a:p>
          <a:p>
            <a:pPr marL="457200" indent="-457200">
              <a:buFont typeface="+mj-lt"/>
              <a:buAutoNum type="arabicPeriod"/>
            </a:pPr>
            <a:r>
              <a:rPr lang="en-US" dirty="0" smtClean="0"/>
              <a:t>Simultaneous channel switch of large user </a:t>
            </a:r>
            <a:r>
              <a:rPr lang="en-US" dirty="0" smtClean="0"/>
              <a:t>groups</a:t>
            </a:r>
          </a:p>
          <a:p>
            <a:pPr marL="457200" indent="-457200">
              <a:buFont typeface="+mj-lt"/>
              <a:buAutoNum type="arabicPeriod"/>
            </a:pPr>
            <a:r>
              <a:rPr lang="en-US" dirty="0" smtClean="0"/>
              <a:t>Coupons Distribution </a:t>
            </a:r>
            <a:endParaRPr lang="en-US" dirty="0" smtClean="0"/>
          </a:p>
          <a:p>
            <a:pPr marL="457200" indent="-457200">
              <a:buFont typeface="+mj-lt"/>
              <a:buAutoNum type="arabicPeriod"/>
            </a:pPr>
            <a:r>
              <a:rPr lang="en-US" dirty="0" smtClean="0"/>
              <a:t>Toll </a:t>
            </a:r>
            <a:r>
              <a:rPr lang="en-US" dirty="0" smtClean="0"/>
              <a:t>/ Weight Station Drive By</a:t>
            </a:r>
            <a:endParaRPr lang="en-US" dirty="0" smtClean="0"/>
          </a:p>
          <a:p>
            <a:endParaRPr lang="en-US"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円/楕円 6"/>
          <p:cNvSpPr/>
          <p:nvPr/>
        </p:nvSpPr>
        <p:spPr bwMode="auto">
          <a:xfrm>
            <a:off x="2362200" y="2209800"/>
            <a:ext cx="4419600" cy="4114800"/>
          </a:xfrm>
          <a:prstGeom prst="ellipse">
            <a:avLst/>
          </a:prstGeom>
          <a:solidFill>
            <a:schemeClr val="accent1">
              <a:alpha val="31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charset="0"/>
            </a:endParaRPr>
          </a:p>
        </p:txBody>
      </p:sp>
      <p:sp>
        <p:nvSpPr>
          <p:cNvPr id="2" name="タイトル 1"/>
          <p:cNvSpPr>
            <a:spLocks noGrp="1"/>
          </p:cNvSpPr>
          <p:nvPr>
            <p:ph type="title"/>
          </p:nvPr>
        </p:nvSpPr>
        <p:spPr/>
        <p:txBody>
          <a:bodyPr/>
          <a:lstStyle/>
          <a:p>
            <a:r>
              <a:rPr lang="en-US" altLang="ja-JP" dirty="0" smtClean="0"/>
              <a:t>Parameter Definition</a:t>
            </a:r>
            <a:endParaRPr lang="ja-JP" altLang="en-US" dirty="0"/>
          </a:p>
        </p:txBody>
      </p:sp>
      <p:sp>
        <p:nvSpPr>
          <p:cNvPr id="3" name="日付プレースホルダ 2"/>
          <p:cNvSpPr>
            <a:spLocks noGrp="1"/>
          </p:cNvSpPr>
          <p:nvPr>
            <p:ph type="dt" sz="half" idx="10"/>
          </p:nvPr>
        </p:nvSpPr>
        <p:spPr/>
        <p:txBody>
          <a:body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B0F5319-FD8A-3346-B5E7-F356E79E4745}" type="slidenum">
              <a:rPr lang="en-US" altLang="ja-JP" smtClean="0"/>
              <a:pPr/>
              <a:t>4</a:t>
            </a:fld>
            <a:endParaRPr lang="en-US" altLang="ja-JP"/>
          </a:p>
        </p:txBody>
      </p:sp>
      <p:pic>
        <p:nvPicPr>
          <p:cNvPr id="6" name="図 23"/>
          <p:cNvPicPr>
            <a:picLocks noChangeAspect="1"/>
          </p:cNvPicPr>
          <p:nvPr/>
        </p:nvPicPr>
        <p:blipFill>
          <a:blip r:embed="rId2"/>
          <a:srcRect/>
          <a:stretch>
            <a:fillRect/>
          </a:stretch>
        </p:blipFill>
        <p:spPr bwMode="auto">
          <a:xfrm>
            <a:off x="4495800" y="3800060"/>
            <a:ext cx="325438" cy="608427"/>
          </a:xfrm>
          <a:prstGeom prst="rect">
            <a:avLst/>
          </a:prstGeom>
          <a:noFill/>
          <a:ln w="9525">
            <a:noFill/>
            <a:miter lim="800000"/>
            <a:headEnd/>
            <a:tailEnd/>
          </a:ln>
        </p:spPr>
      </p:pic>
      <p:cxnSp>
        <p:nvCxnSpPr>
          <p:cNvPr id="9" name="直線矢印コネクタ 8"/>
          <p:cNvCxnSpPr>
            <a:stCxn id="7" idx="7"/>
          </p:cNvCxnSpPr>
          <p:nvPr/>
        </p:nvCxnSpPr>
        <p:spPr bwMode="auto">
          <a:xfrm rot="16200000" flipH="1" flipV="1">
            <a:off x="4625882" y="2758516"/>
            <a:ext cx="1454801" cy="1562565"/>
          </a:xfrm>
          <a:prstGeom prst="straightConnector1">
            <a:avLst/>
          </a:prstGeom>
          <a:solidFill>
            <a:schemeClr val="accent1"/>
          </a:solidFill>
          <a:ln w="12700" cap="flat" cmpd="sng" algn="ctr">
            <a:solidFill>
              <a:srgbClr val="A40314"/>
            </a:solidFill>
            <a:prstDash val="solid"/>
            <a:round/>
            <a:headEnd type="arrow"/>
            <a:tailEnd type="arrow"/>
          </a:ln>
          <a:effectLst/>
        </p:spPr>
      </p:cxnSp>
      <p:sp>
        <p:nvSpPr>
          <p:cNvPr id="10" name="正方形/長方形 9"/>
          <p:cNvSpPr/>
          <p:nvPr/>
        </p:nvSpPr>
        <p:spPr>
          <a:xfrm rot="18991669">
            <a:off x="4228819" y="2874221"/>
            <a:ext cx="2718688" cy="307777"/>
          </a:xfrm>
          <a:prstGeom prst="rect">
            <a:avLst/>
          </a:prstGeom>
        </p:spPr>
        <p:txBody>
          <a:bodyPr wrap="none">
            <a:spAutoFit/>
          </a:bodyPr>
          <a:lstStyle/>
          <a:p>
            <a:r>
              <a:rPr lang="en-US" sz="1400" b="1" dirty="0" smtClean="0">
                <a:solidFill>
                  <a:srgbClr val="A40314"/>
                </a:solidFill>
                <a:latin typeface="Arial Bold"/>
                <a:cs typeface="Arial Bold"/>
              </a:rPr>
              <a:t>Transmission range of </a:t>
            </a:r>
            <a:r>
              <a:rPr lang="en-US" sz="1400" b="1" dirty="0" smtClean="0">
                <a:solidFill>
                  <a:srgbClr val="A40314"/>
                </a:solidFill>
                <a:latin typeface="Arial Bold"/>
                <a:cs typeface="Arial Bold"/>
              </a:rPr>
              <a:t>AP [</a:t>
            </a:r>
            <a:r>
              <a:rPr lang="en-US" sz="1400" b="1" dirty="0" err="1" smtClean="0">
                <a:solidFill>
                  <a:srgbClr val="A40314"/>
                </a:solidFill>
                <a:latin typeface="Arial Bold"/>
                <a:cs typeface="Arial Bold"/>
              </a:rPr>
              <a:t>m</a:t>
            </a:r>
            <a:r>
              <a:rPr lang="en-US" sz="1400" b="1" dirty="0" smtClean="0">
                <a:solidFill>
                  <a:srgbClr val="A40314"/>
                </a:solidFill>
                <a:latin typeface="Arial Bold"/>
                <a:cs typeface="Arial Bold"/>
              </a:rPr>
              <a:t>] </a:t>
            </a:r>
            <a:endParaRPr lang="ja-JP" altLang="en-US" sz="1400" b="1" dirty="0">
              <a:solidFill>
                <a:srgbClr val="A40314"/>
              </a:solidFill>
              <a:latin typeface="Arial Bold"/>
              <a:cs typeface="Arial Bold"/>
            </a:endParaRPr>
          </a:p>
        </p:txBody>
      </p:sp>
      <p:grpSp>
        <p:nvGrpSpPr>
          <p:cNvPr id="11" name="図形グループ 10"/>
          <p:cNvGrpSpPr/>
          <p:nvPr/>
        </p:nvGrpSpPr>
        <p:grpSpPr>
          <a:xfrm>
            <a:off x="990600" y="3124200"/>
            <a:ext cx="304800" cy="502919"/>
            <a:chOff x="2057400" y="5257800"/>
            <a:chExt cx="685800" cy="1188719"/>
          </a:xfrm>
        </p:grpSpPr>
        <p:grpSp>
          <p:nvGrpSpPr>
            <p:cNvPr id="12" name="図形グループ 41"/>
            <p:cNvGrpSpPr/>
            <p:nvPr/>
          </p:nvGrpSpPr>
          <p:grpSpPr>
            <a:xfrm>
              <a:off x="2057400" y="5257800"/>
              <a:ext cx="609600" cy="1188719"/>
              <a:chOff x="2057400" y="5257800"/>
              <a:chExt cx="609600" cy="1188719"/>
            </a:xfrm>
          </p:grpSpPr>
          <p:grpSp>
            <p:nvGrpSpPr>
              <p:cNvPr id="33" name="図形グループ 38"/>
              <p:cNvGrpSpPr/>
              <p:nvPr/>
            </p:nvGrpSpPr>
            <p:grpSpPr>
              <a:xfrm>
                <a:off x="2057400" y="5257800"/>
                <a:ext cx="609600" cy="1143000"/>
                <a:chOff x="2057400" y="5257800"/>
                <a:chExt cx="609600" cy="1143000"/>
              </a:xfrm>
            </p:grpSpPr>
            <p:sp>
              <p:nvSpPr>
                <p:cNvPr id="36" name="円/楕円 35"/>
                <p:cNvSpPr/>
                <p:nvPr/>
              </p:nvSpPr>
              <p:spPr bwMode="auto">
                <a:xfrm>
                  <a:off x="2209800" y="5257800"/>
                  <a:ext cx="228600" cy="228600"/>
                </a:xfrm>
                <a:prstGeom prst="ellipse">
                  <a:avLst/>
                </a:prstGeom>
                <a:solidFill>
                  <a:srgbClr val="F6C1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7" name="角丸四角形 36"/>
                <p:cNvSpPr/>
                <p:nvPr/>
              </p:nvSpPr>
              <p:spPr bwMode="auto">
                <a:xfrm>
                  <a:off x="2209800" y="5486400"/>
                  <a:ext cx="228600" cy="533400"/>
                </a:xfrm>
                <a:prstGeom prst="roundRect">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8" name="平行四辺形 37"/>
                <p:cNvSpPr/>
                <p:nvPr/>
              </p:nvSpPr>
              <p:spPr bwMode="auto">
                <a:xfrm>
                  <a:off x="20574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9" name="平行四辺形 38"/>
                <p:cNvSpPr/>
                <p:nvPr/>
              </p:nvSpPr>
              <p:spPr bwMode="auto">
                <a:xfrm flipH="1">
                  <a:off x="22860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40" name="斜め縞 39"/>
                <p:cNvSpPr/>
                <p:nvPr/>
              </p:nvSpPr>
              <p:spPr bwMode="auto">
                <a:xfrm>
                  <a:off x="2514600" y="5562600"/>
                  <a:ext cx="1524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41" name="斜め縞 40"/>
                <p:cNvSpPr/>
                <p:nvPr/>
              </p:nvSpPr>
              <p:spPr bwMode="auto">
                <a:xfrm flipH="1">
                  <a:off x="2286000" y="5562600"/>
                  <a:ext cx="2286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sp>
            <p:nvSpPr>
              <p:cNvPr id="34" name="角丸四角形 33"/>
              <p:cNvSpPr/>
              <p:nvPr/>
            </p:nvSpPr>
            <p:spPr bwMode="auto">
              <a:xfrm>
                <a:off x="2057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5" name="角丸四角形 34"/>
              <p:cNvSpPr/>
              <p:nvPr/>
            </p:nvSpPr>
            <p:spPr bwMode="auto">
              <a:xfrm>
                <a:off x="2438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nvGrpSpPr>
            <p:cNvPr id="13" name="図形グループ 28"/>
            <p:cNvGrpSpPr/>
            <p:nvPr/>
          </p:nvGrpSpPr>
          <p:grpSpPr>
            <a:xfrm>
              <a:off x="2514600" y="5410200"/>
              <a:ext cx="228600" cy="381000"/>
              <a:chOff x="6934200" y="4343400"/>
              <a:chExt cx="914400" cy="1447800"/>
            </a:xfrm>
          </p:grpSpPr>
          <p:sp>
            <p:nvSpPr>
              <p:cNvPr id="14" name="角丸四角形 13"/>
              <p:cNvSpPr/>
              <p:nvPr/>
            </p:nvSpPr>
            <p:spPr bwMode="auto">
              <a:xfrm>
                <a:off x="6934200" y="4343400"/>
                <a:ext cx="914400" cy="1447800"/>
              </a:xfrm>
              <a:prstGeom prst="roundRect">
                <a:avLst/>
              </a:prstGeom>
              <a:gradFill flip="none" rotWithShape="1">
                <a:gsLst>
                  <a:gs pos="0">
                    <a:srgbClr val="000000"/>
                  </a:gs>
                  <a:gs pos="100000">
                    <a:schemeClr val="tx1">
                      <a:lumMod val="75000"/>
                      <a:lumOff val="25000"/>
                    </a:schemeClr>
                  </a:gs>
                </a:gsLst>
                <a:lin ang="5400000" scaled="0"/>
                <a:tileRect/>
              </a:gradFill>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 name="正方形/長方形 14"/>
              <p:cNvSpPr/>
              <p:nvPr/>
            </p:nvSpPr>
            <p:spPr bwMode="auto">
              <a:xfrm>
                <a:off x="7010400" y="4572000"/>
                <a:ext cx="762000" cy="990600"/>
              </a:xfrm>
              <a:prstGeom prst="rect">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 name="角丸四角形 15"/>
              <p:cNvSpPr/>
              <p:nvPr/>
            </p:nvSpPr>
            <p:spPr bwMode="auto">
              <a:xfrm>
                <a:off x="7054850" y="4578350"/>
                <a:ext cx="152400"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7" name="角丸四角形 16"/>
              <p:cNvSpPr/>
              <p:nvPr/>
            </p:nvSpPr>
            <p:spPr bwMode="auto">
              <a:xfrm>
                <a:off x="7232650" y="4578350"/>
                <a:ext cx="152400" cy="152400"/>
              </a:xfrm>
              <a:prstGeom prst="round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 name="角丸四角形 17"/>
              <p:cNvSpPr/>
              <p:nvPr/>
            </p:nvSpPr>
            <p:spPr bwMode="auto">
              <a:xfrm>
                <a:off x="7410450" y="4578350"/>
                <a:ext cx="152400" cy="152400"/>
              </a:xfrm>
              <a:prstGeom prst="roundRect">
                <a:avLst/>
              </a:prstGeom>
              <a:solidFill>
                <a:srgbClr val="3366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 name="角丸四角形 18"/>
              <p:cNvSpPr/>
              <p:nvPr/>
            </p:nvSpPr>
            <p:spPr bwMode="auto">
              <a:xfrm>
                <a:off x="7054850" y="4806950"/>
                <a:ext cx="152400" cy="152400"/>
              </a:xfrm>
              <a:prstGeom prst="round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 name="角丸四角形 19"/>
              <p:cNvSpPr/>
              <p:nvPr/>
            </p:nvSpPr>
            <p:spPr bwMode="auto">
              <a:xfrm>
                <a:off x="7232650" y="4806950"/>
                <a:ext cx="152400" cy="152400"/>
              </a:xfrm>
              <a:prstGeom prst="roundRect">
                <a:avLst/>
              </a:prstGeom>
              <a:solidFill>
                <a:srgbClr val="008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1" name="角丸四角形 20"/>
              <p:cNvSpPr/>
              <p:nvPr/>
            </p:nvSpPr>
            <p:spPr bwMode="auto">
              <a:xfrm>
                <a:off x="7410450" y="4806950"/>
                <a:ext cx="152400" cy="1524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2" name="角丸四角形 21"/>
              <p:cNvSpPr/>
              <p:nvPr/>
            </p:nvSpPr>
            <p:spPr bwMode="auto">
              <a:xfrm>
                <a:off x="7054850" y="5035550"/>
                <a:ext cx="152400" cy="152400"/>
              </a:xfrm>
              <a:prstGeom prst="roundRect">
                <a:avLst/>
              </a:prstGeom>
              <a:solidFill>
                <a:srgbClr val="8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3" name="角丸四角形 22"/>
              <p:cNvSpPr/>
              <p:nvPr/>
            </p:nvSpPr>
            <p:spPr bwMode="auto">
              <a:xfrm>
                <a:off x="7232650" y="5035550"/>
                <a:ext cx="152400" cy="152400"/>
              </a:xfrm>
              <a:prstGeom prst="roundRect">
                <a:avLst/>
              </a:prstGeom>
              <a:solidFill>
                <a:srgbClr val="FF91F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4" name="角丸四角形 23"/>
              <p:cNvSpPr/>
              <p:nvPr/>
            </p:nvSpPr>
            <p:spPr bwMode="auto">
              <a:xfrm>
                <a:off x="7410450" y="5035550"/>
                <a:ext cx="152400" cy="152400"/>
              </a:xfrm>
              <a:prstGeom prst="roundRect">
                <a:avLst/>
              </a:prstGeom>
              <a:solidFill>
                <a:srgbClr val="7ECC6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5" name="角丸四角形 24"/>
              <p:cNvSpPr/>
              <p:nvPr/>
            </p:nvSpPr>
            <p:spPr bwMode="auto">
              <a:xfrm>
                <a:off x="7054850" y="5264150"/>
                <a:ext cx="152400" cy="152400"/>
              </a:xfrm>
              <a:prstGeom prst="roundRect">
                <a:avLst/>
              </a:prstGeom>
              <a:solidFill>
                <a:srgbClr val="4A88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6" name="角丸四角形 25"/>
              <p:cNvSpPr/>
              <p:nvPr/>
            </p:nvSpPr>
            <p:spPr bwMode="auto">
              <a:xfrm>
                <a:off x="7232650" y="5264150"/>
                <a:ext cx="152400" cy="152400"/>
              </a:xfrm>
              <a:prstGeom prst="roundRect">
                <a:avLst/>
              </a:prstGeom>
              <a:solidFill>
                <a:srgbClr val="AC7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7" name="角丸四角形 26"/>
              <p:cNvSpPr/>
              <p:nvPr/>
            </p:nvSpPr>
            <p:spPr bwMode="auto">
              <a:xfrm>
                <a:off x="7410450" y="5264150"/>
                <a:ext cx="152400" cy="152400"/>
              </a:xfrm>
              <a:prstGeom prst="roundRect">
                <a:avLst/>
              </a:prstGeom>
              <a:solidFill>
                <a:srgbClr val="30CC2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8" name="円/楕円 27"/>
              <p:cNvSpPr/>
              <p:nvPr/>
            </p:nvSpPr>
            <p:spPr bwMode="auto">
              <a:xfrm>
                <a:off x="7315200" y="5600700"/>
                <a:ext cx="152400" cy="152400"/>
              </a:xfrm>
              <a:prstGeom prst="ellipse">
                <a:avLst/>
              </a:prstGeom>
              <a:gradFill flip="none" rotWithShape="1">
                <a:gsLst>
                  <a:gs pos="0">
                    <a:srgbClr val="000000"/>
                  </a:gs>
                  <a:gs pos="100000">
                    <a:schemeClr val="tx1">
                      <a:lumMod val="65000"/>
                      <a:lumOff val="35000"/>
                    </a:schemeClr>
                  </a:gs>
                </a:gsLst>
                <a:lin ang="16200000" scaled="0"/>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9" name="角丸四角形 28"/>
              <p:cNvSpPr/>
              <p:nvPr/>
            </p:nvSpPr>
            <p:spPr bwMode="auto">
              <a:xfrm>
                <a:off x="7581900" y="4578350"/>
                <a:ext cx="152400" cy="15240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0" name="角丸四角形 29"/>
              <p:cNvSpPr/>
              <p:nvPr/>
            </p:nvSpPr>
            <p:spPr bwMode="auto">
              <a:xfrm>
                <a:off x="7581900" y="4806950"/>
                <a:ext cx="152400" cy="152400"/>
              </a:xfrm>
              <a:prstGeom prst="roundRect">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1" name="角丸四角形 30"/>
              <p:cNvSpPr/>
              <p:nvPr/>
            </p:nvSpPr>
            <p:spPr bwMode="auto">
              <a:xfrm>
                <a:off x="7581900" y="5035550"/>
                <a:ext cx="152400" cy="152400"/>
              </a:xfrm>
              <a:prstGeom prst="roundRect">
                <a:avLst/>
              </a:prstGeom>
              <a:solidFill>
                <a:srgbClr val="CC444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2" name="角丸四角形 31"/>
              <p:cNvSpPr/>
              <p:nvPr/>
            </p:nvSpPr>
            <p:spPr bwMode="auto">
              <a:xfrm>
                <a:off x="7581900" y="5264150"/>
                <a:ext cx="152400" cy="152400"/>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cxnSp>
        <p:nvCxnSpPr>
          <p:cNvPr id="43" name="直線矢印コネクタ 42"/>
          <p:cNvCxnSpPr>
            <a:stCxn id="28" idx="5"/>
          </p:cNvCxnSpPr>
          <p:nvPr/>
        </p:nvCxnSpPr>
        <p:spPr bwMode="auto">
          <a:xfrm rot="16200000" flipH="1">
            <a:off x="2182565" y="2411164"/>
            <a:ext cx="9657" cy="1873614"/>
          </a:xfrm>
          <a:prstGeom prst="straightConnector1">
            <a:avLst/>
          </a:prstGeom>
          <a:solidFill>
            <a:schemeClr val="accent1"/>
          </a:solidFill>
          <a:ln w="12700" cap="flat" cmpd="sng" algn="ctr">
            <a:solidFill>
              <a:schemeClr val="accent1">
                <a:lumMod val="50000"/>
              </a:schemeClr>
            </a:solidFill>
            <a:prstDash val="solid"/>
            <a:round/>
            <a:headEnd type="none" w="sm" len="sm"/>
            <a:tailEnd type="arrow"/>
          </a:ln>
          <a:effectLst/>
        </p:spPr>
      </p:cxnSp>
      <p:grpSp>
        <p:nvGrpSpPr>
          <p:cNvPr id="44" name="図形グループ 43"/>
          <p:cNvGrpSpPr/>
          <p:nvPr/>
        </p:nvGrpSpPr>
        <p:grpSpPr>
          <a:xfrm>
            <a:off x="838200" y="3810000"/>
            <a:ext cx="304800" cy="502919"/>
            <a:chOff x="2057400" y="5257800"/>
            <a:chExt cx="685800" cy="1188719"/>
          </a:xfrm>
        </p:grpSpPr>
        <p:grpSp>
          <p:nvGrpSpPr>
            <p:cNvPr id="45" name="図形グループ 41"/>
            <p:cNvGrpSpPr/>
            <p:nvPr/>
          </p:nvGrpSpPr>
          <p:grpSpPr>
            <a:xfrm>
              <a:off x="2057400" y="5257800"/>
              <a:ext cx="609600" cy="1188719"/>
              <a:chOff x="2057400" y="5257800"/>
              <a:chExt cx="609600" cy="1188719"/>
            </a:xfrm>
          </p:grpSpPr>
          <p:grpSp>
            <p:nvGrpSpPr>
              <p:cNvPr id="66" name="図形グループ 38"/>
              <p:cNvGrpSpPr/>
              <p:nvPr/>
            </p:nvGrpSpPr>
            <p:grpSpPr>
              <a:xfrm>
                <a:off x="2057400" y="5257800"/>
                <a:ext cx="609600" cy="1143000"/>
                <a:chOff x="2057400" y="5257800"/>
                <a:chExt cx="609600" cy="1143000"/>
              </a:xfrm>
            </p:grpSpPr>
            <p:sp>
              <p:nvSpPr>
                <p:cNvPr id="69" name="円/楕円 68"/>
                <p:cNvSpPr/>
                <p:nvPr/>
              </p:nvSpPr>
              <p:spPr bwMode="auto">
                <a:xfrm>
                  <a:off x="2209800" y="5257800"/>
                  <a:ext cx="228600" cy="228600"/>
                </a:xfrm>
                <a:prstGeom prst="ellipse">
                  <a:avLst/>
                </a:prstGeom>
                <a:solidFill>
                  <a:srgbClr val="F6C1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70" name="角丸四角形 69"/>
                <p:cNvSpPr/>
                <p:nvPr/>
              </p:nvSpPr>
              <p:spPr bwMode="auto">
                <a:xfrm>
                  <a:off x="2209800" y="5486400"/>
                  <a:ext cx="228600" cy="533400"/>
                </a:xfrm>
                <a:prstGeom prst="roundRect">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71" name="平行四辺形 70"/>
                <p:cNvSpPr/>
                <p:nvPr/>
              </p:nvSpPr>
              <p:spPr bwMode="auto">
                <a:xfrm>
                  <a:off x="20574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72" name="平行四辺形 71"/>
                <p:cNvSpPr/>
                <p:nvPr/>
              </p:nvSpPr>
              <p:spPr bwMode="auto">
                <a:xfrm flipH="1">
                  <a:off x="22860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73" name="斜め縞 72"/>
                <p:cNvSpPr/>
                <p:nvPr/>
              </p:nvSpPr>
              <p:spPr bwMode="auto">
                <a:xfrm>
                  <a:off x="2514600" y="5562600"/>
                  <a:ext cx="1524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74" name="斜め縞 73"/>
                <p:cNvSpPr/>
                <p:nvPr/>
              </p:nvSpPr>
              <p:spPr bwMode="auto">
                <a:xfrm flipH="1">
                  <a:off x="2286000" y="5562600"/>
                  <a:ext cx="2286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sp>
            <p:nvSpPr>
              <p:cNvPr id="67" name="角丸四角形 66"/>
              <p:cNvSpPr/>
              <p:nvPr/>
            </p:nvSpPr>
            <p:spPr bwMode="auto">
              <a:xfrm>
                <a:off x="2057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8" name="角丸四角形 67"/>
              <p:cNvSpPr/>
              <p:nvPr/>
            </p:nvSpPr>
            <p:spPr bwMode="auto">
              <a:xfrm>
                <a:off x="2438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nvGrpSpPr>
            <p:cNvPr id="46" name="図形グループ 28"/>
            <p:cNvGrpSpPr/>
            <p:nvPr/>
          </p:nvGrpSpPr>
          <p:grpSpPr>
            <a:xfrm>
              <a:off x="2514600" y="5410200"/>
              <a:ext cx="228600" cy="381000"/>
              <a:chOff x="6934200" y="4343400"/>
              <a:chExt cx="914400" cy="1447800"/>
            </a:xfrm>
          </p:grpSpPr>
          <p:sp>
            <p:nvSpPr>
              <p:cNvPr id="47" name="角丸四角形 46"/>
              <p:cNvSpPr/>
              <p:nvPr/>
            </p:nvSpPr>
            <p:spPr bwMode="auto">
              <a:xfrm>
                <a:off x="6934200" y="4343400"/>
                <a:ext cx="914400" cy="1447800"/>
              </a:xfrm>
              <a:prstGeom prst="roundRect">
                <a:avLst/>
              </a:prstGeom>
              <a:gradFill flip="none" rotWithShape="1">
                <a:gsLst>
                  <a:gs pos="0">
                    <a:srgbClr val="000000"/>
                  </a:gs>
                  <a:gs pos="100000">
                    <a:schemeClr val="tx1">
                      <a:lumMod val="75000"/>
                      <a:lumOff val="25000"/>
                    </a:schemeClr>
                  </a:gs>
                </a:gsLst>
                <a:lin ang="5400000" scaled="0"/>
                <a:tileRect/>
              </a:gradFill>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48" name="正方形/長方形 47"/>
              <p:cNvSpPr/>
              <p:nvPr/>
            </p:nvSpPr>
            <p:spPr bwMode="auto">
              <a:xfrm>
                <a:off x="7010400" y="4572000"/>
                <a:ext cx="762000" cy="990600"/>
              </a:xfrm>
              <a:prstGeom prst="rect">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49" name="角丸四角形 48"/>
              <p:cNvSpPr/>
              <p:nvPr/>
            </p:nvSpPr>
            <p:spPr bwMode="auto">
              <a:xfrm>
                <a:off x="7054850" y="4578350"/>
                <a:ext cx="152400"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0" name="角丸四角形 49"/>
              <p:cNvSpPr/>
              <p:nvPr/>
            </p:nvSpPr>
            <p:spPr bwMode="auto">
              <a:xfrm>
                <a:off x="7232650" y="4578350"/>
                <a:ext cx="152400" cy="152400"/>
              </a:xfrm>
              <a:prstGeom prst="round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1" name="角丸四角形 50"/>
              <p:cNvSpPr/>
              <p:nvPr/>
            </p:nvSpPr>
            <p:spPr bwMode="auto">
              <a:xfrm>
                <a:off x="7410450" y="4578350"/>
                <a:ext cx="152400" cy="152400"/>
              </a:xfrm>
              <a:prstGeom prst="roundRect">
                <a:avLst/>
              </a:prstGeom>
              <a:solidFill>
                <a:srgbClr val="3366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2" name="角丸四角形 51"/>
              <p:cNvSpPr/>
              <p:nvPr/>
            </p:nvSpPr>
            <p:spPr bwMode="auto">
              <a:xfrm>
                <a:off x="7054850" y="4806950"/>
                <a:ext cx="152400" cy="152400"/>
              </a:xfrm>
              <a:prstGeom prst="round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3" name="角丸四角形 52"/>
              <p:cNvSpPr/>
              <p:nvPr/>
            </p:nvSpPr>
            <p:spPr bwMode="auto">
              <a:xfrm>
                <a:off x="7232650" y="4806950"/>
                <a:ext cx="152400" cy="152400"/>
              </a:xfrm>
              <a:prstGeom prst="roundRect">
                <a:avLst/>
              </a:prstGeom>
              <a:solidFill>
                <a:srgbClr val="008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4" name="角丸四角形 53"/>
              <p:cNvSpPr/>
              <p:nvPr/>
            </p:nvSpPr>
            <p:spPr bwMode="auto">
              <a:xfrm>
                <a:off x="7410450" y="4806950"/>
                <a:ext cx="152400" cy="1524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5" name="角丸四角形 54"/>
              <p:cNvSpPr/>
              <p:nvPr/>
            </p:nvSpPr>
            <p:spPr bwMode="auto">
              <a:xfrm>
                <a:off x="7054850" y="5035550"/>
                <a:ext cx="152400" cy="152400"/>
              </a:xfrm>
              <a:prstGeom prst="roundRect">
                <a:avLst/>
              </a:prstGeom>
              <a:solidFill>
                <a:srgbClr val="8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6" name="角丸四角形 55"/>
              <p:cNvSpPr/>
              <p:nvPr/>
            </p:nvSpPr>
            <p:spPr bwMode="auto">
              <a:xfrm>
                <a:off x="7232650" y="5035550"/>
                <a:ext cx="152400" cy="152400"/>
              </a:xfrm>
              <a:prstGeom prst="roundRect">
                <a:avLst/>
              </a:prstGeom>
              <a:solidFill>
                <a:srgbClr val="FF91F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7" name="角丸四角形 56"/>
              <p:cNvSpPr/>
              <p:nvPr/>
            </p:nvSpPr>
            <p:spPr bwMode="auto">
              <a:xfrm>
                <a:off x="7410450" y="5035550"/>
                <a:ext cx="152400" cy="152400"/>
              </a:xfrm>
              <a:prstGeom prst="roundRect">
                <a:avLst/>
              </a:prstGeom>
              <a:solidFill>
                <a:srgbClr val="7ECC6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8" name="角丸四角形 57"/>
              <p:cNvSpPr/>
              <p:nvPr/>
            </p:nvSpPr>
            <p:spPr bwMode="auto">
              <a:xfrm>
                <a:off x="7054850" y="5264150"/>
                <a:ext cx="152400" cy="152400"/>
              </a:xfrm>
              <a:prstGeom prst="roundRect">
                <a:avLst/>
              </a:prstGeom>
              <a:solidFill>
                <a:srgbClr val="4A88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59" name="角丸四角形 58"/>
              <p:cNvSpPr/>
              <p:nvPr/>
            </p:nvSpPr>
            <p:spPr bwMode="auto">
              <a:xfrm>
                <a:off x="7232650" y="5264150"/>
                <a:ext cx="152400" cy="152400"/>
              </a:xfrm>
              <a:prstGeom prst="roundRect">
                <a:avLst/>
              </a:prstGeom>
              <a:solidFill>
                <a:srgbClr val="AC7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0" name="角丸四角形 59"/>
              <p:cNvSpPr/>
              <p:nvPr/>
            </p:nvSpPr>
            <p:spPr bwMode="auto">
              <a:xfrm>
                <a:off x="7410450" y="5264150"/>
                <a:ext cx="152400" cy="152400"/>
              </a:xfrm>
              <a:prstGeom prst="roundRect">
                <a:avLst/>
              </a:prstGeom>
              <a:solidFill>
                <a:srgbClr val="30CC2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1" name="円/楕円 60"/>
              <p:cNvSpPr/>
              <p:nvPr/>
            </p:nvSpPr>
            <p:spPr bwMode="auto">
              <a:xfrm>
                <a:off x="7315200" y="5600700"/>
                <a:ext cx="152400" cy="152400"/>
              </a:xfrm>
              <a:prstGeom prst="ellipse">
                <a:avLst/>
              </a:prstGeom>
              <a:gradFill flip="none" rotWithShape="1">
                <a:gsLst>
                  <a:gs pos="0">
                    <a:srgbClr val="000000"/>
                  </a:gs>
                  <a:gs pos="100000">
                    <a:schemeClr val="tx1">
                      <a:lumMod val="65000"/>
                      <a:lumOff val="35000"/>
                    </a:schemeClr>
                  </a:gs>
                </a:gsLst>
                <a:lin ang="16200000" scaled="0"/>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2" name="角丸四角形 61"/>
              <p:cNvSpPr/>
              <p:nvPr/>
            </p:nvSpPr>
            <p:spPr bwMode="auto">
              <a:xfrm>
                <a:off x="7581900" y="4578350"/>
                <a:ext cx="152400" cy="15240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3" name="角丸四角形 62"/>
              <p:cNvSpPr/>
              <p:nvPr/>
            </p:nvSpPr>
            <p:spPr bwMode="auto">
              <a:xfrm>
                <a:off x="7581900" y="4806950"/>
                <a:ext cx="152400" cy="152400"/>
              </a:xfrm>
              <a:prstGeom prst="roundRect">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4" name="角丸四角形 63"/>
              <p:cNvSpPr/>
              <p:nvPr/>
            </p:nvSpPr>
            <p:spPr bwMode="auto">
              <a:xfrm>
                <a:off x="7581900" y="5035550"/>
                <a:ext cx="152400" cy="152400"/>
              </a:xfrm>
              <a:prstGeom prst="roundRect">
                <a:avLst/>
              </a:prstGeom>
              <a:solidFill>
                <a:srgbClr val="CC444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65" name="角丸四角形 64"/>
              <p:cNvSpPr/>
              <p:nvPr/>
            </p:nvSpPr>
            <p:spPr bwMode="auto">
              <a:xfrm>
                <a:off x="7581900" y="5264150"/>
                <a:ext cx="152400" cy="152400"/>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cxnSp>
        <p:nvCxnSpPr>
          <p:cNvPr id="75" name="直線矢印コネクタ 74"/>
          <p:cNvCxnSpPr/>
          <p:nvPr/>
        </p:nvCxnSpPr>
        <p:spPr bwMode="auto">
          <a:xfrm rot="16200000" flipH="1">
            <a:off x="2030165" y="3096964"/>
            <a:ext cx="9657" cy="1873614"/>
          </a:xfrm>
          <a:prstGeom prst="straightConnector1">
            <a:avLst/>
          </a:prstGeom>
          <a:solidFill>
            <a:schemeClr val="accent1"/>
          </a:solidFill>
          <a:ln w="12700" cap="flat" cmpd="sng" algn="ctr">
            <a:solidFill>
              <a:schemeClr val="accent1">
                <a:lumMod val="50000"/>
              </a:schemeClr>
            </a:solidFill>
            <a:prstDash val="solid"/>
            <a:round/>
            <a:headEnd type="none" w="sm" len="sm"/>
            <a:tailEnd type="arrow"/>
          </a:ln>
          <a:effectLst/>
        </p:spPr>
      </p:cxnSp>
      <p:grpSp>
        <p:nvGrpSpPr>
          <p:cNvPr id="76" name="図形グループ 75"/>
          <p:cNvGrpSpPr/>
          <p:nvPr/>
        </p:nvGrpSpPr>
        <p:grpSpPr>
          <a:xfrm>
            <a:off x="762000" y="4648200"/>
            <a:ext cx="304800" cy="502919"/>
            <a:chOff x="2057400" y="5257800"/>
            <a:chExt cx="685800" cy="1188719"/>
          </a:xfrm>
        </p:grpSpPr>
        <p:grpSp>
          <p:nvGrpSpPr>
            <p:cNvPr id="77" name="図形グループ 41"/>
            <p:cNvGrpSpPr/>
            <p:nvPr/>
          </p:nvGrpSpPr>
          <p:grpSpPr>
            <a:xfrm>
              <a:off x="2057400" y="5257800"/>
              <a:ext cx="609600" cy="1188719"/>
              <a:chOff x="2057400" y="5257800"/>
              <a:chExt cx="609600" cy="1188719"/>
            </a:xfrm>
          </p:grpSpPr>
          <p:grpSp>
            <p:nvGrpSpPr>
              <p:cNvPr id="98" name="図形グループ 38"/>
              <p:cNvGrpSpPr/>
              <p:nvPr/>
            </p:nvGrpSpPr>
            <p:grpSpPr>
              <a:xfrm>
                <a:off x="2057400" y="5257800"/>
                <a:ext cx="609600" cy="1143000"/>
                <a:chOff x="2057400" y="5257800"/>
                <a:chExt cx="609600" cy="1143000"/>
              </a:xfrm>
            </p:grpSpPr>
            <p:sp>
              <p:nvSpPr>
                <p:cNvPr id="101" name="円/楕円 100"/>
                <p:cNvSpPr/>
                <p:nvPr/>
              </p:nvSpPr>
              <p:spPr bwMode="auto">
                <a:xfrm>
                  <a:off x="2209800" y="5257800"/>
                  <a:ext cx="228600" cy="228600"/>
                </a:xfrm>
                <a:prstGeom prst="ellipse">
                  <a:avLst/>
                </a:prstGeom>
                <a:solidFill>
                  <a:srgbClr val="F6C1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02" name="角丸四角形 101"/>
                <p:cNvSpPr/>
                <p:nvPr/>
              </p:nvSpPr>
              <p:spPr bwMode="auto">
                <a:xfrm>
                  <a:off x="2209800" y="5486400"/>
                  <a:ext cx="228600" cy="533400"/>
                </a:xfrm>
                <a:prstGeom prst="roundRect">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03" name="平行四辺形 102"/>
                <p:cNvSpPr/>
                <p:nvPr/>
              </p:nvSpPr>
              <p:spPr bwMode="auto">
                <a:xfrm>
                  <a:off x="20574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04" name="平行四辺形 103"/>
                <p:cNvSpPr/>
                <p:nvPr/>
              </p:nvSpPr>
              <p:spPr bwMode="auto">
                <a:xfrm flipH="1">
                  <a:off x="22860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05" name="斜め縞 104"/>
                <p:cNvSpPr/>
                <p:nvPr/>
              </p:nvSpPr>
              <p:spPr bwMode="auto">
                <a:xfrm>
                  <a:off x="2514600" y="5562600"/>
                  <a:ext cx="1524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06" name="斜め縞 105"/>
                <p:cNvSpPr/>
                <p:nvPr/>
              </p:nvSpPr>
              <p:spPr bwMode="auto">
                <a:xfrm flipH="1">
                  <a:off x="2286000" y="5562600"/>
                  <a:ext cx="2286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sp>
            <p:nvSpPr>
              <p:cNvPr id="99" name="角丸四角形 98"/>
              <p:cNvSpPr/>
              <p:nvPr/>
            </p:nvSpPr>
            <p:spPr bwMode="auto">
              <a:xfrm>
                <a:off x="2057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00" name="角丸四角形 99"/>
              <p:cNvSpPr/>
              <p:nvPr/>
            </p:nvSpPr>
            <p:spPr bwMode="auto">
              <a:xfrm>
                <a:off x="2438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nvGrpSpPr>
            <p:cNvPr id="78" name="図形グループ 28"/>
            <p:cNvGrpSpPr/>
            <p:nvPr/>
          </p:nvGrpSpPr>
          <p:grpSpPr>
            <a:xfrm>
              <a:off x="2514600" y="5410200"/>
              <a:ext cx="228600" cy="381000"/>
              <a:chOff x="6934200" y="4343400"/>
              <a:chExt cx="914400" cy="1447800"/>
            </a:xfrm>
          </p:grpSpPr>
          <p:sp>
            <p:nvSpPr>
              <p:cNvPr id="79" name="角丸四角形 78"/>
              <p:cNvSpPr/>
              <p:nvPr/>
            </p:nvSpPr>
            <p:spPr bwMode="auto">
              <a:xfrm>
                <a:off x="6934200" y="4343400"/>
                <a:ext cx="914400" cy="1447800"/>
              </a:xfrm>
              <a:prstGeom prst="roundRect">
                <a:avLst/>
              </a:prstGeom>
              <a:gradFill flip="none" rotWithShape="1">
                <a:gsLst>
                  <a:gs pos="0">
                    <a:srgbClr val="000000"/>
                  </a:gs>
                  <a:gs pos="100000">
                    <a:schemeClr val="tx1">
                      <a:lumMod val="75000"/>
                      <a:lumOff val="25000"/>
                    </a:schemeClr>
                  </a:gs>
                </a:gsLst>
                <a:lin ang="5400000" scaled="0"/>
                <a:tileRect/>
              </a:gradFill>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0" name="正方形/長方形 79"/>
              <p:cNvSpPr/>
              <p:nvPr/>
            </p:nvSpPr>
            <p:spPr bwMode="auto">
              <a:xfrm>
                <a:off x="7010400" y="4572000"/>
                <a:ext cx="762000" cy="990600"/>
              </a:xfrm>
              <a:prstGeom prst="rect">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1" name="角丸四角形 80"/>
              <p:cNvSpPr/>
              <p:nvPr/>
            </p:nvSpPr>
            <p:spPr bwMode="auto">
              <a:xfrm>
                <a:off x="7054850" y="4578350"/>
                <a:ext cx="152400"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2" name="角丸四角形 81"/>
              <p:cNvSpPr/>
              <p:nvPr/>
            </p:nvSpPr>
            <p:spPr bwMode="auto">
              <a:xfrm>
                <a:off x="7232650" y="4578350"/>
                <a:ext cx="152400" cy="152400"/>
              </a:xfrm>
              <a:prstGeom prst="round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3" name="角丸四角形 82"/>
              <p:cNvSpPr/>
              <p:nvPr/>
            </p:nvSpPr>
            <p:spPr bwMode="auto">
              <a:xfrm>
                <a:off x="7410450" y="4578350"/>
                <a:ext cx="152400" cy="152400"/>
              </a:xfrm>
              <a:prstGeom prst="roundRect">
                <a:avLst/>
              </a:prstGeom>
              <a:solidFill>
                <a:srgbClr val="3366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4" name="角丸四角形 83"/>
              <p:cNvSpPr/>
              <p:nvPr/>
            </p:nvSpPr>
            <p:spPr bwMode="auto">
              <a:xfrm>
                <a:off x="7054850" y="4806950"/>
                <a:ext cx="152400" cy="152400"/>
              </a:xfrm>
              <a:prstGeom prst="round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5" name="角丸四角形 84"/>
              <p:cNvSpPr/>
              <p:nvPr/>
            </p:nvSpPr>
            <p:spPr bwMode="auto">
              <a:xfrm>
                <a:off x="7232650" y="4806950"/>
                <a:ext cx="152400" cy="152400"/>
              </a:xfrm>
              <a:prstGeom prst="roundRect">
                <a:avLst/>
              </a:prstGeom>
              <a:solidFill>
                <a:srgbClr val="008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6" name="角丸四角形 85"/>
              <p:cNvSpPr/>
              <p:nvPr/>
            </p:nvSpPr>
            <p:spPr bwMode="auto">
              <a:xfrm>
                <a:off x="7410450" y="4806950"/>
                <a:ext cx="152400" cy="1524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7" name="角丸四角形 86"/>
              <p:cNvSpPr/>
              <p:nvPr/>
            </p:nvSpPr>
            <p:spPr bwMode="auto">
              <a:xfrm>
                <a:off x="7054850" y="5035550"/>
                <a:ext cx="152400" cy="152400"/>
              </a:xfrm>
              <a:prstGeom prst="roundRect">
                <a:avLst/>
              </a:prstGeom>
              <a:solidFill>
                <a:srgbClr val="8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8" name="角丸四角形 87"/>
              <p:cNvSpPr/>
              <p:nvPr/>
            </p:nvSpPr>
            <p:spPr bwMode="auto">
              <a:xfrm>
                <a:off x="7232650" y="5035550"/>
                <a:ext cx="152400" cy="152400"/>
              </a:xfrm>
              <a:prstGeom prst="roundRect">
                <a:avLst/>
              </a:prstGeom>
              <a:solidFill>
                <a:srgbClr val="FF91F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89" name="角丸四角形 88"/>
              <p:cNvSpPr/>
              <p:nvPr/>
            </p:nvSpPr>
            <p:spPr bwMode="auto">
              <a:xfrm>
                <a:off x="7410450" y="5035550"/>
                <a:ext cx="152400" cy="152400"/>
              </a:xfrm>
              <a:prstGeom prst="roundRect">
                <a:avLst/>
              </a:prstGeom>
              <a:solidFill>
                <a:srgbClr val="7ECC6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0" name="角丸四角形 89"/>
              <p:cNvSpPr/>
              <p:nvPr/>
            </p:nvSpPr>
            <p:spPr bwMode="auto">
              <a:xfrm>
                <a:off x="7054850" y="5264150"/>
                <a:ext cx="152400" cy="152400"/>
              </a:xfrm>
              <a:prstGeom prst="roundRect">
                <a:avLst/>
              </a:prstGeom>
              <a:solidFill>
                <a:srgbClr val="4A88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1" name="角丸四角形 90"/>
              <p:cNvSpPr/>
              <p:nvPr/>
            </p:nvSpPr>
            <p:spPr bwMode="auto">
              <a:xfrm>
                <a:off x="7232650" y="5264150"/>
                <a:ext cx="152400" cy="152400"/>
              </a:xfrm>
              <a:prstGeom prst="roundRect">
                <a:avLst/>
              </a:prstGeom>
              <a:solidFill>
                <a:srgbClr val="AC7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2" name="角丸四角形 91"/>
              <p:cNvSpPr/>
              <p:nvPr/>
            </p:nvSpPr>
            <p:spPr bwMode="auto">
              <a:xfrm>
                <a:off x="7410450" y="5264150"/>
                <a:ext cx="152400" cy="152400"/>
              </a:xfrm>
              <a:prstGeom prst="roundRect">
                <a:avLst/>
              </a:prstGeom>
              <a:solidFill>
                <a:srgbClr val="30CC2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3" name="円/楕円 92"/>
              <p:cNvSpPr/>
              <p:nvPr/>
            </p:nvSpPr>
            <p:spPr bwMode="auto">
              <a:xfrm>
                <a:off x="7315200" y="5600700"/>
                <a:ext cx="152400" cy="152400"/>
              </a:xfrm>
              <a:prstGeom prst="ellipse">
                <a:avLst/>
              </a:prstGeom>
              <a:gradFill flip="none" rotWithShape="1">
                <a:gsLst>
                  <a:gs pos="0">
                    <a:srgbClr val="000000"/>
                  </a:gs>
                  <a:gs pos="100000">
                    <a:schemeClr val="tx1">
                      <a:lumMod val="65000"/>
                      <a:lumOff val="35000"/>
                    </a:schemeClr>
                  </a:gs>
                </a:gsLst>
                <a:lin ang="16200000" scaled="0"/>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4" name="角丸四角形 93"/>
              <p:cNvSpPr/>
              <p:nvPr/>
            </p:nvSpPr>
            <p:spPr bwMode="auto">
              <a:xfrm>
                <a:off x="7581900" y="4578350"/>
                <a:ext cx="152400" cy="15240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5" name="角丸四角形 94"/>
              <p:cNvSpPr/>
              <p:nvPr/>
            </p:nvSpPr>
            <p:spPr bwMode="auto">
              <a:xfrm>
                <a:off x="7581900" y="4806950"/>
                <a:ext cx="152400" cy="152400"/>
              </a:xfrm>
              <a:prstGeom prst="roundRect">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6" name="角丸四角形 95"/>
              <p:cNvSpPr/>
              <p:nvPr/>
            </p:nvSpPr>
            <p:spPr bwMode="auto">
              <a:xfrm>
                <a:off x="7581900" y="5035550"/>
                <a:ext cx="152400" cy="152400"/>
              </a:xfrm>
              <a:prstGeom prst="roundRect">
                <a:avLst/>
              </a:prstGeom>
              <a:solidFill>
                <a:srgbClr val="CC444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97" name="角丸四角形 96"/>
              <p:cNvSpPr/>
              <p:nvPr/>
            </p:nvSpPr>
            <p:spPr bwMode="auto">
              <a:xfrm>
                <a:off x="7581900" y="5264150"/>
                <a:ext cx="152400" cy="152400"/>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cxnSp>
        <p:nvCxnSpPr>
          <p:cNvPr id="107" name="直線矢印コネクタ 106"/>
          <p:cNvCxnSpPr/>
          <p:nvPr/>
        </p:nvCxnSpPr>
        <p:spPr bwMode="auto">
          <a:xfrm rot="16200000" flipH="1">
            <a:off x="1953965" y="3935164"/>
            <a:ext cx="9657" cy="1873614"/>
          </a:xfrm>
          <a:prstGeom prst="straightConnector1">
            <a:avLst/>
          </a:prstGeom>
          <a:solidFill>
            <a:schemeClr val="accent1"/>
          </a:solidFill>
          <a:ln w="12700" cap="flat" cmpd="sng" algn="ctr">
            <a:solidFill>
              <a:schemeClr val="accent1">
                <a:lumMod val="50000"/>
              </a:schemeClr>
            </a:solidFill>
            <a:prstDash val="solid"/>
            <a:round/>
            <a:headEnd type="none" w="sm" len="sm"/>
            <a:tailEnd type="arrow"/>
          </a:ln>
          <a:effectLst/>
        </p:spPr>
      </p:cxnSp>
      <p:grpSp>
        <p:nvGrpSpPr>
          <p:cNvPr id="108" name="図形グループ 107"/>
          <p:cNvGrpSpPr/>
          <p:nvPr/>
        </p:nvGrpSpPr>
        <p:grpSpPr>
          <a:xfrm>
            <a:off x="6019800" y="3124200"/>
            <a:ext cx="304800" cy="502919"/>
            <a:chOff x="2057400" y="5257800"/>
            <a:chExt cx="685800" cy="1188719"/>
          </a:xfrm>
        </p:grpSpPr>
        <p:grpSp>
          <p:nvGrpSpPr>
            <p:cNvPr id="109" name="図形グループ 41"/>
            <p:cNvGrpSpPr/>
            <p:nvPr/>
          </p:nvGrpSpPr>
          <p:grpSpPr>
            <a:xfrm>
              <a:off x="2057400" y="5257800"/>
              <a:ext cx="609600" cy="1188719"/>
              <a:chOff x="2057400" y="5257800"/>
              <a:chExt cx="609600" cy="1188719"/>
            </a:xfrm>
          </p:grpSpPr>
          <p:grpSp>
            <p:nvGrpSpPr>
              <p:cNvPr id="130" name="図形グループ 38"/>
              <p:cNvGrpSpPr/>
              <p:nvPr/>
            </p:nvGrpSpPr>
            <p:grpSpPr>
              <a:xfrm>
                <a:off x="2057400" y="5257800"/>
                <a:ext cx="609600" cy="1143000"/>
                <a:chOff x="2057400" y="5257800"/>
                <a:chExt cx="609600" cy="1143000"/>
              </a:xfrm>
            </p:grpSpPr>
            <p:sp>
              <p:nvSpPr>
                <p:cNvPr id="133" name="円/楕円 132"/>
                <p:cNvSpPr/>
                <p:nvPr/>
              </p:nvSpPr>
              <p:spPr bwMode="auto">
                <a:xfrm>
                  <a:off x="2209800" y="5257800"/>
                  <a:ext cx="228600" cy="228600"/>
                </a:xfrm>
                <a:prstGeom prst="ellipse">
                  <a:avLst/>
                </a:prstGeom>
                <a:solidFill>
                  <a:srgbClr val="F6C1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34" name="角丸四角形 133"/>
                <p:cNvSpPr/>
                <p:nvPr/>
              </p:nvSpPr>
              <p:spPr bwMode="auto">
                <a:xfrm>
                  <a:off x="2209800" y="5486400"/>
                  <a:ext cx="228600" cy="533400"/>
                </a:xfrm>
                <a:prstGeom prst="roundRect">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35" name="平行四辺形 134"/>
                <p:cNvSpPr/>
                <p:nvPr/>
              </p:nvSpPr>
              <p:spPr bwMode="auto">
                <a:xfrm>
                  <a:off x="20574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36" name="平行四辺形 135"/>
                <p:cNvSpPr/>
                <p:nvPr/>
              </p:nvSpPr>
              <p:spPr bwMode="auto">
                <a:xfrm flipH="1">
                  <a:off x="22860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37" name="斜め縞 136"/>
                <p:cNvSpPr/>
                <p:nvPr/>
              </p:nvSpPr>
              <p:spPr bwMode="auto">
                <a:xfrm>
                  <a:off x="2514600" y="5562600"/>
                  <a:ext cx="1524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38" name="斜め縞 137"/>
                <p:cNvSpPr/>
                <p:nvPr/>
              </p:nvSpPr>
              <p:spPr bwMode="auto">
                <a:xfrm flipH="1">
                  <a:off x="2286000" y="5562600"/>
                  <a:ext cx="2286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sp>
            <p:nvSpPr>
              <p:cNvPr id="131" name="角丸四角形 130"/>
              <p:cNvSpPr/>
              <p:nvPr/>
            </p:nvSpPr>
            <p:spPr bwMode="auto">
              <a:xfrm>
                <a:off x="2057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32" name="角丸四角形 131"/>
              <p:cNvSpPr/>
              <p:nvPr/>
            </p:nvSpPr>
            <p:spPr bwMode="auto">
              <a:xfrm>
                <a:off x="2438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nvGrpSpPr>
            <p:cNvPr id="110" name="図形グループ 28"/>
            <p:cNvGrpSpPr/>
            <p:nvPr/>
          </p:nvGrpSpPr>
          <p:grpSpPr>
            <a:xfrm>
              <a:off x="2514600" y="5410200"/>
              <a:ext cx="228600" cy="381000"/>
              <a:chOff x="6934200" y="4343400"/>
              <a:chExt cx="914400" cy="1447800"/>
            </a:xfrm>
          </p:grpSpPr>
          <p:sp>
            <p:nvSpPr>
              <p:cNvPr id="111" name="角丸四角形 110"/>
              <p:cNvSpPr/>
              <p:nvPr/>
            </p:nvSpPr>
            <p:spPr bwMode="auto">
              <a:xfrm>
                <a:off x="6934200" y="4343400"/>
                <a:ext cx="914400" cy="1447800"/>
              </a:xfrm>
              <a:prstGeom prst="roundRect">
                <a:avLst/>
              </a:prstGeom>
              <a:gradFill flip="none" rotWithShape="1">
                <a:gsLst>
                  <a:gs pos="0">
                    <a:srgbClr val="000000"/>
                  </a:gs>
                  <a:gs pos="100000">
                    <a:schemeClr val="tx1">
                      <a:lumMod val="75000"/>
                      <a:lumOff val="25000"/>
                    </a:schemeClr>
                  </a:gs>
                </a:gsLst>
                <a:lin ang="5400000" scaled="0"/>
                <a:tileRect/>
              </a:gradFill>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2" name="正方形/長方形 111"/>
              <p:cNvSpPr/>
              <p:nvPr/>
            </p:nvSpPr>
            <p:spPr bwMode="auto">
              <a:xfrm>
                <a:off x="7010400" y="4572000"/>
                <a:ext cx="762000" cy="990600"/>
              </a:xfrm>
              <a:prstGeom prst="rect">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3" name="角丸四角形 112"/>
              <p:cNvSpPr/>
              <p:nvPr/>
            </p:nvSpPr>
            <p:spPr bwMode="auto">
              <a:xfrm>
                <a:off x="7054850" y="4578350"/>
                <a:ext cx="152400"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4" name="角丸四角形 113"/>
              <p:cNvSpPr/>
              <p:nvPr/>
            </p:nvSpPr>
            <p:spPr bwMode="auto">
              <a:xfrm>
                <a:off x="7232650" y="4578350"/>
                <a:ext cx="152400" cy="152400"/>
              </a:xfrm>
              <a:prstGeom prst="round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5" name="角丸四角形 114"/>
              <p:cNvSpPr/>
              <p:nvPr/>
            </p:nvSpPr>
            <p:spPr bwMode="auto">
              <a:xfrm>
                <a:off x="7410450" y="4578350"/>
                <a:ext cx="152400" cy="152400"/>
              </a:xfrm>
              <a:prstGeom prst="roundRect">
                <a:avLst/>
              </a:prstGeom>
              <a:solidFill>
                <a:srgbClr val="3366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6" name="角丸四角形 115"/>
              <p:cNvSpPr/>
              <p:nvPr/>
            </p:nvSpPr>
            <p:spPr bwMode="auto">
              <a:xfrm>
                <a:off x="7054850" y="4806950"/>
                <a:ext cx="152400" cy="152400"/>
              </a:xfrm>
              <a:prstGeom prst="round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7" name="角丸四角形 116"/>
              <p:cNvSpPr/>
              <p:nvPr/>
            </p:nvSpPr>
            <p:spPr bwMode="auto">
              <a:xfrm>
                <a:off x="7232650" y="4806950"/>
                <a:ext cx="152400" cy="152400"/>
              </a:xfrm>
              <a:prstGeom prst="roundRect">
                <a:avLst/>
              </a:prstGeom>
              <a:solidFill>
                <a:srgbClr val="008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8" name="角丸四角形 117"/>
              <p:cNvSpPr/>
              <p:nvPr/>
            </p:nvSpPr>
            <p:spPr bwMode="auto">
              <a:xfrm>
                <a:off x="7410450" y="4806950"/>
                <a:ext cx="152400" cy="1524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19" name="角丸四角形 118"/>
              <p:cNvSpPr/>
              <p:nvPr/>
            </p:nvSpPr>
            <p:spPr bwMode="auto">
              <a:xfrm>
                <a:off x="7054850" y="5035550"/>
                <a:ext cx="152400" cy="152400"/>
              </a:xfrm>
              <a:prstGeom prst="roundRect">
                <a:avLst/>
              </a:prstGeom>
              <a:solidFill>
                <a:srgbClr val="8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0" name="角丸四角形 119"/>
              <p:cNvSpPr/>
              <p:nvPr/>
            </p:nvSpPr>
            <p:spPr bwMode="auto">
              <a:xfrm>
                <a:off x="7232650" y="5035550"/>
                <a:ext cx="152400" cy="152400"/>
              </a:xfrm>
              <a:prstGeom prst="roundRect">
                <a:avLst/>
              </a:prstGeom>
              <a:solidFill>
                <a:srgbClr val="FF91F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1" name="角丸四角形 120"/>
              <p:cNvSpPr/>
              <p:nvPr/>
            </p:nvSpPr>
            <p:spPr bwMode="auto">
              <a:xfrm>
                <a:off x="7410450" y="5035550"/>
                <a:ext cx="152400" cy="152400"/>
              </a:xfrm>
              <a:prstGeom prst="roundRect">
                <a:avLst/>
              </a:prstGeom>
              <a:solidFill>
                <a:srgbClr val="7ECC6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2" name="角丸四角形 121"/>
              <p:cNvSpPr/>
              <p:nvPr/>
            </p:nvSpPr>
            <p:spPr bwMode="auto">
              <a:xfrm>
                <a:off x="7054850" y="5264150"/>
                <a:ext cx="152400" cy="152400"/>
              </a:xfrm>
              <a:prstGeom prst="roundRect">
                <a:avLst/>
              </a:prstGeom>
              <a:solidFill>
                <a:srgbClr val="4A88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3" name="角丸四角形 122"/>
              <p:cNvSpPr/>
              <p:nvPr/>
            </p:nvSpPr>
            <p:spPr bwMode="auto">
              <a:xfrm>
                <a:off x="7232650" y="5264150"/>
                <a:ext cx="152400" cy="152400"/>
              </a:xfrm>
              <a:prstGeom prst="roundRect">
                <a:avLst/>
              </a:prstGeom>
              <a:solidFill>
                <a:srgbClr val="AC7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4" name="角丸四角形 123"/>
              <p:cNvSpPr/>
              <p:nvPr/>
            </p:nvSpPr>
            <p:spPr bwMode="auto">
              <a:xfrm>
                <a:off x="7410450" y="5264150"/>
                <a:ext cx="152400" cy="152400"/>
              </a:xfrm>
              <a:prstGeom prst="roundRect">
                <a:avLst/>
              </a:prstGeom>
              <a:solidFill>
                <a:srgbClr val="30CC2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5" name="円/楕円 124"/>
              <p:cNvSpPr/>
              <p:nvPr/>
            </p:nvSpPr>
            <p:spPr bwMode="auto">
              <a:xfrm>
                <a:off x="7315200" y="5600700"/>
                <a:ext cx="152400" cy="152400"/>
              </a:xfrm>
              <a:prstGeom prst="ellipse">
                <a:avLst/>
              </a:prstGeom>
              <a:gradFill flip="none" rotWithShape="1">
                <a:gsLst>
                  <a:gs pos="0">
                    <a:srgbClr val="000000"/>
                  </a:gs>
                  <a:gs pos="100000">
                    <a:schemeClr val="tx1">
                      <a:lumMod val="65000"/>
                      <a:lumOff val="35000"/>
                    </a:schemeClr>
                  </a:gs>
                </a:gsLst>
                <a:lin ang="16200000" scaled="0"/>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6" name="角丸四角形 125"/>
              <p:cNvSpPr/>
              <p:nvPr/>
            </p:nvSpPr>
            <p:spPr bwMode="auto">
              <a:xfrm>
                <a:off x="7581900" y="4578350"/>
                <a:ext cx="152400" cy="15240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7" name="角丸四角形 126"/>
              <p:cNvSpPr/>
              <p:nvPr/>
            </p:nvSpPr>
            <p:spPr bwMode="auto">
              <a:xfrm>
                <a:off x="7581900" y="4806950"/>
                <a:ext cx="152400" cy="152400"/>
              </a:xfrm>
              <a:prstGeom prst="roundRect">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8" name="角丸四角形 127"/>
              <p:cNvSpPr/>
              <p:nvPr/>
            </p:nvSpPr>
            <p:spPr bwMode="auto">
              <a:xfrm>
                <a:off x="7581900" y="5035550"/>
                <a:ext cx="152400" cy="152400"/>
              </a:xfrm>
              <a:prstGeom prst="roundRect">
                <a:avLst/>
              </a:prstGeom>
              <a:solidFill>
                <a:srgbClr val="CC444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29" name="角丸四角形 128"/>
              <p:cNvSpPr/>
              <p:nvPr/>
            </p:nvSpPr>
            <p:spPr bwMode="auto">
              <a:xfrm>
                <a:off x="7581900" y="5264150"/>
                <a:ext cx="152400" cy="152400"/>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cxnSp>
        <p:nvCxnSpPr>
          <p:cNvPr id="139" name="直線矢印コネクタ 138"/>
          <p:cNvCxnSpPr/>
          <p:nvPr/>
        </p:nvCxnSpPr>
        <p:spPr bwMode="auto">
          <a:xfrm rot="16200000" flipH="1">
            <a:off x="7211765" y="2411164"/>
            <a:ext cx="9657" cy="1873614"/>
          </a:xfrm>
          <a:prstGeom prst="straightConnector1">
            <a:avLst/>
          </a:prstGeom>
          <a:solidFill>
            <a:schemeClr val="accent1"/>
          </a:solidFill>
          <a:ln w="12700" cap="flat" cmpd="sng" algn="ctr">
            <a:solidFill>
              <a:schemeClr val="accent1">
                <a:lumMod val="50000"/>
              </a:schemeClr>
            </a:solidFill>
            <a:prstDash val="solid"/>
            <a:round/>
            <a:headEnd type="none" w="sm" len="sm"/>
            <a:tailEnd type="arrow"/>
          </a:ln>
          <a:effectLst/>
        </p:spPr>
      </p:cxnSp>
      <p:grpSp>
        <p:nvGrpSpPr>
          <p:cNvPr id="140" name="図形グループ 139"/>
          <p:cNvGrpSpPr/>
          <p:nvPr/>
        </p:nvGrpSpPr>
        <p:grpSpPr>
          <a:xfrm>
            <a:off x="5867400" y="3810000"/>
            <a:ext cx="304800" cy="502919"/>
            <a:chOff x="2057400" y="5257800"/>
            <a:chExt cx="685800" cy="1188719"/>
          </a:xfrm>
        </p:grpSpPr>
        <p:grpSp>
          <p:nvGrpSpPr>
            <p:cNvPr id="141" name="図形グループ 140"/>
            <p:cNvGrpSpPr/>
            <p:nvPr/>
          </p:nvGrpSpPr>
          <p:grpSpPr>
            <a:xfrm>
              <a:off x="2057400" y="5257800"/>
              <a:ext cx="609600" cy="1188719"/>
              <a:chOff x="2057400" y="5257800"/>
              <a:chExt cx="609600" cy="1188719"/>
            </a:xfrm>
          </p:grpSpPr>
          <p:grpSp>
            <p:nvGrpSpPr>
              <p:cNvPr id="162" name="図形グループ 38"/>
              <p:cNvGrpSpPr/>
              <p:nvPr/>
            </p:nvGrpSpPr>
            <p:grpSpPr>
              <a:xfrm>
                <a:off x="2057400" y="5257800"/>
                <a:ext cx="609600" cy="1143000"/>
                <a:chOff x="2057400" y="5257800"/>
                <a:chExt cx="609600" cy="1143000"/>
              </a:xfrm>
            </p:grpSpPr>
            <p:sp>
              <p:nvSpPr>
                <p:cNvPr id="165" name="円/楕円 164"/>
                <p:cNvSpPr/>
                <p:nvPr/>
              </p:nvSpPr>
              <p:spPr bwMode="auto">
                <a:xfrm>
                  <a:off x="2209800" y="5257800"/>
                  <a:ext cx="228600" cy="228600"/>
                </a:xfrm>
                <a:prstGeom prst="ellipse">
                  <a:avLst/>
                </a:prstGeom>
                <a:solidFill>
                  <a:srgbClr val="F6C1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6" name="角丸四角形 165"/>
                <p:cNvSpPr/>
                <p:nvPr/>
              </p:nvSpPr>
              <p:spPr bwMode="auto">
                <a:xfrm>
                  <a:off x="2209800" y="5486400"/>
                  <a:ext cx="228600" cy="533400"/>
                </a:xfrm>
                <a:prstGeom prst="roundRect">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7" name="平行四辺形 166"/>
                <p:cNvSpPr/>
                <p:nvPr/>
              </p:nvSpPr>
              <p:spPr bwMode="auto">
                <a:xfrm>
                  <a:off x="20574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8" name="平行四辺形 167"/>
                <p:cNvSpPr/>
                <p:nvPr/>
              </p:nvSpPr>
              <p:spPr bwMode="auto">
                <a:xfrm flipH="1">
                  <a:off x="22860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9" name="斜め縞 168"/>
                <p:cNvSpPr/>
                <p:nvPr/>
              </p:nvSpPr>
              <p:spPr bwMode="auto">
                <a:xfrm>
                  <a:off x="2514600" y="5562600"/>
                  <a:ext cx="1524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70" name="斜め縞 169"/>
                <p:cNvSpPr/>
                <p:nvPr/>
              </p:nvSpPr>
              <p:spPr bwMode="auto">
                <a:xfrm flipH="1">
                  <a:off x="2286000" y="5562600"/>
                  <a:ext cx="2286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sp>
            <p:nvSpPr>
              <p:cNvPr id="163" name="角丸四角形 162"/>
              <p:cNvSpPr/>
              <p:nvPr/>
            </p:nvSpPr>
            <p:spPr bwMode="auto">
              <a:xfrm>
                <a:off x="2057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4" name="角丸四角形 163"/>
              <p:cNvSpPr/>
              <p:nvPr/>
            </p:nvSpPr>
            <p:spPr bwMode="auto">
              <a:xfrm>
                <a:off x="2438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nvGrpSpPr>
            <p:cNvPr id="142" name="図形グループ 28"/>
            <p:cNvGrpSpPr/>
            <p:nvPr/>
          </p:nvGrpSpPr>
          <p:grpSpPr>
            <a:xfrm>
              <a:off x="2514600" y="5410200"/>
              <a:ext cx="228600" cy="381000"/>
              <a:chOff x="6934200" y="4343400"/>
              <a:chExt cx="914400" cy="1447800"/>
            </a:xfrm>
          </p:grpSpPr>
          <p:sp>
            <p:nvSpPr>
              <p:cNvPr id="143" name="角丸四角形 142"/>
              <p:cNvSpPr/>
              <p:nvPr/>
            </p:nvSpPr>
            <p:spPr bwMode="auto">
              <a:xfrm>
                <a:off x="6934200" y="4343400"/>
                <a:ext cx="914400" cy="1447800"/>
              </a:xfrm>
              <a:prstGeom prst="roundRect">
                <a:avLst/>
              </a:prstGeom>
              <a:gradFill flip="none" rotWithShape="1">
                <a:gsLst>
                  <a:gs pos="0">
                    <a:srgbClr val="000000"/>
                  </a:gs>
                  <a:gs pos="100000">
                    <a:schemeClr val="tx1">
                      <a:lumMod val="75000"/>
                      <a:lumOff val="25000"/>
                    </a:schemeClr>
                  </a:gs>
                </a:gsLst>
                <a:lin ang="5400000" scaled="0"/>
                <a:tileRect/>
              </a:gradFill>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44" name="正方形/長方形 143"/>
              <p:cNvSpPr/>
              <p:nvPr/>
            </p:nvSpPr>
            <p:spPr bwMode="auto">
              <a:xfrm>
                <a:off x="7010400" y="4572000"/>
                <a:ext cx="762000" cy="990600"/>
              </a:xfrm>
              <a:prstGeom prst="rect">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45" name="角丸四角形 144"/>
              <p:cNvSpPr/>
              <p:nvPr/>
            </p:nvSpPr>
            <p:spPr bwMode="auto">
              <a:xfrm>
                <a:off x="7054850" y="4578350"/>
                <a:ext cx="152400"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46" name="角丸四角形 145"/>
              <p:cNvSpPr/>
              <p:nvPr/>
            </p:nvSpPr>
            <p:spPr bwMode="auto">
              <a:xfrm>
                <a:off x="7232650" y="4578350"/>
                <a:ext cx="152400" cy="152400"/>
              </a:xfrm>
              <a:prstGeom prst="round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47" name="角丸四角形 146"/>
              <p:cNvSpPr/>
              <p:nvPr/>
            </p:nvSpPr>
            <p:spPr bwMode="auto">
              <a:xfrm>
                <a:off x="7410450" y="4578350"/>
                <a:ext cx="152400" cy="152400"/>
              </a:xfrm>
              <a:prstGeom prst="roundRect">
                <a:avLst/>
              </a:prstGeom>
              <a:solidFill>
                <a:srgbClr val="3366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48" name="角丸四角形 147"/>
              <p:cNvSpPr/>
              <p:nvPr/>
            </p:nvSpPr>
            <p:spPr bwMode="auto">
              <a:xfrm>
                <a:off x="7054850" y="4806950"/>
                <a:ext cx="152400" cy="152400"/>
              </a:xfrm>
              <a:prstGeom prst="round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49" name="角丸四角形 148"/>
              <p:cNvSpPr/>
              <p:nvPr/>
            </p:nvSpPr>
            <p:spPr bwMode="auto">
              <a:xfrm>
                <a:off x="7232650" y="4806950"/>
                <a:ext cx="152400" cy="152400"/>
              </a:xfrm>
              <a:prstGeom prst="roundRect">
                <a:avLst/>
              </a:prstGeom>
              <a:solidFill>
                <a:srgbClr val="008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0" name="角丸四角形 149"/>
              <p:cNvSpPr/>
              <p:nvPr/>
            </p:nvSpPr>
            <p:spPr bwMode="auto">
              <a:xfrm>
                <a:off x="7410450" y="4806950"/>
                <a:ext cx="152400" cy="1524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1" name="角丸四角形 150"/>
              <p:cNvSpPr/>
              <p:nvPr/>
            </p:nvSpPr>
            <p:spPr bwMode="auto">
              <a:xfrm>
                <a:off x="7054850" y="5035550"/>
                <a:ext cx="152400" cy="152400"/>
              </a:xfrm>
              <a:prstGeom prst="roundRect">
                <a:avLst/>
              </a:prstGeom>
              <a:solidFill>
                <a:srgbClr val="8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2" name="角丸四角形 151"/>
              <p:cNvSpPr/>
              <p:nvPr/>
            </p:nvSpPr>
            <p:spPr bwMode="auto">
              <a:xfrm>
                <a:off x="7232650" y="5035550"/>
                <a:ext cx="152400" cy="152400"/>
              </a:xfrm>
              <a:prstGeom prst="roundRect">
                <a:avLst/>
              </a:prstGeom>
              <a:solidFill>
                <a:srgbClr val="FF91F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3" name="角丸四角形 152"/>
              <p:cNvSpPr/>
              <p:nvPr/>
            </p:nvSpPr>
            <p:spPr bwMode="auto">
              <a:xfrm>
                <a:off x="7410450" y="5035550"/>
                <a:ext cx="152400" cy="152400"/>
              </a:xfrm>
              <a:prstGeom prst="roundRect">
                <a:avLst/>
              </a:prstGeom>
              <a:solidFill>
                <a:srgbClr val="7ECC6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4" name="角丸四角形 153"/>
              <p:cNvSpPr/>
              <p:nvPr/>
            </p:nvSpPr>
            <p:spPr bwMode="auto">
              <a:xfrm>
                <a:off x="7054850" y="5264150"/>
                <a:ext cx="152400" cy="152400"/>
              </a:xfrm>
              <a:prstGeom prst="roundRect">
                <a:avLst/>
              </a:prstGeom>
              <a:solidFill>
                <a:srgbClr val="4A88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5" name="角丸四角形 154"/>
              <p:cNvSpPr/>
              <p:nvPr/>
            </p:nvSpPr>
            <p:spPr bwMode="auto">
              <a:xfrm>
                <a:off x="7232650" y="5264150"/>
                <a:ext cx="152400" cy="152400"/>
              </a:xfrm>
              <a:prstGeom prst="roundRect">
                <a:avLst/>
              </a:prstGeom>
              <a:solidFill>
                <a:srgbClr val="AC7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6" name="角丸四角形 155"/>
              <p:cNvSpPr/>
              <p:nvPr/>
            </p:nvSpPr>
            <p:spPr bwMode="auto">
              <a:xfrm>
                <a:off x="7410450" y="5264150"/>
                <a:ext cx="152400" cy="152400"/>
              </a:xfrm>
              <a:prstGeom prst="roundRect">
                <a:avLst/>
              </a:prstGeom>
              <a:solidFill>
                <a:srgbClr val="30CC2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7" name="円/楕円 156"/>
              <p:cNvSpPr/>
              <p:nvPr/>
            </p:nvSpPr>
            <p:spPr bwMode="auto">
              <a:xfrm>
                <a:off x="7315200" y="5600700"/>
                <a:ext cx="152400" cy="152400"/>
              </a:xfrm>
              <a:prstGeom prst="ellipse">
                <a:avLst/>
              </a:prstGeom>
              <a:gradFill flip="none" rotWithShape="1">
                <a:gsLst>
                  <a:gs pos="0">
                    <a:srgbClr val="000000"/>
                  </a:gs>
                  <a:gs pos="100000">
                    <a:schemeClr val="tx1">
                      <a:lumMod val="65000"/>
                      <a:lumOff val="35000"/>
                    </a:schemeClr>
                  </a:gs>
                </a:gsLst>
                <a:lin ang="16200000" scaled="0"/>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8" name="角丸四角形 157"/>
              <p:cNvSpPr/>
              <p:nvPr/>
            </p:nvSpPr>
            <p:spPr bwMode="auto">
              <a:xfrm>
                <a:off x="7581900" y="4578350"/>
                <a:ext cx="152400" cy="15240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59" name="角丸四角形 158"/>
              <p:cNvSpPr/>
              <p:nvPr/>
            </p:nvSpPr>
            <p:spPr bwMode="auto">
              <a:xfrm>
                <a:off x="7581900" y="4806950"/>
                <a:ext cx="152400" cy="152400"/>
              </a:xfrm>
              <a:prstGeom prst="roundRect">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0" name="角丸四角形 159"/>
              <p:cNvSpPr/>
              <p:nvPr/>
            </p:nvSpPr>
            <p:spPr bwMode="auto">
              <a:xfrm>
                <a:off x="7581900" y="5035550"/>
                <a:ext cx="152400" cy="152400"/>
              </a:xfrm>
              <a:prstGeom prst="roundRect">
                <a:avLst/>
              </a:prstGeom>
              <a:solidFill>
                <a:srgbClr val="CC444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61" name="角丸四角形 160"/>
              <p:cNvSpPr/>
              <p:nvPr/>
            </p:nvSpPr>
            <p:spPr bwMode="auto">
              <a:xfrm>
                <a:off x="7581900" y="5264150"/>
                <a:ext cx="152400" cy="152400"/>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cxnSp>
        <p:nvCxnSpPr>
          <p:cNvPr id="171" name="直線矢印コネクタ 170"/>
          <p:cNvCxnSpPr/>
          <p:nvPr/>
        </p:nvCxnSpPr>
        <p:spPr bwMode="auto">
          <a:xfrm rot="16200000" flipH="1">
            <a:off x="7059365" y="3096964"/>
            <a:ext cx="9657" cy="1873614"/>
          </a:xfrm>
          <a:prstGeom prst="straightConnector1">
            <a:avLst/>
          </a:prstGeom>
          <a:solidFill>
            <a:schemeClr val="accent1"/>
          </a:solidFill>
          <a:ln w="12700" cap="flat" cmpd="sng" algn="ctr">
            <a:solidFill>
              <a:schemeClr val="accent1">
                <a:lumMod val="50000"/>
              </a:schemeClr>
            </a:solidFill>
            <a:prstDash val="solid"/>
            <a:round/>
            <a:headEnd type="none" w="sm" len="sm"/>
            <a:tailEnd type="arrow"/>
          </a:ln>
          <a:effectLst/>
        </p:spPr>
      </p:cxnSp>
      <p:grpSp>
        <p:nvGrpSpPr>
          <p:cNvPr id="172" name="図形グループ 171"/>
          <p:cNvGrpSpPr/>
          <p:nvPr/>
        </p:nvGrpSpPr>
        <p:grpSpPr>
          <a:xfrm>
            <a:off x="5791200" y="4648200"/>
            <a:ext cx="304800" cy="502919"/>
            <a:chOff x="2057400" y="5257800"/>
            <a:chExt cx="685800" cy="1188719"/>
          </a:xfrm>
        </p:grpSpPr>
        <p:grpSp>
          <p:nvGrpSpPr>
            <p:cNvPr id="173" name="図形グループ 41"/>
            <p:cNvGrpSpPr/>
            <p:nvPr/>
          </p:nvGrpSpPr>
          <p:grpSpPr>
            <a:xfrm>
              <a:off x="2057400" y="5257800"/>
              <a:ext cx="609600" cy="1188719"/>
              <a:chOff x="2057400" y="5257800"/>
              <a:chExt cx="609600" cy="1188719"/>
            </a:xfrm>
          </p:grpSpPr>
          <p:grpSp>
            <p:nvGrpSpPr>
              <p:cNvPr id="194" name="図形グループ 38"/>
              <p:cNvGrpSpPr/>
              <p:nvPr/>
            </p:nvGrpSpPr>
            <p:grpSpPr>
              <a:xfrm>
                <a:off x="2057400" y="5257800"/>
                <a:ext cx="609600" cy="1143000"/>
                <a:chOff x="2057400" y="5257800"/>
                <a:chExt cx="609600" cy="1143000"/>
              </a:xfrm>
            </p:grpSpPr>
            <p:sp>
              <p:nvSpPr>
                <p:cNvPr id="197" name="円/楕円 196"/>
                <p:cNvSpPr/>
                <p:nvPr/>
              </p:nvSpPr>
              <p:spPr bwMode="auto">
                <a:xfrm>
                  <a:off x="2209800" y="5257800"/>
                  <a:ext cx="228600" cy="228600"/>
                </a:xfrm>
                <a:prstGeom prst="ellipse">
                  <a:avLst/>
                </a:prstGeom>
                <a:solidFill>
                  <a:srgbClr val="F6C1A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8" name="角丸四角形 197"/>
                <p:cNvSpPr/>
                <p:nvPr/>
              </p:nvSpPr>
              <p:spPr bwMode="auto">
                <a:xfrm>
                  <a:off x="2209800" y="5486400"/>
                  <a:ext cx="228600" cy="533400"/>
                </a:xfrm>
                <a:prstGeom prst="roundRect">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9" name="平行四辺形 198"/>
                <p:cNvSpPr/>
                <p:nvPr/>
              </p:nvSpPr>
              <p:spPr bwMode="auto">
                <a:xfrm>
                  <a:off x="20574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0" name="平行四辺形 199"/>
                <p:cNvSpPr/>
                <p:nvPr/>
              </p:nvSpPr>
              <p:spPr bwMode="auto">
                <a:xfrm flipH="1">
                  <a:off x="2286000" y="5943600"/>
                  <a:ext cx="304800" cy="457200"/>
                </a:xfrm>
                <a:prstGeom prst="parallelogram">
                  <a:avLst>
                    <a:gd name="adj" fmla="val 50000"/>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1" name="斜め縞 200"/>
                <p:cNvSpPr/>
                <p:nvPr/>
              </p:nvSpPr>
              <p:spPr bwMode="auto">
                <a:xfrm>
                  <a:off x="2514600" y="5562600"/>
                  <a:ext cx="1524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2" name="斜め縞 201"/>
                <p:cNvSpPr/>
                <p:nvPr/>
              </p:nvSpPr>
              <p:spPr bwMode="auto">
                <a:xfrm flipH="1">
                  <a:off x="2286000" y="5562600"/>
                  <a:ext cx="228600" cy="228600"/>
                </a:xfrm>
                <a:prstGeom prst="diagStripe">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sp>
            <p:nvSpPr>
              <p:cNvPr id="195" name="角丸四角形 194"/>
              <p:cNvSpPr/>
              <p:nvPr/>
            </p:nvSpPr>
            <p:spPr bwMode="auto">
              <a:xfrm>
                <a:off x="2057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6" name="角丸四角形 195"/>
              <p:cNvSpPr/>
              <p:nvPr/>
            </p:nvSpPr>
            <p:spPr bwMode="auto">
              <a:xfrm>
                <a:off x="2438400" y="6400800"/>
                <a:ext cx="152400" cy="45719"/>
              </a:xfrm>
              <a:prstGeom prst="round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nvGrpSpPr>
            <p:cNvPr id="174" name="図形グループ 28"/>
            <p:cNvGrpSpPr/>
            <p:nvPr/>
          </p:nvGrpSpPr>
          <p:grpSpPr>
            <a:xfrm>
              <a:off x="2514600" y="5410200"/>
              <a:ext cx="228600" cy="381000"/>
              <a:chOff x="6934200" y="4343400"/>
              <a:chExt cx="914400" cy="1447800"/>
            </a:xfrm>
          </p:grpSpPr>
          <p:sp>
            <p:nvSpPr>
              <p:cNvPr id="175" name="角丸四角形 174"/>
              <p:cNvSpPr/>
              <p:nvPr/>
            </p:nvSpPr>
            <p:spPr bwMode="auto">
              <a:xfrm>
                <a:off x="6934200" y="4343400"/>
                <a:ext cx="914400" cy="1447800"/>
              </a:xfrm>
              <a:prstGeom prst="roundRect">
                <a:avLst/>
              </a:prstGeom>
              <a:gradFill flip="none" rotWithShape="1">
                <a:gsLst>
                  <a:gs pos="0">
                    <a:srgbClr val="000000"/>
                  </a:gs>
                  <a:gs pos="100000">
                    <a:schemeClr val="tx1">
                      <a:lumMod val="75000"/>
                      <a:lumOff val="25000"/>
                    </a:schemeClr>
                  </a:gs>
                </a:gsLst>
                <a:lin ang="5400000" scaled="0"/>
                <a:tileRect/>
              </a:gradFill>
              <a:ln>
                <a:headEnd type="none" w="sm" len="sm"/>
                <a:tailEnd type="none" w="sm" len="sm"/>
              </a:ln>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76" name="正方形/長方形 175"/>
              <p:cNvSpPr/>
              <p:nvPr/>
            </p:nvSpPr>
            <p:spPr bwMode="auto">
              <a:xfrm>
                <a:off x="7010400" y="4572000"/>
                <a:ext cx="762000" cy="990600"/>
              </a:xfrm>
              <a:prstGeom prst="rect">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77" name="角丸四角形 176"/>
              <p:cNvSpPr/>
              <p:nvPr/>
            </p:nvSpPr>
            <p:spPr bwMode="auto">
              <a:xfrm>
                <a:off x="7054850" y="4578350"/>
                <a:ext cx="152400" cy="1524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78" name="角丸四角形 177"/>
              <p:cNvSpPr/>
              <p:nvPr/>
            </p:nvSpPr>
            <p:spPr bwMode="auto">
              <a:xfrm>
                <a:off x="7232650" y="4578350"/>
                <a:ext cx="152400" cy="152400"/>
              </a:xfrm>
              <a:prstGeom prst="round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79" name="角丸四角形 178"/>
              <p:cNvSpPr/>
              <p:nvPr/>
            </p:nvSpPr>
            <p:spPr bwMode="auto">
              <a:xfrm>
                <a:off x="7410450" y="4578350"/>
                <a:ext cx="152400" cy="152400"/>
              </a:xfrm>
              <a:prstGeom prst="roundRect">
                <a:avLst/>
              </a:prstGeom>
              <a:solidFill>
                <a:srgbClr val="3366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0" name="角丸四角形 179"/>
              <p:cNvSpPr/>
              <p:nvPr/>
            </p:nvSpPr>
            <p:spPr bwMode="auto">
              <a:xfrm>
                <a:off x="7054850" y="4806950"/>
                <a:ext cx="152400" cy="152400"/>
              </a:xfrm>
              <a:prstGeom prst="round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1" name="角丸四角形 180"/>
              <p:cNvSpPr/>
              <p:nvPr/>
            </p:nvSpPr>
            <p:spPr bwMode="auto">
              <a:xfrm>
                <a:off x="7232650" y="4806950"/>
                <a:ext cx="152400" cy="152400"/>
              </a:xfrm>
              <a:prstGeom prst="roundRect">
                <a:avLst/>
              </a:prstGeom>
              <a:solidFill>
                <a:srgbClr val="008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2" name="角丸四角形 181"/>
              <p:cNvSpPr/>
              <p:nvPr/>
            </p:nvSpPr>
            <p:spPr bwMode="auto">
              <a:xfrm>
                <a:off x="7410450" y="4806950"/>
                <a:ext cx="152400" cy="1524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3" name="角丸四角形 182"/>
              <p:cNvSpPr/>
              <p:nvPr/>
            </p:nvSpPr>
            <p:spPr bwMode="auto">
              <a:xfrm>
                <a:off x="7054850" y="5035550"/>
                <a:ext cx="152400" cy="152400"/>
              </a:xfrm>
              <a:prstGeom prst="roundRect">
                <a:avLst/>
              </a:prstGeom>
              <a:solidFill>
                <a:srgbClr val="8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4" name="角丸四角形 183"/>
              <p:cNvSpPr/>
              <p:nvPr/>
            </p:nvSpPr>
            <p:spPr bwMode="auto">
              <a:xfrm>
                <a:off x="7232650" y="5035550"/>
                <a:ext cx="152400" cy="152400"/>
              </a:xfrm>
              <a:prstGeom prst="roundRect">
                <a:avLst/>
              </a:prstGeom>
              <a:solidFill>
                <a:srgbClr val="FF91FE"/>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5" name="角丸四角形 184"/>
              <p:cNvSpPr/>
              <p:nvPr/>
            </p:nvSpPr>
            <p:spPr bwMode="auto">
              <a:xfrm>
                <a:off x="7410450" y="5035550"/>
                <a:ext cx="152400" cy="152400"/>
              </a:xfrm>
              <a:prstGeom prst="roundRect">
                <a:avLst/>
              </a:prstGeom>
              <a:solidFill>
                <a:srgbClr val="7ECC6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6" name="角丸四角形 185"/>
              <p:cNvSpPr/>
              <p:nvPr/>
            </p:nvSpPr>
            <p:spPr bwMode="auto">
              <a:xfrm>
                <a:off x="7054850" y="5264150"/>
                <a:ext cx="152400" cy="152400"/>
              </a:xfrm>
              <a:prstGeom prst="roundRect">
                <a:avLst/>
              </a:prstGeom>
              <a:solidFill>
                <a:srgbClr val="4A88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7" name="角丸四角形 186"/>
              <p:cNvSpPr/>
              <p:nvPr/>
            </p:nvSpPr>
            <p:spPr bwMode="auto">
              <a:xfrm>
                <a:off x="7232650" y="5264150"/>
                <a:ext cx="152400" cy="152400"/>
              </a:xfrm>
              <a:prstGeom prst="roundRect">
                <a:avLst/>
              </a:prstGeom>
              <a:solidFill>
                <a:srgbClr val="AC7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8" name="角丸四角形 187"/>
              <p:cNvSpPr/>
              <p:nvPr/>
            </p:nvSpPr>
            <p:spPr bwMode="auto">
              <a:xfrm>
                <a:off x="7410450" y="5264150"/>
                <a:ext cx="152400" cy="152400"/>
              </a:xfrm>
              <a:prstGeom prst="roundRect">
                <a:avLst/>
              </a:prstGeom>
              <a:solidFill>
                <a:srgbClr val="30CC2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89" name="円/楕円 188"/>
              <p:cNvSpPr/>
              <p:nvPr/>
            </p:nvSpPr>
            <p:spPr bwMode="auto">
              <a:xfrm>
                <a:off x="7315200" y="5600700"/>
                <a:ext cx="152400" cy="152400"/>
              </a:xfrm>
              <a:prstGeom prst="ellipse">
                <a:avLst/>
              </a:prstGeom>
              <a:gradFill flip="none" rotWithShape="1">
                <a:gsLst>
                  <a:gs pos="0">
                    <a:srgbClr val="000000"/>
                  </a:gs>
                  <a:gs pos="100000">
                    <a:schemeClr val="tx1">
                      <a:lumMod val="65000"/>
                      <a:lumOff val="35000"/>
                    </a:schemeClr>
                  </a:gs>
                </a:gsLst>
                <a:lin ang="16200000" scaled="0"/>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0" name="角丸四角形 189"/>
              <p:cNvSpPr/>
              <p:nvPr/>
            </p:nvSpPr>
            <p:spPr bwMode="auto">
              <a:xfrm>
                <a:off x="7581900" y="4578350"/>
                <a:ext cx="152400" cy="15240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1" name="角丸四角形 190"/>
              <p:cNvSpPr/>
              <p:nvPr/>
            </p:nvSpPr>
            <p:spPr bwMode="auto">
              <a:xfrm>
                <a:off x="7581900" y="4806950"/>
                <a:ext cx="152400" cy="152400"/>
              </a:xfrm>
              <a:prstGeom prst="roundRect">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2" name="角丸四角形 191"/>
              <p:cNvSpPr/>
              <p:nvPr/>
            </p:nvSpPr>
            <p:spPr bwMode="auto">
              <a:xfrm>
                <a:off x="7581900" y="5035550"/>
                <a:ext cx="152400" cy="152400"/>
              </a:xfrm>
              <a:prstGeom prst="roundRect">
                <a:avLst/>
              </a:prstGeom>
              <a:solidFill>
                <a:srgbClr val="CC444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193" name="角丸四角形 192"/>
              <p:cNvSpPr/>
              <p:nvPr/>
            </p:nvSpPr>
            <p:spPr bwMode="auto">
              <a:xfrm>
                <a:off x="7581900" y="5264150"/>
                <a:ext cx="152400" cy="152400"/>
              </a:xfrm>
              <a:prstGeom prst="roundRect">
                <a:avLst/>
              </a:prstGeom>
              <a:solidFill>
                <a:schemeClr val="bg2">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grpSp>
      </p:grpSp>
      <p:cxnSp>
        <p:nvCxnSpPr>
          <p:cNvPr id="203" name="直線矢印コネクタ 202"/>
          <p:cNvCxnSpPr/>
          <p:nvPr/>
        </p:nvCxnSpPr>
        <p:spPr bwMode="auto">
          <a:xfrm rot="16200000" flipH="1">
            <a:off x="6983165" y="3935164"/>
            <a:ext cx="9657" cy="1873614"/>
          </a:xfrm>
          <a:prstGeom prst="straightConnector1">
            <a:avLst/>
          </a:prstGeom>
          <a:solidFill>
            <a:schemeClr val="accent1"/>
          </a:solidFill>
          <a:ln w="12700" cap="flat" cmpd="sng" algn="ctr">
            <a:solidFill>
              <a:schemeClr val="accent1">
                <a:lumMod val="50000"/>
              </a:schemeClr>
            </a:solidFill>
            <a:prstDash val="solid"/>
            <a:round/>
            <a:headEnd type="none" w="sm" len="sm"/>
            <a:tailEnd type="arrow"/>
          </a:ln>
          <a:effectLst/>
        </p:spPr>
      </p:cxnSp>
      <p:sp>
        <p:nvSpPr>
          <p:cNvPr id="204" name="円/楕円 203"/>
          <p:cNvSpPr/>
          <p:nvPr/>
        </p:nvSpPr>
        <p:spPr bwMode="auto">
          <a:xfrm>
            <a:off x="1905000" y="3124200"/>
            <a:ext cx="381000" cy="2133600"/>
          </a:xfrm>
          <a:prstGeom prst="ellipse">
            <a:avLst/>
          </a:prstGeom>
          <a:noFill/>
          <a:ln w="12700" cap="flat" cmpd="sng" algn="ctr">
            <a:solidFill>
              <a:srgbClr val="72005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5" name="テキスト ボックス 204"/>
          <p:cNvSpPr txBox="1"/>
          <p:nvPr/>
        </p:nvSpPr>
        <p:spPr>
          <a:xfrm>
            <a:off x="1066800" y="2819400"/>
            <a:ext cx="1791201" cy="307777"/>
          </a:xfrm>
          <a:prstGeom prst="rect">
            <a:avLst/>
          </a:prstGeom>
          <a:noFill/>
        </p:spPr>
        <p:txBody>
          <a:bodyPr wrap="none" rtlCol="0">
            <a:spAutoFit/>
          </a:bodyPr>
          <a:lstStyle/>
          <a:p>
            <a:r>
              <a:rPr kumimoji="1" lang="en-US" altLang="ja-JP" sz="1400" b="1" dirty="0" smtClean="0">
                <a:solidFill>
                  <a:srgbClr val="008000"/>
                </a:solidFill>
                <a:latin typeface="Arial"/>
                <a:cs typeface="Arial"/>
              </a:rPr>
              <a:t>User Velocity [</a:t>
            </a:r>
            <a:r>
              <a:rPr kumimoji="1" lang="en-US" altLang="ja-JP" sz="1400" b="1" dirty="0" err="1" smtClean="0">
                <a:solidFill>
                  <a:srgbClr val="008000"/>
                </a:solidFill>
                <a:latin typeface="Arial"/>
                <a:cs typeface="Arial"/>
              </a:rPr>
              <a:t>m/s</a:t>
            </a:r>
            <a:r>
              <a:rPr kumimoji="1" lang="en-US" altLang="ja-JP" sz="1400" b="1" dirty="0" smtClean="0">
                <a:solidFill>
                  <a:srgbClr val="008000"/>
                </a:solidFill>
                <a:latin typeface="Arial"/>
                <a:cs typeface="Arial"/>
              </a:rPr>
              <a:t>]</a:t>
            </a:r>
            <a:endParaRPr kumimoji="1" lang="ja-JP" altLang="en-US" sz="1400" b="1" dirty="0">
              <a:solidFill>
                <a:srgbClr val="008000"/>
              </a:solidFill>
              <a:latin typeface="Arial"/>
              <a:cs typeface="Arial"/>
            </a:endParaRPr>
          </a:p>
        </p:txBody>
      </p:sp>
      <p:sp>
        <p:nvSpPr>
          <p:cNvPr id="206" name="テキスト ボックス 205"/>
          <p:cNvSpPr txBox="1"/>
          <p:nvPr/>
        </p:nvSpPr>
        <p:spPr>
          <a:xfrm>
            <a:off x="457200" y="5562600"/>
            <a:ext cx="2433253" cy="307777"/>
          </a:xfrm>
          <a:prstGeom prst="rect">
            <a:avLst/>
          </a:prstGeom>
          <a:noFill/>
        </p:spPr>
        <p:txBody>
          <a:bodyPr wrap="none" rtlCol="0">
            <a:spAutoFit/>
          </a:bodyPr>
          <a:lstStyle/>
          <a:p>
            <a:r>
              <a:rPr kumimoji="1" lang="en-US" altLang="ja-JP" sz="1400" b="1" dirty="0" smtClean="0">
                <a:solidFill>
                  <a:srgbClr val="72005F"/>
                </a:solidFill>
                <a:latin typeface="Arial"/>
                <a:cs typeface="Arial"/>
              </a:rPr>
              <a:t>User Arrival Rate [users/</a:t>
            </a:r>
            <a:r>
              <a:rPr kumimoji="1" lang="en-US" altLang="ja-JP" sz="1400" b="1" dirty="0" err="1" smtClean="0">
                <a:solidFill>
                  <a:srgbClr val="72005F"/>
                </a:solidFill>
                <a:latin typeface="Arial"/>
                <a:cs typeface="Arial"/>
              </a:rPr>
              <a:t>s</a:t>
            </a:r>
            <a:r>
              <a:rPr kumimoji="1" lang="en-US" altLang="ja-JP" sz="1400" b="1" dirty="0" smtClean="0">
                <a:solidFill>
                  <a:srgbClr val="72005F"/>
                </a:solidFill>
                <a:latin typeface="Arial"/>
                <a:cs typeface="Arial"/>
              </a:rPr>
              <a:t>]</a:t>
            </a:r>
            <a:endParaRPr kumimoji="1" lang="ja-JP" altLang="en-US" sz="1400" b="1" dirty="0">
              <a:solidFill>
                <a:srgbClr val="72005F"/>
              </a:solidFill>
              <a:latin typeface="Arial"/>
              <a:cs typeface="Arial"/>
            </a:endParaRPr>
          </a:p>
        </p:txBody>
      </p:sp>
      <p:sp>
        <p:nvSpPr>
          <p:cNvPr id="207" name="テキスト ボックス 206"/>
          <p:cNvSpPr txBox="1"/>
          <p:nvPr/>
        </p:nvSpPr>
        <p:spPr>
          <a:xfrm>
            <a:off x="6248400" y="5638800"/>
            <a:ext cx="2719126" cy="307777"/>
          </a:xfrm>
          <a:prstGeom prst="rect">
            <a:avLst/>
          </a:prstGeom>
          <a:noFill/>
        </p:spPr>
        <p:txBody>
          <a:bodyPr wrap="none" rtlCol="0">
            <a:spAutoFit/>
          </a:bodyPr>
          <a:lstStyle/>
          <a:p>
            <a:r>
              <a:rPr kumimoji="1" lang="en-US" altLang="ja-JP" sz="1400" b="1" dirty="0" smtClean="0">
                <a:solidFill>
                  <a:srgbClr val="72005F"/>
                </a:solidFill>
                <a:latin typeface="Arial"/>
                <a:cs typeface="Arial"/>
              </a:rPr>
              <a:t>User Departure Rate [users/</a:t>
            </a:r>
            <a:r>
              <a:rPr kumimoji="1" lang="en-US" altLang="ja-JP" sz="1400" b="1" dirty="0" err="1" smtClean="0">
                <a:solidFill>
                  <a:srgbClr val="72005F"/>
                </a:solidFill>
                <a:latin typeface="Arial"/>
                <a:cs typeface="Arial"/>
              </a:rPr>
              <a:t>s</a:t>
            </a:r>
            <a:r>
              <a:rPr kumimoji="1" lang="en-US" altLang="ja-JP" sz="1400" b="1" dirty="0" smtClean="0">
                <a:solidFill>
                  <a:srgbClr val="72005F"/>
                </a:solidFill>
                <a:latin typeface="Arial"/>
                <a:cs typeface="Arial"/>
              </a:rPr>
              <a:t>]</a:t>
            </a:r>
            <a:endParaRPr kumimoji="1" lang="ja-JP" altLang="en-US" sz="1400" b="1" dirty="0">
              <a:solidFill>
                <a:srgbClr val="72005F"/>
              </a:solidFill>
              <a:latin typeface="Arial"/>
              <a:cs typeface="Arial"/>
            </a:endParaRPr>
          </a:p>
        </p:txBody>
      </p:sp>
      <p:sp>
        <p:nvSpPr>
          <p:cNvPr id="208" name="円/楕円 207"/>
          <p:cNvSpPr/>
          <p:nvPr/>
        </p:nvSpPr>
        <p:spPr bwMode="auto">
          <a:xfrm>
            <a:off x="6934200" y="3124200"/>
            <a:ext cx="381000" cy="2133600"/>
          </a:xfrm>
          <a:prstGeom prst="ellipse">
            <a:avLst/>
          </a:prstGeom>
          <a:noFill/>
          <a:ln w="12700" cap="flat" cmpd="sng" algn="ctr">
            <a:solidFill>
              <a:srgbClr val="72005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cxnSp>
        <p:nvCxnSpPr>
          <p:cNvPr id="210" name="直線コネクタ 209"/>
          <p:cNvCxnSpPr>
            <a:endCxn id="206" idx="0"/>
          </p:cNvCxnSpPr>
          <p:nvPr/>
        </p:nvCxnSpPr>
        <p:spPr bwMode="auto">
          <a:xfrm rot="5400000">
            <a:off x="1637014" y="5218414"/>
            <a:ext cx="381000" cy="307373"/>
          </a:xfrm>
          <a:prstGeom prst="line">
            <a:avLst/>
          </a:prstGeom>
          <a:solidFill>
            <a:schemeClr val="accent1"/>
          </a:solidFill>
          <a:ln w="12700" cap="flat" cmpd="sng" algn="ctr">
            <a:solidFill>
              <a:srgbClr val="72005F"/>
            </a:solidFill>
            <a:prstDash val="solid"/>
            <a:round/>
            <a:headEnd type="none" w="sm" len="sm"/>
            <a:tailEnd type="none" w="sm" len="sm"/>
          </a:ln>
          <a:effectLst/>
        </p:spPr>
      </p:cxnSp>
      <p:cxnSp>
        <p:nvCxnSpPr>
          <p:cNvPr id="212" name="直線コネクタ 211"/>
          <p:cNvCxnSpPr>
            <a:endCxn id="207" idx="0"/>
          </p:cNvCxnSpPr>
          <p:nvPr/>
        </p:nvCxnSpPr>
        <p:spPr bwMode="auto">
          <a:xfrm rot="16200000" flipH="1">
            <a:off x="7232981" y="5263818"/>
            <a:ext cx="381000" cy="368963"/>
          </a:xfrm>
          <a:prstGeom prst="line">
            <a:avLst/>
          </a:prstGeom>
          <a:solidFill>
            <a:schemeClr val="accent1"/>
          </a:solidFill>
          <a:ln w="12700" cap="flat" cmpd="sng" algn="ctr">
            <a:solidFill>
              <a:srgbClr val="72005F"/>
            </a:solidFill>
            <a:prstDash val="solid"/>
            <a:round/>
            <a:headEnd type="none" w="sm" len="sm"/>
            <a:tailEnd type="none" w="sm" len="sm"/>
          </a:ln>
          <a:effectLst/>
        </p:spPr>
      </p:cxnSp>
      <p:sp>
        <p:nvSpPr>
          <p:cNvPr id="219" name="フリーフォーム 218"/>
          <p:cNvSpPr/>
          <p:nvPr/>
        </p:nvSpPr>
        <p:spPr bwMode="auto">
          <a:xfrm>
            <a:off x="2886566" y="5417557"/>
            <a:ext cx="3361246" cy="380555"/>
          </a:xfrm>
          <a:custGeom>
            <a:avLst/>
            <a:gdLst>
              <a:gd name="connsiteX0" fmla="*/ 0 w 3361246"/>
              <a:gd name="connsiteY0" fmla="*/ 329244 h 380555"/>
              <a:gd name="connsiteX1" fmla="*/ 1526673 w 3361246"/>
              <a:gd name="connsiteY1" fmla="*/ 8552 h 380555"/>
              <a:gd name="connsiteX2" fmla="*/ 3361246 w 3361246"/>
              <a:gd name="connsiteY2" fmla="*/ 380555 h 380555"/>
              <a:gd name="connsiteX0" fmla="*/ 0 w 3361246"/>
              <a:gd name="connsiteY0" fmla="*/ 372003 h 423314"/>
              <a:gd name="connsiteX1" fmla="*/ 1526673 w 3361246"/>
              <a:gd name="connsiteY1" fmla="*/ 51311 h 423314"/>
              <a:gd name="connsiteX2" fmla="*/ 1526673 w 3361246"/>
              <a:gd name="connsiteY2" fmla="*/ 64139 h 423314"/>
              <a:gd name="connsiteX3" fmla="*/ 3361246 w 3361246"/>
              <a:gd name="connsiteY3" fmla="*/ 423314 h 423314"/>
              <a:gd name="connsiteX0" fmla="*/ 0 w 3361246"/>
              <a:gd name="connsiteY0" fmla="*/ 598464 h 649775"/>
              <a:gd name="connsiteX1" fmla="*/ 1526673 w 3361246"/>
              <a:gd name="connsiteY1" fmla="*/ 277772 h 649775"/>
              <a:gd name="connsiteX2" fmla="*/ 1755273 w 3361246"/>
              <a:gd name="connsiteY2" fmla="*/ 62000 h 649775"/>
              <a:gd name="connsiteX3" fmla="*/ 3361246 w 3361246"/>
              <a:gd name="connsiteY3" fmla="*/ 649775 h 649775"/>
              <a:gd name="connsiteX0" fmla="*/ 0 w 3361246"/>
              <a:gd name="connsiteY0" fmla="*/ 329244 h 380555"/>
              <a:gd name="connsiteX1" fmla="*/ 1526673 w 3361246"/>
              <a:gd name="connsiteY1" fmla="*/ 8552 h 380555"/>
              <a:gd name="connsiteX2" fmla="*/ 3361246 w 3361246"/>
              <a:gd name="connsiteY2" fmla="*/ 380555 h 380555"/>
              <a:gd name="connsiteX0" fmla="*/ 0 w 3361246"/>
              <a:gd name="connsiteY0" fmla="*/ 329244 h 380555"/>
              <a:gd name="connsiteX1" fmla="*/ 1526673 w 3361246"/>
              <a:gd name="connsiteY1" fmla="*/ 8552 h 380555"/>
              <a:gd name="connsiteX2" fmla="*/ 3361246 w 3361246"/>
              <a:gd name="connsiteY2" fmla="*/ 380555 h 380555"/>
              <a:gd name="connsiteX0" fmla="*/ 0 w 3361246"/>
              <a:gd name="connsiteY0" fmla="*/ 329244 h 380555"/>
              <a:gd name="connsiteX1" fmla="*/ 1679073 w 3361246"/>
              <a:gd name="connsiteY1" fmla="*/ 8552 h 380555"/>
              <a:gd name="connsiteX2" fmla="*/ 3361246 w 3361246"/>
              <a:gd name="connsiteY2" fmla="*/ 380555 h 380555"/>
            </a:gdLst>
            <a:ahLst/>
            <a:cxnLst>
              <a:cxn ang="0">
                <a:pos x="connsiteX0" y="connsiteY0"/>
              </a:cxn>
              <a:cxn ang="0">
                <a:pos x="connsiteX1" y="connsiteY1"/>
              </a:cxn>
              <a:cxn ang="0">
                <a:pos x="connsiteX2" y="connsiteY2"/>
              </a:cxn>
            </a:cxnLst>
            <a:rect l="l" t="t" r="r" b="b"/>
            <a:pathLst>
              <a:path w="3361246" h="380555">
                <a:moveTo>
                  <a:pt x="0" y="329244"/>
                </a:moveTo>
                <a:cubicBezTo>
                  <a:pt x="483232" y="164622"/>
                  <a:pt x="1118865" y="0"/>
                  <a:pt x="1679073" y="8552"/>
                </a:cubicBezTo>
                <a:cubicBezTo>
                  <a:pt x="2239281" y="17104"/>
                  <a:pt x="2979043" y="303055"/>
                  <a:pt x="3361246" y="380555"/>
                </a:cubicBezTo>
              </a:path>
            </a:pathLst>
          </a:custGeom>
          <a:noFill/>
          <a:ln w="19050" cap="flat" cmpd="sng" algn="ctr">
            <a:solidFill>
              <a:schemeClr val="tx1"/>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20" name="テキスト ボックス 219"/>
          <p:cNvSpPr txBox="1"/>
          <p:nvPr/>
        </p:nvSpPr>
        <p:spPr>
          <a:xfrm>
            <a:off x="3962400" y="5486400"/>
            <a:ext cx="1359392" cy="307777"/>
          </a:xfrm>
          <a:prstGeom prst="rect">
            <a:avLst/>
          </a:prstGeom>
          <a:noFill/>
        </p:spPr>
        <p:txBody>
          <a:bodyPr wrap="none" rtlCol="0">
            <a:spAutoFit/>
          </a:bodyPr>
          <a:lstStyle/>
          <a:p>
            <a:r>
              <a:rPr kumimoji="1" lang="en-US" altLang="ja-JP" sz="1400" dirty="0" smtClean="0"/>
              <a:t>Assuming equal</a:t>
            </a:r>
            <a:endParaRPr kumimoji="1" lang="ja-JP" alt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 1: Hot</a:t>
            </a:r>
            <a:r>
              <a:rPr lang="en-US" dirty="0" smtClean="0"/>
              <a:t>-Spot Pass-</a:t>
            </a:r>
            <a:r>
              <a:rPr lang="en-US" dirty="0" smtClean="0"/>
              <a:t>Through: </a:t>
            </a:r>
            <a:r>
              <a:rPr lang="en-US" dirty="0" smtClean="0"/>
              <a:t>Overview</a:t>
            </a:r>
            <a:endParaRPr lang="en-US" dirty="0"/>
          </a:p>
        </p:txBody>
      </p:sp>
      <p:sp>
        <p:nvSpPr>
          <p:cNvPr id="3" name="Inhaltsplatzhalter 2"/>
          <p:cNvSpPr>
            <a:spLocks noGrp="1"/>
          </p:cNvSpPr>
          <p:nvPr>
            <p:ph idx="1"/>
          </p:nvPr>
        </p:nvSpPr>
        <p:spPr/>
        <p:txBody>
          <a:bodyPr/>
          <a:lstStyle/>
          <a:p>
            <a:r>
              <a:rPr lang="en-US" sz="1800" dirty="0" smtClean="0"/>
              <a:t>A user passes by (several, non overlapping) publicly accessible WiFi hot-spots (e.g. </a:t>
            </a:r>
            <a:r>
              <a:rPr lang="en-US" sz="1800" dirty="0" err="1" smtClean="0"/>
              <a:t>ATTwifi</a:t>
            </a:r>
            <a:r>
              <a:rPr lang="en-US" sz="1800" dirty="0" smtClean="0"/>
              <a:t> @ Starbucks)</a:t>
            </a:r>
          </a:p>
          <a:p>
            <a:r>
              <a:rPr lang="en-US" sz="1800" dirty="0" smtClean="0"/>
              <a:t>While having connectivity, the user’s smart phone up-&amp;downloads e-mails, twitter / </a:t>
            </a:r>
            <a:r>
              <a:rPr lang="en-US" sz="1800" dirty="0" err="1" smtClean="0"/>
              <a:t>facebook</a:t>
            </a:r>
            <a:r>
              <a:rPr lang="en-US" sz="1800" dirty="0" smtClean="0"/>
              <a:t> messages etc.</a:t>
            </a:r>
          </a:p>
          <a:p>
            <a:r>
              <a:rPr lang="en-US" sz="1800" dirty="0" smtClean="0"/>
              <a:t>3/4G networks face a severe amount of non-voice traffic, hence such behavior (instead of using cellular 3/4G bandwidth) could also be encouraged by the user’s provider with a special subscription plan in order to release traffic from the 3/4G network</a:t>
            </a:r>
          </a:p>
          <a:p>
            <a:endParaRPr lang="en-US" sz="1800" dirty="0" smtClean="0"/>
          </a:p>
          <a:p>
            <a:r>
              <a:rPr lang="en-US" sz="1800" dirty="0" smtClean="0"/>
              <a:t>Other scenarios with similar characteristics:</a:t>
            </a:r>
          </a:p>
          <a:p>
            <a:pPr lvl="1"/>
            <a:r>
              <a:rPr lang="en-US" sz="1400" dirty="0" smtClean="0"/>
              <a:t>Passengers onboard a train pass trough a train station</a:t>
            </a:r>
          </a:p>
          <a:p>
            <a:pPr lvl="1"/>
            <a:r>
              <a:rPr lang="en-US" sz="1400" dirty="0" smtClean="0"/>
              <a:t>Unmanned Air Vehicle collecting surveillance data flies through a dedicated hot-spot for data download</a:t>
            </a:r>
            <a:endParaRPr lang="en-US" sz="1400"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 1: Hot</a:t>
            </a:r>
            <a:r>
              <a:rPr lang="en-US" dirty="0" smtClean="0"/>
              <a:t>-Spot Pass-</a:t>
            </a:r>
            <a:r>
              <a:rPr lang="en-US" dirty="0" smtClean="0"/>
              <a:t>Through: Characteristics</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graphicFrame>
        <p:nvGraphicFramePr>
          <p:cNvPr id="8" name="Tabelle 6"/>
          <p:cNvGraphicFramePr>
            <a:graphicFrameLocks noGrp="1"/>
          </p:cNvGraphicFramePr>
          <p:nvPr/>
        </p:nvGraphicFramePr>
        <p:xfrm>
          <a:off x="609600" y="2209800"/>
          <a:ext cx="7924800" cy="3708400"/>
        </p:xfrm>
        <a:graphic>
          <a:graphicData uri="http://schemas.openxmlformats.org/drawingml/2006/table">
            <a:tbl>
              <a:tblPr firstRow="1" bandRow="1">
                <a:tableStyleId>{5C22544A-7EE6-4342-B048-85BDC9FD1C3A}</a:tableStyleId>
              </a:tblPr>
              <a:tblGrid>
                <a:gridCol w="3962400"/>
                <a:gridCol w="3962400"/>
              </a:tblGrid>
              <a:tr h="370840">
                <a:tc>
                  <a:txBody>
                    <a:bodyPr/>
                    <a:lstStyle/>
                    <a:p>
                      <a:r>
                        <a:rPr lang="en-US" dirty="0" smtClean="0"/>
                        <a:t>Characteristic</a:t>
                      </a:r>
                      <a:endParaRPr lang="en-US" dirty="0"/>
                    </a:p>
                  </a:txBody>
                  <a:tcPr/>
                </a:tc>
                <a:tc>
                  <a:txBody>
                    <a:bodyPr/>
                    <a:lstStyle/>
                    <a:p>
                      <a:r>
                        <a:rPr lang="en-US" dirty="0" smtClean="0"/>
                        <a:t>Value</a:t>
                      </a:r>
                      <a:endParaRPr lang="en-US" dirty="0"/>
                    </a:p>
                  </a:txBody>
                  <a:tcPr/>
                </a:tc>
              </a:tr>
              <a:tr h="370840">
                <a:tc>
                  <a:txBody>
                    <a:bodyPr/>
                    <a:lstStyle/>
                    <a:p>
                      <a:r>
                        <a:rPr lang="en-US" dirty="0" smtClean="0"/>
                        <a:t>Transmission</a:t>
                      </a:r>
                      <a:r>
                        <a:rPr lang="en-US" baseline="0" dirty="0" smtClean="0"/>
                        <a:t> range of AP passed by [</a:t>
                      </a:r>
                      <a:r>
                        <a:rPr lang="en-US" baseline="0" dirty="0" err="1" smtClean="0"/>
                        <a:t>m</a:t>
                      </a:r>
                      <a:r>
                        <a:rPr lang="en-US" baseline="0" dirty="0" smtClean="0"/>
                        <a:t>]</a:t>
                      </a:r>
                      <a:endParaRPr lang="en-US" dirty="0"/>
                    </a:p>
                  </a:txBody>
                  <a:tcPr/>
                </a:tc>
                <a:tc>
                  <a:txBody>
                    <a:bodyPr/>
                    <a:lstStyle/>
                    <a:p>
                      <a:r>
                        <a:rPr lang="en-US" dirty="0" smtClean="0"/>
                        <a:t>100 </a:t>
                      </a:r>
                      <a:r>
                        <a:rPr lang="en-US" baseline="0" dirty="0" err="1" smtClean="0"/>
                        <a:t>m</a:t>
                      </a:r>
                      <a:endParaRPr lang="en-US" dirty="0"/>
                    </a:p>
                  </a:txBody>
                  <a:tcPr/>
                </a:tc>
              </a:tr>
              <a:tr h="370840">
                <a:tc>
                  <a:txBody>
                    <a:bodyPr/>
                    <a:lstStyle/>
                    <a:p>
                      <a:r>
                        <a:rPr lang="en-US" dirty="0" smtClean="0"/>
                        <a:t>Users’ velocity [km/h]</a:t>
                      </a:r>
                      <a:endParaRPr lang="en-US" dirty="0"/>
                    </a:p>
                  </a:txBody>
                  <a:tcPr/>
                </a:tc>
                <a:tc>
                  <a:txBody>
                    <a:bodyPr/>
                    <a:lstStyle/>
                    <a:p>
                      <a:r>
                        <a:rPr lang="en-US" dirty="0" smtClean="0"/>
                        <a:t>5 (walking) – 50 km/h </a:t>
                      </a:r>
                      <a:endParaRPr lang="en-US" dirty="0"/>
                    </a:p>
                  </a:txBody>
                  <a:tcPr/>
                </a:tc>
              </a:tr>
              <a:tr h="370840">
                <a:tc>
                  <a:txBody>
                    <a:bodyPr/>
                    <a:lstStyle/>
                    <a:p>
                      <a:r>
                        <a:rPr lang="en-US" dirty="0" smtClean="0"/>
                        <a:t>Dwell time in AP’s coverage [</a:t>
                      </a:r>
                      <a:r>
                        <a:rPr lang="en-US" dirty="0" err="1" smtClean="0"/>
                        <a:t>s</a:t>
                      </a:r>
                      <a:r>
                        <a:rPr lang="en-US" dirty="0" smtClean="0"/>
                        <a:t>]</a:t>
                      </a:r>
                      <a:endParaRPr lang="en-US" dirty="0"/>
                    </a:p>
                  </a:txBody>
                  <a:tcPr/>
                </a:tc>
                <a:tc>
                  <a:txBody>
                    <a:bodyPr/>
                    <a:lstStyle/>
                    <a:p>
                      <a:r>
                        <a:rPr lang="en-US" dirty="0" smtClean="0"/>
                        <a:t>7 – 70</a:t>
                      </a:r>
                      <a:r>
                        <a:rPr lang="en-US" baseline="0" dirty="0" smtClean="0"/>
                        <a:t> </a:t>
                      </a:r>
                      <a:r>
                        <a:rPr lang="en-US" baseline="0" dirty="0" err="1" smtClean="0"/>
                        <a:t>s</a:t>
                      </a:r>
                      <a:endParaRPr lang="en-US" dirty="0"/>
                    </a:p>
                  </a:txBody>
                  <a:tcPr/>
                </a:tc>
              </a:tr>
              <a:tr h="370840">
                <a:tc>
                  <a:txBody>
                    <a:bodyPr/>
                    <a:lstStyle/>
                    <a:p>
                      <a:r>
                        <a:rPr lang="en-US" dirty="0" smtClean="0"/>
                        <a:t>User arrival / departure rate [user / </a:t>
                      </a:r>
                      <a:r>
                        <a:rPr lang="en-US" dirty="0" err="1" smtClean="0"/>
                        <a:t>s</a:t>
                      </a:r>
                      <a:r>
                        <a:rPr lang="en-US" dirty="0" smtClean="0"/>
                        <a:t>]</a:t>
                      </a:r>
                      <a:endParaRPr lang="en-US" dirty="0"/>
                    </a:p>
                  </a:txBody>
                  <a:tcPr/>
                </a:tc>
                <a:tc>
                  <a:txBody>
                    <a:bodyPr/>
                    <a:lstStyle/>
                    <a:p>
                      <a:r>
                        <a:rPr lang="en-US" dirty="0" smtClean="0"/>
                        <a:t>3 -- 50</a:t>
                      </a:r>
                      <a:endParaRPr lang="en-US" dirty="0"/>
                    </a:p>
                  </a:txBody>
                  <a:tcPr/>
                </a:tc>
              </a:tr>
              <a:tr h="370840">
                <a:tc>
                  <a:txBody>
                    <a:bodyPr/>
                    <a:lstStyle/>
                    <a:p>
                      <a:r>
                        <a:rPr lang="en-US" dirty="0" smtClean="0"/>
                        <a:t>User flux [user /</a:t>
                      </a:r>
                      <a:r>
                        <a:rPr lang="en-US" dirty="0" err="1" smtClean="0"/>
                        <a:t>s</a:t>
                      </a:r>
                      <a:r>
                        <a:rPr lang="en-US" dirty="0" smtClean="0"/>
                        <a:t> m^2]</a:t>
                      </a:r>
                      <a:endParaRPr lang="en-US" dirty="0"/>
                    </a:p>
                  </a:txBody>
                  <a:tcPr/>
                </a:tc>
                <a:tc>
                  <a:txBody>
                    <a:bodyPr/>
                    <a:lstStyle/>
                    <a:p>
                      <a:r>
                        <a:rPr lang="en-US" dirty="0" smtClean="0"/>
                        <a:t>4.7 e-5  --  7.9 e-4</a:t>
                      </a:r>
                      <a:endParaRPr lang="en-US" dirty="0"/>
                    </a:p>
                  </a:txBody>
                  <a:tcPr/>
                </a:tc>
              </a:tr>
              <a:tr h="370840">
                <a:tc>
                  <a:txBody>
                    <a:bodyPr/>
                    <a:lstStyle/>
                    <a:p>
                      <a:endParaRPr lang="en-US"/>
                    </a:p>
                  </a:txBody>
                  <a:tcPr/>
                </a:tc>
                <a:tc>
                  <a:txBody>
                    <a:bodyPr/>
                    <a:lstStyle/>
                    <a:p>
                      <a:endParaRPr lang="en-US"/>
                    </a:p>
                  </a:txBody>
                  <a:tcPr/>
                </a:tc>
              </a:tr>
              <a:tr h="370840">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 2: Train: </a:t>
            </a:r>
            <a:r>
              <a:rPr lang="en-US" dirty="0" smtClean="0"/>
              <a:t>Overview</a:t>
            </a:r>
            <a:endParaRPr lang="en-US" dirty="0"/>
          </a:p>
        </p:txBody>
      </p:sp>
      <p:sp>
        <p:nvSpPr>
          <p:cNvPr id="3" name="Inhaltsplatzhalter 2"/>
          <p:cNvSpPr>
            <a:spLocks noGrp="1"/>
          </p:cNvSpPr>
          <p:nvPr>
            <p:ph idx="1"/>
          </p:nvPr>
        </p:nvSpPr>
        <p:spPr/>
        <p:txBody>
          <a:bodyPr/>
          <a:lstStyle/>
          <a:p>
            <a:r>
              <a:rPr lang="en-US" dirty="0" smtClean="0"/>
              <a:t>Onboard a train, WiFi service is provided to customers via a local AP. This AP uses a wireless, 802.11-based backbone to connect to track-side infrastructure.</a:t>
            </a:r>
          </a:p>
          <a:p>
            <a:r>
              <a:rPr lang="en-US" dirty="0" smtClean="0"/>
              <a:t>Directional antenna are used to provide continuous coverage along the tracks</a:t>
            </a:r>
          </a:p>
          <a:p>
            <a:r>
              <a:rPr lang="en-US" dirty="0" smtClean="0"/>
              <a:t>Note: Individual connectivity of users to track-side AP (e.g. at a train station) is covered by the</a:t>
            </a:r>
            <a:r>
              <a:rPr lang="en-US" dirty="0" smtClean="0"/>
              <a:t> Use Case 1.</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a:t>
            </a:r>
            <a:r>
              <a:rPr lang="en-US" dirty="0" smtClean="0"/>
              <a:t> 2: Train</a:t>
            </a:r>
            <a:r>
              <a:rPr lang="en-US" dirty="0" smtClean="0"/>
              <a:t>: Characteristics</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8</a:t>
            </a:fld>
            <a:endParaRPr lang="en-US" altLang="ja-JP"/>
          </a:p>
        </p:txBody>
      </p:sp>
      <p:graphicFrame>
        <p:nvGraphicFramePr>
          <p:cNvPr id="8" name="Tabelle 6"/>
          <p:cNvGraphicFramePr>
            <a:graphicFrameLocks noGrp="1"/>
          </p:cNvGraphicFramePr>
          <p:nvPr/>
        </p:nvGraphicFramePr>
        <p:xfrm>
          <a:off x="685800" y="2209800"/>
          <a:ext cx="7924800" cy="3977640"/>
        </p:xfrm>
        <a:graphic>
          <a:graphicData uri="http://schemas.openxmlformats.org/drawingml/2006/table">
            <a:tbl>
              <a:tblPr firstRow="1" bandRow="1">
                <a:tableStyleId>{5C22544A-7EE6-4342-B048-85BDC9FD1C3A}</a:tableStyleId>
              </a:tblPr>
              <a:tblGrid>
                <a:gridCol w="3962400"/>
                <a:gridCol w="3962400"/>
              </a:tblGrid>
              <a:tr h="370840">
                <a:tc>
                  <a:txBody>
                    <a:bodyPr/>
                    <a:lstStyle/>
                    <a:p>
                      <a:r>
                        <a:rPr lang="en-US" dirty="0" smtClean="0"/>
                        <a:t>Characteristic</a:t>
                      </a:r>
                      <a:endParaRPr lang="en-US" dirty="0"/>
                    </a:p>
                  </a:txBody>
                  <a:tcPr/>
                </a:tc>
                <a:tc>
                  <a:txBody>
                    <a:bodyPr/>
                    <a:lstStyle/>
                    <a:p>
                      <a:r>
                        <a:rPr lang="en-US" dirty="0" smtClean="0"/>
                        <a:t>Value</a:t>
                      </a:r>
                      <a:endParaRPr lang="en-US" dirty="0"/>
                    </a:p>
                  </a:txBody>
                  <a:tcPr/>
                </a:tc>
              </a:tr>
              <a:tr h="370840">
                <a:tc>
                  <a:txBody>
                    <a:bodyPr/>
                    <a:lstStyle/>
                    <a:p>
                      <a:r>
                        <a:rPr lang="en-US" dirty="0" smtClean="0"/>
                        <a:t>Transmission</a:t>
                      </a:r>
                      <a:r>
                        <a:rPr lang="en-US" baseline="0" dirty="0" smtClean="0"/>
                        <a:t> range of AP passed by [</a:t>
                      </a:r>
                      <a:r>
                        <a:rPr lang="en-US" baseline="0" dirty="0" err="1" smtClean="0"/>
                        <a:t>m</a:t>
                      </a:r>
                      <a:r>
                        <a:rPr lang="en-US" baseline="0" dirty="0" smtClean="0"/>
                        <a:t>]</a:t>
                      </a:r>
                      <a:endParaRPr lang="en-US" dirty="0"/>
                    </a:p>
                  </a:txBody>
                  <a:tcPr/>
                </a:tc>
                <a:tc>
                  <a:txBody>
                    <a:bodyPr/>
                    <a:lstStyle/>
                    <a:p>
                      <a:r>
                        <a:rPr lang="en-US" dirty="0" smtClean="0"/>
                        <a:t>500 -- 1000 </a:t>
                      </a:r>
                      <a:r>
                        <a:rPr lang="en-US" baseline="0" dirty="0" err="1" smtClean="0"/>
                        <a:t>m</a:t>
                      </a:r>
                      <a:r>
                        <a:rPr lang="en-US" baseline="0" dirty="0" smtClean="0"/>
                        <a:t> (using directional antennae)</a:t>
                      </a:r>
                      <a:endParaRPr lang="en-US" dirty="0"/>
                    </a:p>
                  </a:txBody>
                  <a:tcPr/>
                </a:tc>
              </a:tr>
              <a:tr h="370840">
                <a:tc>
                  <a:txBody>
                    <a:bodyPr/>
                    <a:lstStyle/>
                    <a:p>
                      <a:r>
                        <a:rPr lang="en-US" dirty="0" smtClean="0"/>
                        <a:t>Users’ velocity [km/h]</a:t>
                      </a:r>
                      <a:endParaRPr lang="en-US" dirty="0"/>
                    </a:p>
                  </a:txBody>
                  <a:tcPr/>
                </a:tc>
                <a:tc>
                  <a:txBody>
                    <a:bodyPr/>
                    <a:lstStyle/>
                    <a:p>
                      <a:r>
                        <a:rPr lang="en-US" dirty="0" smtClean="0"/>
                        <a:t>400 km/h </a:t>
                      </a:r>
                      <a:endParaRPr lang="en-US" dirty="0"/>
                    </a:p>
                  </a:txBody>
                  <a:tcPr/>
                </a:tc>
              </a:tr>
              <a:tr h="370840">
                <a:tc>
                  <a:txBody>
                    <a:bodyPr/>
                    <a:lstStyle/>
                    <a:p>
                      <a:r>
                        <a:rPr lang="en-US" dirty="0" smtClean="0"/>
                        <a:t>Dwell time in AP’s coverage [</a:t>
                      </a:r>
                      <a:r>
                        <a:rPr lang="en-US" dirty="0" err="1" smtClean="0"/>
                        <a:t>s</a:t>
                      </a:r>
                      <a:r>
                        <a:rPr lang="en-US" dirty="0" smtClean="0"/>
                        <a:t>]</a:t>
                      </a:r>
                      <a:endParaRPr lang="en-US" dirty="0"/>
                    </a:p>
                  </a:txBody>
                  <a:tcPr/>
                </a:tc>
                <a:tc>
                  <a:txBody>
                    <a:bodyPr/>
                    <a:lstStyle/>
                    <a:p>
                      <a:r>
                        <a:rPr lang="en-US" baseline="0" dirty="0" smtClean="0"/>
                        <a:t>4 -- 9 </a:t>
                      </a:r>
                      <a:r>
                        <a:rPr lang="en-US" baseline="0" dirty="0" err="1" smtClean="0"/>
                        <a:t>s</a:t>
                      </a:r>
                      <a:endParaRPr lang="en-US" dirty="0"/>
                    </a:p>
                  </a:txBody>
                  <a:tcPr/>
                </a:tc>
              </a:tr>
              <a:tr h="370840">
                <a:tc>
                  <a:txBody>
                    <a:bodyPr/>
                    <a:lstStyle/>
                    <a:p>
                      <a:r>
                        <a:rPr lang="en-US" dirty="0" smtClean="0"/>
                        <a:t>User arrival / departure rate [user / </a:t>
                      </a:r>
                      <a:r>
                        <a:rPr lang="en-US" dirty="0" err="1" smtClean="0"/>
                        <a:t>s</a:t>
                      </a:r>
                      <a:r>
                        <a:rPr lang="en-US" dirty="0" smtClean="0"/>
                        <a:t>]</a:t>
                      </a:r>
                      <a:endParaRPr lang="en-US" dirty="0"/>
                    </a:p>
                  </a:txBody>
                  <a:tcPr/>
                </a:tc>
                <a:tc>
                  <a:txBody>
                    <a:bodyPr/>
                    <a:lstStyle/>
                    <a:p>
                      <a:r>
                        <a:rPr lang="en-US" baseline="0" dirty="0" smtClean="0"/>
                        <a:t>0.5 -- 2</a:t>
                      </a:r>
                      <a:endParaRPr lang="en-US" dirty="0"/>
                    </a:p>
                  </a:txBody>
                  <a:tcPr/>
                </a:tc>
              </a:tr>
              <a:tr h="370840">
                <a:tc>
                  <a:txBody>
                    <a:bodyPr/>
                    <a:lstStyle/>
                    <a:p>
                      <a:r>
                        <a:rPr lang="en-US" dirty="0" smtClean="0"/>
                        <a:t>User flux [user /</a:t>
                      </a:r>
                      <a:r>
                        <a:rPr lang="en-US" dirty="0" err="1" smtClean="0"/>
                        <a:t>s</a:t>
                      </a:r>
                      <a:r>
                        <a:rPr lang="en-US" dirty="0" smtClean="0"/>
                        <a:t> m^2]</a:t>
                      </a:r>
                      <a:endParaRPr lang="en-US" dirty="0"/>
                    </a:p>
                  </a:txBody>
                  <a:tcPr/>
                </a:tc>
                <a:tc>
                  <a:txBody>
                    <a:bodyPr/>
                    <a:lstStyle/>
                    <a:p>
                      <a:r>
                        <a:rPr lang="en-US" dirty="0" smtClean="0"/>
                        <a:t>8 e-8  -- 1.3 e-6</a:t>
                      </a:r>
                      <a:endParaRPr lang="en-US" dirty="0"/>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 3: Simultaneous </a:t>
            </a:r>
            <a:r>
              <a:rPr lang="en-US" dirty="0" smtClean="0"/>
              <a:t>channel switch of large user groups: Overview</a:t>
            </a:r>
            <a:endParaRPr lang="en-US" dirty="0"/>
          </a:p>
        </p:txBody>
      </p:sp>
      <p:sp>
        <p:nvSpPr>
          <p:cNvPr id="3" name="Inhaltsplatzhalter 2"/>
          <p:cNvSpPr>
            <a:spLocks noGrp="1"/>
          </p:cNvSpPr>
          <p:nvPr>
            <p:ph idx="1"/>
          </p:nvPr>
        </p:nvSpPr>
        <p:spPr/>
        <p:txBody>
          <a:bodyPr/>
          <a:lstStyle/>
          <a:p>
            <a:r>
              <a:rPr lang="en-US" dirty="0" smtClean="0"/>
              <a:t>A large number of users are connected to an AP.</a:t>
            </a:r>
          </a:p>
          <a:p>
            <a:r>
              <a:rPr lang="en-US" dirty="0" smtClean="0"/>
              <a:t>A group of users is required to switch to another frequency or AP due to</a:t>
            </a:r>
          </a:p>
          <a:p>
            <a:pPr lvl="1"/>
            <a:r>
              <a:rPr lang="en-US" dirty="0" smtClean="0"/>
              <a:t>Load balancing between </a:t>
            </a:r>
            <a:r>
              <a:rPr lang="en-US" dirty="0" err="1" smtClean="0"/>
              <a:t>APs</a:t>
            </a:r>
            <a:r>
              <a:rPr lang="en-US" dirty="0" smtClean="0"/>
              <a:t> in the area</a:t>
            </a:r>
          </a:p>
          <a:p>
            <a:pPr lvl="1"/>
            <a:r>
              <a:rPr lang="en-US" dirty="0" smtClean="0"/>
              <a:t>Detected interference or regulatory requirements force to switch to another frequency band</a:t>
            </a:r>
          </a:p>
          <a:p>
            <a:r>
              <a:rPr lang="en-US" dirty="0" smtClean="0"/>
              <a:t>As a result, a large number of users simultaneously (re-)establish a link</a:t>
            </a:r>
            <a:endParaRPr lang="en-US" dirty="0"/>
          </a:p>
        </p:txBody>
      </p:sp>
      <p:sp>
        <p:nvSpPr>
          <p:cNvPr id="4" name="Datumsplatzhalter 3"/>
          <p:cNvSpPr>
            <a:spLocks noGrp="1"/>
          </p:cNvSpPr>
          <p:nvPr>
            <p:ph type="dt" sz="half" idx="10"/>
          </p:nvPr>
        </p:nvSpPr>
        <p:spPr/>
        <p:txBody>
          <a:bodyPr/>
          <a:lstStyle/>
          <a:p>
            <a:r>
              <a:rPr lang="de-DE" altLang="ja-JP" smtClean="0"/>
              <a:t>January 2011</a:t>
            </a:r>
            <a:endParaRPr lang="en-US" altLang="ja-JP"/>
          </a:p>
        </p:txBody>
      </p:sp>
      <p:sp>
        <p:nvSpPr>
          <p:cNvPr id="5" name="Fußzeilenplatzhalter 4"/>
          <p:cNvSpPr>
            <a:spLocks noGrp="1"/>
          </p:cNvSpPr>
          <p:nvPr>
            <p:ph type="ftr" sz="quarter" idx="11"/>
          </p:nvPr>
        </p:nvSpPr>
        <p:spPr/>
        <p:txBody>
          <a:bodyPr/>
          <a:lstStyle/>
          <a:p>
            <a:r>
              <a:rPr lang="de-DE" altLang="ja-JP" smtClean="0"/>
              <a:t>Marc Emmelmann, Fraunhofer Fokus</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26113</TotalTime>
  <Words>2031</Words>
  <Application>Microsoft Macintosh PowerPoint</Application>
  <PresentationFormat>画面に合わせる (4:3)</PresentationFormat>
  <Paragraphs>226</Paragraphs>
  <Slides>20</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20</vt:i4>
      </vt:variant>
    </vt:vector>
  </HeadingPairs>
  <TitlesOfParts>
    <vt:vector size="21" baseType="lpstr">
      <vt:lpstr>802-11-Submission</vt:lpstr>
      <vt:lpstr>Use Case Scenario for TGai</vt:lpstr>
      <vt:lpstr>Abstract</vt:lpstr>
      <vt:lpstr>Use Cases for TGai</vt:lpstr>
      <vt:lpstr>Parameter Definition</vt:lpstr>
      <vt:lpstr>Use Case 1: Hot-Spot Pass-Through: Overview</vt:lpstr>
      <vt:lpstr>Use Case 1: Hot-Spot Pass-Through: Characteristics</vt:lpstr>
      <vt:lpstr>Use Case 2: Train: Overview</vt:lpstr>
      <vt:lpstr>Use Case 2: Train: Characteristics</vt:lpstr>
      <vt:lpstr>Use Case 3: Simultaneous channel switch of large user groups: Overview</vt:lpstr>
      <vt:lpstr>Use Case 3: Simultaneous channel switch of large user groups: Characteristics</vt:lpstr>
      <vt:lpstr>Use Case 4: Coupons Distribution: Overview</vt:lpstr>
      <vt:lpstr>Use Case 4: Coupons Distribution: Characteristics</vt:lpstr>
      <vt:lpstr>Use Case 5: Toll / Weight Station Drive By: Overview</vt:lpstr>
      <vt:lpstr>Use Case 5: Toll / Weight Station Drive By: Characteristics</vt:lpstr>
      <vt:lpstr>Scenarios</vt:lpstr>
      <vt:lpstr>Expected User</vt:lpstr>
      <vt:lpstr>Scenario : Travel (from office to station) TGai</vt:lpstr>
      <vt:lpstr>Scenario : Travel (On train) TGai</vt:lpstr>
      <vt:lpstr>Scenario: Commute (On a car) TGai</vt:lpstr>
      <vt:lpstr>Questions &amp; Comments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Senario for TGai</dc:title>
  <dc:subject/>
  <dc:creator>Hitoshi MORIOKA</dc:creator>
  <cp:keywords/>
  <dc:description/>
  <cp:lastModifiedBy>Morioka Hitoshi</cp:lastModifiedBy>
  <cp:revision>70</cp:revision>
  <cp:lastPrinted>1998-02-10T13:28:06Z</cp:lastPrinted>
  <dcterms:created xsi:type="dcterms:W3CDTF">2011-01-07T01:05:26Z</dcterms:created>
  <dcterms:modified xsi:type="dcterms:W3CDTF">2011-01-18T22:59:49Z</dcterms:modified>
  <cp:category/>
</cp:coreProperties>
</file>