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9"/>
  </p:notesMasterIdLst>
  <p:sldIdLst>
    <p:sldId id="282" r:id="rId2"/>
    <p:sldId id="277" r:id="rId3"/>
    <p:sldId id="283" r:id="rId4"/>
    <p:sldId id="285" r:id="rId5"/>
    <p:sldId id="284" r:id="rId6"/>
    <p:sldId id="286" r:id="rId7"/>
    <p:sldId id="281" r:id="rId8"/>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8" autoAdjust="0"/>
    <p:restoredTop sz="84859" autoAdjust="0"/>
  </p:normalViewPr>
  <p:slideViewPr>
    <p:cSldViewPr>
      <p:cViewPr varScale="1">
        <p:scale>
          <a:sx n="75" d="100"/>
          <a:sy n="75" d="100"/>
        </p:scale>
        <p:origin x="-100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4" d="100"/>
          <a:sy n="54" d="100"/>
        </p:scale>
        <p:origin x="-2850" y="-84"/>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fontAlgn="auto">
              <a:spcBef>
                <a:spcPts val="0"/>
              </a:spcBef>
              <a:spcAft>
                <a:spcPts val="0"/>
              </a:spcAft>
              <a:defRPr sz="1300">
                <a:latin typeface="+mn-lt"/>
                <a:cs typeface="+mn-cs"/>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6661" tIns="48331" rIns="96661" bIns="48331" rtlCol="0"/>
          <a:lstStyle>
            <a:lvl1pPr algn="r" fontAlgn="auto">
              <a:spcBef>
                <a:spcPts val="0"/>
              </a:spcBef>
              <a:spcAft>
                <a:spcPts val="0"/>
              </a:spcAft>
              <a:defRPr sz="1300">
                <a:latin typeface="+mn-lt"/>
                <a:cs typeface="+mn-cs"/>
              </a:defRPr>
            </a:lvl1pPr>
          </a:lstStyle>
          <a:p>
            <a:pPr>
              <a:defRPr/>
            </a:pPr>
            <a:fld id="{9AAC5911-0ED1-4582-8688-84303CD75330}" type="datetimeFigureOut">
              <a:rPr lang="en-US"/>
              <a:pPr>
                <a:defRPr/>
              </a:pPr>
              <a:t>11/8/2010</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fontAlgn="auto">
              <a:spcBef>
                <a:spcPts val="0"/>
              </a:spcBef>
              <a:spcAft>
                <a:spcPts val="0"/>
              </a:spcAft>
              <a:defRPr sz="13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6661" tIns="48331" rIns="96661" bIns="48331" rtlCol="0" anchor="b"/>
          <a:lstStyle>
            <a:lvl1pPr algn="r" fontAlgn="auto">
              <a:spcBef>
                <a:spcPts val="0"/>
              </a:spcBef>
              <a:spcAft>
                <a:spcPts val="0"/>
              </a:spcAft>
              <a:defRPr sz="1300">
                <a:latin typeface="+mn-lt"/>
                <a:cs typeface="+mn-cs"/>
              </a:defRPr>
            </a:lvl1pPr>
          </a:lstStyle>
          <a:p>
            <a:pPr>
              <a:defRPr/>
            </a:pPr>
            <a:fld id="{15563407-08E6-4370-88D5-3FD22A17324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802.11-10/0587r0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Aclara</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265238" y="725488"/>
            <a:ext cx="4784725" cy="3589337"/>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5563407-08E6-4370-88D5-3FD22A173242}"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5563407-08E6-4370-88D5-3FD22A173242}" type="slidenum">
              <a:rPr lang="en-US" smtClean="0"/>
              <a:pPr>
                <a:defRPr/>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A252CA0-8569-4F76-89A1-07088F395CD4}" type="slidenum">
              <a:rPr lang="en-US" smtClean="0"/>
              <a:pPr>
                <a:defRPr/>
              </a:pPr>
              <a:t>‹#›</a:t>
            </a:fld>
            <a:endParaRPr lang="en-US" dirty="0"/>
          </a:p>
        </p:txBody>
      </p:sp>
      <p:sp>
        <p:nvSpPr>
          <p:cNvPr id="5" name="Footer Placeholder 4"/>
          <p:cNvSpPr>
            <a:spLocks noGrp="1"/>
          </p:cNvSpPr>
          <p:nvPr>
            <p:ph type="ftr" sz="quarter" idx="11"/>
          </p:nvPr>
        </p:nvSpPr>
        <p:spPr>
          <a:xfrm>
            <a:off x="5913077" y="6475413"/>
            <a:ext cx="2630848" cy="276999"/>
          </a:xfrm>
        </p:spPr>
        <p:txBody>
          <a:bodyPr/>
          <a:lstStyle>
            <a:lvl1pPr>
              <a:defRPr/>
            </a:lvl1pPr>
          </a:lstStyle>
          <a:p>
            <a:r>
              <a:rPr lang="en-US" dirty="0" err="1" smtClean="0">
                <a:latin typeface="Times New Roman" pitchFamily="18" charset="0"/>
              </a:rPr>
              <a:t>B.Carney</a:t>
            </a:r>
            <a:r>
              <a:rPr lang="en-US" dirty="0" smtClean="0">
                <a:latin typeface="Times New Roman" pitchFamily="18" charset="0"/>
              </a:rPr>
              <a:t>, OakTree Wireless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2010</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B.Carney, OakTree Wireless</a:t>
            </a:r>
            <a:endParaRPr lang="en-US"/>
          </a:p>
        </p:txBody>
      </p:sp>
      <p:sp>
        <p:nvSpPr>
          <p:cNvPr id="6" name="Slide Number Placeholder 5"/>
          <p:cNvSpPr>
            <a:spLocks noGrp="1"/>
          </p:cNvSpPr>
          <p:nvPr>
            <p:ph type="sldNum" sz="quarter" idx="12"/>
          </p:nvPr>
        </p:nvSpPr>
        <p:spPr/>
        <p:txBody>
          <a:bodyPr/>
          <a:lstStyle>
            <a:lvl1pPr>
              <a:defRPr/>
            </a:lvl1pPr>
          </a:lstStyle>
          <a:p>
            <a:pPr>
              <a:defRPr/>
            </a:pPr>
            <a:fld id="{F661D1C2-7E2B-4EF2-8343-F8BA86D63D38}"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2010</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B.Carney, OakTree Wireless</a:t>
            </a:r>
            <a:endParaRPr lang="en-US"/>
          </a:p>
        </p:txBody>
      </p:sp>
      <p:sp>
        <p:nvSpPr>
          <p:cNvPr id="6" name="Slide Number Placeholder 5"/>
          <p:cNvSpPr>
            <a:spLocks noGrp="1"/>
          </p:cNvSpPr>
          <p:nvPr>
            <p:ph type="sldNum" sz="quarter" idx="12"/>
          </p:nvPr>
        </p:nvSpPr>
        <p:spPr/>
        <p:txBody>
          <a:bodyPr/>
          <a:lstStyle>
            <a:lvl1pPr>
              <a:defRPr/>
            </a:lvl1pPr>
          </a:lstStyle>
          <a:p>
            <a:pPr>
              <a:defRPr/>
            </a:pPr>
            <a:fld id="{8ABC0652-4EEE-49F6-B587-9F0D45780F0C}"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5" name="Footer Placeholder 4"/>
          <p:cNvSpPr>
            <a:spLocks noGrp="1"/>
          </p:cNvSpPr>
          <p:nvPr>
            <p:ph type="ftr" sz="quarter" idx="11"/>
          </p:nvPr>
        </p:nvSpPr>
        <p:spPr>
          <a:xfrm>
            <a:off x="5570483" y="6475413"/>
            <a:ext cx="2973442" cy="276999"/>
          </a:xfrm>
        </p:spPr>
        <p:txBody>
          <a:bodyPr/>
          <a:lstStyle>
            <a:lvl1pPr>
              <a:defRPr/>
            </a:lvl1pPr>
          </a:lstStyle>
          <a:p>
            <a:pPr>
              <a:defRPr/>
            </a:pPr>
            <a:r>
              <a:rPr lang="en-US" smtClean="0">
                <a:latin typeface="Times New Roman" pitchFamily="18" charset="0"/>
              </a:rPr>
              <a:t>B.Carney, OakTree Wireless</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11A6A47-35D1-40BA-8D0C-D8CDD16480A3}"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B.Carney, OakTree Wireless</a:t>
            </a:r>
            <a:endParaRPr lang="en-US"/>
          </a:p>
        </p:txBody>
      </p:sp>
      <p:sp>
        <p:nvSpPr>
          <p:cNvPr id="6" name="Slide Number Placeholder 5"/>
          <p:cNvSpPr>
            <a:spLocks noGrp="1"/>
          </p:cNvSpPr>
          <p:nvPr>
            <p:ph type="sldNum" sz="quarter" idx="12"/>
          </p:nvPr>
        </p:nvSpPr>
        <p:spPr/>
        <p:txBody>
          <a:bodyPr/>
          <a:lstStyle>
            <a:lvl1pPr>
              <a:defRPr/>
            </a:lvl1pPr>
          </a:lstStyle>
          <a:p>
            <a:pPr>
              <a:defRPr/>
            </a:pPr>
            <a:fld id="{5E1846D0-B2D3-4C29-8151-8B69272520CB}"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6" name="Footer Placeholder 5"/>
          <p:cNvSpPr>
            <a:spLocks noGrp="1"/>
          </p:cNvSpPr>
          <p:nvPr>
            <p:ph type="ftr" sz="quarter" idx="11"/>
          </p:nvPr>
        </p:nvSpPr>
        <p:spPr/>
        <p:txBody>
          <a:bodyPr/>
          <a:lstStyle>
            <a:lvl1pPr>
              <a:defRPr/>
            </a:lvl1pPr>
          </a:lstStyle>
          <a:p>
            <a:pPr>
              <a:defRPr/>
            </a:pPr>
            <a:r>
              <a:rPr lang="en-US" smtClean="0"/>
              <a:t>B.Carney, OakTree Wireless</a:t>
            </a:r>
            <a:endParaRPr lang="en-US"/>
          </a:p>
        </p:txBody>
      </p:sp>
      <p:sp>
        <p:nvSpPr>
          <p:cNvPr id="7" name="Slide Number Placeholder 6"/>
          <p:cNvSpPr>
            <a:spLocks noGrp="1"/>
          </p:cNvSpPr>
          <p:nvPr>
            <p:ph type="sldNum" sz="quarter" idx="12"/>
          </p:nvPr>
        </p:nvSpPr>
        <p:spPr/>
        <p:txBody>
          <a:bodyPr/>
          <a:lstStyle>
            <a:lvl1pPr>
              <a:defRPr/>
            </a:lvl1pPr>
          </a:lstStyle>
          <a:p>
            <a:pPr>
              <a:defRPr/>
            </a:pPr>
            <a:fld id="{91A892C5-3680-4918-B235-9E8203FB37E5}"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8" name="Footer Placeholder 7"/>
          <p:cNvSpPr>
            <a:spLocks noGrp="1"/>
          </p:cNvSpPr>
          <p:nvPr>
            <p:ph type="ftr" sz="quarter" idx="11"/>
          </p:nvPr>
        </p:nvSpPr>
        <p:spPr/>
        <p:txBody>
          <a:bodyPr/>
          <a:lstStyle>
            <a:lvl1pPr>
              <a:defRPr/>
            </a:lvl1pPr>
          </a:lstStyle>
          <a:p>
            <a:pPr>
              <a:defRPr/>
            </a:pPr>
            <a:r>
              <a:rPr lang="en-US" smtClean="0"/>
              <a:t>B.Carney, OakTree Wireless</a:t>
            </a:r>
            <a:endParaRPr lang="en-US"/>
          </a:p>
        </p:txBody>
      </p:sp>
      <p:sp>
        <p:nvSpPr>
          <p:cNvPr id="9" name="Slide Number Placeholder 8"/>
          <p:cNvSpPr>
            <a:spLocks noGrp="1"/>
          </p:cNvSpPr>
          <p:nvPr>
            <p:ph type="sldNum" sz="quarter" idx="12"/>
          </p:nvPr>
        </p:nvSpPr>
        <p:spPr/>
        <p:txBody>
          <a:bodyPr/>
          <a:lstStyle>
            <a:lvl1pPr>
              <a:defRPr/>
            </a:lvl1pPr>
          </a:lstStyle>
          <a:p>
            <a:pPr>
              <a:defRPr/>
            </a:pPr>
            <a:fld id="{FF99BAC4-E4C3-43E2-9CEA-28A2352505A2}"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4" name="Footer Placeholder 3"/>
          <p:cNvSpPr>
            <a:spLocks noGrp="1"/>
          </p:cNvSpPr>
          <p:nvPr>
            <p:ph type="ftr" sz="quarter" idx="11"/>
          </p:nvPr>
        </p:nvSpPr>
        <p:spPr/>
        <p:txBody>
          <a:bodyPr/>
          <a:lstStyle>
            <a:lvl1pPr>
              <a:defRPr/>
            </a:lvl1pPr>
          </a:lstStyle>
          <a:p>
            <a:pPr>
              <a:defRPr/>
            </a:pPr>
            <a:r>
              <a:rPr lang="en-US" smtClean="0"/>
              <a:t>B.Carney, OakTree Wireless</a:t>
            </a:r>
            <a:endParaRPr lang="en-US"/>
          </a:p>
        </p:txBody>
      </p:sp>
      <p:sp>
        <p:nvSpPr>
          <p:cNvPr id="5" name="Slide Number Placeholder 4"/>
          <p:cNvSpPr>
            <a:spLocks noGrp="1"/>
          </p:cNvSpPr>
          <p:nvPr>
            <p:ph type="sldNum" sz="quarter" idx="12"/>
          </p:nvPr>
        </p:nvSpPr>
        <p:spPr/>
        <p:txBody>
          <a:bodyPr/>
          <a:lstStyle>
            <a:lvl1pPr>
              <a:defRPr/>
            </a:lvl1pPr>
          </a:lstStyle>
          <a:p>
            <a:pPr>
              <a:defRPr/>
            </a:pPr>
            <a:fld id="{5D88C6EC-E258-4F49-BE3B-E49EB347FE67}"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3" name="Footer Placeholder 2"/>
          <p:cNvSpPr>
            <a:spLocks noGrp="1"/>
          </p:cNvSpPr>
          <p:nvPr>
            <p:ph type="ftr" sz="quarter" idx="11"/>
          </p:nvPr>
        </p:nvSpPr>
        <p:spPr/>
        <p:txBody>
          <a:bodyPr/>
          <a:lstStyle>
            <a:lvl1pPr>
              <a:defRPr/>
            </a:lvl1pPr>
          </a:lstStyle>
          <a:p>
            <a:pPr>
              <a:defRPr/>
            </a:pPr>
            <a:r>
              <a:rPr lang="en-US" smtClean="0"/>
              <a:t>B.Carney, OakTree Wireless</a:t>
            </a:r>
            <a:endParaRPr lang="en-US"/>
          </a:p>
        </p:txBody>
      </p:sp>
      <p:sp>
        <p:nvSpPr>
          <p:cNvPr id="4" name="Slide Number Placeholder 3"/>
          <p:cNvSpPr>
            <a:spLocks noGrp="1"/>
          </p:cNvSpPr>
          <p:nvPr>
            <p:ph type="sldNum" sz="quarter" idx="12"/>
          </p:nvPr>
        </p:nvSpPr>
        <p:spPr/>
        <p:txBody>
          <a:bodyPr/>
          <a:lstStyle>
            <a:lvl1pPr>
              <a:defRPr/>
            </a:lvl1pPr>
          </a:lstStyle>
          <a:p>
            <a:pPr>
              <a:defRPr/>
            </a:pPr>
            <a:fld id="{1B232207-6938-4043-BD85-175A9753F84C}"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smtClean="0"/>
              <a:t>November 2010</a:t>
            </a:r>
            <a:endParaRPr lang="en-US"/>
          </a:p>
        </p:txBody>
      </p:sp>
      <p:sp>
        <p:nvSpPr>
          <p:cNvPr id="6" name="Footer Placeholder 5"/>
          <p:cNvSpPr>
            <a:spLocks noGrp="1"/>
          </p:cNvSpPr>
          <p:nvPr>
            <p:ph type="ftr" sz="quarter" idx="11"/>
          </p:nvPr>
        </p:nvSpPr>
        <p:spPr/>
        <p:txBody>
          <a:bodyPr/>
          <a:lstStyle>
            <a:lvl1pPr>
              <a:defRPr/>
            </a:lvl1pPr>
          </a:lstStyle>
          <a:p>
            <a:pPr>
              <a:defRPr/>
            </a:pPr>
            <a:r>
              <a:rPr lang="en-US" smtClean="0"/>
              <a:t>B.Carney, OakTree Wireless</a:t>
            </a:r>
            <a:endParaRPr lang="en-US"/>
          </a:p>
        </p:txBody>
      </p:sp>
      <p:sp>
        <p:nvSpPr>
          <p:cNvPr id="7" name="Slide Number Placeholder 6"/>
          <p:cNvSpPr>
            <a:spLocks noGrp="1"/>
          </p:cNvSpPr>
          <p:nvPr>
            <p:ph type="sldNum" sz="quarter" idx="12"/>
          </p:nvPr>
        </p:nvSpPr>
        <p:spPr/>
        <p:txBody>
          <a:bodyPr/>
          <a:lstStyle>
            <a:lvl1pPr>
              <a:defRPr/>
            </a:lvl1pPr>
          </a:lstStyle>
          <a:p>
            <a:pPr>
              <a:defRPr/>
            </a:pPr>
            <a:fld id="{712E03ED-CB75-49CD-85C0-A87776B7A770}"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smtClean="0"/>
              <a:t>November 2010</a:t>
            </a:r>
            <a:endParaRPr lang="en-US"/>
          </a:p>
        </p:txBody>
      </p:sp>
      <p:sp>
        <p:nvSpPr>
          <p:cNvPr id="6" name="Footer Placeholder 5"/>
          <p:cNvSpPr>
            <a:spLocks noGrp="1"/>
          </p:cNvSpPr>
          <p:nvPr>
            <p:ph type="ftr" sz="quarter" idx="11"/>
          </p:nvPr>
        </p:nvSpPr>
        <p:spPr/>
        <p:txBody>
          <a:bodyPr/>
          <a:lstStyle>
            <a:lvl1pPr>
              <a:defRPr/>
            </a:lvl1pPr>
          </a:lstStyle>
          <a:p>
            <a:pPr>
              <a:defRPr/>
            </a:pPr>
            <a:r>
              <a:rPr lang="en-US" smtClean="0"/>
              <a:t>B.Carney, OakTree Wireless</a:t>
            </a:r>
            <a:endParaRPr lang="en-US"/>
          </a:p>
        </p:txBody>
      </p:sp>
      <p:sp>
        <p:nvSpPr>
          <p:cNvPr id="7" name="Slide Number Placeholder 6"/>
          <p:cNvSpPr>
            <a:spLocks noGrp="1"/>
          </p:cNvSpPr>
          <p:nvPr>
            <p:ph type="sldNum" sz="quarter" idx="12"/>
          </p:nvPr>
        </p:nvSpPr>
        <p:spPr/>
        <p:txBody>
          <a:bodyPr/>
          <a:lstStyle>
            <a:lvl1pPr>
              <a:defRPr/>
            </a:lvl1pPr>
          </a:lstStyle>
          <a:p>
            <a:pPr>
              <a:defRPr/>
            </a:pPr>
            <a:fld id="{90B1B978-AE63-404E-B086-78277421BA4F}"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baseline="0">
                <a:latin typeface="Times New Roman" pitchFamily="18" charset="0"/>
              </a:defRPr>
            </a:lvl1pPr>
          </a:lstStyle>
          <a:p>
            <a:pPr>
              <a:defRPr/>
            </a:pPr>
            <a:r>
              <a:rPr lang="en-US" smtClean="0"/>
              <a:t>November 2010</a:t>
            </a:r>
            <a:endParaRPr lang="en-US" dirty="0"/>
          </a:p>
        </p:txBody>
      </p:sp>
      <p:sp>
        <p:nvSpPr>
          <p:cNvPr id="1029" name="Rectangle 5"/>
          <p:cNvSpPr>
            <a:spLocks noGrp="1" noChangeArrowheads="1"/>
          </p:cNvSpPr>
          <p:nvPr>
            <p:ph type="ftr" sz="quarter" idx="3"/>
          </p:nvPr>
        </p:nvSpPr>
        <p:spPr bwMode="auto">
          <a:xfrm>
            <a:off x="5435830" y="6475413"/>
            <a:ext cx="3108095"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err="1" smtClean="0"/>
              <a:t>B.Carney</a:t>
            </a:r>
            <a:r>
              <a:rPr lang="en-US" dirty="0" smtClean="0"/>
              <a:t>, OakTree Wireless</a:t>
            </a:r>
            <a:endParaRPr lang="en-US" dirty="0"/>
          </a:p>
        </p:txBody>
      </p:sp>
      <p:sp>
        <p:nvSpPr>
          <p:cNvPr id="1030" name="Rectangle 6"/>
          <p:cNvSpPr>
            <a:spLocks noGrp="1" noChangeArrowheads="1"/>
          </p:cNvSpPr>
          <p:nvPr>
            <p:ph type="sldNum" sz="quarter" idx="4"/>
          </p:nvPr>
        </p:nvSpPr>
        <p:spPr bwMode="auto">
          <a:xfrm>
            <a:off x="4475448" y="6475413"/>
            <a:ext cx="269304"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baseline="0">
                <a:latin typeface="Times New Roman" pitchFamily="18" charset="0"/>
              </a:defRPr>
            </a:lvl1pPr>
          </a:lstStyle>
          <a:p>
            <a:pPr>
              <a:defRPr/>
            </a:pPr>
            <a:fld id="{226C9E7D-9FDB-42CD-8E4C-0D82BF5E4302}" type="slidenum">
              <a:rPr lang="en-US" smtClean="0"/>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sz="1800" b="1" baseline="0" dirty="0">
                <a:latin typeface="Times New Roman" pitchFamily="18" charset="0"/>
              </a:rPr>
              <a:t>doc.: IEEE </a:t>
            </a:r>
            <a:r>
              <a:rPr lang="en-US" sz="1800" b="1" baseline="0" dirty="0" smtClean="0">
                <a:latin typeface="Times New Roman" pitchFamily="18" charset="0"/>
              </a:rPr>
              <a:t>802.11-10/1317r1</a:t>
            </a:r>
            <a:endParaRPr lang="en-US" sz="1800" b="1" baseline="0" dirty="0">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1077218" cy="276999"/>
          </a:xfrm>
          <a:prstGeom prst="rect">
            <a:avLst/>
          </a:prstGeom>
          <a:noFill/>
          <a:ln w="9525">
            <a:noFill/>
            <a:miter lim="800000"/>
            <a:headEnd/>
            <a:tailEnd/>
          </a:ln>
          <a:effectLst/>
        </p:spPr>
        <p:txBody>
          <a:bodyPr wrap="none" lIns="0" tIns="0" rIns="0" bIns="0">
            <a:spAutoFit/>
          </a:bodyPr>
          <a:lstStyle/>
          <a:p>
            <a:r>
              <a:rPr lang="en-US" baseline="0" dirty="0">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bill.carney@oaktreewireless.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garth.hillman@oaktreewireles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2010</a:t>
            </a:r>
            <a:endParaRPr lang="en-US" smtClean="0"/>
          </a:p>
        </p:txBody>
      </p:sp>
      <p:sp>
        <p:nvSpPr>
          <p:cNvPr id="1028" name="Footer Placeholder 4"/>
          <p:cNvSpPr>
            <a:spLocks noGrp="1"/>
          </p:cNvSpPr>
          <p:nvPr>
            <p:ph type="ftr" sz="quarter" idx="11"/>
          </p:nvPr>
        </p:nvSpPr>
        <p:spPr>
          <a:xfrm>
            <a:off x="5913077" y="6475413"/>
            <a:ext cx="2630848" cy="276999"/>
          </a:xfrm>
          <a:noFill/>
        </p:spPr>
        <p:txBody>
          <a:bodyPr/>
          <a:lstStyle/>
          <a:p>
            <a:r>
              <a:rPr lang="en-US" dirty="0" err="1" smtClean="0">
                <a:latin typeface="Times New Roman" pitchFamily="18" charset="0"/>
              </a:rPr>
              <a:t>B.Carney</a:t>
            </a:r>
            <a:r>
              <a:rPr lang="en-US" dirty="0" smtClean="0">
                <a:latin typeface="Times New Roman" pitchFamily="18" charset="0"/>
              </a:rPr>
              <a:t>,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1371600"/>
            <a:ext cx="7772400" cy="1066800"/>
          </a:xfrm>
          <a:noFill/>
        </p:spPr>
        <p:txBody>
          <a:bodyPr/>
          <a:lstStyle/>
          <a:p>
            <a:r>
              <a:rPr lang="en-US" u="sng" dirty="0" smtClean="0">
                <a:effectLst/>
              </a:rPr>
              <a:t>“L</a:t>
            </a:r>
            <a:r>
              <a:rPr lang="en-US" u="sng" baseline="30000" dirty="0" smtClean="0">
                <a:solidFill>
                  <a:schemeClr val="tx1"/>
                </a:solidFill>
                <a:effectLst/>
              </a:rPr>
              <a:t>3</a:t>
            </a:r>
            <a:r>
              <a:rPr lang="en-US" u="sng" dirty="0" smtClean="0">
                <a:effectLst/>
              </a:rPr>
              <a:t>” *</a:t>
            </a:r>
            <a:r>
              <a:rPr lang="en-US" dirty="0" smtClean="0">
                <a:effectLst/>
              </a:rPr>
              <a:t/>
            </a:r>
            <a:br>
              <a:rPr lang="en-US" dirty="0" smtClean="0">
                <a:effectLst/>
              </a:rPr>
            </a:br>
            <a:r>
              <a:rPr lang="en-US" dirty="0" smtClean="0">
                <a:effectLst/>
              </a:rPr>
              <a:t/>
            </a:r>
            <a:br>
              <a:rPr lang="en-US" dirty="0" smtClean="0">
                <a:effectLst/>
              </a:rPr>
            </a:br>
            <a:r>
              <a:rPr lang="en-US" dirty="0" smtClean="0"/>
              <a:t>Update From September</a:t>
            </a:r>
            <a:endParaRPr lang="en-US" dirty="0" smtClean="0"/>
          </a:p>
        </p:txBody>
      </p:sp>
      <p:sp>
        <p:nvSpPr>
          <p:cNvPr id="1031" name="Rectangle 6"/>
          <p:cNvSpPr>
            <a:spLocks noGrp="1" noChangeArrowheads="1"/>
          </p:cNvSpPr>
          <p:nvPr>
            <p:ph type="body" idx="1"/>
          </p:nvPr>
        </p:nvSpPr>
        <p:spPr>
          <a:xfrm>
            <a:off x="685800" y="2819400"/>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2010-11-09</a:t>
            </a:r>
            <a:endParaRPr lang="en-US" sz="2000" b="0" dirty="0" smtClean="0"/>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52383593"/>
              </p:ext>
            </p:extLst>
          </p:nvPr>
        </p:nvGraphicFramePr>
        <p:xfrm>
          <a:off x="531813" y="3590925"/>
          <a:ext cx="7548562" cy="1695450"/>
        </p:xfrm>
        <a:graphic>
          <a:graphicData uri="http://schemas.openxmlformats.org/presentationml/2006/ole">
            <p:oleObj spid="_x0000_s39938" name="Document" r:id="rId4" imgW="9012746" imgH="2028624" progId="Word.Document.8">
              <p:embed/>
            </p:oleObj>
          </a:graphicData>
        </a:graphic>
      </p:graphicFrame>
      <p:sp>
        <p:nvSpPr>
          <p:cNvPr id="1032" name="Rectangle 12"/>
          <p:cNvSpPr>
            <a:spLocks noChangeArrowheads="1"/>
          </p:cNvSpPr>
          <p:nvPr/>
        </p:nvSpPr>
        <p:spPr bwMode="auto">
          <a:xfrm>
            <a:off x="533400" y="31242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
        <p:nvSpPr>
          <p:cNvPr id="9" name="TextBox 8"/>
          <p:cNvSpPr txBox="1"/>
          <p:nvPr/>
        </p:nvSpPr>
        <p:spPr>
          <a:xfrm>
            <a:off x="609600" y="5171182"/>
            <a:ext cx="3093604" cy="1077218"/>
          </a:xfrm>
          <a:prstGeom prst="rect">
            <a:avLst/>
          </a:prstGeom>
          <a:noFill/>
        </p:spPr>
        <p:txBody>
          <a:bodyPr wrap="none" rtlCol="0">
            <a:spAutoFit/>
          </a:bodyPr>
          <a:lstStyle/>
          <a:p>
            <a:r>
              <a:rPr lang="en-US" sz="1600" dirty="0" smtClean="0"/>
              <a:t>*LONGER </a:t>
            </a:r>
            <a:r>
              <a:rPr lang="en-US" sz="1600" dirty="0" smtClean="0"/>
              <a:t>Range</a:t>
            </a:r>
            <a:br>
              <a:rPr lang="en-US" sz="1600" dirty="0" smtClean="0"/>
            </a:br>
            <a:r>
              <a:rPr lang="en-US" sz="1600" dirty="0" smtClean="0"/>
              <a:t>LOWER Data Rate</a:t>
            </a:r>
            <a:br>
              <a:rPr lang="en-US" sz="1600" dirty="0" smtClean="0"/>
            </a:br>
            <a:r>
              <a:rPr lang="en-US" sz="1600" dirty="0" smtClean="0"/>
              <a:t>LOWER Energy/Power</a:t>
            </a:r>
            <a:br>
              <a:rPr lang="en-US" sz="1600" dirty="0" smtClean="0"/>
            </a:br>
            <a:r>
              <a:rPr lang="en-US" sz="1600" dirty="0" smtClean="0"/>
              <a:t>Wi-Fi for the “Internet of Things”</a:t>
            </a:r>
            <a:endParaRPr 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5800" y="457200"/>
            <a:ext cx="7772400" cy="1066800"/>
          </a:xfrm>
        </p:spPr>
        <p:txBody>
          <a:bodyPr/>
          <a:lstStyle/>
          <a:p>
            <a:pPr eaLnBrk="1" hangingPunct="1"/>
            <a:r>
              <a:rPr lang="en-US" dirty="0" smtClean="0"/>
              <a:t>Background</a:t>
            </a:r>
          </a:p>
        </p:txBody>
      </p:sp>
      <p:sp>
        <p:nvSpPr>
          <p:cNvPr id="7171" name="Content Placeholder 2"/>
          <p:cNvSpPr>
            <a:spLocks noGrp="1"/>
          </p:cNvSpPr>
          <p:nvPr>
            <p:ph idx="1"/>
          </p:nvPr>
        </p:nvSpPr>
        <p:spPr>
          <a:xfrm>
            <a:off x="457200" y="1447800"/>
            <a:ext cx="8229600" cy="3886200"/>
          </a:xfrm>
        </p:spPr>
        <p:txBody>
          <a:bodyPr/>
          <a:lstStyle/>
          <a:p>
            <a:pPr eaLnBrk="1" hangingPunct="1"/>
            <a:r>
              <a:rPr lang="en-US" dirty="0" smtClean="0"/>
              <a:t>September  “The Internet of Things”  (10/1120r0)</a:t>
            </a:r>
          </a:p>
          <a:p>
            <a:pPr eaLnBrk="1" hangingPunct="1"/>
            <a:r>
              <a:rPr lang="en-US" dirty="0" smtClean="0"/>
              <a:t>OakTree </a:t>
            </a:r>
            <a:r>
              <a:rPr lang="en-US" dirty="0" smtClean="0"/>
              <a:t>Wireless Consulting is engaged in a number of projects on behalf of clients with diverse businesses where 802.11 connectivity provides important new functionality for core product lines</a:t>
            </a:r>
          </a:p>
          <a:p>
            <a:pPr eaLnBrk="1" hangingPunct="1"/>
            <a:r>
              <a:rPr lang="en-US" dirty="0" smtClean="0"/>
              <a:t>This work has provided interesting insight into some common market requirements for new 802.11 applications, not optimally serviced by today’s Wi-Fi offerings</a:t>
            </a:r>
          </a:p>
          <a:p>
            <a:pPr eaLnBrk="1" hangingPunct="1"/>
            <a:r>
              <a:rPr lang="en-US" dirty="0" smtClean="0"/>
              <a:t>OakTree is initiating industry discussion about how to best enable this market and these applications for the rapid adoption of 802.11-based technology</a:t>
            </a:r>
          </a:p>
          <a:p>
            <a:pPr eaLnBrk="1" hangingPunct="1"/>
            <a:r>
              <a:rPr lang="en-US" dirty="0" smtClean="0"/>
              <a:t>Progress since September</a:t>
            </a:r>
            <a:endParaRPr lang="en-US" dirty="0" smtClean="0"/>
          </a:p>
        </p:txBody>
      </p:sp>
      <p:sp>
        <p:nvSpPr>
          <p:cNvPr id="4" name="Date Placeholder 3"/>
          <p:cNvSpPr>
            <a:spLocks noGrp="1"/>
          </p:cNvSpPr>
          <p:nvPr>
            <p:ph type="dt" sz="half" idx="10"/>
          </p:nvPr>
        </p:nvSpPr>
        <p:spPr/>
        <p:txBody>
          <a:bodyPr/>
          <a:lstStyle/>
          <a:p>
            <a:pPr>
              <a:defRPr/>
            </a:pPr>
            <a:r>
              <a:rPr lang="en-US" smtClean="0"/>
              <a:t>November 2010</a:t>
            </a:r>
            <a:endParaRPr lang="en-US" dirty="0"/>
          </a:p>
        </p:txBody>
      </p:sp>
      <p:sp>
        <p:nvSpPr>
          <p:cNvPr id="5" name="Footer Placeholder 4"/>
          <p:cNvSpPr>
            <a:spLocks noGrp="1"/>
          </p:cNvSpPr>
          <p:nvPr>
            <p:ph type="ftr" sz="quarter" idx="11"/>
          </p:nvPr>
        </p:nvSpPr>
        <p:spPr>
          <a:xfrm>
            <a:off x="5913077" y="6475413"/>
            <a:ext cx="2630848" cy="276999"/>
          </a:xfrm>
        </p:spPr>
        <p:txBody>
          <a:bodyPr/>
          <a:lstStyle/>
          <a:p>
            <a:r>
              <a:rPr lang="en-US" dirty="0" err="1" smtClean="0">
                <a:latin typeface="Times New Roman" pitchFamily="18" charset="0"/>
              </a:rPr>
              <a:t>B.Carney</a:t>
            </a:r>
            <a:r>
              <a:rPr lang="en-US" dirty="0" smtClean="0">
                <a:latin typeface="Times New Roman" pitchFamily="18" charset="0"/>
              </a:rPr>
              <a:t>, OakTree Wireless</a:t>
            </a:r>
          </a:p>
        </p:txBody>
      </p:sp>
      <p:sp>
        <p:nvSpPr>
          <p:cNvPr id="6" name="Slide Number Placeholder 5"/>
          <p:cNvSpPr>
            <a:spLocks noGrp="1"/>
          </p:cNvSpPr>
          <p:nvPr>
            <p:ph type="sldNum" sz="quarter" idx="12"/>
          </p:nvPr>
        </p:nvSpPr>
        <p:spPr/>
        <p:txBody>
          <a:bodyPr/>
          <a:lstStyle/>
          <a:p>
            <a:pPr>
              <a:defRPr/>
            </a:pPr>
            <a:fld id="{9E63D0C8-021E-4C9A-82F8-8E77E3C1E484}" type="slidenum">
              <a:rPr lang="en-US"/>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7772400" cy="1066800"/>
          </a:xfrm>
        </p:spPr>
        <p:txBody>
          <a:bodyPr/>
          <a:lstStyle/>
          <a:p>
            <a:r>
              <a:rPr lang="en-US" dirty="0" smtClean="0"/>
              <a:t>General Comments and Questions From </a:t>
            </a:r>
            <a:br>
              <a:rPr lang="en-US" dirty="0" smtClean="0"/>
            </a:br>
            <a:r>
              <a:rPr lang="en-US" dirty="0" smtClean="0"/>
              <a:t>September WNG Discussion</a:t>
            </a:r>
            <a:br>
              <a:rPr lang="en-US" dirty="0" smtClean="0"/>
            </a:br>
            <a:r>
              <a:rPr lang="en-US" sz="2400" dirty="0" smtClean="0"/>
              <a:t>(WNG Minutes 10/1138r0)</a:t>
            </a:r>
            <a:endParaRPr lang="en-US" dirty="0"/>
          </a:p>
        </p:txBody>
      </p:sp>
      <p:sp>
        <p:nvSpPr>
          <p:cNvPr id="3" name="Content Placeholder 2"/>
          <p:cNvSpPr>
            <a:spLocks noGrp="1"/>
          </p:cNvSpPr>
          <p:nvPr>
            <p:ph idx="1"/>
          </p:nvPr>
        </p:nvSpPr>
        <p:spPr>
          <a:xfrm>
            <a:off x="685800" y="2438400"/>
            <a:ext cx="7772400" cy="4114800"/>
          </a:xfrm>
        </p:spPr>
        <p:txBody>
          <a:bodyPr/>
          <a:lstStyle/>
          <a:p>
            <a:r>
              <a:rPr lang="en-US" dirty="0" smtClean="0"/>
              <a:t>Good  interest in the topic, particularly as relates to power consumption</a:t>
            </a:r>
          </a:p>
          <a:p>
            <a:r>
              <a:rPr lang="en-US" dirty="0" smtClean="0"/>
              <a:t>What are current capabilities within IEEE specs?</a:t>
            </a:r>
          </a:p>
          <a:p>
            <a:r>
              <a:rPr lang="en-US" dirty="0" smtClean="0"/>
              <a:t>What are current industry product capabilities?</a:t>
            </a:r>
          </a:p>
          <a:p>
            <a:r>
              <a:rPr lang="en-US" dirty="0" smtClean="0"/>
              <a:t>Other groups to share this thinking with?</a:t>
            </a:r>
          </a:p>
          <a:p>
            <a:r>
              <a:rPr lang="en-US" dirty="0" smtClean="0"/>
              <a:t>Where is the best arena to gain traction?</a:t>
            </a:r>
          </a:p>
          <a:p>
            <a:r>
              <a:rPr lang="en-US" dirty="0" smtClean="0"/>
              <a:t>What to do next?</a:t>
            </a:r>
          </a:p>
          <a:p>
            <a:endParaRPr lang="en-US" dirty="0" smtClean="0"/>
          </a:p>
        </p:txBody>
      </p:sp>
      <p:sp>
        <p:nvSpPr>
          <p:cNvPr id="4" name="Date Placeholder 3"/>
          <p:cNvSpPr>
            <a:spLocks noGrp="1"/>
          </p:cNvSpPr>
          <p:nvPr>
            <p:ph type="dt" sz="half" idx="10"/>
          </p:nvPr>
        </p:nvSpPr>
        <p:spPr/>
        <p:txBody>
          <a:body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p>
            <a:pPr>
              <a:defRPr/>
            </a:pPr>
            <a:r>
              <a:rPr lang="en-US" smtClean="0">
                <a:latin typeface="Times New Roman" pitchFamily="18" charset="0"/>
              </a:rPr>
              <a:t>B.Carney, OakTree Wireless</a:t>
            </a:r>
            <a:endParaRPr lang="en-US" dirty="0"/>
          </a:p>
        </p:txBody>
      </p:sp>
      <p:sp>
        <p:nvSpPr>
          <p:cNvPr id="6" name="Slide Number Placeholder 5"/>
          <p:cNvSpPr>
            <a:spLocks noGrp="1"/>
          </p:cNvSpPr>
          <p:nvPr>
            <p:ph type="sldNum" sz="quarter" idx="12"/>
          </p:nvPr>
        </p:nvSpPr>
        <p:spPr/>
        <p:txBody>
          <a:bodyPr/>
          <a:lstStyle/>
          <a:p>
            <a:pPr>
              <a:defRPr/>
            </a:pPr>
            <a:fld id="{211A6A47-35D1-40BA-8D0C-D8CDD16480A3}"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sz="2800" dirty="0" smtClean="0"/>
              <a:t>What are the Problems Under Consideration?</a:t>
            </a:r>
            <a:endParaRPr lang="en-US" sz="2800" dirty="0"/>
          </a:p>
        </p:txBody>
      </p:sp>
      <p:sp>
        <p:nvSpPr>
          <p:cNvPr id="3" name="Content Placeholder 2"/>
          <p:cNvSpPr>
            <a:spLocks noGrp="1"/>
          </p:cNvSpPr>
          <p:nvPr>
            <p:ph idx="1"/>
          </p:nvPr>
        </p:nvSpPr>
        <p:spPr>
          <a:xfrm>
            <a:off x="228600" y="1452057"/>
            <a:ext cx="8595360" cy="5177343"/>
          </a:xfrm>
        </p:spPr>
        <p:txBody>
          <a:bodyPr/>
          <a:lstStyle/>
          <a:p>
            <a:r>
              <a:rPr lang="en-US" sz="1600" dirty="0" smtClean="0"/>
              <a:t>Inconsistent</a:t>
            </a:r>
            <a:r>
              <a:rPr lang="en-US" sz="1600" dirty="0" smtClean="0"/>
              <a:t> industry implementation of 802.11 power management features creates potential interoperability issues and inhibits best possible power conservation</a:t>
            </a:r>
          </a:p>
          <a:p>
            <a:pPr lvl="1"/>
            <a:r>
              <a:rPr lang="en-US" sz="1400" dirty="0" smtClean="0"/>
              <a:t>Not all APs buffer data uniformly, retain associations for the same duration, etc…</a:t>
            </a:r>
          </a:p>
          <a:p>
            <a:pPr lvl="1"/>
            <a:r>
              <a:rPr lang="en-US" sz="1400" dirty="0" smtClean="0"/>
              <a:t>Inconsistency in Power Save functionality, etc…</a:t>
            </a:r>
          </a:p>
          <a:p>
            <a:pPr lvl="1"/>
            <a:r>
              <a:rPr lang="en-US" sz="1400" b="1" i="1" dirty="0" smtClean="0"/>
              <a:t>Wi-Fi Industry should explore a certification program that improves network power management based on capabilities described within existing/in-progress 802.11 specifications</a:t>
            </a:r>
            <a:endParaRPr lang="en-US" b="1" dirty="0" smtClean="0"/>
          </a:p>
          <a:p>
            <a:r>
              <a:rPr lang="en-US" sz="1600" dirty="0" smtClean="0"/>
              <a:t>While the 802.11 specifications already have inherent abilities for improved network power management and station power conservation, other wireless technologies are perceived to be better choices for very low power use cases. </a:t>
            </a:r>
          </a:p>
          <a:p>
            <a:pPr lvl="1"/>
            <a:r>
              <a:rPr lang="en-US" sz="1400" dirty="0" err="1" smtClean="0"/>
              <a:t>Zigbee</a:t>
            </a:r>
            <a:r>
              <a:rPr lang="en-US" sz="1400" dirty="0" smtClean="0"/>
              <a:t>, BTLE are examples, targeted specifically at Low Power applications</a:t>
            </a:r>
          </a:p>
          <a:p>
            <a:pPr lvl="1"/>
            <a:r>
              <a:rPr lang="en-US" sz="1400" dirty="0" smtClean="0"/>
              <a:t>Wi-Fi industry lacks a wider awareness of Wi-Fi’s suitability for use in such applications</a:t>
            </a:r>
          </a:p>
          <a:p>
            <a:pPr lvl="1"/>
            <a:r>
              <a:rPr lang="en-US" sz="1400" b="1" i="1" dirty="0" smtClean="0"/>
              <a:t>Wi-Fi Industry should take necessary steps to demonstrate and communicate that specific industry-certified solutions exist for improved power management, particularl</a:t>
            </a:r>
            <a:r>
              <a:rPr lang="en-US" sz="1400" b="1" i="1" dirty="0" smtClean="0"/>
              <a:t>y for STA devices</a:t>
            </a:r>
            <a:endParaRPr lang="en-US" sz="1400" b="1" i="1" dirty="0" smtClean="0"/>
          </a:p>
          <a:p>
            <a:pPr algn="ctr">
              <a:buNone/>
            </a:pPr>
            <a:r>
              <a:rPr lang="en-US" b="1" dirty="0" smtClean="0">
                <a:solidFill>
                  <a:srgbClr val="0070C0"/>
                </a:solidFill>
              </a:rPr>
              <a:t>Uniform industry implementation of key 802.11 power management related features is today an interoperability question, but most importantly, an opportunity that can open new markets for low power Wi-Fi applications</a:t>
            </a:r>
          </a:p>
          <a:p>
            <a:pPr>
              <a:buNone/>
            </a:pPr>
            <a:endParaRPr lang="en-US" dirty="0"/>
          </a:p>
        </p:txBody>
      </p:sp>
      <p:sp>
        <p:nvSpPr>
          <p:cNvPr id="4" name="Date Placeholder 3"/>
          <p:cNvSpPr>
            <a:spLocks noGrp="1"/>
          </p:cNvSpPr>
          <p:nvPr>
            <p:ph type="dt" sz="half" idx="10"/>
          </p:nvPr>
        </p:nvSpPr>
        <p:spPr>
          <a:xfrm>
            <a:off x="696913" y="332601"/>
            <a:ext cx="1224694" cy="276999"/>
          </a:xfrm>
        </p:spPr>
        <p:txBody>
          <a:bodyPr/>
          <a:lstStyle/>
          <a:p>
            <a:pPr>
              <a:defRPr/>
            </a:pPr>
            <a:r>
              <a:rPr lang="en-US" smtClean="0"/>
              <a:t>November 2010</a:t>
            </a:r>
            <a:endParaRPr lang="en-US" dirty="0"/>
          </a:p>
        </p:txBody>
      </p:sp>
      <p:sp>
        <p:nvSpPr>
          <p:cNvPr id="5" name="Footer Placeholder 4"/>
          <p:cNvSpPr>
            <a:spLocks noGrp="1"/>
          </p:cNvSpPr>
          <p:nvPr>
            <p:ph type="ftr" sz="quarter" idx="11"/>
          </p:nvPr>
        </p:nvSpPr>
        <p:spPr>
          <a:xfrm>
            <a:off x="5570483" y="6475413"/>
            <a:ext cx="2973442" cy="276999"/>
          </a:xfrm>
        </p:spPr>
        <p:txBody>
          <a:bodyPr/>
          <a:lstStyle/>
          <a:p>
            <a:pPr>
              <a:defRPr/>
            </a:pPr>
            <a:r>
              <a:rPr lang="en-US" dirty="0" err="1" smtClean="0">
                <a:latin typeface="Times New Roman" pitchFamily="18" charset="0"/>
              </a:rPr>
              <a:t>B.Carney</a:t>
            </a:r>
            <a:r>
              <a:rPr lang="en-US" dirty="0" smtClean="0">
                <a:latin typeface="Times New Roman" pitchFamily="18" charset="0"/>
              </a:rPr>
              <a:t>, OakTree Wireless</a:t>
            </a:r>
            <a:endParaRPr lang="en-US" dirty="0"/>
          </a:p>
        </p:txBody>
      </p:sp>
      <p:sp>
        <p:nvSpPr>
          <p:cNvPr id="6" name="Slide Number Placeholder 5"/>
          <p:cNvSpPr>
            <a:spLocks noGrp="1"/>
          </p:cNvSpPr>
          <p:nvPr>
            <p:ph type="sldNum" sz="quarter" idx="12"/>
          </p:nvPr>
        </p:nvSpPr>
        <p:spPr/>
        <p:txBody>
          <a:bodyPr/>
          <a:lstStyle/>
          <a:p>
            <a:pPr>
              <a:defRPr/>
            </a:pPr>
            <a:fld id="{211A6A47-35D1-40BA-8D0C-D8CDD16480A3}"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Directional Thinking (1)</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dirty="0" smtClean="0"/>
              <a:t>‘Internet of Things’ unique market requirements are tightly coupled, with</a:t>
            </a:r>
            <a:r>
              <a:rPr lang="en-US" sz="2000" dirty="0" smtClean="0"/>
              <a:t> better</a:t>
            </a:r>
            <a:r>
              <a:rPr lang="en-US" sz="2000" dirty="0" smtClean="0"/>
              <a:t> ability to manage STA power consumption uniformly, being the highest priority</a:t>
            </a:r>
          </a:p>
          <a:p>
            <a:pPr lvl="1"/>
            <a:r>
              <a:rPr lang="en-US" sz="1800" dirty="0" smtClean="0"/>
              <a:t>Range and rate are some variables that also affect power </a:t>
            </a:r>
          </a:p>
          <a:p>
            <a:r>
              <a:rPr lang="en-US" sz="2000" dirty="0" smtClean="0"/>
              <a:t>Not considering “Low Power Wi-Fi” technology development, rather, investigate the prospects for a certification program that will enable the best possible network power consumption, especially for STAs requiring the greatest control of energy consumption</a:t>
            </a:r>
          </a:p>
          <a:p>
            <a:pPr lvl="1"/>
            <a:r>
              <a:rPr lang="en-US" sz="1800" dirty="0" smtClean="0"/>
              <a:t>E.g., “Network Power Management” Certified Products</a:t>
            </a:r>
          </a:p>
          <a:p>
            <a:pPr lvl="1"/>
            <a:r>
              <a:rPr lang="en-US" sz="1800" dirty="0" smtClean="0"/>
              <a:t>Similar to Wi-Fi Alliance’s WMM certification in that Power Conservation is yet another type of </a:t>
            </a:r>
            <a:r>
              <a:rPr lang="en-US" sz="1800" dirty="0" err="1" smtClean="0"/>
              <a:t>QoS</a:t>
            </a:r>
            <a:endParaRPr lang="en-US" sz="1800" dirty="0" smtClean="0"/>
          </a:p>
        </p:txBody>
      </p:sp>
      <p:sp>
        <p:nvSpPr>
          <p:cNvPr id="5" name="Date Placeholder 3"/>
          <p:cNvSpPr>
            <a:spLocks noGrp="1"/>
          </p:cNvSpPr>
          <p:nvPr>
            <p:ph type="dt" sz="half" idx="10"/>
          </p:nvPr>
        </p:nvSpPr>
        <p:spPr>
          <a:xfrm>
            <a:off x="696913" y="332601"/>
            <a:ext cx="1224694" cy="276999"/>
          </a:xfrm>
        </p:spPr>
        <p:txBody>
          <a:bodyPr/>
          <a:lstStyle/>
          <a:p>
            <a:pPr>
              <a:defRPr/>
            </a:pPr>
            <a:r>
              <a:rPr lang="en-US" smtClean="0"/>
              <a:t>November 2010</a:t>
            </a:r>
            <a:endParaRPr lang="en-US" dirty="0"/>
          </a:p>
        </p:txBody>
      </p:sp>
      <p:sp>
        <p:nvSpPr>
          <p:cNvPr id="6" name="Footer Placeholder 4"/>
          <p:cNvSpPr>
            <a:spLocks noGrp="1"/>
          </p:cNvSpPr>
          <p:nvPr>
            <p:ph type="ftr" sz="quarter" idx="11"/>
          </p:nvPr>
        </p:nvSpPr>
        <p:spPr>
          <a:xfrm>
            <a:off x="5570483" y="6475413"/>
            <a:ext cx="2973442" cy="276999"/>
          </a:xfrm>
        </p:spPr>
        <p:txBody>
          <a:bodyPr/>
          <a:lstStyle/>
          <a:p>
            <a:pPr>
              <a:defRPr/>
            </a:pPr>
            <a:r>
              <a:rPr lang="en-US" dirty="0" err="1" smtClean="0">
                <a:latin typeface="Times New Roman" pitchFamily="18" charset="0"/>
              </a:rPr>
              <a:t>B.Carney</a:t>
            </a:r>
            <a:r>
              <a:rPr lang="en-US" dirty="0" smtClean="0">
                <a:latin typeface="Times New Roman" pitchFamily="18" charset="0"/>
              </a:rPr>
              <a:t>, OakTree Wireless</a:t>
            </a:r>
            <a:endParaRPr lang="en-US" dirty="0"/>
          </a:p>
        </p:txBody>
      </p:sp>
      <p:sp>
        <p:nvSpPr>
          <p:cNvPr id="7" name="Slide Number Placeholder 6"/>
          <p:cNvSpPr>
            <a:spLocks noGrp="1"/>
          </p:cNvSpPr>
          <p:nvPr>
            <p:ph type="sldNum" sz="quarter" idx="12"/>
          </p:nvPr>
        </p:nvSpPr>
        <p:spPr/>
        <p:txBody>
          <a:bodyPr/>
          <a:lstStyle/>
          <a:p>
            <a:pPr>
              <a:defRPr/>
            </a:pPr>
            <a:fld id="{211A6A47-35D1-40BA-8D0C-D8CDD16480A3}"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Directional Thinking </a:t>
            </a:r>
            <a:r>
              <a:rPr lang="en-US" dirty="0" smtClean="0"/>
              <a:t>(2)</a:t>
            </a:r>
            <a:endParaRPr lang="en-US" dirty="0"/>
          </a:p>
        </p:txBody>
      </p:sp>
      <p:sp>
        <p:nvSpPr>
          <p:cNvPr id="3" name="Content Placeholder 2"/>
          <p:cNvSpPr>
            <a:spLocks noGrp="1"/>
          </p:cNvSpPr>
          <p:nvPr>
            <p:ph idx="1"/>
          </p:nvPr>
        </p:nvSpPr>
        <p:spPr/>
        <p:txBody>
          <a:bodyPr/>
          <a:lstStyle/>
          <a:p>
            <a:r>
              <a:rPr lang="en-US" sz="2000" dirty="0" smtClean="0"/>
              <a:t>Not </a:t>
            </a:r>
            <a:r>
              <a:rPr lang="en-US" sz="2000" dirty="0" smtClean="0"/>
              <a:t>concerned, </a:t>
            </a:r>
            <a:r>
              <a:rPr lang="en-US" sz="2000" dirty="0" smtClean="0"/>
              <a:t>at this </a:t>
            </a:r>
            <a:r>
              <a:rPr lang="en-US" sz="2000" dirty="0" smtClean="0"/>
              <a:t>moment, to produce </a:t>
            </a:r>
            <a:r>
              <a:rPr lang="en-US" sz="2000" dirty="0" smtClean="0"/>
              <a:t>new technical specifications or </a:t>
            </a:r>
            <a:r>
              <a:rPr lang="en-US" sz="2000" dirty="0" smtClean="0"/>
              <a:t>to define </a:t>
            </a:r>
            <a:r>
              <a:rPr lang="en-US" sz="2000" dirty="0" smtClean="0"/>
              <a:t>requirements for yet another 802.11 </a:t>
            </a:r>
            <a:r>
              <a:rPr lang="en-US" sz="2000" dirty="0" smtClean="0"/>
              <a:t>amendment</a:t>
            </a:r>
          </a:p>
          <a:p>
            <a:pPr lvl="1"/>
            <a:r>
              <a:rPr lang="en-US" sz="1800" dirty="0" smtClean="0"/>
              <a:t>Work done on this outside of 802.11 may eventually produce some recommendations for future consideration by 802.11</a:t>
            </a:r>
            <a:endParaRPr lang="en-US" sz="1800" dirty="0" smtClean="0"/>
          </a:p>
          <a:p>
            <a:r>
              <a:rPr lang="en-US" sz="2000" dirty="0" smtClean="0"/>
              <a:t>Not considering power consumption as an absolute performance requirement (i.e., not a power consumption test)</a:t>
            </a:r>
          </a:p>
          <a:p>
            <a:pPr lvl="1"/>
            <a:r>
              <a:rPr lang="en-US" sz="1800" dirty="0" smtClean="0"/>
              <a:t>Only concerned with </a:t>
            </a:r>
            <a:r>
              <a:rPr lang="en-US" sz="1800" dirty="0" smtClean="0"/>
              <a:t>verifiable, uniform </a:t>
            </a:r>
            <a:r>
              <a:rPr lang="en-US" sz="1800" dirty="0" smtClean="0"/>
              <a:t>industry implementation of specified power management features within 802.11 specs</a:t>
            </a:r>
          </a:p>
          <a:p>
            <a:pPr lvl="1"/>
            <a:r>
              <a:rPr lang="en-US" sz="1800" dirty="0" smtClean="0"/>
              <a:t>May also develop recommended practices &gt;&gt; guidelines  for AP/STA implementation to further improve upon a certification program requirements</a:t>
            </a:r>
          </a:p>
          <a:p>
            <a:pPr lvl="2"/>
            <a:r>
              <a:rPr lang="en-US" sz="1600" dirty="0" smtClean="0"/>
              <a:t>E.g., buffer size, security practices, ….</a:t>
            </a:r>
            <a:endParaRPr lang="en-US" sz="1600" dirty="0" smtClean="0"/>
          </a:p>
        </p:txBody>
      </p:sp>
      <p:sp>
        <p:nvSpPr>
          <p:cNvPr id="4" name="Date Placeholder 3"/>
          <p:cNvSpPr>
            <a:spLocks noGrp="1"/>
          </p:cNvSpPr>
          <p:nvPr>
            <p:ph type="dt" sz="half" idx="10"/>
          </p:nvPr>
        </p:nvSpPr>
        <p:spPr/>
        <p:txBody>
          <a:body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p>
            <a:pPr>
              <a:defRPr/>
            </a:pPr>
            <a:r>
              <a:rPr lang="en-US" dirty="0" err="1" smtClean="0">
                <a:latin typeface="Times New Roman" pitchFamily="18" charset="0"/>
              </a:rPr>
              <a:t>B.Carney</a:t>
            </a:r>
            <a:r>
              <a:rPr lang="en-US" dirty="0" smtClean="0">
                <a:latin typeface="Times New Roman" pitchFamily="18" charset="0"/>
              </a:rPr>
              <a:t>, OakTree Wireless</a:t>
            </a:r>
            <a:endParaRPr lang="en-US" dirty="0"/>
          </a:p>
        </p:txBody>
      </p:sp>
      <p:sp>
        <p:nvSpPr>
          <p:cNvPr id="6" name="Slide Number Placeholder 5"/>
          <p:cNvSpPr>
            <a:spLocks noGrp="1"/>
          </p:cNvSpPr>
          <p:nvPr>
            <p:ph type="sldNum" sz="quarter" idx="12"/>
          </p:nvPr>
        </p:nvSpPr>
        <p:spPr/>
        <p:txBody>
          <a:bodyPr/>
          <a:lstStyle/>
          <a:p>
            <a:pPr>
              <a:defRPr/>
            </a:pPr>
            <a:fld id="{211A6A47-35D1-40BA-8D0C-D8CDD16480A3}"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Follow-Up </a:t>
            </a:r>
            <a:r>
              <a:rPr lang="en-US" dirty="0" smtClean="0"/>
              <a:t>Interest</a:t>
            </a:r>
            <a:br>
              <a:rPr lang="en-US" dirty="0" smtClean="0"/>
            </a:br>
            <a:r>
              <a:rPr lang="en-US" dirty="0" smtClean="0"/>
              <a:t>(Especially if you are a WFA Member)</a:t>
            </a:r>
            <a:endParaRPr lang="en-US" dirty="0"/>
          </a:p>
        </p:txBody>
      </p:sp>
      <p:sp>
        <p:nvSpPr>
          <p:cNvPr id="3" name="Content Placeholder 2"/>
          <p:cNvSpPr>
            <a:spLocks noGrp="1"/>
          </p:cNvSpPr>
          <p:nvPr>
            <p:ph idx="1"/>
          </p:nvPr>
        </p:nvSpPr>
        <p:spPr/>
        <p:txBody>
          <a:bodyPr/>
          <a:lstStyle/>
          <a:p>
            <a:r>
              <a:rPr lang="en-US" dirty="0" smtClean="0"/>
              <a:t>Bill Carney</a:t>
            </a:r>
          </a:p>
          <a:p>
            <a:pPr lvl="1"/>
            <a:r>
              <a:rPr lang="en-US" dirty="0">
                <a:hlinkClick r:id="rId3"/>
              </a:rPr>
              <a:t>b</a:t>
            </a:r>
            <a:r>
              <a:rPr lang="en-US" dirty="0" smtClean="0">
                <a:hlinkClick r:id="rId3"/>
              </a:rPr>
              <a:t>ill.carney@oaktreewireless.com</a:t>
            </a:r>
            <a:endParaRPr lang="en-US" dirty="0" smtClean="0"/>
          </a:p>
          <a:p>
            <a:r>
              <a:rPr lang="en-US" dirty="0" smtClean="0"/>
              <a:t>Garth Hillman</a:t>
            </a:r>
          </a:p>
          <a:p>
            <a:pPr lvl="1"/>
            <a:r>
              <a:rPr lang="en-US" dirty="0">
                <a:hlinkClick r:id="rId4"/>
              </a:rPr>
              <a:t>g</a:t>
            </a:r>
            <a:r>
              <a:rPr lang="en-US" dirty="0" smtClean="0">
                <a:hlinkClick r:id="rId4"/>
              </a:rPr>
              <a:t>arth.hillman@oaktreewireless.com</a:t>
            </a:r>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November 2010</a:t>
            </a:r>
            <a:endParaRPr lang="en-US" dirty="0"/>
          </a:p>
        </p:txBody>
      </p:sp>
      <p:sp>
        <p:nvSpPr>
          <p:cNvPr id="5" name="Footer Placeholder 4"/>
          <p:cNvSpPr>
            <a:spLocks noGrp="1"/>
          </p:cNvSpPr>
          <p:nvPr>
            <p:ph type="ftr" sz="quarter" idx="11"/>
          </p:nvPr>
        </p:nvSpPr>
        <p:spPr>
          <a:xfrm>
            <a:off x="5913077" y="6475413"/>
            <a:ext cx="2630848" cy="276999"/>
          </a:xfrm>
        </p:spPr>
        <p:txBody>
          <a:bodyPr/>
          <a:lstStyle/>
          <a:p>
            <a:r>
              <a:rPr lang="en-US" dirty="0" err="1" smtClean="0">
                <a:latin typeface="Times New Roman" pitchFamily="18" charset="0"/>
              </a:rPr>
              <a:t>B.Carney</a:t>
            </a:r>
            <a:r>
              <a:rPr lang="en-US" dirty="0" smtClean="0">
                <a:latin typeface="Times New Roman" pitchFamily="18" charset="0"/>
              </a:rPr>
              <a:t>, OakTree Wireless</a:t>
            </a:r>
          </a:p>
        </p:txBody>
      </p:sp>
      <p:sp>
        <p:nvSpPr>
          <p:cNvPr id="6" name="Slide Number Placeholder 5"/>
          <p:cNvSpPr>
            <a:spLocks noGrp="1"/>
          </p:cNvSpPr>
          <p:nvPr>
            <p:ph type="sldNum" sz="quarter" idx="12"/>
          </p:nvPr>
        </p:nvSpPr>
        <p:spPr/>
        <p:txBody>
          <a:bodyPr/>
          <a:lstStyle/>
          <a:p>
            <a:pPr>
              <a:defRPr/>
            </a:pPr>
            <a:fld id="{211A6A47-35D1-40BA-8D0C-D8CDD16480A3}" type="slidenum">
              <a:rPr lang="en-US" smtClean="0"/>
              <a:pPr>
                <a:defRPr/>
              </a:pPr>
              <a:t>7</a:t>
            </a:fld>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2261</TotalTime>
  <Words>621</Words>
  <Application>Microsoft Office PowerPoint</Application>
  <PresentationFormat>On-screen Show (4:3)</PresentationFormat>
  <Paragraphs>72</Paragraphs>
  <Slides>7</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802-11-Submission</vt:lpstr>
      <vt:lpstr>Microsoft Office Word 97 - 2003 Document</vt:lpstr>
      <vt:lpstr>“L3” *  Update From September</vt:lpstr>
      <vt:lpstr>Background</vt:lpstr>
      <vt:lpstr>General Comments and Questions From  September WNG Discussion (WNG Minutes 10/1138r0)</vt:lpstr>
      <vt:lpstr>What are the Problems Under Consideration?</vt:lpstr>
      <vt:lpstr>Current Directional Thinking (1)</vt:lpstr>
      <vt:lpstr>Current Directional Thinking (2)</vt:lpstr>
      <vt:lpstr>Follow-Up Interest (Especially if you are a WFA Member)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Interneted Everythings</dc:title>
  <dc:subject>The case for a new specification</dc:subject>
  <dc:creator>Bill Carney</dc:creator>
  <cp:lastModifiedBy>Bill Carney</cp:lastModifiedBy>
  <cp:revision>207</cp:revision>
  <dcterms:created xsi:type="dcterms:W3CDTF">2010-07-06T21:00:26Z</dcterms:created>
  <dcterms:modified xsi:type="dcterms:W3CDTF">2010-11-09T03:57:05Z</dcterms:modified>
</cp:coreProperties>
</file>