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9" r:id="rId2"/>
    <p:sldId id="276" r:id="rId3"/>
    <p:sldId id="271" r:id="rId4"/>
    <p:sldId id="272" r:id="rId5"/>
    <p:sldId id="273" r:id="rId6"/>
    <p:sldId id="274" r:id="rId7"/>
    <p:sldId id="277" r:id="rId8"/>
    <p:sldId id="278" r:id="rId9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86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802.11-10/0xxxr0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7331469-CC73-4F6F-814E-517B0B11AA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90964951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802.11-10/0xxxr0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7797EB75-BD9E-45DB-A35F-6C321BEA61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5845534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802.11-10/0xxxr0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David Halasz, OakTree Wireless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EAA737DE-91F0-4B7D-8A18-ED5F5E01B10B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45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45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5"/>
          </p:nvPr>
        </p:nvSpPr>
        <p:spPr bwMode="auto">
          <a:xfrm>
            <a:off x="3222625" y="8985250"/>
            <a:ext cx="512763" cy="184666"/>
          </a:xfr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52757" indent="-289522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58088" indent="-231618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21323" indent="-231618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84558" indent="-231618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47793" indent="-23161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011028" indent="-23161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74263" indent="-23161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937498" indent="-23161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9BC281CB-4CF4-4DC6-AFE6-AE1ABAAC9B28}" type="slidenum">
              <a:rPr lang="en-US" smtClean="0"/>
              <a:pPr eaLnBrk="1" hangingPunct="1"/>
              <a:t>6</a:t>
            </a:fld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Do we need to add anything in regards</a:t>
            </a:r>
            <a:r>
              <a:rPr lang="en-US" baseline="0" dirty="0" smtClean="0"/>
              <a:t> to channel management?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802.11-10/0xxxr0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Monnerie (Landis+Gyr), Buffington (Itron), Shimada (Yokogawa Co.), Waheed (Freescale)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A27BAEC-4E92-428C-ACCA-21570D1D19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Monnerie (Landis+Gyr), Buffington (Itron), Shimada (Yokogawa Co.), Waheed (Freescale)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0B8A76E-7BA7-4C9B-837C-355FCD7B16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Monnerie (Landis+Gyr), Buffington (Itron), Shimada (Yokogawa Co.), Waheed (Freescale)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A5FCF3-553F-4D02-B98B-995DD4F30E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Monnerie (Landis+Gyr), Buffington (Itron), Shimada (Yokogawa Co.), Waheed (Freescale)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F280238-5E03-4A90-BACD-D800220B26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Monnerie (Landis+Gyr), Buffington (Itron), Shimada (Yokogawa Co.), Waheed (Freescale)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757BC58-BACD-405D-B618-E32E80D6B6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2011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Monnerie (Landis+Gyr), Buffington (Itron), Shimada (Yokogawa Co.), Waheed (Freescale)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438A36A-A85A-4993-AA9A-DAE717E40F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2011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Monnerie (Landis+Gyr), Buffington (Itron), Shimada (Yokogawa Co.), Waheed (Freescale)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6762A5E-7C72-410F-BAC3-6E6D273799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2011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Monnerie (Landis+Gyr), Buffington (Itron), Shimada (Yokogawa Co.), Waheed (Freescale)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818DF38-7C2F-431A-BC51-6973307295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2011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Monnerie (Landis+Gyr), Buffington (Itron), Shimada (Yokogawa Co.), Waheed (Freescale)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5721EC0-9E3F-4D94-B125-3AEE1BE749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2011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Monnerie (Landis+Gyr), Buffington (Itron), Shimada (Yokogawa Co.), Waheed (Freescale)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0909BE1-62D5-4B97-94AD-A28DFF66D9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2011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Monnerie (Landis+Gyr), Buffington (Itron), Shimada (Yokogawa Co.), Waheed (Freescale)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D5D6F34-4A63-4A43-9856-E699E8924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smtClean="0"/>
              <a:t>January 2011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00300" y="6475413"/>
            <a:ext cx="434362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smtClean="0"/>
              <a:t>Monnerie (Landis+Gyr), Buffington (Itron), Shimada (Yokogawa Co.), Waheed (Freescale)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828800" y="6477000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CE21BC-3A2D-4A13-9E57-C304A74846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802.11-10/1305r1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1" r:id="rId1"/>
    <p:sldLayoutId id="2147484052" r:id="rId2"/>
    <p:sldLayoutId id="2147484053" r:id="rId3"/>
    <p:sldLayoutId id="2147484054" r:id="rId4"/>
    <p:sldLayoutId id="2147484055" r:id="rId5"/>
    <p:sldLayoutId id="2147484056" r:id="rId6"/>
    <p:sldLayoutId id="2147484057" r:id="rId7"/>
    <p:sldLayoutId id="2147484058" r:id="rId8"/>
    <p:sldLayoutId id="2147484059" r:id="rId9"/>
    <p:sldLayoutId id="2147484060" r:id="rId10"/>
    <p:sldLayoutId id="2147484061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January 2011</a:t>
            </a:r>
            <a:endParaRPr lang="en-US" dirty="0" smtClean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Monnerie (Landis+Gyr), Buffington (Itron), Shimada (Yokogawa Co.), Waheed (Freescale)</a:t>
            </a:r>
            <a:endParaRPr lang="en-US" dirty="0" smtClean="0"/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0AAC8984-FAF7-4BDC-8A43-79AF6F406068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  <a:noFill/>
        </p:spPr>
        <p:txBody>
          <a:bodyPr/>
          <a:lstStyle/>
          <a:p>
            <a:pPr eaLnBrk="1" hangingPunct="1"/>
            <a:r>
              <a:rPr lang="en-US" dirty="0" smtClean="0"/>
              <a:t>IEEE 802.15.4g OFDM PHY Overview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111622"/>
            <a:ext cx="7772400" cy="381000"/>
          </a:xfrm>
          <a:noFill/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2010-11-08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3414323706"/>
              </p:ext>
            </p:extLst>
          </p:nvPr>
        </p:nvGraphicFramePr>
        <p:xfrm>
          <a:off x="534988" y="2671763"/>
          <a:ext cx="7683500" cy="3670300"/>
        </p:xfrm>
        <a:graphic>
          <a:graphicData uri="http://schemas.openxmlformats.org/presentationml/2006/ole">
            <p:oleObj spid="_x0000_s1049" name="Document" r:id="rId4" imgW="8696800" imgH="4157070" progId="Word.Document.8">
              <p:embed/>
            </p:oleObj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2320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802.11 PAR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981200"/>
            <a:ext cx="8153400" cy="4114800"/>
          </a:xfrm>
        </p:spPr>
        <p:txBody>
          <a:bodyPr/>
          <a:lstStyle/>
          <a:p>
            <a:pPr>
              <a:buNone/>
            </a:pPr>
            <a:r>
              <a:rPr lang="en-US" sz="1400" b="0" dirty="0" smtClean="0"/>
              <a:t>		This amendment defines an Orthogonal Frequency Division Multiplexing (OFDM) Physical layer (PHY) operating in the license-exempt bands below 1 GHz, e.g., 868-868.6 MHz (Europe), 950 MHz -958 MHz (Japan),  314-316 MHz, 430-434 MHz, 470-510 MHz, and 779-787 MHz (China), 917 – 923.5 MHz (Korea) and 902-928 MHz (USA), and enhancements to the IEEE 802.11 Medium Access Control (MAC) to support this PHY, and provides mechanisms that enable coexistence with other systems in the bands </a:t>
            </a:r>
            <a:r>
              <a:rPr lang="en-US" sz="1400" dirty="0" smtClean="0"/>
              <a:t>including IEEE 802.15.4 and IEEE P802.15.4g</a:t>
            </a:r>
            <a:r>
              <a:rPr lang="en-US" sz="1400" b="0" dirty="0" smtClean="0"/>
              <a:t>.  </a:t>
            </a:r>
          </a:p>
          <a:p>
            <a:pPr>
              <a:buNone/>
            </a:pPr>
            <a:r>
              <a:rPr lang="en-US" sz="1400" b="0" dirty="0" smtClean="0"/>
              <a:t>		The data rates defined in this amendment optimize the rate </a:t>
            </a:r>
            <a:r>
              <a:rPr lang="en-US" sz="1400" b="0" dirty="0" err="1" smtClean="0"/>
              <a:t>vs</a:t>
            </a:r>
            <a:r>
              <a:rPr lang="en-US" sz="1400" b="0" dirty="0" smtClean="0"/>
              <a:t> range performance of the specific channelization in a given band.</a:t>
            </a:r>
          </a:p>
          <a:p>
            <a:pPr>
              <a:buNone/>
            </a:pPr>
            <a:endParaRPr lang="en-US" sz="1400" b="0" dirty="0" smtClean="0"/>
          </a:p>
          <a:p>
            <a:pPr>
              <a:buNone/>
            </a:pPr>
            <a:r>
              <a:rPr lang="en-US" sz="1400" b="0" dirty="0" smtClean="0"/>
              <a:t>		</a:t>
            </a:r>
            <a:r>
              <a:rPr lang="en-US" sz="1400" dirty="0" smtClean="0"/>
              <a:t>This amendment also adds support for:</a:t>
            </a:r>
          </a:p>
          <a:p>
            <a:pPr>
              <a:buNone/>
            </a:pPr>
            <a:r>
              <a:rPr lang="en-US" sz="1400" dirty="0" smtClean="0"/>
              <a:t>		-	transmission range up to 1 km</a:t>
            </a:r>
          </a:p>
          <a:p>
            <a:pPr>
              <a:buNone/>
            </a:pPr>
            <a:r>
              <a:rPr lang="en-US" sz="1400" dirty="0" smtClean="0"/>
              <a:t>		-	data rates &gt; 100 </a:t>
            </a:r>
            <a:r>
              <a:rPr lang="en-US" sz="1400" dirty="0" err="1" smtClean="0"/>
              <a:t>kbit</a:t>
            </a:r>
            <a:r>
              <a:rPr lang="en-US" sz="1400" dirty="0" smtClean="0"/>
              <a:t>/s</a:t>
            </a:r>
          </a:p>
          <a:p>
            <a:pPr>
              <a:buNone/>
            </a:pPr>
            <a:endParaRPr lang="en-US" sz="1400" b="0" dirty="0" smtClean="0"/>
          </a:p>
          <a:p>
            <a:pPr>
              <a:buNone/>
            </a:pPr>
            <a:r>
              <a:rPr lang="en-US" sz="1400" b="0" dirty="0" smtClean="0"/>
              <a:t>	while maintaining the 802.11 WLAN user experience for fixed, outdoor, point to multi point applications.</a:t>
            </a:r>
          </a:p>
          <a:p>
            <a:pPr>
              <a:buNone/>
            </a:pPr>
            <a:endParaRPr lang="en-US" sz="1400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Monnerie (Landis+Gyr), Buffington (Itron), Shimada (Yokogawa Co.), Waheed (Freescale)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Design goals for SUN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PHY for outdoor wireless communication</a:t>
            </a:r>
          </a:p>
          <a:p>
            <a:pPr eaLnBrk="1" hangingPunct="1"/>
            <a:r>
              <a:rPr lang="en-US" sz="2800" smtClean="0"/>
              <a:t>High density deployment with up to 3 collocated networks.</a:t>
            </a:r>
          </a:p>
          <a:p>
            <a:pPr eaLnBrk="1" hangingPunct="1"/>
            <a:r>
              <a:rPr lang="en-US" sz="2800" smtClean="0"/>
              <a:t>Low cost device</a:t>
            </a:r>
          </a:p>
          <a:p>
            <a:pPr eaLnBrk="1" hangingPunct="1"/>
            <a:r>
              <a:rPr lang="en-US" sz="2800" smtClean="0"/>
              <a:t>Low power device</a:t>
            </a:r>
          </a:p>
          <a:p>
            <a:pPr eaLnBrk="1" hangingPunct="1"/>
            <a:r>
              <a:rPr lang="en-US" sz="2800" smtClean="0"/>
              <a:t>Robust PHY</a:t>
            </a:r>
          </a:p>
          <a:p>
            <a:pPr eaLnBrk="1" hangingPunct="1"/>
            <a:r>
              <a:rPr lang="en-US" sz="2800" smtClean="0"/>
              <a:t>Data rate up to 1Mbps and higher than 40kbps</a:t>
            </a:r>
          </a:p>
          <a:p>
            <a:pPr eaLnBrk="1" hangingPunct="1"/>
            <a:r>
              <a:rPr lang="en-US" sz="2800" smtClean="0"/>
              <a:t>Frame size up to 1500 bytes</a:t>
            </a:r>
          </a:p>
          <a:p>
            <a:pPr eaLnBrk="1" hangingPunct="1"/>
            <a:endParaRPr lang="en-US" sz="2800" smtClean="0"/>
          </a:p>
          <a:p>
            <a:pPr eaLnBrk="1" hangingPunct="1"/>
            <a:endParaRPr lang="en-US" sz="2800" smtClean="0"/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0935E323-E293-4168-9C1F-8977AD590B98}" type="slidenum">
              <a:rPr lang="en-US" smtClean="0">
                <a:latin typeface="Tahoma" pitchFamily="34" charset="0"/>
              </a:rPr>
              <a:pPr eaLnBrk="1" hangingPunct="1"/>
              <a:t>3</a:t>
            </a:fld>
            <a:endParaRPr lang="en-US" smtClean="0">
              <a:latin typeface="Tahoma" pitchFamily="34" charset="0"/>
            </a:endParaRPr>
          </a:p>
        </p:txBody>
      </p:sp>
      <p:sp>
        <p:nvSpPr>
          <p:cNvPr id="5126" name="Footer Placeholder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mtClean="0"/>
              <a:t>Monnerie (Landis+Gyr), Buffington (Itron), Shimada (Yokogawa Co.), Waheed (Freescale)</a:t>
            </a:r>
            <a:endParaRPr lang="en-US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2011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7414505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OFDM Options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1054100" y="1792288"/>
          <a:ext cx="7035800" cy="4143375"/>
        </p:xfrm>
        <a:graphic>
          <a:graphicData uri="http://schemas.openxmlformats.org/drawingml/2006/table">
            <a:tbl>
              <a:tblPr/>
              <a:tblGrid>
                <a:gridCol w="2527300"/>
                <a:gridCol w="444500"/>
                <a:gridCol w="838200"/>
                <a:gridCol w="838200"/>
                <a:gridCol w="838200"/>
                <a:gridCol w="838200"/>
                <a:gridCol w="711200"/>
              </a:tblGrid>
              <a:tr h="333375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20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802.15.4g OFDM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Option 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Option 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Option 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Option 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Unit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66"/>
                    </a:solidFill>
                  </a:tcPr>
                </a:tc>
              </a:tr>
              <a:tr h="190500">
                <a:tc gridSpan="2"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Sampling Rate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1333333.333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666666.667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333333.333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166666.667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Samp/sec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 gridSpan="2"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FFT size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 gridSpan="2"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Tone Spacing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10416.667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10416.667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10416.667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10416.667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Hz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 gridSpan="2"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FFT Duration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96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96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96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96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microsec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 gridSpan="2"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Guard Interval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microsec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 gridSpan="2"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Symbol Duration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microsec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 gridSpan="2"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Symbol Rate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8.333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8.333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8.333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8.333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kSym/sec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 gridSpan="2"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Active Tones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 gridSpan="2"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# Pilots tones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 gridSpan="2"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# Data Tones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96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 gridSpan="2"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# DC null tones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 gridSpan="2"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Approximate Signal BW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1094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552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281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156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kHz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Modulation Type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MCS #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66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t"/>
                      <a:r>
                        <a:rPr lang="en-US" sz="11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Data Rates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66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BPSK 1/2 rate coded and 4x repetition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kbps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BPSK 1/2 rate coded and 2x repetition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kbps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QPSK 1/2 rate coded and 2x repetition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kbps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QPSK 1/2 rate coded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kbps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QPSK 3/4 rate coded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kbps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16-QAM 1/2 rate coded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kbps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16-QAM 3/4 rate coded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kbps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315" name="Slide Number Placeholder 7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72777A14-0A63-40EC-87D5-0C9F08EEF0B2}" type="slidenum">
              <a:rPr lang="en-US" smtClean="0">
                <a:latin typeface="Tahoma" pitchFamily="34" charset="0"/>
              </a:rPr>
              <a:pPr eaLnBrk="1" hangingPunct="1"/>
              <a:t>4</a:t>
            </a:fld>
            <a:endParaRPr lang="en-US" smtClean="0">
              <a:latin typeface="Tahoma" pitchFamily="34" charset="0"/>
            </a:endParaRPr>
          </a:p>
        </p:txBody>
      </p:sp>
      <p:sp>
        <p:nvSpPr>
          <p:cNvPr id="6316" name="Footer Placeholder 6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mtClean="0"/>
              <a:t>Monnerie (Landis+Gyr), Buffington (Itron), Shimada (Yokogawa Co.), Waheed (Freescale)</a:t>
            </a:r>
            <a:endParaRPr lang="en-US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2011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6856056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Similarities with 802.11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Same bit-to-symbol mapping</a:t>
            </a:r>
          </a:p>
          <a:p>
            <a:pPr eaLnBrk="1" hangingPunct="1"/>
            <a:r>
              <a:rPr lang="en-US" smtClean="0"/>
              <a:t>Same convolutional encoder (1/2 rate, constraint length K=7, generator polynomial g0=133 and g1 = 171)</a:t>
            </a:r>
          </a:p>
          <a:p>
            <a:pPr eaLnBrk="1" hangingPunct="1"/>
            <a:r>
              <a:rPr lang="en-US" smtClean="0"/>
              <a:t>Same puncturer for ¾ rate coding</a:t>
            </a:r>
          </a:p>
          <a:p>
            <a:pPr eaLnBrk="1" hangingPunct="1"/>
            <a:r>
              <a:rPr lang="en-US" smtClean="0"/>
              <a:t>Same interleaver</a:t>
            </a:r>
          </a:p>
          <a:p>
            <a:pPr eaLnBrk="1" hangingPunct="1"/>
            <a:r>
              <a:rPr lang="en-US" smtClean="0"/>
              <a:t>Option 2 has the same number of active tones (52) and same number of pilot tones (4)</a:t>
            </a:r>
          </a:p>
          <a:p>
            <a:pPr eaLnBrk="1" hangingPunct="1"/>
            <a:r>
              <a:rPr lang="en-US" smtClean="0"/>
              <a:t>Similar STF, LTF, Header, Tail and Pad structure</a:t>
            </a:r>
          </a:p>
          <a:p>
            <a:pPr eaLnBrk="1" hangingPunct="1"/>
            <a:endParaRPr lang="en-US" smtClean="0"/>
          </a:p>
        </p:txBody>
      </p:sp>
      <p:sp>
        <p:nvSpPr>
          <p:cNvPr id="717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C801D783-E231-4711-BEC6-A7C73D212A34}" type="slidenum">
              <a:rPr lang="en-US" smtClean="0">
                <a:latin typeface="Tahoma" pitchFamily="34" charset="0"/>
              </a:rPr>
              <a:pPr eaLnBrk="1" hangingPunct="1"/>
              <a:t>5</a:t>
            </a:fld>
            <a:endParaRPr lang="en-US" smtClean="0">
              <a:latin typeface="Tahoma" pitchFamily="34" charset="0"/>
            </a:endParaRPr>
          </a:p>
        </p:txBody>
      </p:sp>
      <p:sp>
        <p:nvSpPr>
          <p:cNvPr id="7174" name="Footer Placeholder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mtClean="0"/>
              <a:t>Monnerie (Landis+Gyr), Buffington (Itron), Shimada (Yokogawa Co.), Waheed (Freescale)</a:t>
            </a:r>
            <a:endParaRPr lang="en-US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2011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2378052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Differences with 802.11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209800"/>
          </a:xfrm>
        </p:spPr>
        <p:txBody>
          <a:bodyPr/>
          <a:lstStyle/>
          <a:p>
            <a:pPr eaLnBrk="1" hangingPunct="1"/>
            <a:r>
              <a:rPr lang="en-US" sz="2800" smtClean="0"/>
              <a:t>802.11 OFDM narrow band options are based on operating clock shrink: tone spacing reduction, guard interval increase</a:t>
            </a:r>
          </a:p>
          <a:p>
            <a:pPr eaLnBrk="1" hangingPunct="1"/>
            <a:r>
              <a:rPr lang="en-US" sz="2800" smtClean="0"/>
              <a:t>802.15.4g options are based on different FFT sizes: constant tone spacing and cyclic prefix</a:t>
            </a:r>
          </a:p>
        </p:txBody>
      </p:sp>
      <p:sp>
        <p:nvSpPr>
          <p:cNvPr id="8197" name="Slide Number Placeholder 1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EAFE108-5152-4A7A-AA99-79821A09607D}" type="slidenum">
              <a:rPr lang="en-US" smtClean="0">
                <a:latin typeface="Tahoma" pitchFamily="34" charset="0"/>
              </a:rPr>
              <a:pPr eaLnBrk="1" hangingPunct="1"/>
              <a:t>6</a:t>
            </a:fld>
            <a:endParaRPr lang="en-US" smtClean="0">
              <a:latin typeface="Tahoma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371600" y="4038600"/>
          <a:ext cx="6095998" cy="2182812"/>
        </p:xfrm>
        <a:graphic>
          <a:graphicData uri="http://schemas.openxmlformats.org/drawingml/2006/table">
            <a:tbl>
              <a:tblPr/>
              <a:tblGrid>
                <a:gridCol w="917401"/>
                <a:gridCol w="823089"/>
                <a:gridCol w="1088877"/>
                <a:gridCol w="1088877"/>
                <a:gridCol w="1088877"/>
                <a:gridCol w="1088877"/>
              </a:tblGrid>
              <a:tr h="171876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94" marR="8594" marT="859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94" marR="8594" marT="859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Active Tones</a:t>
                      </a:r>
                    </a:p>
                  </a:txBody>
                  <a:tcPr marL="8594" marR="8594" marT="85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3515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Tone Spacing</a:t>
                      </a:r>
                    </a:p>
                  </a:txBody>
                  <a:tcPr marL="8594" marR="8594" marT="8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Guard Interval</a:t>
                      </a:r>
                    </a:p>
                  </a:txBody>
                  <a:tcPr marL="8594" marR="8594" marT="8594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</a:t>
                      </a:r>
                    </a:p>
                  </a:txBody>
                  <a:tcPr marL="8594" marR="8594" marT="8594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8594" marR="8594" marT="8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52</a:t>
                      </a:r>
                    </a:p>
                  </a:txBody>
                  <a:tcPr marL="8594" marR="8594" marT="8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104</a:t>
                      </a:r>
                    </a:p>
                  </a:txBody>
                  <a:tcPr marL="8594" marR="8594" marT="8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515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312.5 kHz</a:t>
                      </a:r>
                    </a:p>
                  </a:txBody>
                  <a:tcPr marL="8594" marR="8594" marT="8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0.8 us</a:t>
                      </a:r>
                    </a:p>
                  </a:txBody>
                  <a:tcPr marL="8594" marR="8594" marT="8594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94" marR="8594" marT="8594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94" marR="8594" marT="8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802.11 20MHz 54Mbps</a:t>
                      </a:r>
                    </a:p>
                  </a:txBody>
                  <a:tcPr marL="8594" marR="8594" marT="8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94" marR="8594" marT="8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</a:tr>
              <a:tr h="33515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156.25 kHz</a:t>
                      </a:r>
                    </a:p>
                  </a:txBody>
                  <a:tcPr marL="8594" marR="8594" marT="8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1.6 us</a:t>
                      </a:r>
                    </a:p>
                  </a:txBody>
                  <a:tcPr marL="8594" marR="8594" marT="8594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94" marR="8594" marT="8594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94" marR="8594" marT="8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802.11 10MHz 27Mbps</a:t>
                      </a:r>
                    </a:p>
                  </a:txBody>
                  <a:tcPr marL="8594" marR="8594" marT="8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94" marR="8594" marT="8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</a:tr>
              <a:tr h="33515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78.125 kHz</a:t>
                      </a:r>
                    </a:p>
                  </a:txBody>
                  <a:tcPr marL="8594" marR="8594" marT="8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3.2 us</a:t>
                      </a:r>
                    </a:p>
                  </a:txBody>
                  <a:tcPr marL="8594" marR="8594" marT="8594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94" marR="8594" marT="8594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94" marR="8594" marT="8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802.11 5MHz 13.5Mbps</a:t>
                      </a:r>
                    </a:p>
                  </a:txBody>
                  <a:tcPr marL="8594" marR="8594" marT="8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94" marR="8594" marT="8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</a:tr>
              <a:tr h="33515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39.0625 kHz</a:t>
                      </a:r>
                    </a:p>
                  </a:txBody>
                  <a:tcPr marL="8594" marR="8594" marT="8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6.4 us</a:t>
                      </a:r>
                    </a:p>
                  </a:txBody>
                  <a:tcPr marL="8594" marR="8594" marT="8594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94" marR="8594" marT="8594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94" marR="8594" marT="8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802.11 2.5MHz 6.75Mbps</a:t>
                      </a:r>
                    </a:p>
                  </a:txBody>
                  <a:tcPr marL="8594" marR="8594" marT="8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94" marR="8594" marT="8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</a:tr>
              <a:tr h="33515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10.41667 kHz</a:t>
                      </a:r>
                    </a:p>
                  </a:txBody>
                  <a:tcPr marL="8594" marR="8594" marT="8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 us</a:t>
                      </a:r>
                    </a:p>
                  </a:txBody>
                  <a:tcPr marL="8594" marR="8594" marT="8594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802.15.4g 200kHz 300kbps</a:t>
                      </a:r>
                    </a:p>
                  </a:txBody>
                  <a:tcPr marL="8594" marR="8594" marT="8594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802.15.4g 300kHz 600kbps</a:t>
                      </a:r>
                    </a:p>
                  </a:txBody>
                  <a:tcPr marL="8594" marR="8594" marT="8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802.15.4g 600kHz 800kbps</a:t>
                      </a:r>
                    </a:p>
                  </a:txBody>
                  <a:tcPr marL="8594" marR="8594" marT="8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802.15.4g 1.2MHz 800kbps</a:t>
                      </a:r>
                    </a:p>
                  </a:txBody>
                  <a:tcPr marL="8594" marR="8594" marT="8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sp>
        <p:nvSpPr>
          <p:cNvPr id="7" name="Oval 6"/>
          <p:cNvSpPr/>
          <p:nvPr/>
        </p:nvSpPr>
        <p:spPr>
          <a:xfrm>
            <a:off x="2971800" y="5181600"/>
            <a:ext cx="5029200" cy="1308100"/>
          </a:xfrm>
          <a:prstGeom prst="ellipse">
            <a:avLst/>
          </a:prstGeom>
          <a:noFill/>
          <a:ln w="57150">
            <a:solidFill>
              <a:srgbClr val="FF0000">
                <a:alpha val="61961"/>
              </a:srgb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255" name="TextBox 7"/>
          <p:cNvSpPr txBox="1">
            <a:spLocks noChangeArrowheads="1"/>
          </p:cNvSpPr>
          <p:nvPr/>
        </p:nvSpPr>
        <p:spPr bwMode="auto">
          <a:xfrm>
            <a:off x="7467600" y="4876800"/>
            <a:ext cx="18494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prstDash val="dash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400" dirty="0" smtClean="0">
                <a:solidFill>
                  <a:srgbClr val="FF0000"/>
                </a:solidFill>
              </a:rPr>
              <a:t>802.11ah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8256" name="Footer Placeholder 8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mtClean="0"/>
              <a:t>Monnerie (Landis+Gyr), Buffington (Itron), Shimada (Yokogawa Co.), Waheed (Freescale)</a:t>
            </a:r>
            <a:endParaRPr lang="en-US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2011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7005186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Further tasks…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Analyze and resolve potential issues around 802.11 MAC and TG4g PHY interface (CRC, PHY settings, etc.)</a:t>
            </a:r>
          </a:p>
          <a:p>
            <a:r>
              <a:rPr lang="en-US" sz="1800" dirty="0" smtClean="0"/>
              <a:t>Potential 802.11 MAC enhancement requests. </a:t>
            </a:r>
          </a:p>
          <a:p>
            <a:r>
              <a:rPr lang="en-US" sz="1800" dirty="0" smtClean="0"/>
              <a:t>Explore some new options with data rates between 800kbps  and 6.75Mbpses? Further scaling down of 802.11 and/or scaling up TG4g options with data rates above 800kbps.</a:t>
            </a:r>
          </a:p>
          <a:p>
            <a:r>
              <a:rPr lang="en-US" sz="1800" dirty="0" smtClean="0"/>
              <a:t>TG4g Frequency Hopping, can/should we use it? Recommended not to use it. But need to find a way to make the best use of the spectrum available.</a:t>
            </a:r>
          </a:p>
          <a:p>
            <a:r>
              <a:rPr lang="en-US" sz="1800" dirty="0" smtClean="0"/>
              <a:t>TG4g OFDM vs. 802.11 PPDU format issues or conflicts.</a:t>
            </a:r>
          </a:p>
          <a:p>
            <a:pPr lvl="1"/>
            <a:r>
              <a:rPr lang="en-US" sz="1400" dirty="0" smtClean="0"/>
              <a:t>Can this cause potential degradation of Rx performance via miss-reads, etc.?</a:t>
            </a:r>
          </a:p>
          <a:p>
            <a:pPr lvl="1"/>
            <a:r>
              <a:rPr lang="en-US" sz="1400" dirty="0" smtClean="0"/>
              <a:t>Are there other coexistence issues?</a:t>
            </a:r>
          </a:p>
          <a:p>
            <a:endParaRPr lang="en-US" sz="1800" dirty="0" smtClean="0"/>
          </a:p>
          <a:p>
            <a:endParaRPr lang="en-US" sz="1800" dirty="0" smtClean="0"/>
          </a:p>
        </p:txBody>
      </p:sp>
      <p:sp>
        <p:nvSpPr>
          <p:cNvPr id="922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mtClean="0"/>
              <a:t>Slide </a:t>
            </a:r>
            <a:fld id="{C6D287B1-3BAA-409C-A3B1-2818DEC2DB53}" type="slidenum">
              <a:rPr lang="en-US" smtClean="0"/>
              <a:pPr eaLnBrk="1" hangingPunct="1"/>
              <a:t>7</a:t>
            </a:fld>
            <a:endParaRPr lang="en-US" smtClean="0"/>
          </a:p>
        </p:txBody>
      </p:sp>
      <p:sp>
        <p:nvSpPr>
          <p:cNvPr id="9222" name="Footer Placeholder 6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mtClean="0"/>
              <a:t>Monnerie (Landis+Gyr), Buffington (Itron), Shimada (Yokogawa Co.), Waheed (Freescale)</a:t>
            </a:r>
            <a:endParaRPr lang="en-US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242598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Further tasks…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802.11 PHY practices that should be considered for TG4g. </a:t>
            </a:r>
          </a:p>
          <a:p>
            <a:pPr lvl="1"/>
            <a:r>
              <a:rPr lang="en-US" sz="1400" dirty="0" smtClean="0"/>
              <a:t>For determining channel numbers, we would like to propose using a building up data rates from a base of 200khz vs. divide by 2 mechanisms presently proposed.</a:t>
            </a:r>
          </a:p>
          <a:p>
            <a:pPr lvl="1"/>
            <a:r>
              <a:rPr lang="en-US" sz="1400" dirty="0" smtClean="0"/>
              <a:t>Faster TG4g OFDM data rates and impact. Should we consider 64-QAM?</a:t>
            </a:r>
          </a:p>
          <a:p>
            <a:r>
              <a:rPr lang="en-US" sz="1800" dirty="0" smtClean="0"/>
              <a:t>Channel model characterized including Doppler spread and consideration of MIMO.</a:t>
            </a:r>
          </a:p>
          <a:p>
            <a:endParaRPr lang="en-US" sz="1800" dirty="0" smtClean="0"/>
          </a:p>
          <a:p>
            <a:endParaRPr lang="en-US" sz="1800" dirty="0" smtClean="0"/>
          </a:p>
        </p:txBody>
      </p:sp>
      <p:sp>
        <p:nvSpPr>
          <p:cNvPr id="922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mtClean="0"/>
              <a:t>Slide </a:t>
            </a:r>
            <a:fld id="{C6D287B1-3BAA-409C-A3B1-2818DEC2DB53}" type="slidenum">
              <a:rPr lang="en-US" smtClean="0"/>
              <a:pPr eaLnBrk="1" hangingPunct="1"/>
              <a:t>8</a:t>
            </a:fld>
            <a:endParaRPr lang="en-US" smtClean="0"/>
          </a:p>
        </p:txBody>
      </p:sp>
      <p:sp>
        <p:nvSpPr>
          <p:cNvPr id="9222" name="Footer Placeholder 6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mtClean="0"/>
              <a:t>Monnerie (Landis+Gyr), Buffington (Itron), Shimada (Yokogawa Co.), Waheed (Freescale)</a:t>
            </a:r>
            <a:endParaRPr lang="en-US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24259873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PathProtec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802-11-PathProtection</Template>
  <TotalTime>1063</TotalTime>
  <Words>781</Words>
  <Application>Microsoft Office PowerPoint</Application>
  <PresentationFormat>On-screen Show (4:3)</PresentationFormat>
  <Paragraphs>249</Paragraphs>
  <Slides>8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802-11-PathProtection</vt:lpstr>
      <vt:lpstr>Document</vt:lpstr>
      <vt:lpstr>IEEE 802.15.4g OFDM PHY Overview</vt:lpstr>
      <vt:lpstr>802.11 PAR</vt:lpstr>
      <vt:lpstr>Design goals for SUN</vt:lpstr>
      <vt:lpstr>OFDM Options</vt:lpstr>
      <vt:lpstr>Similarities with 802.11</vt:lpstr>
      <vt:lpstr>Differences with 802.11</vt:lpstr>
      <vt:lpstr>Further tasks…</vt:lpstr>
      <vt:lpstr>Further tasks…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802.15.4g OFDM PHY Overview</dc:title>
  <dc:creator/>
  <cp:lastModifiedBy>Emmanuel Monnerie</cp:lastModifiedBy>
  <cp:revision>129</cp:revision>
  <cp:lastPrinted>1998-02-10T13:28:06Z</cp:lastPrinted>
  <dcterms:created xsi:type="dcterms:W3CDTF">2009-11-09T00:32:22Z</dcterms:created>
  <dcterms:modified xsi:type="dcterms:W3CDTF">2011-01-17T22:11:58Z</dcterms:modified>
</cp:coreProperties>
</file>