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6" r:id="rId3"/>
    <p:sldId id="271" r:id="rId4"/>
    <p:sldId id="272" r:id="rId5"/>
    <p:sldId id="273" r:id="rId6"/>
    <p:sldId id="274" r:id="rId7"/>
    <p:sldId id="277" r:id="rId8"/>
    <p:sldId id="278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6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222625" y="8985250"/>
            <a:ext cx="512763" cy="184666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2757" indent="-289522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58088" indent="-2316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21323" indent="-2316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84558" indent="-231618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47793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11028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74263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37498" indent="-23161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BC281CB-4CF4-4DC6-AFE6-AE1ABAAC9B28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we need to add anything in regards</a:t>
            </a:r>
            <a:r>
              <a:rPr lang="en-US" baseline="0" dirty="0" smtClean="0"/>
              <a:t> to channel management?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00300" y="6475413"/>
            <a:ext cx="43436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802.11-10/1305r1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Monnerie (Landis+Gyr), Buffington (Itron), Shimada (Yokogawa Co.), Waheed (Freescale)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IEEE 802.15.4g OFDM PHY Overview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2010-11-08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14323706"/>
              </p:ext>
            </p:extLst>
          </p:nvPr>
        </p:nvGraphicFramePr>
        <p:xfrm>
          <a:off x="534988" y="2671763"/>
          <a:ext cx="7683500" cy="3670300"/>
        </p:xfrm>
        <a:graphic>
          <a:graphicData uri="http://schemas.openxmlformats.org/presentationml/2006/ole">
            <p:oleObj spid="_x0000_s1049" name="Document" r:id="rId4" imgW="8696800" imgH="4157070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 PAR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153400" cy="4114800"/>
          </a:xfrm>
        </p:spPr>
        <p:txBody>
          <a:bodyPr/>
          <a:lstStyle/>
          <a:p>
            <a:pPr>
              <a:buNone/>
            </a:pPr>
            <a:r>
              <a:rPr lang="en-US" sz="1400" b="0" dirty="0" smtClean="0"/>
              <a:t>		This amendment defines an Orthogonal Frequency Division Multiplexing (OFDM) Physical layer (PHY) operating in the license-exempt bands below 1 GHz, e.g., 868-868.6 MHz (Europe), 950 MHz -958 MHz (Japan),  314-316 MHz, 430-434 MHz, 470-510 MHz, and 779-787 MHz (China), 917 – 923.5 MHz (Korea) and 902-928 MHz (USA), and enhancements to the IEEE 802.11 Medium Access Control (MAC) to support this PHY, and provides mechanisms that enable coexistence with other systems in the bands </a:t>
            </a:r>
            <a:r>
              <a:rPr lang="en-US" sz="1400" dirty="0" smtClean="0"/>
              <a:t>including IEEE 802.15.4 and IEEE P802.15.4g</a:t>
            </a:r>
            <a:r>
              <a:rPr lang="en-US" sz="1400" b="0" dirty="0" smtClean="0"/>
              <a:t>.  </a:t>
            </a:r>
          </a:p>
          <a:p>
            <a:pPr>
              <a:buNone/>
            </a:pPr>
            <a:r>
              <a:rPr lang="en-US" sz="1400" b="0" dirty="0" smtClean="0"/>
              <a:t>		The data rates defined in this amendment optimize the rate </a:t>
            </a:r>
            <a:r>
              <a:rPr lang="en-US" sz="1400" b="0" dirty="0" err="1" smtClean="0"/>
              <a:t>vs</a:t>
            </a:r>
            <a:r>
              <a:rPr lang="en-US" sz="1400" b="0" dirty="0" smtClean="0"/>
              <a:t> range performance of the specific channelization in a given band.</a:t>
            </a:r>
          </a:p>
          <a:p>
            <a:pPr>
              <a:buNone/>
            </a:pPr>
            <a:endParaRPr lang="en-US" sz="1400" b="0" dirty="0" smtClean="0"/>
          </a:p>
          <a:p>
            <a:pPr>
              <a:buNone/>
            </a:pPr>
            <a:r>
              <a:rPr lang="en-US" sz="1400" b="0" dirty="0" smtClean="0"/>
              <a:t>		</a:t>
            </a:r>
            <a:r>
              <a:rPr lang="en-US" sz="1400" dirty="0" smtClean="0"/>
              <a:t>This amendment also adds support for:</a:t>
            </a:r>
          </a:p>
          <a:p>
            <a:pPr>
              <a:buNone/>
            </a:pPr>
            <a:r>
              <a:rPr lang="en-US" sz="1400" dirty="0" smtClean="0"/>
              <a:t>		-	transmission range up to 1 km</a:t>
            </a:r>
          </a:p>
          <a:p>
            <a:pPr>
              <a:buNone/>
            </a:pPr>
            <a:r>
              <a:rPr lang="en-US" sz="1400" dirty="0" smtClean="0"/>
              <a:t>		-	data rates &gt; 100 </a:t>
            </a:r>
            <a:r>
              <a:rPr lang="en-US" sz="1400" dirty="0" err="1" smtClean="0"/>
              <a:t>kbit</a:t>
            </a:r>
            <a:r>
              <a:rPr lang="en-US" sz="1400" dirty="0" smtClean="0"/>
              <a:t>/s</a:t>
            </a:r>
          </a:p>
          <a:p>
            <a:pPr>
              <a:buNone/>
            </a:pPr>
            <a:endParaRPr lang="en-US" sz="1400" b="0" dirty="0" smtClean="0"/>
          </a:p>
          <a:p>
            <a:pPr>
              <a:buNone/>
            </a:pPr>
            <a:r>
              <a:rPr lang="en-US" sz="1400" b="0" dirty="0" smtClean="0"/>
              <a:t>	while maintaining the 802.11 WLAN user experience for fixed, outdoor, point to multi point applications.</a:t>
            </a:r>
          </a:p>
          <a:p>
            <a:pPr>
              <a:buNone/>
            </a:pPr>
            <a:endParaRPr lang="en-US" sz="1400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Monnerie (Landis+Gyr), Buffington (Itron), Shimada (Yokogawa Co.), Waheed (Freescale)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Design goals for SUN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PHY for outdoor wireless communication</a:t>
            </a:r>
          </a:p>
          <a:p>
            <a:pPr eaLnBrk="1" hangingPunct="1"/>
            <a:r>
              <a:rPr lang="en-US" sz="2800" smtClean="0"/>
              <a:t>High density deployment with up to 3 collocated networks.</a:t>
            </a:r>
          </a:p>
          <a:p>
            <a:pPr eaLnBrk="1" hangingPunct="1"/>
            <a:r>
              <a:rPr lang="en-US" sz="2800" smtClean="0"/>
              <a:t>Low cost device</a:t>
            </a:r>
          </a:p>
          <a:p>
            <a:pPr eaLnBrk="1" hangingPunct="1"/>
            <a:r>
              <a:rPr lang="en-US" sz="2800" smtClean="0"/>
              <a:t>Low power device</a:t>
            </a:r>
          </a:p>
          <a:p>
            <a:pPr eaLnBrk="1" hangingPunct="1"/>
            <a:r>
              <a:rPr lang="en-US" sz="2800" smtClean="0"/>
              <a:t>Robust PHY</a:t>
            </a:r>
          </a:p>
          <a:p>
            <a:pPr eaLnBrk="1" hangingPunct="1"/>
            <a:r>
              <a:rPr lang="en-US" sz="2800" smtClean="0"/>
              <a:t>Data rate up to 1Mbps and higher than 40kbps</a:t>
            </a:r>
          </a:p>
          <a:p>
            <a:pPr eaLnBrk="1" hangingPunct="1"/>
            <a:r>
              <a:rPr lang="en-US" sz="2800" smtClean="0"/>
              <a:t>Frame size up to 1500 bytes</a:t>
            </a:r>
          </a:p>
          <a:p>
            <a:pPr eaLnBrk="1" hangingPunct="1"/>
            <a:endParaRPr lang="en-US" sz="2800" smtClean="0"/>
          </a:p>
          <a:p>
            <a:pPr eaLnBrk="1" hangingPunct="1"/>
            <a:endParaRPr lang="en-US" sz="2800" smtClean="0"/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0935E323-E293-4168-9C1F-8977AD590B98}" type="slidenum">
              <a:rPr lang="en-US" smtClean="0">
                <a:latin typeface="Tahoma" pitchFamily="34" charset="0"/>
              </a:rPr>
              <a:pPr eaLnBrk="1" hangingPunct="1"/>
              <a:t>3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512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Monnerie (Landis+Gyr), Buffington (Itron), Shimada (Yokogawa Co.), Waheed (Freescale)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41450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OFDM Options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054100" y="1792288"/>
          <a:ext cx="7035800" cy="4143375"/>
        </p:xfrm>
        <a:graphic>
          <a:graphicData uri="http://schemas.openxmlformats.org/drawingml/2006/table">
            <a:tbl>
              <a:tblPr/>
              <a:tblGrid>
                <a:gridCol w="2527300"/>
                <a:gridCol w="444500"/>
                <a:gridCol w="838200"/>
                <a:gridCol w="838200"/>
                <a:gridCol w="838200"/>
                <a:gridCol w="838200"/>
                <a:gridCol w="711200"/>
              </a:tblGrid>
              <a:tr h="33337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802.15.4g OFDM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Option 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Unit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Sampling 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1333333.333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666666.667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333333.333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166666.667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Samp/sec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FFT size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Tone Spacing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FFT Duration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Guard Interval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Symbol Duration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Symbol Rate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kSym/sec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Active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Pilots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Data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DC null tones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Approximate Signal BW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kHz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Modulation Type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MCS #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Data Rates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4x repetition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2x repetition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 and 2x repetition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3/4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1/2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3/4 rate coded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15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2777A14-0A63-40EC-87D5-0C9F08EEF0B2}" type="slidenum">
              <a:rPr lang="en-US" smtClean="0">
                <a:latin typeface="Tahoma" pitchFamily="34" charset="0"/>
              </a:rPr>
              <a:pPr eaLnBrk="1" hangingPunct="1"/>
              <a:t>4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6316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Monnerie (Landis+Gyr), Buffington (Itron), Shimada (Yokogawa Co.), Waheed (Freescale)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5605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Similarities with 802.11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Same bit-to-symbol mapping</a:t>
            </a:r>
          </a:p>
          <a:p>
            <a:pPr eaLnBrk="1" hangingPunct="1"/>
            <a:r>
              <a:rPr lang="en-US" smtClean="0"/>
              <a:t>Same convolutional encoder (1/2 rate, constraint length K=7, generator polynomial g0=133 and g1 = 171)</a:t>
            </a:r>
          </a:p>
          <a:p>
            <a:pPr eaLnBrk="1" hangingPunct="1"/>
            <a:r>
              <a:rPr lang="en-US" smtClean="0"/>
              <a:t>Same puncturer for ¾ rate coding</a:t>
            </a:r>
          </a:p>
          <a:p>
            <a:pPr eaLnBrk="1" hangingPunct="1"/>
            <a:r>
              <a:rPr lang="en-US" smtClean="0"/>
              <a:t>Same interleaver</a:t>
            </a:r>
          </a:p>
          <a:p>
            <a:pPr eaLnBrk="1" hangingPunct="1"/>
            <a:r>
              <a:rPr lang="en-US" smtClean="0"/>
              <a:t>Option 2 has the same number of active tones (52) and same number of pilot tones (4)</a:t>
            </a:r>
          </a:p>
          <a:p>
            <a:pPr eaLnBrk="1" hangingPunct="1"/>
            <a:r>
              <a:rPr lang="en-US" smtClean="0"/>
              <a:t>Similar STF, LTF, Header, Tail and Pad structure</a:t>
            </a:r>
          </a:p>
          <a:p>
            <a:pPr eaLnBrk="1" hangingPunct="1"/>
            <a:endParaRPr lang="en-US" smtClean="0"/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801D783-E231-4711-BEC6-A7C73D212A34}" type="slidenum">
              <a:rPr lang="en-US" smtClean="0">
                <a:latin typeface="Tahoma" pitchFamily="34" charset="0"/>
              </a:rPr>
              <a:pPr eaLnBrk="1" hangingPunct="1"/>
              <a:t>5</a:t>
            </a:fld>
            <a:endParaRPr lang="en-US" smtClean="0">
              <a:latin typeface="Tahoma" pitchFamily="34" charset="0"/>
            </a:endParaRPr>
          </a:p>
        </p:txBody>
      </p:sp>
      <p:sp>
        <p:nvSpPr>
          <p:cNvPr id="7174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Monnerie (Landis+Gyr), Buffington (Itron), Shimada (Yokogawa Co.), Waheed (Freescale)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37805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Differences with 802.11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09800"/>
          </a:xfrm>
        </p:spPr>
        <p:txBody>
          <a:bodyPr/>
          <a:lstStyle/>
          <a:p>
            <a:pPr eaLnBrk="1" hangingPunct="1"/>
            <a:r>
              <a:rPr lang="en-US" sz="2800" smtClean="0"/>
              <a:t>802.11 OFDM narrow band options are based on operating clock shrink: tone spacing reduction, guard interval increase</a:t>
            </a:r>
          </a:p>
          <a:p>
            <a:pPr eaLnBrk="1" hangingPunct="1"/>
            <a:r>
              <a:rPr lang="en-US" sz="2800" smtClean="0"/>
              <a:t>802.15.4g options are based on different FFT sizes: constant tone spacing and cyclic prefix</a:t>
            </a:r>
          </a:p>
        </p:txBody>
      </p:sp>
      <p:sp>
        <p:nvSpPr>
          <p:cNvPr id="8197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EAFE108-5152-4A7A-AA99-79821A09607D}" type="slidenum">
              <a:rPr lang="en-US" smtClean="0">
                <a:latin typeface="Tahoma" pitchFamily="34" charset="0"/>
              </a:rPr>
              <a:pPr eaLnBrk="1" hangingPunct="1"/>
              <a:t>6</a:t>
            </a:fld>
            <a:endParaRPr lang="en-US" smtClean="0">
              <a:latin typeface="Tahoma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371600" y="4038600"/>
          <a:ext cx="6095998" cy="2182812"/>
        </p:xfrm>
        <a:graphic>
          <a:graphicData uri="http://schemas.openxmlformats.org/drawingml/2006/table">
            <a:tbl>
              <a:tblPr/>
              <a:tblGrid>
                <a:gridCol w="917401"/>
                <a:gridCol w="823089"/>
                <a:gridCol w="1088877"/>
                <a:gridCol w="1088877"/>
                <a:gridCol w="1088877"/>
                <a:gridCol w="1088877"/>
              </a:tblGrid>
              <a:tr h="17187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Active Tones</a:t>
                      </a:r>
                    </a:p>
                  </a:txBody>
                  <a:tcPr marL="8594" marR="8594" marT="859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Tone Spacing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Guard Interval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312.5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802.11 20MHz 54Mbps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156.25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802.11 10MHz 27Mbps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78.125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802.11 5MHz 13.5Mbps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39.0625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6.4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802.11 2.5MHz 6.75Mbps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33515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10.41667 kHz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 us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802.15.4g 200kHz 300kbps</a:t>
                      </a:r>
                    </a:p>
                  </a:txBody>
                  <a:tcPr marL="8594" marR="8594" marT="8594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802.15.4g 300kHz 600kbps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802.15.4g 600kHz 800kbps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802.15.4g 1.2MHz 800kbps</a:t>
                      </a:r>
                    </a:p>
                  </a:txBody>
                  <a:tcPr marL="8594" marR="8594" marT="85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971800" y="5181600"/>
            <a:ext cx="5029200" cy="1308100"/>
          </a:xfrm>
          <a:prstGeom prst="ellipse">
            <a:avLst/>
          </a:prstGeom>
          <a:noFill/>
          <a:ln w="57150">
            <a:solidFill>
              <a:srgbClr val="FF0000">
                <a:alpha val="61961"/>
              </a:srgb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55" name="TextBox 7"/>
          <p:cNvSpPr txBox="1">
            <a:spLocks noChangeArrowheads="1"/>
          </p:cNvSpPr>
          <p:nvPr/>
        </p:nvSpPr>
        <p:spPr bwMode="auto">
          <a:xfrm>
            <a:off x="7467600" y="4876800"/>
            <a:ext cx="18494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FF0000"/>
                </a:solidFill>
              </a:rPr>
              <a:t>802.11ah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256" name="Footer Placeholder 8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Monnerie (Landis+Gyr), Buffington (Itron), Shimada (Yokogawa Co.), Waheed (Freescale)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0051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tasks…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Analyze and resolve potential issues around 802.11 MAC and TG4g PHY interface (CRC, PHY settings, etc.)</a:t>
            </a:r>
          </a:p>
          <a:p>
            <a:r>
              <a:rPr lang="en-US" sz="1800" dirty="0" smtClean="0"/>
              <a:t>Potential 802.11 MAC enhancement requests. </a:t>
            </a:r>
          </a:p>
          <a:p>
            <a:r>
              <a:rPr lang="en-US" sz="1800" dirty="0" smtClean="0"/>
              <a:t>Explore some new options with data rates between 800kbps  and 6.75Mbpses? Further scaling down of 802.11 and/or scaling up TG4g options with data rates above 800kbps.</a:t>
            </a:r>
          </a:p>
          <a:p>
            <a:r>
              <a:rPr lang="en-US" sz="1800" dirty="0" smtClean="0"/>
              <a:t>TG4g Frequency Hopping, can/should we use it? Recommended not to use it. But need to find a way to make the best use of the spectrum available.</a:t>
            </a:r>
          </a:p>
          <a:p>
            <a:r>
              <a:rPr lang="en-US" sz="1800" dirty="0" smtClean="0"/>
              <a:t>TG4g OFDM vs. 802.11 PPDU format issues or conflicts.</a:t>
            </a:r>
          </a:p>
          <a:p>
            <a:pPr lvl="1"/>
            <a:r>
              <a:rPr lang="en-US" sz="1400" dirty="0" smtClean="0"/>
              <a:t>Can this cause potential degradation of Rx performance via miss-reads, etc.?</a:t>
            </a:r>
          </a:p>
          <a:p>
            <a:pPr lvl="1"/>
            <a:r>
              <a:rPr lang="en-US" sz="1400" dirty="0" smtClean="0"/>
              <a:t>Are there other coexistence issues?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Slide </a:t>
            </a:r>
            <a:fld id="{C6D287B1-3BAA-409C-A3B1-2818DEC2DB53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922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Monnerie (Landis+Gyr), Buffington (Itron), Shimada (Yokogawa Co.), Waheed (Freescale)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25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tasks…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802.11 PHY practices that should be considered for TG4g. </a:t>
            </a:r>
          </a:p>
          <a:p>
            <a:pPr lvl="1"/>
            <a:r>
              <a:rPr lang="en-US" sz="1400" dirty="0" smtClean="0"/>
              <a:t>For determining channel numbers, we would like to propose using a building up data rates from a base of 200khz vs. divide by 2 mechanisms presently proposed.</a:t>
            </a:r>
          </a:p>
          <a:p>
            <a:pPr lvl="1"/>
            <a:r>
              <a:rPr lang="en-US" sz="1400" dirty="0" smtClean="0"/>
              <a:t>Faster TG4g OFDM data rates and impact. Should we consider 64-QAM?</a:t>
            </a:r>
          </a:p>
          <a:p>
            <a:r>
              <a:rPr lang="en-US" sz="1800" dirty="0" smtClean="0"/>
              <a:t>Channel model characterized including Doppler spread and consideration of MIMO.</a:t>
            </a:r>
          </a:p>
          <a:p>
            <a:endParaRPr lang="en-US" sz="1800" dirty="0" smtClean="0"/>
          </a:p>
          <a:p>
            <a:endParaRPr lang="en-US" sz="1800" dirty="0" smtClean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Slide </a:t>
            </a:r>
            <a:fld id="{C6D287B1-3BAA-409C-A3B1-2818DEC2DB53}" type="slidenum">
              <a:rPr lang="en-US" smtClean="0"/>
              <a:pPr eaLnBrk="1" hangingPunct="1"/>
              <a:t>8</a:t>
            </a:fld>
            <a:endParaRPr lang="en-US" smtClean="0"/>
          </a:p>
        </p:txBody>
      </p:sp>
      <p:sp>
        <p:nvSpPr>
          <p:cNvPr id="9222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/>
              <a:t>Monnerie (Landis+Gyr), Buffington (Itron), Shimada (Yokogawa Co.), Waheed (Freescale)</a:t>
            </a:r>
            <a:endParaRPr 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242598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1063</TotalTime>
  <Words>781</Words>
  <Application>Microsoft Office PowerPoint</Application>
  <PresentationFormat>On-screen Show (4:3)</PresentationFormat>
  <Paragraphs>249</Paragraphs>
  <Slides>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802-11-PathProtection</vt:lpstr>
      <vt:lpstr>Document</vt:lpstr>
      <vt:lpstr>IEEE 802.15.4g OFDM PHY Overview</vt:lpstr>
      <vt:lpstr>802.11 PAR</vt:lpstr>
      <vt:lpstr>Design goals for SUN</vt:lpstr>
      <vt:lpstr>OFDM Options</vt:lpstr>
      <vt:lpstr>Similarities with 802.11</vt:lpstr>
      <vt:lpstr>Differences with 802.11</vt:lpstr>
      <vt:lpstr>Further tasks…</vt:lpstr>
      <vt:lpstr>Further tasks…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802.15.4g OFDM PHY Overview</dc:title>
  <dc:creator/>
  <cp:lastModifiedBy>Emmanuel Monnerie</cp:lastModifiedBy>
  <cp:revision>129</cp:revision>
  <cp:lastPrinted>1998-02-10T13:28:06Z</cp:lastPrinted>
  <dcterms:created xsi:type="dcterms:W3CDTF">2009-11-09T00:32:22Z</dcterms:created>
  <dcterms:modified xsi:type="dcterms:W3CDTF">2011-01-17T22:11:58Z</dcterms:modified>
</cp:coreProperties>
</file>