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325" r:id="rId2"/>
    <p:sldId id="326" r:id="rId3"/>
    <p:sldId id="327" r:id="rId4"/>
    <p:sldId id="328" r:id="rId5"/>
    <p:sldId id="329" r:id="rId6"/>
    <p:sldId id="335" r:id="rId7"/>
    <p:sldId id="330" r:id="rId8"/>
    <p:sldId id="331" r:id="rId9"/>
    <p:sldId id="339" r:id="rId10"/>
    <p:sldId id="332" r:id="rId11"/>
    <p:sldId id="338" r:id="rId12"/>
    <p:sldId id="337" r:id="rId13"/>
    <p:sldId id="336" r:id="rId14"/>
    <p:sldId id="334" r:id="rId15"/>
    <p:sldId id="33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FFE3"/>
    <a:srgbClr val="99FFCC"/>
    <a:srgbClr val="DDDDDD"/>
    <a:srgbClr val="B2B2B2"/>
    <a:srgbClr val="DDF3EA"/>
    <a:srgbClr val="CCECDF"/>
    <a:srgbClr val="00BE50"/>
    <a:srgbClr val="CBEC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4" autoAdjust="0"/>
    <p:restoredTop sz="92948" autoAdjust="0"/>
  </p:normalViewPr>
  <p:slideViewPr>
    <p:cSldViewPr>
      <p:cViewPr varScale="1">
        <p:scale>
          <a:sx n="74" d="100"/>
          <a:sy n="74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044A3-A193-4C5E-971A-E63EFB5DD4C8}" type="doc">
      <dgm:prSet loTypeId="urn:microsoft.com/office/officeart/2005/8/layout/hierarchy3" loCatId="list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en-US"/>
        </a:p>
      </dgm:t>
    </dgm:pt>
    <dgm:pt modelId="{4B8361F3-10D3-4978-863D-488EE51424F6}">
      <dgm:prSet custT="1"/>
      <dgm:spPr/>
      <dgm:t>
        <a:bodyPr/>
        <a:lstStyle/>
        <a:p>
          <a:pPr rtl="0"/>
          <a:r>
            <a:rPr lang="en-US" sz="1200" dirty="0" smtClean="0"/>
            <a:t>Active Mode</a:t>
          </a:r>
          <a:endParaRPr lang="en-US" sz="1200" dirty="0"/>
        </a:p>
      </dgm:t>
    </dgm:pt>
    <dgm:pt modelId="{374C55DC-2D35-43F5-8BCE-7385FA151FA0}" type="parTrans" cxnId="{CB73CA59-61DF-44CD-962C-1D704A5C2518}">
      <dgm:prSet/>
      <dgm:spPr/>
      <dgm:t>
        <a:bodyPr/>
        <a:lstStyle/>
        <a:p>
          <a:endParaRPr lang="en-US" sz="1200"/>
        </a:p>
      </dgm:t>
    </dgm:pt>
    <dgm:pt modelId="{E4D18BF7-4DBF-4E1E-9812-117F8CF12F58}" type="sibTrans" cxnId="{CB73CA59-61DF-44CD-962C-1D704A5C2518}">
      <dgm:prSet/>
      <dgm:spPr/>
      <dgm:t>
        <a:bodyPr/>
        <a:lstStyle/>
        <a:p>
          <a:endParaRPr lang="en-US" sz="1200"/>
        </a:p>
      </dgm:t>
    </dgm:pt>
    <dgm:pt modelId="{40B34739-8072-482D-82F3-C864BF327740}" type="pres">
      <dgm:prSet presAssocID="{F6F044A3-A193-4C5E-971A-E63EFB5DD4C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468AEBC-A153-4F3D-B906-6DC1198A5F58}" type="pres">
      <dgm:prSet presAssocID="{4B8361F3-10D3-4978-863D-488EE51424F6}" presName="root" presStyleCnt="0"/>
      <dgm:spPr/>
    </dgm:pt>
    <dgm:pt modelId="{D345CAFA-ECA9-43E7-AD02-88B34AD9BA20}" type="pres">
      <dgm:prSet presAssocID="{4B8361F3-10D3-4978-863D-488EE51424F6}" presName="rootComposite" presStyleCnt="0"/>
      <dgm:spPr/>
    </dgm:pt>
    <dgm:pt modelId="{D2B871E5-BC39-4A4B-A2FF-436FD17FBC1D}" type="pres">
      <dgm:prSet presAssocID="{4B8361F3-10D3-4978-863D-488EE51424F6}" presName="rootText" presStyleLbl="node1" presStyleIdx="0" presStyleCnt="1"/>
      <dgm:spPr/>
      <dgm:t>
        <a:bodyPr/>
        <a:lstStyle/>
        <a:p>
          <a:endParaRPr lang="en-US"/>
        </a:p>
      </dgm:t>
    </dgm:pt>
    <dgm:pt modelId="{D702DFAF-2523-4BF0-9E44-0BD3248ACAFB}" type="pres">
      <dgm:prSet presAssocID="{4B8361F3-10D3-4978-863D-488EE51424F6}" presName="rootConnector" presStyleLbl="node1" presStyleIdx="0" presStyleCnt="1"/>
      <dgm:spPr/>
      <dgm:t>
        <a:bodyPr/>
        <a:lstStyle/>
        <a:p>
          <a:endParaRPr lang="en-US"/>
        </a:p>
      </dgm:t>
    </dgm:pt>
    <dgm:pt modelId="{36FC34EB-D602-4CE7-A4FB-30A0451214EE}" type="pres">
      <dgm:prSet presAssocID="{4B8361F3-10D3-4978-863D-488EE51424F6}" presName="childShape" presStyleCnt="0"/>
      <dgm:spPr/>
    </dgm:pt>
  </dgm:ptLst>
  <dgm:cxnLst>
    <dgm:cxn modelId="{CB73CA59-61DF-44CD-962C-1D704A5C2518}" srcId="{F6F044A3-A193-4C5E-971A-E63EFB5DD4C8}" destId="{4B8361F3-10D3-4978-863D-488EE51424F6}" srcOrd="0" destOrd="0" parTransId="{374C55DC-2D35-43F5-8BCE-7385FA151FA0}" sibTransId="{E4D18BF7-4DBF-4E1E-9812-117F8CF12F58}"/>
    <dgm:cxn modelId="{8E163CE2-70C5-4D31-BFFB-43F2860069CE}" type="presOf" srcId="{F6F044A3-A193-4C5E-971A-E63EFB5DD4C8}" destId="{40B34739-8072-482D-82F3-C864BF327740}" srcOrd="0" destOrd="0" presId="urn:microsoft.com/office/officeart/2005/8/layout/hierarchy3"/>
    <dgm:cxn modelId="{AE8317DF-8793-4A20-A748-B3E69DF37D87}" type="presOf" srcId="{4B8361F3-10D3-4978-863D-488EE51424F6}" destId="{D2B871E5-BC39-4A4B-A2FF-436FD17FBC1D}" srcOrd="0" destOrd="0" presId="urn:microsoft.com/office/officeart/2005/8/layout/hierarchy3"/>
    <dgm:cxn modelId="{0BA4FAE9-0A0E-4CCE-B221-DF76970B3D7F}" type="presOf" srcId="{4B8361F3-10D3-4978-863D-488EE51424F6}" destId="{D702DFAF-2523-4BF0-9E44-0BD3248ACAFB}" srcOrd="1" destOrd="0" presId="urn:microsoft.com/office/officeart/2005/8/layout/hierarchy3"/>
    <dgm:cxn modelId="{CDF5169F-A182-4143-89E7-D9489118B07D}" type="presParOf" srcId="{40B34739-8072-482D-82F3-C864BF327740}" destId="{3468AEBC-A153-4F3D-B906-6DC1198A5F58}" srcOrd="0" destOrd="0" presId="urn:microsoft.com/office/officeart/2005/8/layout/hierarchy3"/>
    <dgm:cxn modelId="{B36D76FC-2ED5-4C3D-B63A-64ED524ECCCE}" type="presParOf" srcId="{3468AEBC-A153-4F3D-B906-6DC1198A5F58}" destId="{D345CAFA-ECA9-43E7-AD02-88B34AD9BA20}" srcOrd="0" destOrd="0" presId="urn:microsoft.com/office/officeart/2005/8/layout/hierarchy3"/>
    <dgm:cxn modelId="{933D5D0D-C199-4516-A2AE-A10BE92787F0}" type="presParOf" srcId="{D345CAFA-ECA9-43E7-AD02-88B34AD9BA20}" destId="{D2B871E5-BC39-4A4B-A2FF-436FD17FBC1D}" srcOrd="0" destOrd="0" presId="urn:microsoft.com/office/officeart/2005/8/layout/hierarchy3"/>
    <dgm:cxn modelId="{2DD5B2D8-5B12-4393-85D0-52A88A41E320}" type="presParOf" srcId="{D345CAFA-ECA9-43E7-AD02-88B34AD9BA20}" destId="{D702DFAF-2523-4BF0-9E44-0BD3248ACAFB}" srcOrd="1" destOrd="0" presId="urn:microsoft.com/office/officeart/2005/8/layout/hierarchy3"/>
    <dgm:cxn modelId="{6A1BBACC-EE91-40A2-A634-9C8F8133989F}" type="presParOf" srcId="{3468AEBC-A153-4F3D-B906-6DC1198A5F58}" destId="{36FC34EB-D602-4CE7-A4FB-30A0451214EE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EB029B-54F9-46C4-8FDF-D12F72BAAA88}" type="doc">
      <dgm:prSet loTypeId="urn:microsoft.com/office/officeart/2005/8/layout/orgChart1" loCatId="hierarchy" qsTypeId="urn:microsoft.com/office/officeart/2005/8/quickstyle/simple1#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D5E663F-776A-4944-B9F7-6BAFF288DDCA}">
      <dgm:prSet custT="1"/>
      <dgm:spPr/>
      <dgm:t>
        <a:bodyPr/>
        <a:lstStyle/>
        <a:p>
          <a:pPr rtl="0"/>
          <a:r>
            <a:rPr lang="en-US" sz="1200" dirty="0" smtClean="0"/>
            <a:t>Awake state</a:t>
          </a:r>
          <a:endParaRPr lang="en-US" sz="1200" dirty="0"/>
        </a:p>
      </dgm:t>
    </dgm:pt>
    <dgm:pt modelId="{C557AA68-F62F-44F1-B28F-F64DF6C8BD6F}" type="parTrans" cxnId="{6C1D2048-050D-451E-9557-7EA4BA0F9FD3}">
      <dgm:prSet/>
      <dgm:spPr/>
      <dgm:t>
        <a:bodyPr/>
        <a:lstStyle/>
        <a:p>
          <a:endParaRPr lang="en-US" sz="1200"/>
        </a:p>
      </dgm:t>
    </dgm:pt>
    <dgm:pt modelId="{F0C13157-436E-418D-A134-559270CE5DC7}" type="sibTrans" cxnId="{6C1D2048-050D-451E-9557-7EA4BA0F9FD3}">
      <dgm:prSet/>
      <dgm:spPr/>
      <dgm:t>
        <a:bodyPr/>
        <a:lstStyle/>
        <a:p>
          <a:endParaRPr lang="en-US" sz="1200"/>
        </a:p>
      </dgm:t>
    </dgm:pt>
    <dgm:pt modelId="{4DDA1803-8795-4DD0-90E5-03C2728535CC}" type="pres">
      <dgm:prSet presAssocID="{9BEB029B-54F9-46C4-8FDF-D12F72BAAA8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3DF0E65-79BA-4AEC-A48C-CF8BCBB87B3F}" type="pres">
      <dgm:prSet presAssocID="{9D5E663F-776A-4944-B9F7-6BAFF288DD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3DDCD7A-F197-4C60-BD7F-79027B5ECB20}" type="pres">
      <dgm:prSet presAssocID="{9D5E663F-776A-4944-B9F7-6BAFF288DDCA}" presName="rootComposite1" presStyleCnt="0"/>
      <dgm:spPr/>
      <dgm:t>
        <a:bodyPr/>
        <a:lstStyle/>
        <a:p>
          <a:endParaRPr lang="en-US"/>
        </a:p>
      </dgm:t>
    </dgm:pt>
    <dgm:pt modelId="{F16F8F46-B7E8-4BB1-A66C-FBA8E92E47B4}" type="pres">
      <dgm:prSet presAssocID="{9D5E663F-776A-4944-B9F7-6BAFF288DD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A7313D-1A21-4116-A740-5C9070A23C6E}" type="pres">
      <dgm:prSet presAssocID="{9D5E663F-776A-4944-B9F7-6BAFF288DD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759CEB7-B58D-4362-8878-E71EA8CAA60E}" type="pres">
      <dgm:prSet presAssocID="{9D5E663F-776A-4944-B9F7-6BAFF288DDCA}" presName="hierChild2" presStyleCnt="0"/>
      <dgm:spPr/>
      <dgm:t>
        <a:bodyPr/>
        <a:lstStyle/>
        <a:p>
          <a:endParaRPr lang="en-US"/>
        </a:p>
      </dgm:t>
    </dgm:pt>
    <dgm:pt modelId="{34F52FA3-D8DB-4826-984C-E603C92252D7}" type="pres">
      <dgm:prSet presAssocID="{9D5E663F-776A-4944-B9F7-6BAFF288DDCA}" presName="hierChild3" presStyleCnt="0"/>
      <dgm:spPr/>
      <dgm:t>
        <a:bodyPr/>
        <a:lstStyle/>
        <a:p>
          <a:endParaRPr lang="en-US"/>
        </a:p>
      </dgm:t>
    </dgm:pt>
  </dgm:ptLst>
  <dgm:cxnLst>
    <dgm:cxn modelId="{6C1D2048-050D-451E-9557-7EA4BA0F9FD3}" srcId="{9BEB029B-54F9-46C4-8FDF-D12F72BAAA88}" destId="{9D5E663F-776A-4944-B9F7-6BAFF288DDCA}" srcOrd="0" destOrd="0" parTransId="{C557AA68-F62F-44F1-B28F-F64DF6C8BD6F}" sibTransId="{F0C13157-436E-418D-A134-559270CE5DC7}"/>
    <dgm:cxn modelId="{4AE91B59-AFFD-493B-BB87-CD9554E047D9}" type="presOf" srcId="{9BEB029B-54F9-46C4-8FDF-D12F72BAAA88}" destId="{4DDA1803-8795-4DD0-90E5-03C2728535CC}" srcOrd="0" destOrd="0" presId="urn:microsoft.com/office/officeart/2005/8/layout/orgChart1"/>
    <dgm:cxn modelId="{0F7ACE7E-AABD-4F33-B9BB-5A6CA4ACDD53}" type="presOf" srcId="{9D5E663F-776A-4944-B9F7-6BAFF288DDCA}" destId="{28A7313D-1A21-4116-A740-5C9070A23C6E}" srcOrd="1" destOrd="0" presId="urn:microsoft.com/office/officeart/2005/8/layout/orgChart1"/>
    <dgm:cxn modelId="{A4DC4842-B69B-4CE3-92F6-FA66C950EC11}" type="presOf" srcId="{9D5E663F-776A-4944-B9F7-6BAFF288DDCA}" destId="{F16F8F46-B7E8-4BB1-A66C-FBA8E92E47B4}" srcOrd="0" destOrd="0" presId="urn:microsoft.com/office/officeart/2005/8/layout/orgChart1"/>
    <dgm:cxn modelId="{235FBF58-59FF-4B8B-A12A-E897A999DF36}" type="presParOf" srcId="{4DDA1803-8795-4DD0-90E5-03C2728535CC}" destId="{B3DF0E65-79BA-4AEC-A48C-CF8BCBB87B3F}" srcOrd="0" destOrd="0" presId="urn:microsoft.com/office/officeart/2005/8/layout/orgChart1"/>
    <dgm:cxn modelId="{C9F0F2B5-3D0F-4A7B-8E62-1B14A3552BB0}" type="presParOf" srcId="{B3DF0E65-79BA-4AEC-A48C-CF8BCBB87B3F}" destId="{73DDCD7A-F197-4C60-BD7F-79027B5ECB20}" srcOrd="0" destOrd="0" presId="urn:microsoft.com/office/officeart/2005/8/layout/orgChart1"/>
    <dgm:cxn modelId="{EA23DF51-AB58-486C-9152-2F9D3601A2AF}" type="presParOf" srcId="{73DDCD7A-F197-4C60-BD7F-79027B5ECB20}" destId="{F16F8F46-B7E8-4BB1-A66C-FBA8E92E47B4}" srcOrd="0" destOrd="0" presId="urn:microsoft.com/office/officeart/2005/8/layout/orgChart1"/>
    <dgm:cxn modelId="{AEAFBC13-6422-4717-99EC-59B2488E843B}" type="presParOf" srcId="{73DDCD7A-F197-4C60-BD7F-79027B5ECB20}" destId="{28A7313D-1A21-4116-A740-5C9070A23C6E}" srcOrd="1" destOrd="0" presId="urn:microsoft.com/office/officeart/2005/8/layout/orgChart1"/>
    <dgm:cxn modelId="{241D5E93-7A37-42D3-8612-B343C2A5EF7F}" type="presParOf" srcId="{B3DF0E65-79BA-4AEC-A48C-CF8BCBB87B3F}" destId="{A759CEB7-B58D-4362-8878-E71EA8CAA60E}" srcOrd="1" destOrd="0" presId="urn:microsoft.com/office/officeart/2005/8/layout/orgChart1"/>
    <dgm:cxn modelId="{A7AAFD0C-A97D-45D4-990A-2848EB428C86}" type="presParOf" srcId="{B3DF0E65-79BA-4AEC-A48C-CF8BCBB87B3F}" destId="{34F52FA3-D8DB-4826-984C-E603C92252D7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6F0BC9-0E9B-47AD-AFF8-311DA732BC09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2" csCatId="accent1" phldr="1"/>
      <dgm:spPr/>
      <dgm:t>
        <a:bodyPr/>
        <a:lstStyle/>
        <a:p>
          <a:endParaRPr lang="en-US"/>
        </a:p>
      </dgm:t>
    </dgm:pt>
    <dgm:pt modelId="{9D13A868-E41E-4FE4-BEDF-EE9F0D6C3E9C}">
      <dgm:prSet custT="1"/>
      <dgm:spPr/>
      <dgm:t>
        <a:bodyPr/>
        <a:lstStyle/>
        <a:p>
          <a:pPr rtl="0"/>
          <a:r>
            <a:rPr lang="en-US" sz="1200" dirty="0" smtClean="0"/>
            <a:t>STA PM Modes</a:t>
          </a:r>
          <a:endParaRPr lang="en-US" sz="1200" dirty="0"/>
        </a:p>
      </dgm:t>
    </dgm:pt>
    <dgm:pt modelId="{EF679FA8-A40F-4BFE-A4EB-550230CFDBAF}" type="parTrans" cxnId="{C89E583B-E567-448D-B307-F9AB5DF3D5CA}">
      <dgm:prSet/>
      <dgm:spPr/>
      <dgm:t>
        <a:bodyPr/>
        <a:lstStyle/>
        <a:p>
          <a:endParaRPr lang="en-US" sz="1200"/>
        </a:p>
      </dgm:t>
    </dgm:pt>
    <dgm:pt modelId="{AF076CA7-79E0-4D19-9834-FAB5807E6B78}" type="sibTrans" cxnId="{C89E583B-E567-448D-B307-F9AB5DF3D5CA}">
      <dgm:prSet/>
      <dgm:spPr/>
      <dgm:t>
        <a:bodyPr/>
        <a:lstStyle/>
        <a:p>
          <a:endParaRPr lang="en-US" sz="1200"/>
        </a:p>
      </dgm:t>
    </dgm:pt>
    <dgm:pt modelId="{31EE466E-241E-4C16-B71C-A5286052C06C}" type="pres">
      <dgm:prSet presAssocID="{CC6F0BC9-0E9B-47AD-AFF8-311DA732BC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F1F6ECE-D7D9-44CB-8EDF-65E17EE26478}" type="pres">
      <dgm:prSet presAssocID="{9D13A868-E41E-4FE4-BEDF-EE9F0D6C3E9C}" presName="hierRoot1" presStyleCnt="0">
        <dgm:presLayoutVars>
          <dgm:hierBranch val="init"/>
        </dgm:presLayoutVars>
      </dgm:prSet>
      <dgm:spPr/>
    </dgm:pt>
    <dgm:pt modelId="{FFD1823B-9A2D-4E6D-8E10-0F003CC56CB2}" type="pres">
      <dgm:prSet presAssocID="{9D13A868-E41E-4FE4-BEDF-EE9F0D6C3E9C}" presName="rootComposite1" presStyleCnt="0"/>
      <dgm:spPr/>
    </dgm:pt>
    <dgm:pt modelId="{D43D24E3-C4D7-4D21-9D93-666DF52DD36C}" type="pres">
      <dgm:prSet presAssocID="{9D13A868-E41E-4FE4-BEDF-EE9F0D6C3E9C}" presName="rootText1" presStyleLbl="node0" presStyleIdx="0" presStyleCnt="1" custScaleX="3006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7E7F36-06B3-45FD-9E4D-3B2D5B8FA194}" type="pres">
      <dgm:prSet presAssocID="{9D13A868-E41E-4FE4-BEDF-EE9F0D6C3E9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35A22A5-3E05-4FF9-AAB7-D5A26C044EA4}" type="pres">
      <dgm:prSet presAssocID="{9D13A868-E41E-4FE4-BEDF-EE9F0D6C3E9C}" presName="hierChild2" presStyleCnt="0"/>
      <dgm:spPr/>
    </dgm:pt>
    <dgm:pt modelId="{736FC7D3-222D-4068-A5B9-8500B85BF3BD}" type="pres">
      <dgm:prSet presAssocID="{9D13A868-E41E-4FE4-BEDF-EE9F0D6C3E9C}" presName="hierChild3" presStyleCnt="0"/>
      <dgm:spPr/>
    </dgm:pt>
  </dgm:ptLst>
  <dgm:cxnLst>
    <dgm:cxn modelId="{B9556E4A-3416-4775-8414-7FECDD5DBC4F}" type="presOf" srcId="{9D13A868-E41E-4FE4-BEDF-EE9F0D6C3E9C}" destId="{B97E7F36-06B3-45FD-9E4D-3B2D5B8FA194}" srcOrd="1" destOrd="0" presId="urn:microsoft.com/office/officeart/2005/8/layout/orgChart1"/>
    <dgm:cxn modelId="{CAF0FE9F-F131-4897-AE9C-6954225DA580}" type="presOf" srcId="{CC6F0BC9-0E9B-47AD-AFF8-311DA732BC09}" destId="{31EE466E-241E-4C16-B71C-A5286052C06C}" srcOrd="0" destOrd="0" presId="urn:microsoft.com/office/officeart/2005/8/layout/orgChart1"/>
    <dgm:cxn modelId="{A6A945DC-48D9-45C3-8352-E2D98E47BB22}" type="presOf" srcId="{9D13A868-E41E-4FE4-BEDF-EE9F0D6C3E9C}" destId="{D43D24E3-C4D7-4D21-9D93-666DF52DD36C}" srcOrd="0" destOrd="0" presId="urn:microsoft.com/office/officeart/2005/8/layout/orgChart1"/>
    <dgm:cxn modelId="{C89E583B-E567-448D-B307-F9AB5DF3D5CA}" srcId="{CC6F0BC9-0E9B-47AD-AFF8-311DA732BC09}" destId="{9D13A868-E41E-4FE4-BEDF-EE9F0D6C3E9C}" srcOrd="0" destOrd="0" parTransId="{EF679FA8-A40F-4BFE-A4EB-550230CFDBAF}" sibTransId="{AF076CA7-79E0-4D19-9834-FAB5807E6B78}"/>
    <dgm:cxn modelId="{C4F058B7-1D8C-4E1E-B9D3-8F01A3B9E35F}" type="presParOf" srcId="{31EE466E-241E-4C16-B71C-A5286052C06C}" destId="{5F1F6ECE-D7D9-44CB-8EDF-65E17EE26478}" srcOrd="0" destOrd="0" presId="urn:microsoft.com/office/officeart/2005/8/layout/orgChart1"/>
    <dgm:cxn modelId="{CA416447-A6BC-4313-AA44-2F0CB0C39435}" type="presParOf" srcId="{5F1F6ECE-D7D9-44CB-8EDF-65E17EE26478}" destId="{FFD1823B-9A2D-4E6D-8E10-0F003CC56CB2}" srcOrd="0" destOrd="0" presId="urn:microsoft.com/office/officeart/2005/8/layout/orgChart1"/>
    <dgm:cxn modelId="{1702CB72-B08E-4451-BD86-D5772A8C6C91}" type="presParOf" srcId="{FFD1823B-9A2D-4E6D-8E10-0F003CC56CB2}" destId="{D43D24E3-C4D7-4D21-9D93-666DF52DD36C}" srcOrd="0" destOrd="0" presId="urn:microsoft.com/office/officeart/2005/8/layout/orgChart1"/>
    <dgm:cxn modelId="{686367AF-F6B9-423D-8060-398B1D54D8D9}" type="presParOf" srcId="{FFD1823B-9A2D-4E6D-8E10-0F003CC56CB2}" destId="{B97E7F36-06B3-45FD-9E4D-3B2D5B8FA194}" srcOrd="1" destOrd="0" presId="urn:microsoft.com/office/officeart/2005/8/layout/orgChart1"/>
    <dgm:cxn modelId="{50FBC512-A08A-452A-A3E2-911E5B018C27}" type="presParOf" srcId="{5F1F6ECE-D7D9-44CB-8EDF-65E17EE26478}" destId="{F35A22A5-3E05-4FF9-AAB7-D5A26C044EA4}" srcOrd="1" destOrd="0" presId="urn:microsoft.com/office/officeart/2005/8/layout/orgChart1"/>
    <dgm:cxn modelId="{611D1C04-E786-48C6-B516-9CFE2EEB0028}" type="presParOf" srcId="{5F1F6ECE-D7D9-44CB-8EDF-65E17EE26478}" destId="{736FC7D3-222D-4068-A5B9-8500B85BF3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43DB56-69F4-4896-BFC2-B811E459E4F8}" type="doc">
      <dgm:prSet loTypeId="urn:microsoft.com/office/officeart/2005/8/layout/hierarchy3" loCatId="hierarchy" qsTypeId="urn:microsoft.com/office/officeart/2005/8/quickstyle/simple1#4" qsCatId="simple" csTypeId="urn:microsoft.com/office/officeart/2005/8/colors/accent1_2#3" csCatId="accent1"/>
      <dgm:spPr/>
      <dgm:t>
        <a:bodyPr/>
        <a:lstStyle/>
        <a:p>
          <a:endParaRPr lang="en-US"/>
        </a:p>
      </dgm:t>
    </dgm:pt>
    <dgm:pt modelId="{061B7422-6739-490C-BF48-08A6610FA4FF}">
      <dgm:prSet custT="1"/>
      <dgm:spPr/>
      <dgm:t>
        <a:bodyPr/>
        <a:lstStyle/>
        <a:p>
          <a:pPr rtl="0"/>
          <a:r>
            <a:rPr lang="en-US" sz="1200" dirty="0" smtClean="0"/>
            <a:t>PS Mode</a:t>
          </a:r>
          <a:endParaRPr lang="en-US" sz="1200" dirty="0"/>
        </a:p>
      </dgm:t>
    </dgm:pt>
    <dgm:pt modelId="{A73F5DAD-C692-45B4-95B2-5440270BB506}" type="parTrans" cxnId="{5501A9FD-8854-4A74-88CF-7434033E96A6}">
      <dgm:prSet/>
      <dgm:spPr/>
      <dgm:t>
        <a:bodyPr/>
        <a:lstStyle/>
        <a:p>
          <a:endParaRPr lang="en-US" sz="1200"/>
        </a:p>
      </dgm:t>
    </dgm:pt>
    <dgm:pt modelId="{00CFE188-9416-4933-B519-7251307DDECF}" type="sibTrans" cxnId="{5501A9FD-8854-4A74-88CF-7434033E96A6}">
      <dgm:prSet/>
      <dgm:spPr/>
      <dgm:t>
        <a:bodyPr/>
        <a:lstStyle/>
        <a:p>
          <a:endParaRPr lang="en-US" sz="1200"/>
        </a:p>
      </dgm:t>
    </dgm:pt>
    <dgm:pt modelId="{7B83D30F-E4CA-4C42-8FFE-E788D0452935}" type="pres">
      <dgm:prSet presAssocID="{7243DB56-69F4-4896-BFC2-B811E459E4F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CAB8369-2C79-4221-81D5-4930E7711965}" type="pres">
      <dgm:prSet presAssocID="{061B7422-6739-490C-BF48-08A6610FA4FF}" presName="root" presStyleCnt="0"/>
      <dgm:spPr/>
    </dgm:pt>
    <dgm:pt modelId="{DDD5E7EA-E568-4420-B468-41E7C0E97E34}" type="pres">
      <dgm:prSet presAssocID="{061B7422-6739-490C-BF48-08A6610FA4FF}" presName="rootComposite" presStyleCnt="0"/>
      <dgm:spPr/>
    </dgm:pt>
    <dgm:pt modelId="{9BA048C0-F42F-4D34-B2FB-2064D209B432}" type="pres">
      <dgm:prSet presAssocID="{061B7422-6739-490C-BF48-08A6610FA4FF}" presName="rootText" presStyleLbl="node1" presStyleIdx="0" presStyleCnt="1"/>
      <dgm:spPr/>
      <dgm:t>
        <a:bodyPr/>
        <a:lstStyle/>
        <a:p>
          <a:endParaRPr lang="en-US"/>
        </a:p>
      </dgm:t>
    </dgm:pt>
    <dgm:pt modelId="{F47F4F8D-7233-4B21-9CA4-5DEC73CD246E}" type="pres">
      <dgm:prSet presAssocID="{061B7422-6739-490C-BF48-08A6610FA4FF}" presName="rootConnector" presStyleLbl="node1" presStyleIdx="0" presStyleCnt="1"/>
      <dgm:spPr/>
      <dgm:t>
        <a:bodyPr/>
        <a:lstStyle/>
        <a:p>
          <a:endParaRPr lang="en-US"/>
        </a:p>
      </dgm:t>
    </dgm:pt>
    <dgm:pt modelId="{147C3191-FA02-4D7E-9FDC-03C7C8F265DF}" type="pres">
      <dgm:prSet presAssocID="{061B7422-6739-490C-BF48-08A6610FA4FF}" presName="childShape" presStyleCnt="0"/>
      <dgm:spPr/>
    </dgm:pt>
  </dgm:ptLst>
  <dgm:cxnLst>
    <dgm:cxn modelId="{00491EC4-DA85-4D71-A5F5-28DB3E4B3244}" type="presOf" srcId="{061B7422-6739-490C-BF48-08A6610FA4FF}" destId="{F47F4F8D-7233-4B21-9CA4-5DEC73CD246E}" srcOrd="1" destOrd="0" presId="urn:microsoft.com/office/officeart/2005/8/layout/hierarchy3"/>
    <dgm:cxn modelId="{A042C4E4-F1DA-43C9-BD8A-0A68C086EB56}" type="presOf" srcId="{7243DB56-69F4-4896-BFC2-B811E459E4F8}" destId="{7B83D30F-E4CA-4C42-8FFE-E788D0452935}" srcOrd="0" destOrd="0" presId="urn:microsoft.com/office/officeart/2005/8/layout/hierarchy3"/>
    <dgm:cxn modelId="{5501A9FD-8854-4A74-88CF-7434033E96A6}" srcId="{7243DB56-69F4-4896-BFC2-B811E459E4F8}" destId="{061B7422-6739-490C-BF48-08A6610FA4FF}" srcOrd="0" destOrd="0" parTransId="{A73F5DAD-C692-45B4-95B2-5440270BB506}" sibTransId="{00CFE188-9416-4933-B519-7251307DDECF}"/>
    <dgm:cxn modelId="{267A0641-C051-45FB-8F42-95470B89AD2E}" type="presOf" srcId="{061B7422-6739-490C-BF48-08A6610FA4FF}" destId="{9BA048C0-F42F-4D34-B2FB-2064D209B432}" srcOrd="0" destOrd="0" presId="urn:microsoft.com/office/officeart/2005/8/layout/hierarchy3"/>
    <dgm:cxn modelId="{8A12C1F4-82ED-41BD-935B-A01F81BED02C}" type="presParOf" srcId="{7B83D30F-E4CA-4C42-8FFE-E788D0452935}" destId="{9CAB8369-2C79-4221-81D5-4930E7711965}" srcOrd="0" destOrd="0" presId="urn:microsoft.com/office/officeart/2005/8/layout/hierarchy3"/>
    <dgm:cxn modelId="{F33D2168-66A8-44DD-B81F-B2904A80615E}" type="presParOf" srcId="{9CAB8369-2C79-4221-81D5-4930E7711965}" destId="{DDD5E7EA-E568-4420-B468-41E7C0E97E34}" srcOrd="0" destOrd="0" presId="urn:microsoft.com/office/officeart/2005/8/layout/hierarchy3"/>
    <dgm:cxn modelId="{18E6F30E-8F4F-476B-8FFF-310B2DB06781}" type="presParOf" srcId="{DDD5E7EA-E568-4420-B468-41E7C0E97E34}" destId="{9BA048C0-F42F-4D34-B2FB-2064D209B432}" srcOrd="0" destOrd="0" presId="urn:microsoft.com/office/officeart/2005/8/layout/hierarchy3"/>
    <dgm:cxn modelId="{F78FFD08-2E71-4290-B208-ACEA32102624}" type="presParOf" srcId="{DDD5E7EA-E568-4420-B468-41E7C0E97E34}" destId="{F47F4F8D-7233-4B21-9CA4-5DEC73CD246E}" srcOrd="1" destOrd="0" presId="urn:microsoft.com/office/officeart/2005/8/layout/hierarchy3"/>
    <dgm:cxn modelId="{DFA5F3D0-0C9C-4C8B-8905-EB950B0BB1D2}" type="presParOf" srcId="{9CAB8369-2C79-4221-81D5-4930E7711965}" destId="{147C3191-FA02-4D7E-9FDC-03C7C8F265D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6A9D4D8-D19A-43C3-AD02-84547554BA02}" type="doc">
      <dgm:prSet loTypeId="urn:microsoft.com/office/officeart/2005/8/layout/orgChart1" loCatId="hierarchy" qsTypeId="urn:microsoft.com/office/officeart/2005/8/quickstyle/simple1#6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184289F-AD61-4C0D-9D5E-6B20BB3B537B}">
      <dgm:prSet custT="1"/>
      <dgm:spPr/>
      <dgm:t>
        <a:bodyPr/>
        <a:lstStyle/>
        <a:p>
          <a:pPr rtl="0"/>
          <a:r>
            <a:rPr lang="en-US" sz="1200" dirty="0" smtClean="0"/>
            <a:t>Doze state</a:t>
          </a:r>
          <a:endParaRPr lang="en-US" sz="1200" dirty="0"/>
        </a:p>
      </dgm:t>
    </dgm:pt>
    <dgm:pt modelId="{DD66631B-4AEE-4EB3-83E7-16BB85288FB1}" type="parTrans" cxnId="{D46399CF-F5A2-4F93-A71D-13D8983DFDB9}">
      <dgm:prSet/>
      <dgm:spPr/>
      <dgm:t>
        <a:bodyPr/>
        <a:lstStyle/>
        <a:p>
          <a:endParaRPr lang="en-US" sz="1200"/>
        </a:p>
      </dgm:t>
    </dgm:pt>
    <dgm:pt modelId="{3C67477E-89A5-4BB0-8745-A8D1FC52B5C3}" type="sibTrans" cxnId="{D46399CF-F5A2-4F93-A71D-13D8983DFDB9}">
      <dgm:prSet/>
      <dgm:spPr/>
      <dgm:t>
        <a:bodyPr/>
        <a:lstStyle/>
        <a:p>
          <a:endParaRPr lang="en-US" sz="1200"/>
        </a:p>
      </dgm:t>
    </dgm:pt>
    <dgm:pt modelId="{47C5E009-BC10-4AD8-959C-B93E0037CE1E}" type="pres">
      <dgm:prSet presAssocID="{96A9D4D8-D19A-43C3-AD02-84547554BA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BE1959-5360-4305-8A73-1C36678E8648}" type="pres">
      <dgm:prSet presAssocID="{F184289F-AD61-4C0D-9D5E-6B20BB3B537B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1CEEBA5-B2C8-4310-AACD-DF23F8764371}" type="pres">
      <dgm:prSet presAssocID="{F184289F-AD61-4C0D-9D5E-6B20BB3B537B}" presName="rootComposite1" presStyleCnt="0"/>
      <dgm:spPr/>
      <dgm:t>
        <a:bodyPr/>
        <a:lstStyle/>
        <a:p>
          <a:endParaRPr lang="en-US"/>
        </a:p>
      </dgm:t>
    </dgm:pt>
    <dgm:pt modelId="{24934442-F538-48A2-ACDC-8DF73E8B4370}" type="pres">
      <dgm:prSet presAssocID="{F184289F-AD61-4C0D-9D5E-6B20BB3B537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A9A17A-1E5F-478A-9816-6F77D034634F}" type="pres">
      <dgm:prSet presAssocID="{F184289F-AD61-4C0D-9D5E-6B20BB3B537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64F479B-AF52-4711-8801-FD0CD1DF9997}" type="pres">
      <dgm:prSet presAssocID="{F184289F-AD61-4C0D-9D5E-6B20BB3B537B}" presName="hierChild2" presStyleCnt="0"/>
      <dgm:spPr/>
      <dgm:t>
        <a:bodyPr/>
        <a:lstStyle/>
        <a:p>
          <a:endParaRPr lang="en-US"/>
        </a:p>
      </dgm:t>
    </dgm:pt>
    <dgm:pt modelId="{4D7038A8-67F7-4710-9681-74B984111C6C}" type="pres">
      <dgm:prSet presAssocID="{F184289F-AD61-4C0D-9D5E-6B20BB3B537B}" presName="hierChild3" presStyleCnt="0"/>
      <dgm:spPr/>
      <dgm:t>
        <a:bodyPr/>
        <a:lstStyle/>
        <a:p>
          <a:endParaRPr lang="en-US"/>
        </a:p>
      </dgm:t>
    </dgm:pt>
  </dgm:ptLst>
  <dgm:cxnLst>
    <dgm:cxn modelId="{4F43F0B5-6D27-427C-8FCF-D52DE4633B38}" type="presOf" srcId="{F184289F-AD61-4C0D-9D5E-6B20BB3B537B}" destId="{86A9A17A-1E5F-478A-9816-6F77D034634F}" srcOrd="1" destOrd="0" presId="urn:microsoft.com/office/officeart/2005/8/layout/orgChart1"/>
    <dgm:cxn modelId="{0991CB93-52FF-4C55-86C4-AFF2477BDCD8}" type="presOf" srcId="{96A9D4D8-D19A-43C3-AD02-84547554BA02}" destId="{47C5E009-BC10-4AD8-959C-B93E0037CE1E}" srcOrd="0" destOrd="0" presId="urn:microsoft.com/office/officeart/2005/8/layout/orgChart1"/>
    <dgm:cxn modelId="{A88DF9C7-73E7-4398-A7AF-7BF789A286C9}" type="presOf" srcId="{F184289F-AD61-4C0D-9D5E-6B20BB3B537B}" destId="{24934442-F538-48A2-ACDC-8DF73E8B4370}" srcOrd="0" destOrd="0" presId="urn:microsoft.com/office/officeart/2005/8/layout/orgChart1"/>
    <dgm:cxn modelId="{D46399CF-F5A2-4F93-A71D-13D8983DFDB9}" srcId="{96A9D4D8-D19A-43C3-AD02-84547554BA02}" destId="{F184289F-AD61-4C0D-9D5E-6B20BB3B537B}" srcOrd="0" destOrd="0" parTransId="{DD66631B-4AEE-4EB3-83E7-16BB85288FB1}" sibTransId="{3C67477E-89A5-4BB0-8745-A8D1FC52B5C3}"/>
    <dgm:cxn modelId="{C113B056-8C28-4C01-B5FD-B82A719BBB92}" type="presParOf" srcId="{47C5E009-BC10-4AD8-959C-B93E0037CE1E}" destId="{AABE1959-5360-4305-8A73-1C36678E8648}" srcOrd="0" destOrd="0" presId="urn:microsoft.com/office/officeart/2005/8/layout/orgChart1"/>
    <dgm:cxn modelId="{C1D8B9E3-B713-4E89-89A6-5BC25F69E21D}" type="presParOf" srcId="{AABE1959-5360-4305-8A73-1C36678E8648}" destId="{11CEEBA5-B2C8-4310-AACD-DF23F8764371}" srcOrd="0" destOrd="0" presId="urn:microsoft.com/office/officeart/2005/8/layout/orgChart1"/>
    <dgm:cxn modelId="{BA3C4FCC-5ADB-47AD-AA30-16C22395ACF1}" type="presParOf" srcId="{11CEEBA5-B2C8-4310-AACD-DF23F8764371}" destId="{24934442-F538-48A2-ACDC-8DF73E8B4370}" srcOrd="0" destOrd="0" presId="urn:microsoft.com/office/officeart/2005/8/layout/orgChart1"/>
    <dgm:cxn modelId="{83F69EE8-8EB5-4175-A8E7-83A78789B841}" type="presParOf" srcId="{11CEEBA5-B2C8-4310-AACD-DF23F8764371}" destId="{86A9A17A-1E5F-478A-9816-6F77D034634F}" srcOrd="1" destOrd="0" presId="urn:microsoft.com/office/officeart/2005/8/layout/orgChart1"/>
    <dgm:cxn modelId="{BE8E28B8-65CF-4ED0-AB43-2AF36F31E7A3}" type="presParOf" srcId="{AABE1959-5360-4305-8A73-1C36678E8648}" destId="{F64F479B-AF52-4711-8801-FD0CD1DF9997}" srcOrd="1" destOrd="0" presId="urn:microsoft.com/office/officeart/2005/8/layout/orgChart1"/>
    <dgm:cxn modelId="{C5922BCE-6B7C-4931-B4FA-EA59BB169DE8}" type="presParOf" srcId="{AABE1959-5360-4305-8A73-1C36678E8648}" destId="{4D7038A8-67F7-4710-9681-74B984111C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2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B871E5-BC39-4A4B-A2FF-436FD17FBC1D}">
      <dsp:nvSpPr>
        <dsp:cNvPr id="0" name=""/>
        <dsp:cNvSpPr/>
      </dsp:nvSpPr>
      <dsp:spPr>
        <a:xfrm>
          <a:off x="155546" y="228"/>
          <a:ext cx="736797" cy="3683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Active Mode</a:t>
          </a:r>
          <a:endParaRPr lang="en-US" sz="1200" kern="1200" dirty="0"/>
        </a:p>
      </dsp:txBody>
      <dsp:txXfrm>
        <a:off x="155546" y="228"/>
        <a:ext cx="736797" cy="36839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6F8F46-B7E8-4BB1-A66C-FBA8E92E47B4}">
      <dsp:nvSpPr>
        <dsp:cNvPr id="0" name=""/>
        <dsp:cNvSpPr/>
      </dsp:nvSpPr>
      <dsp:spPr>
        <a:xfrm>
          <a:off x="193" y="54620"/>
          <a:ext cx="1585660" cy="79283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Awake state</a:t>
          </a:r>
          <a:endParaRPr lang="en-US" sz="1200" kern="1200" dirty="0"/>
        </a:p>
      </dsp:txBody>
      <dsp:txXfrm>
        <a:off x="193" y="54620"/>
        <a:ext cx="1585660" cy="7928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3D24E3-C4D7-4D21-9D93-666DF52DD36C}">
      <dsp:nvSpPr>
        <dsp:cNvPr id="0" name=""/>
        <dsp:cNvSpPr/>
      </dsp:nvSpPr>
      <dsp:spPr>
        <a:xfrm>
          <a:off x="1805" y="579"/>
          <a:ext cx="1964493" cy="3267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 PM Modes</a:t>
          </a:r>
          <a:endParaRPr lang="en-US" sz="1200" kern="1200" dirty="0"/>
        </a:p>
      </dsp:txBody>
      <dsp:txXfrm>
        <a:off x="1805" y="579"/>
        <a:ext cx="1964493" cy="32673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A048C0-F42F-4D34-B2FB-2064D209B432}">
      <dsp:nvSpPr>
        <dsp:cNvPr id="0" name=""/>
        <dsp:cNvSpPr/>
      </dsp:nvSpPr>
      <dsp:spPr>
        <a:xfrm>
          <a:off x="0" y="9789"/>
          <a:ext cx="701011" cy="350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PS Mode</a:t>
          </a:r>
          <a:endParaRPr lang="en-US" sz="1200" kern="1200" dirty="0"/>
        </a:p>
      </dsp:txBody>
      <dsp:txXfrm>
        <a:off x="0" y="9789"/>
        <a:ext cx="701011" cy="3505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934442-F538-48A2-ACDC-8DF73E8B4370}">
      <dsp:nvSpPr>
        <dsp:cNvPr id="0" name=""/>
        <dsp:cNvSpPr/>
      </dsp:nvSpPr>
      <dsp:spPr>
        <a:xfrm>
          <a:off x="171" y="175403"/>
          <a:ext cx="1406259" cy="7031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Doze state</a:t>
          </a:r>
          <a:endParaRPr lang="en-US" sz="1200" kern="1200" dirty="0"/>
        </a:p>
      </dsp:txBody>
      <dsp:txXfrm>
        <a:off x="171" y="175403"/>
        <a:ext cx="1406259" cy="703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itchFamily="34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itchFamily="34" charset="0"/>
                <a:ea typeface="굴림" pitchFamily="34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  <a:ea typeface="굴림" pitchFamily="34" charset="-127"/>
              </a:defRPr>
            </a:lvl1pPr>
          </a:lstStyle>
          <a:p>
            <a:pPr>
              <a:defRPr/>
            </a:pPr>
            <a:fld id="{63664483-F418-4380-998F-EED7ACEFA44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9B2C68A9-DB69-47F3-BDB4-8333DA0CDAB5}" type="slidenum">
              <a:rPr lang="ko-KR" altLang="en-US">
                <a:latin typeface="Arial" pitchFamily="34" charset="0"/>
                <a:ea typeface="굴림" pitchFamily="34" charset="-127"/>
              </a:rPr>
              <a:pPr algn="r" eaLnBrk="1" hangingPunct="1"/>
              <a:t>1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ko-KR" altLang="en-US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1809BA3D-EEDB-47CA-B6EB-CFD513E917C0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10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1384740D-21E9-420A-8FE8-517E7CC4C3F3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11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E9552CF9-202B-4225-B18B-80E5F8168458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12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C653C7FD-A5AC-498C-B9FA-CCC6DB61BDA5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13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2C3575F7-B902-4739-8E9F-E583A269D1C8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14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3397A1C6-9781-4D30-8974-2806CBD369A7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15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4CE37A38-728D-47B0-9353-B26002F35410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2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eaLnBrk="1" hangingPunct="1"/>
            <a:endParaRPr lang="ko-KR" altLang="ko-KR" smtClean="0">
              <a:latin typeface="Arial" pitchFamily="34" charset="0"/>
              <a:cs typeface="맑은 고딕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388A14B5-F1C5-453D-87F4-08A342C06188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3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6BC91BFE-9F4F-4ECE-8E6A-91E92350C89E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4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1B128C34-CBA4-4354-970C-1D3EFDB8FF2A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5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B22CEB66-BB18-45F2-AE7A-8BCBB0F713AE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6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359FA952-A730-4163-8B4D-83DCF16FB2A9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7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1FEC9470-C4FE-4172-89F5-AD82AC9D34D0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8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eaLnBrk="1" hangingPunct="1"/>
            <a:fld id="{354863DE-38F5-4172-B775-CA85BD06BD2D}" type="slidenum">
              <a:rPr lang="en-US" altLang="ko-KR">
                <a:latin typeface="Arial" pitchFamily="34" charset="0"/>
                <a:ea typeface="굴림" pitchFamily="34" charset="-127"/>
              </a:rPr>
              <a:pPr algn="r" eaLnBrk="1" hangingPunct="1"/>
              <a:t>9</a:t>
            </a:fld>
            <a:endParaRPr lang="en-US" altLang="ko-KR">
              <a:latin typeface="Arial" pitchFamily="34" charset="0"/>
              <a:ea typeface="굴림" pitchFamily="34" charset="-127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24" tIns="45713" rIns="91424" bIns="45713"/>
          <a:lstStyle/>
          <a:p>
            <a:pPr marL="742950" lvl="1" indent="-285750" eaLnBrk="1" hangingPunct="1"/>
            <a:endParaRPr lang="en-US" altLang="ko-KR" smtClean="0">
              <a:latin typeface="Arial" pitchFamily="34" charset="0"/>
              <a:ea typeface="굴림" pitchFamily="34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8EAFD-ABBE-4FDC-B876-1F396CCC6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D7B0F-B94E-4635-AEB7-90AE55AB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A77ED-6056-4AD4-B74A-86BE9B1D9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57ACE-C030-4181-88AB-AE66818A5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BA85-EFD4-4D3F-A879-93DB3DA4B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3DD55-D6DA-4874-B9E4-DA18F6405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318CB-2459-49C3-8C2E-5C82C7A77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D5018-D458-4A34-93DA-4B6EB388C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7C4B4-A915-430D-AC4C-DDDF277CA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CF85E-D737-49B7-9A69-4E4A9698C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DD20F-588E-4F5F-88CE-A08BE1461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969C-1911-46B9-BC8F-39177C750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2FE1A-E0E2-4709-BCE0-A8F34C0F7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802.11-10/1302r0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20841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304800" y="30480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>
              <a:defRPr/>
            </a:pPr>
            <a:r>
              <a:rPr lang="en-US" altLang="ko-KR" sz="1800" b="1" dirty="0">
                <a:ea typeface="굴림" pitchFamily="34" charset="-127"/>
              </a:rPr>
              <a:t>November 2010</a:t>
            </a:r>
          </a:p>
        </p:txBody>
      </p:sp>
      <p:sp>
        <p:nvSpPr>
          <p:cNvPr id="3" name="Rectangle 9"/>
          <p:cNvSpPr>
            <a:spLocks noChangeArrowheads="1"/>
          </p:cNvSpPr>
          <p:nvPr userDrawn="1"/>
        </p:nvSpPr>
        <p:spPr bwMode="auto">
          <a:xfrm>
            <a:off x="7543800" y="6477000"/>
            <a:ext cx="990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zh-CN">
                <a:ea typeface="宋体" pitchFamily="2" charset="-122"/>
              </a:rPr>
              <a:t>Samsung</a:t>
            </a:r>
            <a:endParaRPr lang="en-US" altLang="zh-CN" i="1">
              <a:ea typeface="宋体" pitchFamily="2" charset="-122"/>
            </a:endParaRP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1000" y="6477000"/>
            <a:ext cx="6858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5A7963-6040-41C1-A9F5-E266FCF16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26" Type="http://schemas.openxmlformats.org/officeDocument/2006/relationships/diagramColors" Target="../diagrams/colors5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5" Type="http://schemas.openxmlformats.org/officeDocument/2006/relationships/diagramQuickStyle" Target="../diagrams/quickStyle5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diagramLayout" Target="../diagrams/layout5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23" Type="http://schemas.openxmlformats.org/officeDocument/2006/relationships/diagramData" Target="../diagrams/data5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Relationship Id="rId27" Type="http://schemas.microsoft.com/office/2007/relationships/diagramDrawing" Target="../diagrams/drawin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645E69-1DFA-48A3-AEEB-E5F45418AF6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2010-11-07</a:t>
            </a:r>
            <a:endParaRPr lang="en-US" altLang="ko-KR" sz="2000" b="0" dirty="0" smtClean="0">
              <a:ea typeface="굴림" pitchFamily="34" charset="-127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09600" y="19812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1214438" y="2414588"/>
          <a:ext cx="6515100" cy="4314825"/>
        </p:xfrm>
        <a:graphic>
          <a:graphicData uri="http://schemas.openxmlformats.org/presentationml/2006/ole">
            <p:oleObj spid="_x0000_s1026" name="Document" r:id="rId4" imgW="8351742" imgH="5225681" progId="Word.Document.8">
              <p:embed/>
            </p:oleObj>
          </a:graphicData>
        </a:graphic>
      </p:graphicFrame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5334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2800" b="1" dirty="0" smtClean="0">
                <a:solidFill>
                  <a:schemeClr val="tx2"/>
                </a:solidFill>
              </a:rPr>
              <a:t>DL MU TXOP Power Save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D607BCC-E16D-44B4-8E25-4608040BC4A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dirty="0" smtClean="0">
                <a:ea typeface="굴림" pitchFamily="34" charset="-127"/>
              </a:rPr>
              <a:t>Pre-motion #2</a:t>
            </a:r>
          </a:p>
        </p:txBody>
      </p:sp>
      <p:sp>
        <p:nvSpPr>
          <p:cNvPr id="12292" name="Content Placeholder 2"/>
          <p:cNvSpPr>
            <a:spLocks/>
          </p:cNvSpPr>
          <p:nvPr/>
        </p:nvSpPr>
        <p:spPr bwMode="auto">
          <a:xfrm>
            <a:off x="685800" y="1981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1" dirty="0"/>
              <a:t>Do you support that if AP chooses to allow MU TXOP power saving as described in </a:t>
            </a:r>
            <a:r>
              <a:rPr lang="en-US" sz="2400" b="1" dirty="0" smtClean="0"/>
              <a:t>Pre-motion </a:t>
            </a:r>
            <a:r>
              <a:rPr lang="en-US" sz="2400" b="1" dirty="0"/>
              <a:t>#1 for certain </a:t>
            </a:r>
            <a:r>
              <a:rPr lang="en-US" sz="2400" b="1" dirty="0">
                <a:solidFill>
                  <a:srgbClr val="000000"/>
                </a:solidFill>
              </a:rPr>
              <a:t>downlink </a:t>
            </a:r>
            <a:r>
              <a:rPr lang="en-US" sz="2400" b="1" dirty="0"/>
              <a:t>MU TXOP, then AP shall  include NAV-set sequence at the beginning of that TXOP?</a:t>
            </a:r>
            <a:endParaRPr lang="en-US" altLang="ko-KR" sz="2400" b="1" dirty="0">
              <a:ea typeface="굴림" pitchFamily="34" charset="-127"/>
            </a:endParaRPr>
          </a:p>
          <a:p>
            <a:pPr marL="742950" lvl="1" indent="-285750">
              <a:spcBef>
                <a:spcPct val="20000"/>
              </a:spcBef>
            </a:pPr>
            <a:endParaRPr lang="en-US" altLang="ko-KR" sz="2400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Y: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A:</a:t>
            </a:r>
            <a:endParaRPr lang="en-US" altLang="ko-KR" sz="1800" b="1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7101BEE-C81A-4431-82D9-70B32ECEBBD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dirty="0" smtClean="0">
                <a:ea typeface="굴림" pitchFamily="34" charset="-127"/>
              </a:rPr>
              <a:t>Pre-motion #3</a:t>
            </a:r>
          </a:p>
        </p:txBody>
      </p:sp>
      <p:sp>
        <p:nvSpPr>
          <p:cNvPr id="13316" name="Content Placeholder 2"/>
          <p:cNvSpPr>
            <a:spLocks/>
          </p:cNvSpPr>
          <p:nvPr/>
        </p:nvSpPr>
        <p:spPr bwMode="auto">
          <a:xfrm>
            <a:off x="685800" y="1981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1" dirty="0"/>
              <a:t>Do you support to add a TXOP PM modes at STA that is used as mentioned in slide #</a:t>
            </a:r>
            <a:r>
              <a:rPr lang="en-US" sz="2400" b="1" dirty="0" smtClean="0"/>
              <a:t>5 and update the spec framework accordingly?</a:t>
            </a:r>
            <a:endParaRPr lang="en-US" sz="2400" b="1" dirty="0"/>
          </a:p>
          <a:p>
            <a:pPr marL="742950" lvl="1" indent="-285750">
              <a:spcBef>
                <a:spcPct val="20000"/>
              </a:spcBef>
            </a:pPr>
            <a:endParaRPr lang="en-US" altLang="ko-KR" sz="2400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Y: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A:</a:t>
            </a:r>
          </a:p>
          <a:p>
            <a:pPr marL="742950" lvl="1" indent="-285750">
              <a:spcBef>
                <a:spcPct val="20000"/>
              </a:spcBef>
            </a:pPr>
            <a:endParaRPr lang="en-US" altLang="ko-KR" sz="1600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C8DB84-FF23-479B-B196-6C6187B8D5D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dirty="0" smtClean="0">
                <a:ea typeface="굴림" pitchFamily="34" charset="-127"/>
              </a:rPr>
              <a:t>Pre-motion #4</a:t>
            </a:r>
          </a:p>
        </p:txBody>
      </p:sp>
      <p:sp>
        <p:nvSpPr>
          <p:cNvPr id="14340" name="Content Placeholder 2"/>
          <p:cNvSpPr>
            <a:spLocks/>
          </p:cNvSpPr>
          <p:nvPr/>
        </p:nvSpPr>
        <p:spPr bwMode="auto">
          <a:xfrm>
            <a:off x="685800" y="1981200"/>
            <a:ext cx="7772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1" dirty="0"/>
              <a:t>Do you support to add a bit that indicates whether or not AP allows STAs in TXOP PS mode to do power save during a </a:t>
            </a:r>
            <a:r>
              <a:rPr lang="en-US" sz="2400" b="1" dirty="0">
                <a:solidFill>
                  <a:srgbClr val="000000"/>
                </a:solidFill>
              </a:rPr>
              <a:t>downlink </a:t>
            </a:r>
            <a:r>
              <a:rPr lang="en-US" sz="2400" b="1" dirty="0"/>
              <a:t>MU TXOP as mentioned in </a:t>
            </a:r>
            <a:r>
              <a:rPr lang="en-US" sz="2400" b="1" dirty="0" smtClean="0"/>
              <a:t>Pre-motion  </a:t>
            </a:r>
            <a:r>
              <a:rPr lang="en-US" sz="2400" b="1" dirty="0"/>
              <a:t>#</a:t>
            </a:r>
            <a:r>
              <a:rPr lang="en-US" sz="2400" b="1" dirty="0" smtClean="0"/>
              <a:t>1 and update the spec framework accordingly?</a:t>
            </a:r>
            <a:endParaRPr lang="en-US" sz="2400" b="1" dirty="0"/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/>
              <a:t>Exact bit to be used is TBD.</a:t>
            </a:r>
            <a:endParaRPr lang="en-US" altLang="ko-KR" sz="2000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Y: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A:</a:t>
            </a:r>
          </a:p>
          <a:p>
            <a:pPr marL="742950" lvl="1" indent="-285750">
              <a:spcBef>
                <a:spcPct val="20000"/>
              </a:spcBef>
            </a:pPr>
            <a:endParaRPr lang="en-US" altLang="ko-KR" sz="1600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C212E41-369E-4D92-AB88-ECE3BCF4421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Appendix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51E818D-92C5-4455-82A4-D8CCAD1A0A8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Power save calculations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4495800"/>
          </a:xfrm>
        </p:spPr>
        <p:txBody>
          <a:bodyPr lIns="91440" tIns="45720" rIns="91440" bIns="45720"/>
          <a:lstStyle/>
          <a:p>
            <a:r>
              <a:rPr lang="en-US" dirty="0" smtClean="0"/>
              <a:t>Parameters</a:t>
            </a:r>
          </a:p>
          <a:p>
            <a:pPr lvl="1">
              <a:buFontTx/>
              <a:buChar char="•"/>
            </a:pPr>
            <a:r>
              <a:rPr lang="en-US" sz="1400" dirty="0" smtClean="0"/>
              <a:t>N = Number of uniform sized frames possible in 3.008 ms = floor(3.008ms/(</a:t>
            </a:r>
            <a:r>
              <a:rPr lang="en-US" sz="1400" dirty="0" err="1" smtClean="0"/>
              <a:t>T</a:t>
            </a:r>
            <a:r>
              <a:rPr lang="en-US" sz="1400" baseline="-25000" dirty="0" err="1" smtClean="0"/>
              <a:t>Frame</a:t>
            </a:r>
            <a:r>
              <a:rPr lang="en-US" sz="1400" dirty="0" err="1" smtClean="0"/>
              <a:t>+T</a:t>
            </a:r>
            <a:r>
              <a:rPr lang="en-US" sz="1400" baseline="-25000" dirty="0" err="1" smtClean="0"/>
              <a:t>BA</a:t>
            </a:r>
            <a:r>
              <a:rPr lang="en-US" sz="1400" dirty="0" smtClean="0"/>
              <a:t>))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TXOP</a:t>
            </a:r>
            <a:r>
              <a:rPr lang="en-US" sz="1400" dirty="0" smtClean="0"/>
              <a:t> = TXOP Duration</a:t>
            </a:r>
          </a:p>
          <a:p>
            <a:pPr lvl="1">
              <a:buFontTx/>
              <a:buChar char="•"/>
            </a:pPr>
            <a:r>
              <a:rPr lang="en-US" sz="1400" dirty="0" err="1" smtClean="0"/>
              <a:t>T</a:t>
            </a:r>
            <a:r>
              <a:rPr lang="en-US" sz="1400" baseline="-25000" dirty="0" err="1" smtClean="0"/>
              <a:t>Frame</a:t>
            </a:r>
            <a:r>
              <a:rPr lang="en-US" sz="1400" dirty="0" smtClean="0"/>
              <a:t> = Frame duration =  0.5ms, 1ms, 1.5ms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VHT-SIG-A </a:t>
            </a:r>
            <a:r>
              <a:rPr lang="en-US" sz="1400" dirty="0" smtClean="0"/>
              <a:t>= Time to decode VHT SIG-A = 28µs</a:t>
            </a:r>
          </a:p>
          <a:p>
            <a:pPr lvl="1">
              <a:buFontTx/>
              <a:buChar char="•"/>
            </a:pPr>
            <a:r>
              <a:rPr lang="en-US" sz="1400" dirty="0" smtClean="0"/>
              <a:t>n =  Value between 0 to N, that represents the number of frames in TXOP destined to this STA.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OFF</a:t>
            </a:r>
            <a:r>
              <a:rPr lang="en-US" sz="1400" dirty="0" smtClean="0"/>
              <a:t> = Duration for which STA is in power save mode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ON</a:t>
            </a:r>
            <a:r>
              <a:rPr lang="en-US" sz="1400" dirty="0" smtClean="0"/>
              <a:t> = Duration for which STA is awake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BA </a:t>
            </a:r>
            <a:r>
              <a:rPr lang="en-US" sz="1400" dirty="0" smtClean="0"/>
              <a:t>= Time for transmission of corresponding BA during uplink phase = 2 *(28µs + SIFS)</a:t>
            </a:r>
          </a:p>
          <a:p>
            <a:pPr lvl="2"/>
            <a:r>
              <a:rPr lang="en-US" sz="1200" dirty="0" smtClean="0"/>
              <a:t>As an average value for case 1, duration till second uplink BA frame is considered after which station sleeps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</a:t>
            </a:r>
            <a:r>
              <a:rPr lang="en-US" sz="1400" baseline="-25000" dirty="0" smtClean="0"/>
              <a:t>MU_BA</a:t>
            </a:r>
            <a:r>
              <a:rPr lang="en-US" sz="1400" dirty="0" smtClean="0"/>
              <a:t> = Duration of uplink MU-BA phase = 4 * (28µs + SIFS) + 1*SIFS</a:t>
            </a:r>
          </a:p>
          <a:p>
            <a:pPr lvl="2"/>
            <a:r>
              <a:rPr lang="en-US" sz="1200" dirty="0" smtClean="0"/>
              <a:t>One extra SIFS used between end of BA and  start of next frame</a:t>
            </a:r>
            <a:endParaRPr lang="en-US" dirty="0" smtClean="0"/>
          </a:p>
          <a:p>
            <a:r>
              <a:rPr lang="en-US" dirty="0" smtClean="0"/>
              <a:t>Assumptions</a:t>
            </a:r>
          </a:p>
          <a:p>
            <a:pPr lvl="1">
              <a:buFontTx/>
              <a:buChar char="•"/>
            </a:pPr>
            <a:r>
              <a:rPr lang="en-US" sz="1400" dirty="0" smtClean="0"/>
              <a:t>For ease of evaluation and to have a common framework for comparison</a:t>
            </a:r>
          </a:p>
          <a:p>
            <a:pPr lvl="2"/>
            <a:r>
              <a:rPr lang="en-US" sz="1200" dirty="0" smtClean="0"/>
              <a:t>Frame length is constant within a TXOP duration</a:t>
            </a:r>
          </a:p>
          <a:p>
            <a:pPr lvl="1">
              <a:buFontTx/>
              <a:buChar char="•"/>
            </a:pPr>
            <a:r>
              <a:rPr lang="en-US" sz="1400" dirty="0" smtClean="0"/>
              <a:t>Time taken to transition between Awake and Doze state is negligible</a:t>
            </a:r>
          </a:p>
          <a:p>
            <a:endParaRPr lang="en-US" altLang="ko-KR" b="0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3606E4D-785C-49A1-B747-83A795B1648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Power save calculations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971799" y="4488618"/>
          <a:ext cx="4995863" cy="585032"/>
        </p:xfrm>
        <a:graphic>
          <a:graphicData uri="http://schemas.openxmlformats.org/presentationml/2006/ole">
            <p:oleObj spid="_x0000_s2050" name="Equation" r:id="rId4" imgW="3898800" imgH="457200" progId="">
              <p:embed/>
            </p:oleObj>
          </a:graphicData>
        </a:graphic>
      </p:graphicFrame>
      <p:sp>
        <p:nvSpPr>
          <p:cNvPr id="2056" name="TextBox 202"/>
          <p:cNvSpPr txBox="1">
            <a:spLocks noChangeArrowheads="1"/>
          </p:cNvSpPr>
          <p:nvPr/>
        </p:nvSpPr>
        <p:spPr bwMode="auto">
          <a:xfrm>
            <a:off x="8458200" y="4638675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/>
              <a:t>(1)</a:t>
            </a:r>
          </a:p>
        </p:txBody>
      </p:sp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3581400" y="5410200"/>
          <a:ext cx="4225925" cy="558800"/>
        </p:xfrm>
        <a:graphic>
          <a:graphicData uri="http://schemas.openxmlformats.org/presentationml/2006/ole">
            <p:oleObj spid="_x0000_s2051" name="Equation" r:id="rId5" imgW="3441600" imgH="457200" progId="">
              <p:embed/>
            </p:oleObj>
          </a:graphicData>
        </a:graphic>
      </p:graphicFrame>
      <p:sp>
        <p:nvSpPr>
          <p:cNvPr id="2057" name="TextBox 206"/>
          <p:cNvSpPr txBox="1">
            <a:spLocks noChangeArrowheads="1"/>
          </p:cNvSpPr>
          <p:nvPr/>
        </p:nvSpPr>
        <p:spPr bwMode="auto">
          <a:xfrm>
            <a:off x="8458200" y="5486400"/>
            <a:ext cx="533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/>
              <a:t>(2)</a:t>
            </a:r>
          </a:p>
        </p:txBody>
      </p:sp>
      <p:sp>
        <p:nvSpPr>
          <p:cNvPr id="2058" name="TextBox 207"/>
          <p:cNvSpPr txBox="1">
            <a:spLocks noChangeArrowheads="1"/>
          </p:cNvSpPr>
          <p:nvPr/>
        </p:nvSpPr>
        <p:spPr bwMode="auto">
          <a:xfrm>
            <a:off x="762000" y="5310188"/>
            <a:ext cx="2209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/>
              <a:t>When GID not matching</a:t>
            </a:r>
          </a:p>
          <a:p>
            <a:pPr eaLnBrk="1" hangingPunct="1"/>
            <a:r>
              <a:rPr lang="en-US" sz="1400"/>
              <a:t> OR N</a:t>
            </a:r>
            <a:r>
              <a:rPr lang="en-US" sz="1400" baseline="-25000"/>
              <a:t>STS</a:t>
            </a:r>
            <a:r>
              <a:rPr lang="en-US" sz="1400"/>
              <a:t> = 0</a:t>
            </a:r>
          </a:p>
        </p:txBody>
      </p:sp>
      <p:cxnSp>
        <p:nvCxnSpPr>
          <p:cNvPr id="211" name="Straight Arrow Connector 210"/>
          <p:cNvCxnSpPr/>
          <p:nvPr/>
        </p:nvCxnSpPr>
        <p:spPr>
          <a:xfrm>
            <a:off x="2819400" y="56388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TextBox 212"/>
          <p:cNvSpPr txBox="1">
            <a:spLocks noChangeArrowheads="1"/>
          </p:cNvSpPr>
          <p:nvPr/>
        </p:nvSpPr>
        <p:spPr bwMode="auto">
          <a:xfrm>
            <a:off x="304800" y="3252788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/>
              <a:t>No. of frames (N)</a:t>
            </a:r>
          </a:p>
        </p:txBody>
      </p:sp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2295525" y="3073400"/>
          <a:ext cx="1811338" cy="677863"/>
        </p:xfrm>
        <a:graphic>
          <a:graphicData uri="http://schemas.openxmlformats.org/presentationml/2006/ole">
            <p:oleObj spid="_x0000_s2052" name="Equation" r:id="rId6" imgW="1358640" imgH="507960" progId="">
              <p:embed/>
            </p:oleObj>
          </a:graphicData>
        </a:graphic>
      </p:graphicFrame>
      <p:cxnSp>
        <p:nvCxnSpPr>
          <p:cNvPr id="2" name="Straight Arrow Connector 210"/>
          <p:cNvCxnSpPr/>
          <p:nvPr/>
        </p:nvCxnSpPr>
        <p:spPr>
          <a:xfrm>
            <a:off x="8001000" y="56388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5" name="TextBox 75"/>
          <p:cNvSpPr txBox="1">
            <a:spLocks noChangeArrowheads="1"/>
          </p:cNvSpPr>
          <p:nvPr/>
        </p:nvSpPr>
        <p:spPr bwMode="auto">
          <a:xfrm>
            <a:off x="457200" y="6015335"/>
            <a:ext cx="8458200" cy="46166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T</a:t>
            </a:r>
            <a:r>
              <a:rPr lang="en-US" baseline="-25000" dirty="0" smtClean="0"/>
              <a:t>MU_BA </a:t>
            </a:r>
            <a:r>
              <a:rPr lang="en-US" dirty="0" smtClean="0"/>
              <a:t>= 4 *(BA  frame duration)+5*SIFS</a:t>
            </a:r>
          </a:p>
          <a:p>
            <a:pPr eaLnBrk="1" hangingPunct="1"/>
            <a:r>
              <a:rPr lang="en-US" dirty="0" smtClean="0"/>
              <a:t>T</a:t>
            </a:r>
            <a:r>
              <a:rPr lang="en-US" baseline="-25000" dirty="0" smtClean="0"/>
              <a:t>BA</a:t>
            </a:r>
            <a:r>
              <a:rPr lang="en-US" dirty="0" smtClean="0"/>
              <a:t> =  Time till the corresponding BA transmission(Here , it is second BA frame in uplink = 2 * (BA frame duration) + 2 * SIFS)</a:t>
            </a:r>
            <a:endParaRPr lang="en-US" dirty="0"/>
          </a:p>
        </p:txBody>
      </p:sp>
      <p:cxnSp>
        <p:nvCxnSpPr>
          <p:cNvPr id="212" name="Straight Arrow Connector 211"/>
          <p:cNvCxnSpPr/>
          <p:nvPr/>
        </p:nvCxnSpPr>
        <p:spPr>
          <a:xfrm>
            <a:off x="1981200" y="3392488"/>
            <a:ext cx="2714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125413" y="3876675"/>
          <a:ext cx="2855912" cy="401638"/>
        </p:xfrm>
        <a:graphic>
          <a:graphicData uri="http://schemas.openxmlformats.org/presentationml/2006/ole">
            <p:oleObj spid="_x0000_s2053" name="Equation" r:id="rId7" imgW="1714320" imgH="241200" progId="">
              <p:embed/>
            </p:oleObj>
          </a:graphicData>
        </a:graphic>
      </p:graphicFrame>
      <p:sp>
        <p:nvSpPr>
          <p:cNvPr id="2068" name="TextBox 212"/>
          <p:cNvSpPr txBox="1">
            <a:spLocks noChangeArrowheads="1"/>
          </p:cNvSpPr>
          <p:nvPr/>
        </p:nvSpPr>
        <p:spPr bwMode="auto">
          <a:xfrm>
            <a:off x="304800" y="3252788"/>
            <a:ext cx="1447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/>
              <a:t>No. of frames (N)</a:t>
            </a:r>
          </a:p>
        </p:txBody>
      </p:sp>
      <p:cxnSp>
        <p:nvCxnSpPr>
          <p:cNvPr id="3" name="Straight Arrow Connector 211"/>
          <p:cNvCxnSpPr/>
          <p:nvPr/>
        </p:nvCxnSpPr>
        <p:spPr>
          <a:xfrm>
            <a:off x="1981200" y="3392488"/>
            <a:ext cx="27146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0" name="Group 109"/>
          <p:cNvGrpSpPr>
            <a:grpSpLocks/>
          </p:cNvGrpSpPr>
          <p:nvPr/>
        </p:nvGrpSpPr>
        <p:grpSpPr bwMode="auto">
          <a:xfrm>
            <a:off x="609600" y="1524000"/>
            <a:ext cx="7696200" cy="2133600"/>
            <a:chOff x="228599" y="1371600"/>
            <a:chExt cx="7696201" cy="2133600"/>
          </a:xfrm>
        </p:grpSpPr>
        <p:sp>
          <p:nvSpPr>
            <p:cNvPr id="199" name="Rounded Rectangular Callout 198"/>
            <p:cNvSpPr/>
            <p:nvPr/>
          </p:nvSpPr>
          <p:spPr>
            <a:xfrm>
              <a:off x="3886199" y="2743200"/>
              <a:ext cx="1524000" cy="533400"/>
            </a:xfrm>
            <a:prstGeom prst="wedgeRoundRectCallout">
              <a:avLst>
                <a:gd name="adj1" fmla="val 94576"/>
                <a:gd name="adj2" fmla="val -128493"/>
                <a:gd name="adj3" fmla="val 16667"/>
              </a:avLst>
            </a:prstGeom>
            <a:solidFill>
              <a:srgbClr val="EAEAEA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Case 1:</a:t>
              </a:r>
            </a:p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More Data bit = 0;</a:t>
              </a:r>
            </a:p>
            <a:p>
              <a:pPr algn="ctr" eaLnBrk="1" hangingPunct="1">
                <a:defRPr/>
              </a:pPr>
              <a:r>
                <a:rPr lang="en-US" dirty="0">
                  <a:solidFill>
                    <a:schemeClr val="tx1"/>
                  </a:solidFill>
                </a:rPr>
                <a:t>Entered Doze state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228599" y="2103438"/>
              <a:ext cx="1524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80999" y="2103438"/>
              <a:ext cx="6858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cxnSp>
          <p:nvCxnSpPr>
            <p:cNvPr id="7" name="Straight Connector 6"/>
            <p:cNvCxnSpPr/>
            <p:nvPr/>
          </p:nvCxnSpPr>
          <p:spPr>
            <a:xfrm rot="16200000" flipH="1">
              <a:off x="-495301" y="2141538"/>
              <a:ext cx="1447800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5562600" y="1493838"/>
              <a:ext cx="23622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>
              <a:off x="228599" y="1493838"/>
              <a:ext cx="32004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0" name="TextBox 12"/>
            <p:cNvSpPr txBox="1">
              <a:spLocks noChangeArrowheads="1"/>
            </p:cNvSpPr>
            <p:nvPr/>
          </p:nvSpPr>
          <p:spPr bwMode="auto">
            <a:xfrm>
              <a:off x="4038600" y="1371600"/>
              <a:ext cx="8382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/>
                <a:t>T</a:t>
              </a:r>
              <a:r>
                <a:rPr lang="en-US" sz="1600" baseline="-25000"/>
                <a:t>TXOP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42999" y="2103438"/>
              <a:ext cx="685800" cy="228600"/>
            </a:xfrm>
            <a:prstGeom prst="rect">
              <a:avLst/>
            </a:prstGeom>
            <a:solidFill>
              <a:srgbClr val="FF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MU-BA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00800" y="2103438"/>
              <a:ext cx="152400" cy="228600"/>
            </a:xfrm>
            <a:prstGeom prst="rect">
              <a:avLst/>
            </a:prstGeom>
            <a:solidFill>
              <a:srgbClr val="CCFFFF"/>
            </a:solidFill>
            <a:ln w="127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53200" y="2103438"/>
              <a:ext cx="609600" cy="228600"/>
            </a:xfrm>
            <a:prstGeom prst="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bg1">
                      <a:lumMod val="50000"/>
                    </a:schemeClr>
                  </a:solidFill>
                </a:rPr>
                <a:t>Data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62800" y="2103438"/>
              <a:ext cx="685800" cy="228600"/>
            </a:xfrm>
            <a:prstGeom prst="rect">
              <a:avLst/>
            </a:prstGeom>
            <a:noFill/>
            <a:ln w="1270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bg1">
                      <a:lumMod val="50000"/>
                    </a:schemeClr>
                  </a:solidFill>
                </a:rPr>
                <a:t>MU-BA</a:t>
              </a:r>
            </a:p>
          </p:txBody>
        </p:sp>
        <p:sp>
          <p:nvSpPr>
            <p:cNvPr id="2085" name="TextBox 23"/>
            <p:cNvSpPr txBox="1">
              <a:spLocks noChangeArrowheads="1"/>
            </p:cNvSpPr>
            <p:nvPr/>
          </p:nvSpPr>
          <p:spPr bwMode="auto">
            <a:xfrm>
              <a:off x="306388" y="1493838"/>
              <a:ext cx="912812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400"/>
                <a:t>T</a:t>
              </a:r>
              <a:r>
                <a:rPr lang="en-US" sz="1400" baseline="-25000"/>
                <a:t>VHT-SIG-A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0187" y="2103438"/>
              <a:ext cx="1600200" cy="228600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906587" y="2103438"/>
              <a:ext cx="1524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58987" y="2103438"/>
              <a:ext cx="6858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820987" y="2103438"/>
              <a:ext cx="685800" cy="228600"/>
            </a:xfrm>
            <a:prstGeom prst="rect">
              <a:avLst/>
            </a:prstGeom>
            <a:solidFill>
              <a:srgbClr val="FF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MU-BA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908174" y="2103438"/>
              <a:ext cx="1600200" cy="228600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91" name="TextBox 40"/>
            <p:cNvSpPr txBox="1">
              <a:spLocks noChangeArrowheads="1"/>
            </p:cNvSpPr>
            <p:nvPr/>
          </p:nvSpPr>
          <p:spPr bwMode="auto">
            <a:xfrm>
              <a:off x="381000" y="2298701"/>
              <a:ext cx="6858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100"/>
                <a:t>Frame 1</a:t>
              </a:r>
            </a:p>
          </p:txBody>
        </p:sp>
        <p:sp>
          <p:nvSpPr>
            <p:cNvPr id="2092" name="TextBox 41"/>
            <p:cNvSpPr txBox="1">
              <a:spLocks noChangeArrowheads="1"/>
            </p:cNvSpPr>
            <p:nvPr/>
          </p:nvSpPr>
          <p:spPr bwMode="auto">
            <a:xfrm>
              <a:off x="2057400" y="2298701"/>
              <a:ext cx="6858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100"/>
                <a:t>Frame 2</a:t>
              </a:r>
            </a:p>
          </p:txBody>
        </p:sp>
        <p:sp>
          <p:nvSpPr>
            <p:cNvPr id="2093" name="TextBox 42"/>
            <p:cNvSpPr txBox="1">
              <a:spLocks noChangeArrowheads="1"/>
            </p:cNvSpPr>
            <p:nvPr/>
          </p:nvSpPr>
          <p:spPr bwMode="auto">
            <a:xfrm>
              <a:off x="6477000" y="1874838"/>
              <a:ext cx="685800" cy="261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100"/>
                <a:t>Frame N</a:t>
              </a:r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rot="5400000">
              <a:off x="272256" y="1756569"/>
              <a:ext cx="182562" cy="114300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Left Brace 47"/>
            <p:cNvSpPr>
              <a:spLocks/>
            </p:cNvSpPr>
            <p:nvPr/>
          </p:nvSpPr>
          <p:spPr bwMode="auto">
            <a:xfrm rot="5400000">
              <a:off x="283368" y="1928019"/>
              <a:ext cx="46038" cy="152400"/>
            </a:xfrm>
            <a:prstGeom prst="leftBrace">
              <a:avLst>
                <a:gd name="adj1" fmla="val 8337"/>
                <a:gd name="adj2" fmla="val 50000"/>
              </a:avLst>
            </a:prstGeom>
            <a:noFill/>
            <a:ln w="9525" algn="ctr">
              <a:solidFill>
                <a:srgbClr val="0000FF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721225" y="2103438"/>
              <a:ext cx="1524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873625" y="2103438"/>
              <a:ext cx="685800" cy="228600"/>
            </a:xfrm>
            <a:prstGeom prst="rect">
              <a:avLst/>
            </a:prstGeom>
            <a:solidFill>
              <a:srgbClr val="CCFFFF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635625" y="2103438"/>
              <a:ext cx="685800" cy="228600"/>
            </a:xfrm>
            <a:prstGeom prst="rect">
              <a:avLst/>
            </a:prstGeom>
            <a:solidFill>
              <a:srgbClr val="FFFFCC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MU-BA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4722813" y="2103438"/>
              <a:ext cx="1600200" cy="228600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00" name="TextBox 59"/>
            <p:cNvSpPr txBox="1">
              <a:spLocks noChangeArrowheads="1"/>
            </p:cNvSpPr>
            <p:nvPr/>
          </p:nvSpPr>
          <p:spPr bwMode="auto">
            <a:xfrm>
              <a:off x="4875213" y="2298701"/>
              <a:ext cx="838200" cy="261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100"/>
                <a:t>Frame n</a:t>
              </a:r>
            </a:p>
          </p:txBody>
        </p:sp>
        <p:sp>
          <p:nvSpPr>
            <p:cNvPr id="2101" name="TextBox 61"/>
            <p:cNvSpPr txBox="1">
              <a:spLocks noChangeArrowheads="1"/>
            </p:cNvSpPr>
            <p:nvPr/>
          </p:nvSpPr>
          <p:spPr bwMode="auto">
            <a:xfrm>
              <a:off x="3657600" y="2027238"/>
              <a:ext cx="3810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dirty="0"/>
                <a:t>…</a:t>
              </a:r>
            </a:p>
          </p:txBody>
        </p:sp>
        <p:sp>
          <p:nvSpPr>
            <p:cNvPr id="64" name="Rounded Rectangular Callout 63"/>
            <p:cNvSpPr>
              <a:spLocks noChangeArrowheads="1"/>
            </p:cNvSpPr>
            <p:nvPr/>
          </p:nvSpPr>
          <p:spPr bwMode="auto">
            <a:xfrm>
              <a:off x="5791200" y="2971800"/>
              <a:ext cx="2133600" cy="533400"/>
            </a:xfrm>
            <a:prstGeom prst="wedgeRoundRectCallout">
              <a:avLst>
                <a:gd name="adj1" fmla="val -13876"/>
                <a:gd name="adj2" fmla="val -167151"/>
                <a:gd name="adj3" fmla="val 16667"/>
              </a:avLst>
            </a:prstGeom>
            <a:solidFill>
              <a:srgbClr val="EAEAEA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b="1" dirty="0">
                  <a:latin typeface="+mn-lt"/>
                </a:rPr>
                <a:t>Case 2:</a:t>
              </a:r>
            </a:p>
            <a:p>
              <a:pPr algn="ctr" eaLnBrk="1" hangingPunct="1">
                <a:defRPr/>
              </a:pPr>
              <a:r>
                <a:rPr lang="en-US" sz="1100" dirty="0">
                  <a:latin typeface="+mn-lt"/>
                </a:rPr>
                <a:t>GID don’t match OR N</a:t>
              </a:r>
              <a:r>
                <a:rPr lang="en-US" sz="1100" baseline="-25000" dirty="0">
                  <a:latin typeface="+mn-lt"/>
                </a:rPr>
                <a:t>STS</a:t>
              </a:r>
              <a:r>
                <a:rPr lang="en-US" sz="1100" dirty="0">
                  <a:latin typeface="+mn-lt"/>
                </a:rPr>
                <a:t> = 0;</a:t>
              </a:r>
            </a:p>
            <a:p>
              <a:pPr algn="ctr" eaLnBrk="1" hangingPunct="1">
                <a:defRPr/>
              </a:pPr>
              <a:r>
                <a:rPr lang="en-US" sz="1100" dirty="0">
                  <a:latin typeface="+mn-lt"/>
                </a:rPr>
                <a:t>Entered Doze state</a:t>
              </a:r>
            </a:p>
          </p:txBody>
        </p:sp>
        <p:cxnSp>
          <p:nvCxnSpPr>
            <p:cNvPr id="75" name="Straight Arrow Connector 74"/>
            <p:cNvCxnSpPr/>
            <p:nvPr/>
          </p:nvCxnSpPr>
          <p:spPr>
            <a:xfrm>
              <a:off x="7467600" y="2484438"/>
              <a:ext cx="4572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0800000">
              <a:off x="6553200" y="2484438"/>
              <a:ext cx="3810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5" name="TextBox 79"/>
            <p:cNvSpPr txBox="1">
              <a:spLocks noChangeArrowheads="1"/>
            </p:cNvSpPr>
            <p:nvPr/>
          </p:nvSpPr>
          <p:spPr bwMode="auto">
            <a:xfrm>
              <a:off x="6934200" y="2332038"/>
              <a:ext cx="609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/>
                <a:t>T</a:t>
              </a:r>
              <a:r>
                <a:rPr lang="en-US" baseline="-25000"/>
                <a:t>OFF2</a:t>
              </a:r>
            </a:p>
          </p:txBody>
        </p:sp>
        <p:cxnSp>
          <p:nvCxnSpPr>
            <p:cNvPr id="174" name="Straight Connector 173"/>
            <p:cNvCxnSpPr/>
            <p:nvPr/>
          </p:nvCxnSpPr>
          <p:spPr>
            <a:xfrm rot="5400000">
              <a:off x="1751012" y="1951038"/>
              <a:ext cx="306387" cy="158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3351212" y="1951038"/>
              <a:ext cx="306387" cy="158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rot="10800000">
              <a:off x="1904999" y="1798638"/>
              <a:ext cx="2286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>
              <a:off x="2590799" y="1798638"/>
              <a:ext cx="1524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0" name="TextBox 179"/>
            <p:cNvSpPr txBox="1">
              <a:spLocks noChangeArrowheads="1"/>
            </p:cNvSpPr>
            <p:nvPr/>
          </p:nvSpPr>
          <p:spPr bwMode="auto">
            <a:xfrm>
              <a:off x="2057400" y="1612901"/>
              <a:ext cx="685800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sz="1600"/>
                <a:t>T</a:t>
              </a:r>
              <a:r>
                <a:rPr lang="en-US" sz="1600" baseline="-25000"/>
                <a:t>Frame</a:t>
              </a:r>
            </a:p>
          </p:txBody>
        </p:sp>
        <p:cxnSp>
          <p:nvCxnSpPr>
            <p:cNvPr id="193" name="Straight Connector 192"/>
            <p:cNvCxnSpPr/>
            <p:nvPr/>
          </p:nvCxnSpPr>
          <p:spPr>
            <a:xfrm rot="5400000">
              <a:off x="2589212" y="1951038"/>
              <a:ext cx="306387" cy="158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Arrow Connector 194"/>
            <p:cNvCxnSpPr/>
            <p:nvPr/>
          </p:nvCxnSpPr>
          <p:spPr>
            <a:xfrm rot="10800000">
              <a:off x="2743199" y="1798638"/>
              <a:ext cx="2286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/>
            <p:nvPr/>
          </p:nvCxnSpPr>
          <p:spPr>
            <a:xfrm>
              <a:off x="3276599" y="1798638"/>
              <a:ext cx="2286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4" name="TextBox 197"/>
            <p:cNvSpPr txBox="1">
              <a:spLocks noChangeArrowheads="1"/>
            </p:cNvSpPr>
            <p:nvPr/>
          </p:nvSpPr>
          <p:spPr bwMode="auto">
            <a:xfrm>
              <a:off x="2819400" y="1524000"/>
              <a:ext cx="685799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 smtClean="0"/>
                <a:t>T</a:t>
              </a:r>
              <a:r>
                <a:rPr lang="en-US" baseline="-25000" dirty="0" smtClean="0"/>
                <a:t>MU_BA</a:t>
              </a:r>
              <a:endParaRPr lang="en-US" baseline="-25000" dirty="0"/>
            </a:p>
          </p:txBody>
        </p:sp>
        <p:sp>
          <p:nvSpPr>
            <p:cNvPr id="2115" name="TextBox 84"/>
            <p:cNvSpPr txBox="1">
              <a:spLocks noChangeArrowheads="1"/>
            </p:cNvSpPr>
            <p:nvPr/>
          </p:nvSpPr>
          <p:spPr bwMode="auto">
            <a:xfrm>
              <a:off x="7162800" y="2713038"/>
              <a:ext cx="609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/>
                <a:t>T</a:t>
              </a:r>
              <a:r>
                <a:rPr lang="en-US" baseline="-25000"/>
                <a:t>OFF1</a:t>
              </a: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7696200" y="2865438"/>
              <a:ext cx="2286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6399213" y="2482850"/>
              <a:ext cx="306388" cy="158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5904707" y="2521744"/>
              <a:ext cx="838200" cy="1587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rot="10800000">
              <a:off x="6324600" y="2865438"/>
              <a:ext cx="685800" cy="1587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16200000" flipH="1">
              <a:off x="7239000" y="2179638"/>
              <a:ext cx="1371600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1" name="TextBox 203"/>
          <p:cNvSpPr txBox="1">
            <a:spLocks noChangeArrowheads="1"/>
          </p:cNvSpPr>
          <p:nvPr/>
        </p:nvSpPr>
        <p:spPr bwMode="auto">
          <a:xfrm>
            <a:off x="76200" y="4638675"/>
            <a:ext cx="266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 b="1"/>
              <a:t>Case 1</a:t>
            </a:r>
            <a:r>
              <a:rPr lang="en-US" sz="1400"/>
              <a:t>: When More data bit = 0</a:t>
            </a:r>
          </a:p>
        </p:txBody>
      </p:sp>
      <p:sp>
        <p:nvSpPr>
          <p:cNvPr id="2072" name="TextBox 207"/>
          <p:cNvSpPr txBox="1">
            <a:spLocks noChangeArrowheads="1"/>
          </p:cNvSpPr>
          <p:nvPr/>
        </p:nvSpPr>
        <p:spPr bwMode="auto">
          <a:xfrm>
            <a:off x="762000" y="5310188"/>
            <a:ext cx="2209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400"/>
              <a:t>When GID not matching</a:t>
            </a:r>
          </a:p>
          <a:p>
            <a:pPr eaLnBrk="1" hangingPunct="1"/>
            <a:r>
              <a:rPr lang="en-US" sz="1400"/>
              <a:t> OR N</a:t>
            </a:r>
            <a:r>
              <a:rPr lang="en-US" sz="1400" baseline="-25000"/>
              <a:t>STS</a:t>
            </a:r>
            <a:r>
              <a:rPr lang="en-US" sz="1400"/>
              <a:t> = 0</a:t>
            </a:r>
          </a:p>
        </p:txBody>
      </p:sp>
      <p:sp>
        <p:nvSpPr>
          <p:cNvPr id="2073" name="Rectangle 73"/>
          <p:cNvSpPr>
            <a:spLocks noChangeArrowheads="1"/>
          </p:cNvSpPr>
          <p:nvPr/>
        </p:nvSpPr>
        <p:spPr bwMode="auto">
          <a:xfrm>
            <a:off x="76200" y="5421313"/>
            <a:ext cx="73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b="1"/>
              <a:t>Case 2</a:t>
            </a:r>
            <a:r>
              <a:rPr lang="en-US" sz="1400"/>
              <a:t>: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2514600" y="48006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8001000" y="48006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F7C1D7-51F8-45B0-846B-585F8B7A6E4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Introduction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z="2000" smtClean="0">
                <a:ea typeface="굴림" pitchFamily="34" charset="-127"/>
              </a:rPr>
              <a:t>Not all of the stations in a BSS have frames to receive during downlink Multi-User Transmission Opportunity (MU-TXOP).</a:t>
            </a:r>
          </a:p>
          <a:p>
            <a:pPr eaLnBrk="1" hangingPunct="1"/>
            <a:r>
              <a:rPr lang="en-US" altLang="ko-KR" sz="2000" smtClean="0">
                <a:ea typeface="굴림" pitchFamily="34" charset="-127"/>
              </a:rPr>
              <a:t>It is possible for a station to save power when it knows that there are no frames for it during a downlink MU-TXOP. </a:t>
            </a:r>
          </a:p>
          <a:p>
            <a:pPr eaLnBrk="1" hangingPunct="1"/>
            <a:r>
              <a:rPr lang="en-US" altLang="ko-KR" sz="2000" smtClean="0">
                <a:ea typeface="굴림" pitchFamily="34" charset="-127"/>
              </a:rPr>
              <a:t>In this presentation, a power saving scheme is proposed which allows stations to save power during downlink MU-TXOP.</a:t>
            </a:r>
          </a:p>
          <a:p>
            <a:pPr eaLnBrk="1" hangingPunct="1"/>
            <a:endParaRPr lang="en-US" altLang="ko-KR" sz="1600" smtClean="0">
              <a:solidFill>
                <a:schemeClr val="accent2"/>
              </a:solidFill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4F8294F-1614-453A-A7C9-83D91C626E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Basic Idea of Proposal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4495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2000" dirty="0" smtClean="0"/>
              <a:t>Allow STAs that are not targeted by the AP during a downlink TXOP to enter doze state, and sleep until the end of the TXOP;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Group ID and N</a:t>
            </a:r>
            <a:r>
              <a:rPr lang="en-US" baseline="-25000" dirty="0" smtClean="0"/>
              <a:t>STS</a:t>
            </a:r>
            <a:r>
              <a:rPr lang="en-US" dirty="0" smtClean="0"/>
              <a:t> is used by the STAs to determine whether they are targeted STAs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N</a:t>
            </a:r>
            <a:r>
              <a:rPr lang="en-US" baseline="-25000" dirty="0" smtClean="0"/>
              <a:t>STS</a:t>
            </a:r>
            <a:r>
              <a:rPr lang="en-US" dirty="0" smtClean="0"/>
              <a:t> = 0 indicates no data frames will be transmitted to this STA until the end of TXOP  (only when STA is a member of received Group ID) 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Allow STAs that do not have anymore frames for reception during a downlink MU-TXOP to enter doze state, and sleep until the end of that TXOP.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“</a:t>
            </a:r>
            <a:r>
              <a:rPr lang="en-US" b="1" dirty="0" smtClean="0"/>
              <a:t>More Data</a:t>
            </a:r>
            <a:r>
              <a:rPr lang="en-US" dirty="0" smtClean="0"/>
              <a:t>” bit in the frame control field and the </a:t>
            </a:r>
            <a:r>
              <a:rPr lang="en-US" b="1" dirty="0" smtClean="0"/>
              <a:t>N</a:t>
            </a:r>
            <a:r>
              <a:rPr lang="en-US" b="1" baseline="-25000" dirty="0" smtClean="0"/>
              <a:t>STS</a:t>
            </a:r>
            <a:r>
              <a:rPr lang="en-US" dirty="0" smtClean="0"/>
              <a:t> field in VHT-SIG-A are used to indicate whether there are data frames at AP for transmission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More Data = 0 indicates no more data frames to be transmitted to this STA until the end of this TXOP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8C2500-554A-4EB9-BE84-A52A0D75658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Details of proposal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4495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To implement this idea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AP needs to announce in Beacon /Probe Response frames whether or not it supports power saving  at STAs during downlink MU-TXOPs.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The AP needs to know whether STA is capable and willing to save power during a TXOP</a:t>
            </a:r>
          </a:p>
          <a:p>
            <a:pPr lvl="2">
              <a:lnSpc>
                <a:spcPct val="90000"/>
              </a:lnSpc>
            </a:pPr>
            <a:r>
              <a:rPr lang="en-US" sz="1600" b="1" smtClean="0"/>
              <a:t>TXOP Power Management</a:t>
            </a:r>
            <a:r>
              <a:rPr lang="en-US" sz="1600" smtClean="0"/>
              <a:t> modes defined.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A STA needs to inform AP to switch between TXOP PM modes.</a:t>
            </a:r>
          </a:p>
          <a:p>
            <a:pPr lvl="3">
              <a:lnSpc>
                <a:spcPct val="90000"/>
              </a:lnSpc>
            </a:pPr>
            <a:r>
              <a:rPr lang="en-US" sz="1400" smtClean="0"/>
              <a:t>One bit in HT Control field or in VHT Control field can be used.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At the beginning of a downlink MU-TXOP, AP needs to indicate whether or not STAs are allowed to enter Doze state during that TXOP.</a:t>
            </a:r>
          </a:p>
          <a:p>
            <a:pPr lvl="3">
              <a:lnSpc>
                <a:spcPct val="90000"/>
              </a:lnSpc>
            </a:pPr>
            <a:r>
              <a:rPr lang="en-US" sz="1400" smtClean="0"/>
              <a:t>Method of indication is TBD.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The AP needs to buffer data frames for STAs that entered Doze state until the end of the TXOP.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A STA that is in TXOP PS mode needs to know the TXOP duration</a:t>
            </a:r>
          </a:p>
          <a:p>
            <a:pPr lvl="2">
              <a:lnSpc>
                <a:spcPct val="90000"/>
              </a:lnSpc>
            </a:pPr>
            <a:r>
              <a:rPr lang="en-US" sz="1600" smtClean="0"/>
              <a:t>This is done by checking the Duration field of the RTS frames (requiring RTS/CTS exchange at the beginning of a TXOP). </a:t>
            </a:r>
            <a:endParaRPr lang="en-US" altLang="ko-KR" sz="160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6485B60-4D67-491E-96E4-5407F64BB94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TXOP Power Management modes</a:t>
            </a:r>
          </a:p>
        </p:txBody>
      </p:sp>
      <p:graphicFrame>
        <p:nvGraphicFramePr>
          <p:cNvPr id="30" name="Diagram 29"/>
          <p:cNvGraphicFramePr/>
          <p:nvPr/>
        </p:nvGraphicFramePr>
        <p:xfrm>
          <a:off x="2590545" y="2349636"/>
          <a:ext cx="1047890" cy="368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173" name="TextBox 30"/>
          <p:cNvSpPr txBox="1">
            <a:spLocks noChangeArrowheads="1"/>
          </p:cNvSpPr>
          <p:nvPr/>
        </p:nvSpPr>
        <p:spPr bwMode="auto">
          <a:xfrm>
            <a:off x="6705600" y="2654905"/>
            <a:ext cx="1295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100">
                <a:solidFill>
                  <a:srgbClr val="000099"/>
                </a:solidFill>
              </a:rPr>
              <a:t>[No change and hence omitted here]</a:t>
            </a:r>
          </a:p>
        </p:txBody>
      </p:sp>
      <p:graphicFrame>
        <p:nvGraphicFramePr>
          <p:cNvPr id="33" name="Diagram 32"/>
          <p:cNvGraphicFramePr/>
          <p:nvPr/>
        </p:nvGraphicFramePr>
        <p:xfrm>
          <a:off x="615950" y="4621306"/>
          <a:ext cx="1586048" cy="902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4" name="Diagram 33"/>
          <p:cNvGraphicFramePr/>
          <p:nvPr/>
        </p:nvGraphicFramePr>
        <p:xfrm>
          <a:off x="4418846" y="1676400"/>
          <a:ext cx="1968104" cy="32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35" name="Diagram 34"/>
          <p:cNvGraphicFramePr/>
          <p:nvPr/>
        </p:nvGraphicFramePr>
        <p:xfrm>
          <a:off x="7010599" y="2324880"/>
          <a:ext cx="701011" cy="370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7" name="Diagram 36"/>
          <p:cNvGraphicFramePr/>
          <p:nvPr/>
        </p:nvGraphicFramePr>
        <p:xfrm>
          <a:off x="7337117" y="4503029"/>
          <a:ext cx="1406603" cy="1053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cxnSp>
        <p:nvCxnSpPr>
          <p:cNvPr id="7178" name="Elbow Connector 42"/>
          <p:cNvCxnSpPr>
            <a:cxnSpLocks noChangeShapeType="1"/>
          </p:cNvCxnSpPr>
          <p:nvPr/>
        </p:nvCxnSpPr>
        <p:spPr bwMode="auto">
          <a:xfrm rot="5400000">
            <a:off x="4023519" y="1112649"/>
            <a:ext cx="365125" cy="2103437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7179" name="Elbow Connector 43"/>
          <p:cNvCxnSpPr>
            <a:cxnSpLocks noChangeShapeType="1"/>
          </p:cNvCxnSpPr>
          <p:nvPr/>
        </p:nvCxnSpPr>
        <p:spPr bwMode="auto">
          <a:xfrm rot="16200000" flipH="1">
            <a:off x="6126956" y="1112649"/>
            <a:ext cx="365125" cy="2103438"/>
          </a:xfrm>
          <a:prstGeom prst="bent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45" name="Right Arrow 44"/>
          <p:cNvSpPr/>
          <p:nvPr/>
        </p:nvSpPr>
        <p:spPr bwMode="auto">
          <a:xfrm>
            <a:off x="2514600" y="4367213"/>
            <a:ext cx="4495800" cy="939800"/>
          </a:xfrm>
          <a:prstGeom prst="rightArrow">
            <a:avLst>
              <a:gd name="adj1" fmla="val 65686"/>
              <a:gd name="adj2" fmla="val 59216"/>
            </a:avLst>
          </a:prstGeom>
          <a:solidFill>
            <a:schemeClr val="bg2">
              <a:lumMod val="40000"/>
              <a:lumOff val="6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1" hangingPunct="1">
              <a:defRPr/>
            </a:pPr>
            <a:r>
              <a:rPr lang="en-US" sz="1100" dirty="0">
                <a:solidFill>
                  <a:srgbClr val="002060"/>
                </a:solidFill>
                <a:sym typeface="Wingdings" pitchFamily="2" charset="2"/>
              </a:rPr>
              <a:t>-</a:t>
            </a:r>
            <a:r>
              <a:rPr lang="en-US" sz="1100" dirty="0">
                <a:solidFill>
                  <a:srgbClr val="002060"/>
                </a:solidFill>
              </a:rPr>
              <a:t> Received Group ID indicates not a member of group </a:t>
            </a:r>
            <a:r>
              <a:rPr lang="en-US" sz="1100" b="1" dirty="0">
                <a:solidFill>
                  <a:srgbClr val="FF0000"/>
                </a:solidFill>
              </a:rPr>
              <a:t>OR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2060"/>
                </a:solidFill>
                <a:sym typeface="Wingdings" pitchFamily="2" charset="2"/>
              </a:rPr>
              <a:t>-</a:t>
            </a:r>
            <a:r>
              <a:rPr lang="en-US" sz="1100" dirty="0">
                <a:solidFill>
                  <a:srgbClr val="002060"/>
                </a:solidFill>
              </a:rPr>
              <a:t> Received a frame with N</a:t>
            </a:r>
            <a:r>
              <a:rPr lang="en-US" sz="1100" baseline="-25000" dirty="0">
                <a:solidFill>
                  <a:srgbClr val="002060"/>
                </a:solidFill>
              </a:rPr>
              <a:t>STS</a:t>
            </a:r>
            <a:r>
              <a:rPr lang="en-US" sz="1100" dirty="0">
                <a:solidFill>
                  <a:srgbClr val="002060"/>
                </a:solidFill>
              </a:rPr>
              <a:t> = 0 for its position in VHT-SIG A </a:t>
            </a:r>
            <a:r>
              <a:rPr lang="en-US" sz="1100" b="1" dirty="0">
                <a:solidFill>
                  <a:srgbClr val="FF0000"/>
                </a:solidFill>
              </a:rPr>
              <a:t>OR</a:t>
            </a:r>
          </a:p>
          <a:p>
            <a:pPr eaLnBrk="1" hangingPunct="1">
              <a:defRPr/>
            </a:pPr>
            <a:r>
              <a:rPr lang="en-US" sz="1100" dirty="0">
                <a:solidFill>
                  <a:srgbClr val="002060"/>
                </a:solidFill>
              </a:rPr>
              <a:t>- Received a frame with More Data Bit = 0 in MAC header</a:t>
            </a:r>
          </a:p>
          <a:p>
            <a:pPr>
              <a:defRPr/>
            </a:pPr>
            <a:endParaRPr lang="en-US" sz="1100" dirty="0">
              <a:solidFill>
                <a:srgbClr val="002060"/>
              </a:solidFill>
            </a:endParaRPr>
          </a:p>
        </p:txBody>
      </p:sp>
      <p:sp>
        <p:nvSpPr>
          <p:cNvPr id="46" name="Left Arrow 45"/>
          <p:cNvSpPr/>
          <p:nvPr/>
        </p:nvSpPr>
        <p:spPr bwMode="auto">
          <a:xfrm>
            <a:off x="2514600" y="5307013"/>
            <a:ext cx="4114800" cy="484187"/>
          </a:xfrm>
          <a:prstGeom prst="leftArrow">
            <a:avLst>
              <a:gd name="adj1" fmla="val 50000"/>
              <a:gd name="adj2" fmla="val 89956"/>
            </a:avLst>
          </a:prstGeom>
          <a:solidFill>
            <a:schemeClr val="accent3">
              <a:lumMod val="8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rgbClr val="002060"/>
                </a:solidFill>
              </a:rPr>
              <a:t>End of  downlink MU TXOP (NAV duration)</a:t>
            </a:r>
          </a:p>
        </p:txBody>
      </p:sp>
      <p:cxnSp>
        <p:nvCxnSpPr>
          <p:cNvPr id="7182" name="Elbow Connector 24"/>
          <p:cNvCxnSpPr>
            <a:cxnSpLocks noChangeShapeType="1"/>
            <a:endCxn id="7183" idx="0"/>
          </p:cNvCxnSpPr>
          <p:nvPr/>
        </p:nvCxnSpPr>
        <p:spPr bwMode="auto">
          <a:xfrm rot="10800000" flipV="1">
            <a:off x="1295400" y="3200400"/>
            <a:ext cx="1828800" cy="304800"/>
          </a:xfrm>
          <a:prstGeom prst="bentConnector2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</p:spPr>
      </p:cxnSp>
      <p:sp>
        <p:nvSpPr>
          <p:cNvPr id="7183" name="Rectangle 27"/>
          <p:cNvSpPr>
            <a:spLocks noChangeArrowheads="1"/>
          </p:cNvSpPr>
          <p:nvPr/>
        </p:nvSpPr>
        <p:spPr bwMode="auto">
          <a:xfrm>
            <a:off x="838200" y="3505200"/>
            <a:ext cx="914400" cy="457200"/>
          </a:xfrm>
          <a:prstGeom prst="rect">
            <a:avLst/>
          </a:prstGeom>
          <a:solidFill>
            <a:schemeClr val="bg2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/>
              <a:t>TXOP non-PS </a:t>
            </a:r>
          </a:p>
          <a:p>
            <a:pPr algn="ctr" eaLnBrk="1" hangingPunct="1"/>
            <a:r>
              <a:rPr lang="en-US"/>
              <a:t>Mode</a:t>
            </a:r>
          </a:p>
        </p:txBody>
      </p:sp>
      <p:sp>
        <p:nvSpPr>
          <p:cNvPr id="7184" name="Line 28"/>
          <p:cNvSpPr>
            <a:spLocks noChangeShapeType="1"/>
          </p:cNvSpPr>
          <p:nvPr/>
        </p:nvSpPr>
        <p:spPr bwMode="auto">
          <a:xfrm>
            <a:off x="1295400" y="3962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5" name="Rectangle 29"/>
          <p:cNvSpPr>
            <a:spLocks noChangeArrowheads="1"/>
          </p:cNvSpPr>
          <p:nvPr/>
        </p:nvSpPr>
        <p:spPr bwMode="auto">
          <a:xfrm>
            <a:off x="4495800" y="3505200"/>
            <a:ext cx="914400" cy="457200"/>
          </a:xfrm>
          <a:prstGeom prst="rect">
            <a:avLst/>
          </a:prstGeom>
          <a:solidFill>
            <a:srgbClr val="FF9900">
              <a:alpha val="47842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/>
              <a:t>TXOP PS</a:t>
            </a:r>
          </a:p>
          <a:p>
            <a:pPr algn="ctr" eaLnBrk="1" hangingPunct="1"/>
            <a:r>
              <a:rPr lang="en-US" dirty="0"/>
              <a:t>Mode</a:t>
            </a:r>
          </a:p>
        </p:txBody>
      </p:sp>
      <p:sp>
        <p:nvSpPr>
          <p:cNvPr id="7187" name="Line 31"/>
          <p:cNvSpPr>
            <a:spLocks noChangeShapeType="1"/>
          </p:cNvSpPr>
          <p:nvPr/>
        </p:nvSpPr>
        <p:spPr bwMode="auto">
          <a:xfrm>
            <a:off x="3124200" y="2667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33"/>
          <p:cNvSpPr>
            <a:spLocks noChangeShapeType="1"/>
          </p:cNvSpPr>
          <p:nvPr/>
        </p:nvSpPr>
        <p:spPr bwMode="auto">
          <a:xfrm>
            <a:off x="1524000" y="42672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34"/>
          <p:cNvSpPr>
            <a:spLocks noChangeShapeType="1"/>
          </p:cNvSpPr>
          <p:nvPr/>
        </p:nvSpPr>
        <p:spPr bwMode="auto">
          <a:xfrm flipH="1">
            <a:off x="1524000" y="4267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35"/>
          <p:cNvSpPr>
            <a:spLocks noChangeShapeType="1"/>
          </p:cNvSpPr>
          <p:nvPr/>
        </p:nvSpPr>
        <p:spPr bwMode="auto">
          <a:xfrm flipH="1">
            <a:off x="8045450" y="4267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36"/>
          <p:cNvSpPr>
            <a:spLocks noChangeShapeType="1"/>
          </p:cNvSpPr>
          <p:nvPr/>
        </p:nvSpPr>
        <p:spPr bwMode="auto">
          <a:xfrm flipH="1">
            <a:off x="4876800" y="3962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2" name="Text Box 37"/>
          <p:cNvSpPr txBox="1">
            <a:spLocks noChangeArrowheads="1"/>
          </p:cNvSpPr>
          <p:nvPr/>
        </p:nvSpPr>
        <p:spPr bwMode="auto">
          <a:xfrm>
            <a:off x="381000" y="6019800"/>
            <a:ext cx="838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b="1"/>
              <a:t>The TXOP Power Management mode is only meaningful within a downlink multi-user TXOP.</a:t>
            </a:r>
          </a:p>
        </p:txBody>
      </p:sp>
      <p:cxnSp>
        <p:nvCxnSpPr>
          <p:cNvPr id="27" name="Elbow Connector 24"/>
          <p:cNvCxnSpPr>
            <a:cxnSpLocks noChangeShapeType="1"/>
          </p:cNvCxnSpPr>
          <p:nvPr/>
        </p:nvCxnSpPr>
        <p:spPr bwMode="auto">
          <a:xfrm>
            <a:off x="3124200" y="3200400"/>
            <a:ext cx="1752600" cy="304800"/>
          </a:xfrm>
          <a:prstGeom prst="bentConnector2">
            <a:avLst/>
          </a:prstGeom>
          <a:noFill/>
          <a:ln w="12700" algn="ctr">
            <a:solidFill>
              <a:srgbClr val="000000"/>
            </a:solidFill>
            <a:round/>
            <a:headEnd type="none" w="sm" len="sm"/>
            <a:tailEnd type="arrow" w="med" len="med"/>
          </a:ln>
        </p:spPr>
      </p:cxnSp>
      <p:sp>
        <p:nvSpPr>
          <p:cNvPr id="31" name="Rectangle 30"/>
          <p:cNvSpPr/>
          <p:nvPr/>
        </p:nvSpPr>
        <p:spPr>
          <a:xfrm>
            <a:off x="3276600" y="2923401"/>
            <a:ext cx="152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TXOP PM Mode = 1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371600" y="2923401"/>
            <a:ext cx="152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TXOP PM Mode = 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468A5D-18AE-40D9-8990-C72B8466309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0668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Illustration</a:t>
            </a:r>
          </a:p>
        </p:txBody>
      </p:sp>
      <p:cxnSp>
        <p:nvCxnSpPr>
          <p:cNvPr id="8196" name="Straight Connector 6"/>
          <p:cNvCxnSpPr>
            <a:cxnSpLocks noChangeShapeType="1"/>
          </p:cNvCxnSpPr>
          <p:nvPr/>
        </p:nvCxnSpPr>
        <p:spPr bwMode="auto">
          <a:xfrm flipV="1">
            <a:off x="404813" y="3394075"/>
            <a:ext cx="86756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8197" name="Straight Connector 8"/>
          <p:cNvCxnSpPr>
            <a:cxnSpLocks noChangeShapeType="1"/>
          </p:cNvCxnSpPr>
          <p:nvPr/>
        </p:nvCxnSpPr>
        <p:spPr bwMode="auto">
          <a:xfrm>
            <a:off x="404813" y="3937000"/>
            <a:ext cx="86725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8198" name="Straight Connector 9"/>
          <p:cNvCxnSpPr>
            <a:cxnSpLocks noChangeShapeType="1"/>
          </p:cNvCxnSpPr>
          <p:nvPr/>
        </p:nvCxnSpPr>
        <p:spPr bwMode="auto">
          <a:xfrm flipV="1">
            <a:off x="365125" y="4343400"/>
            <a:ext cx="870902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8199" name="Straight Connector 11"/>
          <p:cNvCxnSpPr>
            <a:cxnSpLocks noChangeShapeType="1"/>
          </p:cNvCxnSpPr>
          <p:nvPr/>
        </p:nvCxnSpPr>
        <p:spPr bwMode="auto">
          <a:xfrm>
            <a:off x="404813" y="4805363"/>
            <a:ext cx="86693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8200" name="Straight Connector 12"/>
          <p:cNvCxnSpPr>
            <a:cxnSpLocks noChangeShapeType="1"/>
          </p:cNvCxnSpPr>
          <p:nvPr/>
        </p:nvCxnSpPr>
        <p:spPr bwMode="auto">
          <a:xfrm>
            <a:off x="404813" y="5246688"/>
            <a:ext cx="86725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8201" name="Straight Connector 13"/>
          <p:cNvCxnSpPr>
            <a:cxnSpLocks noChangeShapeType="1"/>
          </p:cNvCxnSpPr>
          <p:nvPr/>
        </p:nvCxnSpPr>
        <p:spPr bwMode="auto">
          <a:xfrm>
            <a:off x="381000" y="5735638"/>
            <a:ext cx="86868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5" name="Rectangle 14"/>
          <p:cNvSpPr/>
          <p:nvPr/>
        </p:nvSpPr>
        <p:spPr bwMode="auto">
          <a:xfrm rot="16200000">
            <a:off x="361156" y="2999582"/>
            <a:ext cx="511175" cy="2714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800" b="1" dirty="0">
                <a:latin typeface="+mj-lt"/>
              </a:rPr>
              <a:t>GID=1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52475" y="3124200"/>
            <a:ext cx="1357313" cy="271463"/>
          </a:xfrm>
          <a:prstGeom prst="rect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 2, More Bit = 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752475" y="2879725"/>
            <a:ext cx="1357313" cy="254000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 1, More Bit = 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-152400" y="3222625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AP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-122238" y="3686175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-122238" y="4148138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-122238" y="4651375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-122238" y="5141913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4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-122238" y="5603875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5</a:t>
            </a:r>
          </a:p>
        </p:txBody>
      </p:sp>
      <p:cxnSp>
        <p:nvCxnSpPr>
          <p:cNvPr id="8211" name="Straight Connector 28"/>
          <p:cNvCxnSpPr>
            <a:cxnSpLocks noChangeShapeType="1"/>
          </p:cNvCxnSpPr>
          <p:nvPr/>
        </p:nvCxnSpPr>
        <p:spPr bwMode="auto">
          <a:xfrm>
            <a:off x="404813" y="6276975"/>
            <a:ext cx="867251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30" name="Rectangle 29"/>
          <p:cNvSpPr/>
          <p:nvPr/>
        </p:nvSpPr>
        <p:spPr bwMode="auto">
          <a:xfrm>
            <a:off x="-122238" y="6107113"/>
            <a:ext cx="633413" cy="238125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STA 6</a:t>
            </a:r>
          </a:p>
        </p:txBody>
      </p:sp>
      <p:sp>
        <p:nvSpPr>
          <p:cNvPr id="31" name="Rectangle 30"/>
          <p:cNvSpPr/>
          <p:nvPr/>
        </p:nvSpPr>
        <p:spPr bwMode="auto">
          <a:xfrm rot="16200000">
            <a:off x="2473325" y="3005138"/>
            <a:ext cx="509588" cy="2714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800" b="1" dirty="0">
                <a:latin typeface="+mj-lt"/>
              </a:rPr>
              <a:t>GID =2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863850" y="3157538"/>
            <a:ext cx="1357313" cy="238125"/>
          </a:xfrm>
          <a:prstGeom prst="rect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 2, More Bit = 1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863850" y="2887663"/>
            <a:ext cx="1357313" cy="266700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STA3, More Bit = 0</a:t>
            </a:r>
          </a:p>
        </p:txBody>
      </p:sp>
      <p:sp>
        <p:nvSpPr>
          <p:cNvPr id="34" name="Rectangle 33"/>
          <p:cNvSpPr/>
          <p:nvPr/>
        </p:nvSpPr>
        <p:spPr bwMode="auto">
          <a:xfrm rot="16200000">
            <a:off x="4584700" y="3005138"/>
            <a:ext cx="509588" cy="2714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800" b="1" dirty="0">
                <a:latin typeface="+mj-lt"/>
              </a:rPr>
              <a:t>GID=3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975225" y="3157538"/>
            <a:ext cx="1357313" cy="238125"/>
          </a:xfrm>
          <a:prstGeom prst="rect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STA2, More Bit = 0</a:t>
            </a:r>
          </a:p>
        </p:txBody>
      </p:sp>
      <p:sp>
        <p:nvSpPr>
          <p:cNvPr id="37" name="Rectangle 36"/>
          <p:cNvSpPr/>
          <p:nvPr/>
        </p:nvSpPr>
        <p:spPr bwMode="auto">
          <a:xfrm rot="16200000">
            <a:off x="6591300" y="3009900"/>
            <a:ext cx="500063" cy="2714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800" b="1" dirty="0">
                <a:latin typeface="+mj-lt"/>
              </a:rPr>
              <a:t>GID=4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977063" y="3151188"/>
            <a:ext cx="1357312" cy="244475"/>
          </a:xfrm>
          <a:prstGeom prst="rect">
            <a:avLst/>
          </a:prstGeom>
          <a:solidFill>
            <a:srgbClr val="0000FF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 5, More Bit = 1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6977063" y="2895600"/>
            <a:ext cx="1357312" cy="255588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STA 6, More Bit = 0</a:t>
            </a:r>
          </a:p>
        </p:txBody>
      </p:sp>
      <p:cxnSp>
        <p:nvCxnSpPr>
          <p:cNvPr id="8221" name="Straight Connector 41"/>
          <p:cNvCxnSpPr>
            <a:cxnSpLocks noChangeShapeType="1"/>
          </p:cNvCxnSpPr>
          <p:nvPr/>
        </p:nvCxnSpPr>
        <p:spPr bwMode="auto">
          <a:xfrm rot="5400000" flipH="1" flipV="1">
            <a:off x="334169" y="3804444"/>
            <a:ext cx="265112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sp>
        <p:nvSpPr>
          <p:cNvPr id="46" name="Rectangle 45"/>
          <p:cNvSpPr/>
          <p:nvPr/>
        </p:nvSpPr>
        <p:spPr bwMode="auto">
          <a:xfrm>
            <a:off x="2117725" y="3695700"/>
            <a:ext cx="173038" cy="241300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cxnSp>
        <p:nvCxnSpPr>
          <p:cNvPr id="8223" name="Straight Connector 52"/>
          <p:cNvCxnSpPr>
            <a:cxnSpLocks noChangeShapeType="1"/>
          </p:cNvCxnSpPr>
          <p:nvPr/>
        </p:nvCxnSpPr>
        <p:spPr bwMode="auto">
          <a:xfrm flipV="1">
            <a:off x="2401888" y="3870325"/>
            <a:ext cx="6672262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24" name="Straight Connector 57"/>
          <p:cNvCxnSpPr>
            <a:cxnSpLocks noChangeShapeType="1"/>
          </p:cNvCxnSpPr>
          <p:nvPr/>
        </p:nvCxnSpPr>
        <p:spPr bwMode="auto">
          <a:xfrm rot="5400000" flipH="1" flipV="1">
            <a:off x="330994" y="4201319"/>
            <a:ext cx="265112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25" name="Straight Connector 58"/>
          <p:cNvCxnSpPr>
            <a:cxnSpLocks noChangeShapeType="1"/>
          </p:cNvCxnSpPr>
          <p:nvPr/>
        </p:nvCxnSpPr>
        <p:spPr bwMode="auto">
          <a:xfrm>
            <a:off x="457200" y="4067175"/>
            <a:ext cx="6126163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26" name="Straight Connector 59"/>
          <p:cNvCxnSpPr>
            <a:cxnSpLocks noChangeShapeType="1"/>
          </p:cNvCxnSpPr>
          <p:nvPr/>
        </p:nvCxnSpPr>
        <p:spPr bwMode="auto">
          <a:xfrm rot="16200000" flipV="1">
            <a:off x="6527800" y="4114800"/>
            <a:ext cx="200025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27" name="Straight Connector 60"/>
          <p:cNvCxnSpPr>
            <a:cxnSpLocks noChangeShapeType="1"/>
          </p:cNvCxnSpPr>
          <p:nvPr/>
        </p:nvCxnSpPr>
        <p:spPr bwMode="auto">
          <a:xfrm>
            <a:off x="6673850" y="4260850"/>
            <a:ext cx="240347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sp>
        <p:nvSpPr>
          <p:cNvPr id="62" name="Rectangle 61"/>
          <p:cNvSpPr/>
          <p:nvPr/>
        </p:nvSpPr>
        <p:spPr bwMode="auto">
          <a:xfrm>
            <a:off x="6370638" y="4100513"/>
            <a:ext cx="182562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249738" y="4567238"/>
            <a:ext cx="182562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cxnSp>
        <p:nvCxnSpPr>
          <p:cNvPr id="8230" name="Straight Connector 63"/>
          <p:cNvCxnSpPr>
            <a:cxnSpLocks noChangeShapeType="1"/>
          </p:cNvCxnSpPr>
          <p:nvPr/>
        </p:nvCxnSpPr>
        <p:spPr bwMode="auto">
          <a:xfrm rot="5400000" flipH="1" flipV="1">
            <a:off x="325437" y="4673601"/>
            <a:ext cx="2635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1" name="Straight Connector 65"/>
          <p:cNvCxnSpPr>
            <a:cxnSpLocks noChangeShapeType="1"/>
          </p:cNvCxnSpPr>
          <p:nvPr/>
        </p:nvCxnSpPr>
        <p:spPr bwMode="auto">
          <a:xfrm rot="16200000" flipV="1">
            <a:off x="702469" y="4588669"/>
            <a:ext cx="182562" cy="8890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2" name="Straight Connector 66"/>
          <p:cNvCxnSpPr>
            <a:cxnSpLocks noChangeShapeType="1"/>
          </p:cNvCxnSpPr>
          <p:nvPr/>
        </p:nvCxnSpPr>
        <p:spPr bwMode="auto">
          <a:xfrm>
            <a:off x="4533900" y="4729163"/>
            <a:ext cx="45466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3" name="Straight Connector 67"/>
          <p:cNvCxnSpPr>
            <a:cxnSpLocks noChangeShapeType="1"/>
          </p:cNvCxnSpPr>
          <p:nvPr/>
        </p:nvCxnSpPr>
        <p:spPr bwMode="auto">
          <a:xfrm rot="5400000" flipH="1" flipV="1">
            <a:off x="320675" y="5114926"/>
            <a:ext cx="2635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4" name="Straight Connector 70"/>
          <p:cNvCxnSpPr>
            <a:cxnSpLocks noChangeShapeType="1"/>
          </p:cNvCxnSpPr>
          <p:nvPr/>
        </p:nvCxnSpPr>
        <p:spPr bwMode="auto">
          <a:xfrm>
            <a:off x="5067300" y="5180013"/>
            <a:ext cx="40132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5" name="Straight Connector 71"/>
          <p:cNvCxnSpPr>
            <a:cxnSpLocks noChangeShapeType="1"/>
          </p:cNvCxnSpPr>
          <p:nvPr/>
        </p:nvCxnSpPr>
        <p:spPr bwMode="auto">
          <a:xfrm rot="5400000" flipH="1" flipV="1">
            <a:off x="324643" y="5609432"/>
            <a:ext cx="265113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36" name="Straight Arrow Connector 77"/>
          <p:cNvCxnSpPr>
            <a:cxnSpLocks noChangeShapeType="1"/>
          </p:cNvCxnSpPr>
          <p:nvPr/>
        </p:nvCxnSpPr>
        <p:spPr bwMode="auto">
          <a:xfrm rot="5400000" flipH="1" flipV="1">
            <a:off x="7192168" y="4552157"/>
            <a:ext cx="377031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sp>
        <p:nvSpPr>
          <p:cNvPr id="81" name="Rectangle 80"/>
          <p:cNvSpPr/>
          <p:nvPr/>
        </p:nvSpPr>
        <p:spPr bwMode="auto">
          <a:xfrm>
            <a:off x="511175" y="2706688"/>
            <a:ext cx="1628775" cy="127000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1100" dirty="0">
                <a:latin typeface="+mj-lt"/>
                <a:cs typeface="Arial" pitchFamily="34" charset="0"/>
              </a:rPr>
              <a:t>Frame 1 (N</a:t>
            </a:r>
            <a:r>
              <a:rPr lang="en-US" sz="1100" baseline="-25000" dirty="0">
                <a:latin typeface="+mj-lt"/>
                <a:cs typeface="Arial" pitchFamily="34" charset="0"/>
              </a:rPr>
              <a:t>STS</a:t>
            </a:r>
            <a:r>
              <a:rPr lang="en-US" sz="1100" dirty="0">
                <a:latin typeface="+mj-lt"/>
                <a:cs typeface="Arial" pitchFamily="34" charset="0"/>
              </a:rPr>
              <a:t> = 1, 1)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2388" y="2706688"/>
            <a:ext cx="1628775" cy="133350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altLang="ko-KR" sz="1100" dirty="0">
                <a:cs typeface="Arial" pitchFamily="34" charset="0"/>
              </a:rPr>
              <a:t>Frame 2 (N</a:t>
            </a:r>
            <a:r>
              <a:rPr lang="en-US" altLang="ko-KR" sz="1100" baseline="-25000" dirty="0">
                <a:cs typeface="Arial" pitchFamily="34" charset="0"/>
              </a:rPr>
              <a:t>STS</a:t>
            </a:r>
            <a:r>
              <a:rPr lang="en-US" altLang="ko-KR" sz="1100" dirty="0">
                <a:cs typeface="Arial" pitchFamily="34" charset="0"/>
              </a:rPr>
              <a:t>= 1, 1)</a:t>
            </a: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4703763" y="2706688"/>
            <a:ext cx="1666875" cy="133350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1100" dirty="0">
                <a:latin typeface="+mj-lt"/>
                <a:cs typeface="Arial" pitchFamily="34" charset="0"/>
              </a:rPr>
              <a:t>Frame 3 (N</a:t>
            </a:r>
            <a:r>
              <a:rPr lang="en-US" sz="1100" baseline="-25000" dirty="0">
                <a:latin typeface="+mj-lt"/>
                <a:cs typeface="Arial" pitchFamily="34" charset="0"/>
              </a:rPr>
              <a:t>STS</a:t>
            </a:r>
            <a:r>
              <a:rPr lang="en-US" sz="1100" dirty="0">
                <a:latin typeface="+mj-lt"/>
                <a:cs typeface="Arial" pitchFamily="34" charset="0"/>
              </a:rPr>
              <a:t> = 1, 0) 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750050" y="2706688"/>
            <a:ext cx="1584325" cy="133350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>
              <a:defRPr/>
            </a:pPr>
            <a:r>
              <a:rPr lang="en-US" sz="1100" dirty="0">
                <a:latin typeface="+mj-lt"/>
                <a:cs typeface="Arial" pitchFamily="34" charset="0"/>
              </a:rPr>
              <a:t>Frame 4 </a:t>
            </a:r>
            <a:r>
              <a:rPr lang="en-US" altLang="ko-KR" sz="1100" dirty="0">
                <a:cs typeface="Arial" pitchFamily="34" charset="0"/>
              </a:rPr>
              <a:t>(N</a:t>
            </a:r>
            <a:r>
              <a:rPr lang="en-US" altLang="ko-KR" sz="1100" baseline="-25000" dirty="0">
                <a:cs typeface="Arial" pitchFamily="34" charset="0"/>
              </a:rPr>
              <a:t>STS</a:t>
            </a:r>
            <a:r>
              <a:rPr lang="en-US" altLang="ko-KR" sz="1100" dirty="0">
                <a:cs typeface="Arial" pitchFamily="34" charset="0"/>
              </a:rPr>
              <a:t> = 1, 1)</a:t>
            </a:r>
            <a:endParaRPr lang="en-US" sz="1100" dirty="0">
              <a:latin typeface="+mj-lt"/>
              <a:cs typeface="Arial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4233863" y="6278563"/>
            <a:ext cx="1176337" cy="198437"/>
          </a:xfrm>
          <a:prstGeom prst="rect">
            <a:avLst/>
          </a:prstGeom>
          <a:noFill/>
          <a:ln w="12700" algn="ctr">
            <a:noFill/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1100" dirty="0">
                <a:latin typeface="+mj-lt"/>
              </a:rPr>
              <a:t>TXOP Duration</a:t>
            </a:r>
          </a:p>
        </p:txBody>
      </p:sp>
      <p:cxnSp>
        <p:nvCxnSpPr>
          <p:cNvPr id="8242" name="Straight Arrow Connector 86"/>
          <p:cNvCxnSpPr>
            <a:cxnSpLocks noChangeShapeType="1"/>
          </p:cNvCxnSpPr>
          <p:nvPr/>
        </p:nvCxnSpPr>
        <p:spPr bwMode="auto">
          <a:xfrm>
            <a:off x="5629275" y="6354763"/>
            <a:ext cx="343852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8243" name="Straight Arrow Connector 89"/>
          <p:cNvCxnSpPr>
            <a:cxnSpLocks noChangeShapeType="1"/>
          </p:cNvCxnSpPr>
          <p:nvPr/>
        </p:nvCxnSpPr>
        <p:spPr bwMode="auto">
          <a:xfrm>
            <a:off x="481013" y="6354763"/>
            <a:ext cx="343852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arrow" w="med" len="med"/>
            <a:tailEnd/>
          </a:ln>
        </p:spPr>
      </p:cxnSp>
      <p:sp>
        <p:nvSpPr>
          <p:cNvPr id="80" name="Rectangle 79"/>
          <p:cNvSpPr/>
          <p:nvPr/>
        </p:nvSpPr>
        <p:spPr bwMode="auto">
          <a:xfrm>
            <a:off x="8686800" y="5494338"/>
            <a:ext cx="182563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8458200" y="6038850"/>
            <a:ext cx="182563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4465638" y="4100513"/>
            <a:ext cx="182562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2332038" y="4100513"/>
            <a:ext cx="182562" cy="238125"/>
          </a:xfrm>
          <a:prstGeom prst="rect">
            <a:avLst/>
          </a:prstGeom>
          <a:solidFill>
            <a:srgbClr val="FF9933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pPr algn="ctr">
              <a:defRPr/>
            </a:pPr>
            <a:r>
              <a:rPr lang="en-US" sz="900" dirty="0">
                <a:solidFill>
                  <a:schemeClr val="bg1"/>
                </a:solidFill>
                <a:latin typeface="+mj-lt"/>
                <a:cs typeface="Arial" pitchFamily="34" charset="0"/>
              </a:rPr>
              <a:t>BA</a:t>
            </a:r>
          </a:p>
        </p:txBody>
      </p:sp>
      <p:cxnSp>
        <p:nvCxnSpPr>
          <p:cNvPr id="8248" name="Straight Connector 87"/>
          <p:cNvCxnSpPr>
            <a:cxnSpLocks noChangeShapeType="1"/>
          </p:cNvCxnSpPr>
          <p:nvPr/>
        </p:nvCxnSpPr>
        <p:spPr bwMode="auto">
          <a:xfrm rot="16200000" flipV="1">
            <a:off x="2261394" y="3725069"/>
            <a:ext cx="198437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49" name="Straight Connector 87"/>
          <p:cNvCxnSpPr>
            <a:cxnSpLocks noChangeShapeType="1"/>
          </p:cNvCxnSpPr>
          <p:nvPr/>
        </p:nvCxnSpPr>
        <p:spPr bwMode="auto">
          <a:xfrm rot="16200000" flipV="1">
            <a:off x="2810669" y="5023644"/>
            <a:ext cx="198437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0" name="Straight Connector 64"/>
          <p:cNvCxnSpPr>
            <a:cxnSpLocks noChangeShapeType="1"/>
          </p:cNvCxnSpPr>
          <p:nvPr/>
        </p:nvCxnSpPr>
        <p:spPr bwMode="auto">
          <a:xfrm>
            <a:off x="4225925" y="4973638"/>
            <a:ext cx="7461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1" name="Straight Connector 65"/>
          <p:cNvCxnSpPr>
            <a:cxnSpLocks noChangeShapeType="1"/>
          </p:cNvCxnSpPr>
          <p:nvPr/>
        </p:nvCxnSpPr>
        <p:spPr bwMode="auto">
          <a:xfrm rot="16200000" flipV="1">
            <a:off x="4393407" y="4585494"/>
            <a:ext cx="198437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2" name="Straight Connector 65"/>
          <p:cNvCxnSpPr>
            <a:cxnSpLocks noChangeShapeType="1"/>
          </p:cNvCxnSpPr>
          <p:nvPr/>
        </p:nvCxnSpPr>
        <p:spPr bwMode="auto">
          <a:xfrm rot="16200000" flipV="1">
            <a:off x="692944" y="5039519"/>
            <a:ext cx="198437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3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4076700" y="5027613"/>
            <a:ext cx="200025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4" name="Straight Connector 65"/>
          <p:cNvCxnSpPr>
            <a:cxnSpLocks noChangeShapeType="1"/>
          </p:cNvCxnSpPr>
          <p:nvPr/>
        </p:nvCxnSpPr>
        <p:spPr bwMode="auto">
          <a:xfrm rot="16200000" flipV="1">
            <a:off x="4916488" y="5027612"/>
            <a:ext cx="203200" cy="9842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55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1980407" y="5026818"/>
            <a:ext cx="209550" cy="100013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graphicFrame>
        <p:nvGraphicFramePr>
          <p:cNvPr id="91" name="표 90"/>
          <p:cNvGraphicFramePr>
            <a:graphicFrameLocks noGrp="1"/>
          </p:cNvGraphicFramePr>
          <p:nvPr/>
        </p:nvGraphicFramePr>
        <p:xfrm>
          <a:off x="4572000" y="1295400"/>
          <a:ext cx="34290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1295400"/>
                <a:gridCol w="129540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Position</a:t>
                      </a:r>
                      <a:r>
                        <a:rPr lang="en-US" altLang="ko-KR" sz="1000" baseline="0" dirty="0" smtClean="0"/>
                        <a:t> 1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Position 2</a:t>
                      </a:r>
                      <a:endParaRPr lang="ko-KR" altLang="en-US" sz="10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Group</a:t>
                      </a:r>
                      <a:r>
                        <a:rPr lang="en-US" altLang="ko-KR" sz="1000" baseline="0" dirty="0" smtClean="0"/>
                        <a:t> ID 1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STA1, </a:t>
                      </a:r>
                      <a:r>
                        <a:rPr lang="en-US" altLang="ko-KR" sz="1000" baseline="0" dirty="0" smtClean="0"/>
                        <a:t>STA3, STA5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STA2, STA4, STA6</a:t>
                      </a:r>
                      <a:endParaRPr lang="ko-KR" altLang="en-US" sz="10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Group</a:t>
                      </a:r>
                      <a:r>
                        <a:rPr lang="en-US" altLang="ko-KR" sz="1000" baseline="0" dirty="0" smtClean="0"/>
                        <a:t> ID 2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STA1, STA2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STA3, STA4</a:t>
                      </a:r>
                      <a:endParaRPr lang="ko-KR" altLang="en-US" sz="10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Group</a:t>
                      </a:r>
                      <a:r>
                        <a:rPr lang="en-US" altLang="ko-KR" sz="1000" baseline="0" dirty="0" smtClean="0"/>
                        <a:t> ID 3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STA2, STA3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STA4, STA5</a:t>
                      </a:r>
                      <a:endParaRPr lang="ko-KR" altLang="en-US" sz="10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Group</a:t>
                      </a:r>
                      <a:r>
                        <a:rPr lang="en-US" altLang="ko-KR" sz="1000" baseline="0" dirty="0" smtClean="0"/>
                        <a:t> ID 4</a:t>
                      </a:r>
                      <a:endParaRPr lang="ko-KR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STA4, STA5</a:t>
                      </a:r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STA6</a:t>
                      </a:r>
                      <a:endParaRPr lang="ko-KR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3" name="표 92"/>
          <p:cNvGraphicFramePr>
            <a:graphicFrameLocks noGrp="1"/>
          </p:cNvGraphicFramePr>
          <p:nvPr/>
        </p:nvGraphicFramePr>
        <p:xfrm>
          <a:off x="1447800" y="1554163"/>
          <a:ext cx="21336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177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PM Mode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Stations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TXOP PM = 1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STA1 - STA4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TXOP PM = 0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 smtClean="0">
                          <a:solidFill>
                            <a:schemeClr val="tx1"/>
                          </a:solidFill>
                        </a:rPr>
                        <a:t>STA5 - STA6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296" name="직선 연결선 121"/>
          <p:cNvCxnSpPr>
            <a:cxnSpLocks noChangeShapeType="1"/>
          </p:cNvCxnSpPr>
          <p:nvPr/>
        </p:nvCxnSpPr>
        <p:spPr bwMode="auto">
          <a:xfrm>
            <a:off x="452438" y="4548188"/>
            <a:ext cx="3048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97" name="직선 연결선 123"/>
          <p:cNvCxnSpPr>
            <a:cxnSpLocks noChangeShapeType="1"/>
          </p:cNvCxnSpPr>
          <p:nvPr/>
        </p:nvCxnSpPr>
        <p:spPr bwMode="auto">
          <a:xfrm>
            <a:off x="833438" y="4724400"/>
            <a:ext cx="12192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98" name="직선 연결선 130"/>
          <p:cNvCxnSpPr>
            <a:cxnSpLocks noChangeShapeType="1"/>
          </p:cNvCxnSpPr>
          <p:nvPr/>
        </p:nvCxnSpPr>
        <p:spPr bwMode="auto">
          <a:xfrm flipV="1">
            <a:off x="466725" y="3676650"/>
            <a:ext cx="1852613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299" name="직선 연결선 138"/>
          <p:cNvCxnSpPr>
            <a:cxnSpLocks noChangeShapeType="1"/>
          </p:cNvCxnSpPr>
          <p:nvPr/>
        </p:nvCxnSpPr>
        <p:spPr bwMode="auto">
          <a:xfrm>
            <a:off x="2138363" y="4529138"/>
            <a:ext cx="2312987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0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1990725" y="4578350"/>
            <a:ext cx="200025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1" name="직선 연결선 159"/>
          <p:cNvCxnSpPr>
            <a:cxnSpLocks noChangeShapeType="1"/>
          </p:cNvCxnSpPr>
          <p:nvPr/>
        </p:nvCxnSpPr>
        <p:spPr bwMode="auto">
          <a:xfrm>
            <a:off x="452438" y="4986338"/>
            <a:ext cx="293687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2" name="직선 연결선 160"/>
          <p:cNvCxnSpPr>
            <a:cxnSpLocks noChangeShapeType="1"/>
          </p:cNvCxnSpPr>
          <p:nvPr/>
        </p:nvCxnSpPr>
        <p:spPr bwMode="auto">
          <a:xfrm>
            <a:off x="828675" y="5181600"/>
            <a:ext cx="120967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3" name="직선 연결선 171"/>
          <p:cNvCxnSpPr>
            <a:cxnSpLocks noChangeShapeType="1"/>
          </p:cNvCxnSpPr>
          <p:nvPr/>
        </p:nvCxnSpPr>
        <p:spPr bwMode="auto">
          <a:xfrm>
            <a:off x="2130425" y="4968875"/>
            <a:ext cx="7334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4" name="직선 연결선 194"/>
          <p:cNvCxnSpPr>
            <a:cxnSpLocks noChangeShapeType="1"/>
          </p:cNvCxnSpPr>
          <p:nvPr/>
        </p:nvCxnSpPr>
        <p:spPr bwMode="auto">
          <a:xfrm>
            <a:off x="2955925" y="5168900"/>
            <a:ext cx="11779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5" name="Straight Connector 87"/>
          <p:cNvCxnSpPr>
            <a:cxnSpLocks noChangeShapeType="1"/>
          </p:cNvCxnSpPr>
          <p:nvPr/>
        </p:nvCxnSpPr>
        <p:spPr bwMode="auto">
          <a:xfrm rot="16200000" flipV="1">
            <a:off x="2815432" y="5514181"/>
            <a:ext cx="198438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6" name="Straight Connector 64"/>
          <p:cNvCxnSpPr>
            <a:cxnSpLocks noChangeShapeType="1"/>
          </p:cNvCxnSpPr>
          <p:nvPr/>
        </p:nvCxnSpPr>
        <p:spPr bwMode="auto">
          <a:xfrm>
            <a:off x="4230688" y="5464175"/>
            <a:ext cx="7461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7" name="Straight Connector 65"/>
          <p:cNvCxnSpPr>
            <a:cxnSpLocks noChangeShapeType="1"/>
          </p:cNvCxnSpPr>
          <p:nvPr/>
        </p:nvCxnSpPr>
        <p:spPr bwMode="auto">
          <a:xfrm rot="16200000" flipV="1">
            <a:off x="697707" y="5530056"/>
            <a:ext cx="198438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8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4081463" y="5518150"/>
            <a:ext cx="200025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09" name="Straight Connector 65"/>
          <p:cNvCxnSpPr>
            <a:cxnSpLocks noChangeShapeType="1"/>
          </p:cNvCxnSpPr>
          <p:nvPr/>
        </p:nvCxnSpPr>
        <p:spPr bwMode="auto">
          <a:xfrm rot="16200000" flipV="1">
            <a:off x="4921251" y="5518150"/>
            <a:ext cx="203200" cy="9842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0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1985169" y="5517357"/>
            <a:ext cx="209550" cy="100012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1" name="직선 연결선 207"/>
          <p:cNvCxnSpPr>
            <a:cxnSpLocks noChangeShapeType="1"/>
          </p:cNvCxnSpPr>
          <p:nvPr/>
        </p:nvCxnSpPr>
        <p:spPr bwMode="auto">
          <a:xfrm>
            <a:off x="457200" y="5476875"/>
            <a:ext cx="2921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2" name="직선 연결선 208"/>
          <p:cNvCxnSpPr>
            <a:cxnSpLocks noChangeShapeType="1"/>
          </p:cNvCxnSpPr>
          <p:nvPr/>
        </p:nvCxnSpPr>
        <p:spPr bwMode="auto">
          <a:xfrm>
            <a:off x="833438" y="5672138"/>
            <a:ext cx="121920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3" name="직선 연결선 209"/>
          <p:cNvCxnSpPr>
            <a:cxnSpLocks noChangeShapeType="1"/>
          </p:cNvCxnSpPr>
          <p:nvPr/>
        </p:nvCxnSpPr>
        <p:spPr bwMode="auto">
          <a:xfrm>
            <a:off x="2135188" y="5459413"/>
            <a:ext cx="7334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4" name="직선 연결선 210"/>
          <p:cNvCxnSpPr>
            <a:cxnSpLocks noChangeShapeType="1"/>
          </p:cNvCxnSpPr>
          <p:nvPr/>
        </p:nvCxnSpPr>
        <p:spPr bwMode="auto">
          <a:xfrm>
            <a:off x="2960688" y="5659438"/>
            <a:ext cx="11779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5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6194426" y="5534025"/>
            <a:ext cx="201612" cy="9048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6" name="직선 연결선 212"/>
          <p:cNvCxnSpPr>
            <a:cxnSpLocks noChangeShapeType="1"/>
          </p:cNvCxnSpPr>
          <p:nvPr/>
        </p:nvCxnSpPr>
        <p:spPr bwMode="auto">
          <a:xfrm>
            <a:off x="5075238" y="5673725"/>
            <a:ext cx="11779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7" name="Straight Connector 64"/>
          <p:cNvCxnSpPr>
            <a:cxnSpLocks noChangeShapeType="1"/>
          </p:cNvCxnSpPr>
          <p:nvPr/>
        </p:nvCxnSpPr>
        <p:spPr bwMode="auto">
          <a:xfrm>
            <a:off x="6340475" y="5478463"/>
            <a:ext cx="2735263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8" name="Straight Connector 71"/>
          <p:cNvCxnSpPr>
            <a:cxnSpLocks noChangeShapeType="1"/>
          </p:cNvCxnSpPr>
          <p:nvPr/>
        </p:nvCxnSpPr>
        <p:spPr bwMode="auto">
          <a:xfrm rot="5400000" flipH="1" flipV="1">
            <a:off x="324644" y="6125369"/>
            <a:ext cx="265112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19" name="Straight Connector 87"/>
          <p:cNvCxnSpPr>
            <a:cxnSpLocks noChangeShapeType="1"/>
          </p:cNvCxnSpPr>
          <p:nvPr/>
        </p:nvCxnSpPr>
        <p:spPr bwMode="auto">
          <a:xfrm rot="16200000" flipV="1">
            <a:off x="2816226" y="6030912"/>
            <a:ext cx="196850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0" name="Straight Connector 64"/>
          <p:cNvCxnSpPr>
            <a:cxnSpLocks noChangeShapeType="1"/>
          </p:cNvCxnSpPr>
          <p:nvPr/>
        </p:nvCxnSpPr>
        <p:spPr bwMode="auto">
          <a:xfrm>
            <a:off x="4230688" y="5980113"/>
            <a:ext cx="7461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1" name="Straight Connector 65"/>
          <p:cNvCxnSpPr>
            <a:cxnSpLocks noChangeShapeType="1"/>
          </p:cNvCxnSpPr>
          <p:nvPr/>
        </p:nvCxnSpPr>
        <p:spPr bwMode="auto">
          <a:xfrm rot="16200000" flipV="1">
            <a:off x="698501" y="6046787"/>
            <a:ext cx="196850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2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4081463" y="6034088"/>
            <a:ext cx="200025" cy="9207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3" name="Straight Connector 65"/>
          <p:cNvCxnSpPr>
            <a:cxnSpLocks noChangeShapeType="1"/>
          </p:cNvCxnSpPr>
          <p:nvPr/>
        </p:nvCxnSpPr>
        <p:spPr bwMode="auto">
          <a:xfrm rot="16200000" flipV="1">
            <a:off x="4921251" y="6034087"/>
            <a:ext cx="203200" cy="98425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4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1985169" y="6033294"/>
            <a:ext cx="209550" cy="100012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5" name="직선 연결선 224"/>
          <p:cNvCxnSpPr>
            <a:cxnSpLocks noChangeShapeType="1"/>
          </p:cNvCxnSpPr>
          <p:nvPr/>
        </p:nvCxnSpPr>
        <p:spPr bwMode="auto">
          <a:xfrm>
            <a:off x="457200" y="5992813"/>
            <a:ext cx="298450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6" name="직선 연결선 225"/>
          <p:cNvCxnSpPr>
            <a:cxnSpLocks noChangeShapeType="1"/>
          </p:cNvCxnSpPr>
          <p:nvPr/>
        </p:nvCxnSpPr>
        <p:spPr bwMode="auto">
          <a:xfrm>
            <a:off x="833438" y="6188075"/>
            <a:ext cx="1211262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7" name="직선 연결선 226"/>
          <p:cNvCxnSpPr>
            <a:cxnSpLocks noChangeShapeType="1"/>
          </p:cNvCxnSpPr>
          <p:nvPr/>
        </p:nvCxnSpPr>
        <p:spPr bwMode="auto">
          <a:xfrm>
            <a:off x="2135188" y="5975350"/>
            <a:ext cx="7334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8" name="직선 연결선 227"/>
          <p:cNvCxnSpPr>
            <a:cxnSpLocks noChangeShapeType="1"/>
          </p:cNvCxnSpPr>
          <p:nvPr/>
        </p:nvCxnSpPr>
        <p:spPr bwMode="auto">
          <a:xfrm>
            <a:off x="2960688" y="6175375"/>
            <a:ext cx="11779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29" name="Straight Connector 65"/>
          <p:cNvCxnSpPr>
            <a:cxnSpLocks noChangeShapeType="1"/>
          </p:cNvCxnSpPr>
          <p:nvPr/>
        </p:nvCxnSpPr>
        <p:spPr bwMode="auto">
          <a:xfrm rot="5400000" flipH="1" flipV="1">
            <a:off x="6194425" y="6049963"/>
            <a:ext cx="201613" cy="90487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30" name="직선 연결선 229"/>
          <p:cNvCxnSpPr>
            <a:cxnSpLocks noChangeShapeType="1"/>
          </p:cNvCxnSpPr>
          <p:nvPr/>
        </p:nvCxnSpPr>
        <p:spPr bwMode="auto">
          <a:xfrm>
            <a:off x="5075238" y="6189663"/>
            <a:ext cx="1177925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  <p:cxnSp>
        <p:nvCxnSpPr>
          <p:cNvPr id="8331" name="Straight Connector 64"/>
          <p:cNvCxnSpPr>
            <a:cxnSpLocks noChangeShapeType="1"/>
          </p:cNvCxnSpPr>
          <p:nvPr/>
        </p:nvCxnSpPr>
        <p:spPr bwMode="auto">
          <a:xfrm>
            <a:off x="6340475" y="5994400"/>
            <a:ext cx="2735263" cy="0"/>
          </a:xfrm>
          <a:prstGeom prst="line">
            <a:avLst/>
          </a:prstGeom>
          <a:noFill/>
          <a:ln w="127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DFC1B8D-36B1-47BC-B9EF-017465113ED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533400"/>
          </a:xfrm>
        </p:spPr>
        <p:txBody>
          <a:bodyPr lIns="91440" tIns="45720" rIns="91440" bIns="45720"/>
          <a:lstStyle/>
          <a:p>
            <a:pPr eaLnBrk="1" hangingPunct="1"/>
            <a:r>
              <a:rPr lang="en-US" altLang="ko-KR" sz="2800" smtClean="0">
                <a:ea typeface="굴림" pitchFamily="34" charset="-127"/>
              </a:rPr>
              <a:t>MU-TXOP Power save</a:t>
            </a:r>
          </a:p>
        </p:txBody>
      </p:sp>
      <p:graphicFrame>
        <p:nvGraphicFramePr>
          <p:cNvPr id="86316" name="Group 300"/>
          <p:cNvGraphicFramePr>
            <a:graphicFrameLocks noGrp="1"/>
          </p:cNvGraphicFramePr>
          <p:nvPr/>
        </p:nvGraphicFramePr>
        <p:xfrm>
          <a:off x="1219200" y="1524000"/>
          <a:ext cx="6705600" cy="4628835"/>
        </p:xfrm>
        <a:graphic>
          <a:graphicData uri="http://schemas.openxmlformats.org/drawingml/2006/table">
            <a:tbl>
              <a:tblPr/>
              <a:tblGrid>
                <a:gridCol w="889000"/>
                <a:gridCol w="744538"/>
                <a:gridCol w="855662"/>
                <a:gridCol w="1957388"/>
                <a:gridCol w="2259012"/>
              </a:tblGrid>
              <a:tr h="3587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Frame Duration (ms)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Number of frames in TXOP  (N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Power Save during downlink MU TXOP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Power save using Eqn.[1]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% Power Save using Eqn.[2]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E50"/>
                    </a:solidFill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78.1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73.9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28.1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23.9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53.6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48.8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98.3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DF"/>
                    </a:solidFill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5.2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6CC8D6-0BEE-4F58-91FE-ECC4D53D0C7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smtClean="0">
                <a:ea typeface="굴림" pitchFamily="34" charset="-127"/>
              </a:rPr>
              <a:t>Conclusion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7772400" cy="4495800"/>
          </a:xfrm>
        </p:spPr>
        <p:txBody>
          <a:bodyPr lIns="91440" tIns="45720" rIns="91440" bIns="45720"/>
          <a:lstStyle/>
          <a:p>
            <a:r>
              <a:rPr lang="en-US" altLang="ko-KR" b="0" smtClean="0">
                <a:ea typeface="굴림" pitchFamily="34" charset="-127"/>
              </a:rPr>
              <a:t>The proposed scheme allows stations to save power significantly if they do not have frames to receive during downlink MU-TXOP.</a:t>
            </a:r>
          </a:p>
          <a:p>
            <a:r>
              <a:rPr lang="en-US" altLang="ko-KR" b="0" smtClean="0">
                <a:ea typeface="굴림" pitchFamily="34" charset="-127"/>
              </a:rPr>
              <a:t>For power saving during downlink MU-TXOP, station has to inform AP and enter an additional mode called “TXOP power save” mode.</a:t>
            </a:r>
          </a:p>
          <a:p>
            <a:r>
              <a:rPr lang="en-US" altLang="ko-KR" b="0" smtClean="0">
                <a:ea typeface="굴림" pitchFamily="34" charset="-127"/>
              </a:rPr>
              <a:t>AP begins a downlink MU-TXOP with NAV-set sequence when it allows power saving during that TXOP.</a:t>
            </a:r>
          </a:p>
          <a:p>
            <a:r>
              <a:rPr lang="en-US" altLang="ko-KR" b="0" smtClean="0">
                <a:ea typeface="굴림" pitchFamily="34" charset="-127"/>
              </a:rPr>
              <a:t>AP buffers the frames addressed to stations that are Doze state till the end of downlink MU-TXOP.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D25CAE9-AFAA-4D0D-8D23-FA52D3B782F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pPr eaLnBrk="1" hangingPunct="1"/>
            <a:r>
              <a:rPr lang="en-US" altLang="ko-KR" dirty="0" smtClean="0">
                <a:ea typeface="굴림" pitchFamily="34" charset="-127"/>
              </a:rPr>
              <a:t>Pre-motion #1</a:t>
            </a:r>
          </a:p>
        </p:txBody>
      </p:sp>
      <p:sp>
        <p:nvSpPr>
          <p:cNvPr id="11268" name="Content Placeholder 2"/>
          <p:cNvSpPr>
            <a:spLocks/>
          </p:cNvSpPr>
          <p:nvPr/>
        </p:nvSpPr>
        <p:spPr bwMode="auto">
          <a:xfrm>
            <a:off x="685800" y="1828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b="1" dirty="0">
                <a:solidFill>
                  <a:srgbClr val="000000"/>
                </a:solidFill>
              </a:rPr>
              <a:t>Do you support</a:t>
            </a:r>
            <a:r>
              <a:rPr lang="en-US" sz="2400" b="1" dirty="0"/>
              <a:t> the </a:t>
            </a:r>
            <a:r>
              <a:rPr lang="en-US" sz="2400" b="1" dirty="0">
                <a:solidFill>
                  <a:srgbClr val="000000"/>
                </a:solidFill>
              </a:rPr>
              <a:t>operation of MU TXOP power save capable STA during downlink MU TXOP for power save as </a:t>
            </a:r>
            <a:r>
              <a:rPr lang="en-US" sz="2400" b="1" dirty="0" smtClean="0">
                <a:solidFill>
                  <a:srgbClr val="000000"/>
                </a:solidFill>
              </a:rPr>
              <a:t>follows and update the spec framework accordingly?</a:t>
            </a:r>
            <a:endParaRPr lang="en-US" sz="2400" b="1" dirty="0">
              <a:solidFill>
                <a:srgbClr val="000000"/>
              </a:solidFill>
            </a:endParaRP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600" dirty="0"/>
              <a:t>STA saves power till the end of DL MU TXOP after it finds that it is not a member of Group ID received in VHT-SIG-A.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600" dirty="0"/>
              <a:t>STA saves power till the end of DL MU TXOP after receiving VHT-SIG-A with corresponding N</a:t>
            </a:r>
            <a:r>
              <a:rPr lang="en-US" sz="1600" baseline="-25000" dirty="0"/>
              <a:t>STS</a:t>
            </a:r>
            <a:r>
              <a:rPr lang="en-US" sz="1600" dirty="0"/>
              <a:t> = 0 for its position in Group ID.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1600" dirty="0"/>
              <a:t>STA saves power till the end of DL MU TXOP after sending BA in response to frame with “More Data” bit =0.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1600" b="1" dirty="0"/>
              <a:t>Note that support for DL MU TXOP power save is optional at both STA and AP.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Y: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N: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/>
              <a:t>A:</a:t>
            </a:r>
            <a:endParaRPr lang="en-US" altLang="ko-KR" sz="1800" b="1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15387</TotalTime>
  <Words>1457</Words>
  <Application>Microsoft Office PowerPoint</Application>
  <PresentationFormat>On-screen Show (4:3)</PresentationFormat>
  <Paragraphs>257</Paragraphs>
  <Slides>15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802-11-Submission</vt:lpstr>
      <vt:lpstr>Document</vt:lpstr>
      <vt:lpstr>Equation</vt:lpstr>
      <vt:lpstr>Slide 1</vt:lpstr>
      <vt:lpstr>Introduction</vt:lpstr>
      <vt:lpstr>Basic Idea of Proposal</vt:lpstr>
      <vt:lpstr>Details of proposal</vt:lpstr>
      <vt:lpstr>TXOP Power Management modes</vt:lpstr>
      <vt:lpstr>Illustration</vt:lpstr>
      <vt:lpstr>MU-TXOP Power save</vt:lpstr>
      <vt:lpstr>Conclusion</vt:lpstr>
      <vt:lpstr>Pre-motion #1</vt:lpstr>
      <vt:lpstr>Pre-motion #2</vt:lpstr>
      <vt:lpstr>Pre-motion #3</vt:lpstr>
      <vt:lpstr>Pre-motion #4</vt:lpstr>
      <vt:lpstr>Appendix</vt:lpstr>
      <vt:lpstr>Power save calculations</vt:lpstr>
      <vt:lpstr>Power save calculations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Device – An Important Market Segment for WLAN</dc:title>
  <dc:creator>Patil Sandhya</dc:creator>
  <cp:lastModifiedBy>p.sandhya</cp:lastModifiedBy>
  <cp:revision>287</cp:revision>
  <dcterms:created xsi:type="dcterms:W3CDTF">2009-03-31T23:33:29Z</dcterms:created>
  <dcterms:modified xsi:type="dcterms:W3CDTF">2010-11-08T14:28:02Z</dcterms:modified>
</cp:coreProperties>
</file>