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97" r:id="rId2"/>
    <p:sldId id="274" r:id="rId3"/>
    <p:sldId id="275" r:id="rId4"/>
    <p:sldId id="289" r:id="rId5"/>
    <p:sldId id="287" r:id="rId6"/>
    <p:sldId id="293" r:id="rId7"/>
    <p:sldId id="294" r:id="rId8"/>
    <p:sldId id="290" r:id="rId9"/>
    <p:sldId id="291" r:id="rId10"/>
    <p:sldId id="279" r:id="rId11"/>
    <p:sldId id="280" r:id="rId12"/>
    <p:sldId id="281" r:id="rId13"/>
    <p:sldId id="295" r:id="rId14"/>
    <p:sldId id="283" r:id="rId15"/>
    <p:sldId id="292" r:id="rId16"/>
  </p:sldIdLst>
  <p:sldSz cx="9144000" cy="6858000" type="screen4x3"/>
  <p:notesSz cx="6735763" cy="9869488"/>
  <p:custDataLst>
    <p:tags r:id="rId19"/>
  </p:custDataLst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3300"/>
    <a:srgbClr val="DE08BF"/>
    <a:srgbClr val="00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36" autoAdjust="0"/>
    <p:restoredTop sz="90636" autoAdjust="0"/>
  </p:normalViewPr>
  <p:slideViewPr>
    <p:cSldViewPr>
      <p:cViewPr>
        <p:scale>
          <a:sx n="70" d="100"/>
          <a:sy n="70" d="100"/>
        </p:scale>
        <p:origin x="-720" y="-2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1" d="100"/>
          <a:sy n="91" d="100"/>
        </p:scale>
        <p:origin x="-2454" y="-102"/>
      </p:cViewPr>
      <p:guideLst>
        <p:guide orient="horz" pos="3063"/>
        <p:guide pos="209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9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9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11/8/2010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4832"/>
            <a:ext cx="2919140" cy="4929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i-FI" smtClean="0"/>
              <a:t>B. A. Hirantha Sithira Abeysekera, NTT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4832"/>
            <a:ext cx="2919140" cy="4929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&lt;#&gt;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130826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948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84"/>
            <a:ext cx="621454" cy="2245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84"/>
            <a:ext cx="801877" cy="2245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7763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8261"/>
            <a:ext cx="4939252" cy="4440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5475"/>
            <a:ext cx="895942" cy="1924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smtClean="0"/>
              <a:t>B. A. Hirantha Sithira Abeysekera, NTT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5474"/>
            <a:ext cx="496547" cy="3866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&lt;#&gt;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547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3787"/>
            <a:ext cx="5329395" cy="16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703"/>
            <a:ext cx="5477434" cy="16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3177584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09638" y="746125"/>
            <a:ext cx="4914900" cy="36877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fi-FI" smtClean="0"/>
              <a:t>B. A. Hirantha Sithira Abeysekera, NTT</a:t>
            </a:r>
            <a:endParaRPr 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09638" y="746125"/>
            <a:ext cx="4914900" cy="36877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fi-FI" smtClean="0"/>
              <a:t>B. A. Hirantha Sithira Abeysekera, NTT</a:t>
            </a:r>
            <a:endParaRPr 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fi-FI" smtClean="0"/>
              <a:t>B. A. Hirantha Sithira Abeysekera, NTT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17561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&lt;#&gt;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496944" cy="1152128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72816"/>
            <a:ext cx="8496944" cy="4680520"/>
          </a:xfrm>
        </p:spPr>
        <p:txBody>
          <a:bodyPr/>
          <a:lstStyle>
            <a:lvl1pPr>
              <a:buFont typeface="Arial" pitchFamily="34" charset="0"/>
              <a:buChar char="•"/>
              <a:defRPr/>
            </a:lvl1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&lt;#&gt;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406900"/>
            <a:ext cx="8496944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2906713"/>
            <a:ext cx="8496944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&lt;#&gt;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20687"/>
            <a:ext cx="8496944" cy="1152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528" y="1772816"/>
            <a:ext cx="4170685" cy="468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2" y="1772816"/>
            <a:ext cx="4173859" cy="468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&lt;#&gt;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496944" cy="1152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772816"/>
            <a:ext cx="417386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3528" y="2412578"/>
            <a:ext cx="4173860" cy="40407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72816"/>
            <a:ext cx="417544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12578"/>
            <a:ext cx="4175447" cy="40407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&lt;#&gt;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20687"/>
            <a:ext cx="8496944" cy="1152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&lt;#&gt;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&lt;#&gt;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20687"/>
            <a:ext cx="8496944" cy="1152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528" y="1772816"/>
            <a:ext cx="8496944" cy="468052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&lt;#&gt;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959" y="620688"/>
            <a:ext cx="1941513" cy="5832648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528" y="620688"/>
            <a:ext cx="6552728" cy="5832648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&lt;#&gt;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620688"/>
            <a:ext cx="8496000" cy="11521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772816"/>
            <a:ext cx="8496000" cy="46805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&lt;#&gt;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11-10/1293r1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683568" y="33265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November 2010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8" name="Rectangle 4"/>
          <p:cNvSpPr txBox="1">
            <a:spLocks noChangeArrowheads="1"/>
          </p:cNvSpPr>
          <p:nvPr/>
        </p:nvSpPr>
        <p:spPr bwMode="auto">
          <a:xfrm>
            <a:off x="5364088" y="648838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B. A. Hirantha Sithira Abeysekera, NTT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 ft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•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•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•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 dirty="0" smtClean="0"/>
              <a:t>Performance evaluation of MU-RTS under OBSS environment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1700808"/>
            <a:ext cx="7772400" cy="464840"/>
          </a:xfrm>
          <a:prstGeom prst="rect">
            <a:avLst/>
          </a:prstGeom>
          <a:ln/>
        </p:spPr>
        <p:txBody>
          <a:bodyPr/>
          <a:lstStyle/>
          <a:p>
            <a:pPr marL="342900" marR="0" lvl="0" indent="-342900" algn="ctr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1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1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2010-11-08</a:t>
            </a:r>
            <a:endParaRPr kumimoji="1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33400" y="184482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323527" y="2252280"/>
          <a:ext cx="8568952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8210"/>
                <a:gridCol w="1110103"/>
                <a:gridCol w="2088232"/>
                <a:gridCol w="1368152"/>
                <a:gridCol w="2304255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B.</a:t>
                      </a:r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A. Hirantha Sithira Abeysekera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NTT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1-1, Hikarino-oka, Yokosuka-shi, Japan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+81-46-859-8266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hirantha.abeysekera@lab.ntt.co.jp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Shoko Shinohara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NTT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1-1, Hikarino-oka, Yokosuka-shi, Japan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+81-46-859-5107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shinohara.shoko@lab.ntt.co.jp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Yusuke</a:t>
                      </a:r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Asai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NTT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1-1, Hikarino-oka, Yokosuka-shi, Japan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+81-46-859-3494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asai.yusuke@lab.ntt.co.jp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Yasuhiko</a:t>
                      </a:r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Inoue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NTT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1-1, Hikarino-oka, Yokosuka-shi, Japan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+81-46-859-5097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inoue.yasuhiko@lab.ntt.co.jp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Takeo Ichikawa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NTT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1-1, Hikarino-oka, Yokosuka-shi, Japan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+81-46-859-3079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ichikawa.takeo@lab.ntt.co.jp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Masato Mizoguchi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NTT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1-1, Hikarino-oka, Yokosuka-shi, Japan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+81-46-859-3758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mizoguchi.masato@lab.ntt.co.jp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Philippe </a:t>
                      </a:r>
                      <a:r>
                        <a:rPr lang="en-US" altLang="ja-JP" sz="1200" dirty="0" err="1" smtClean="0"/>
                        <a:t>Christin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Orange lab</a:t>
                      </a:r>
                      <a:br>
                        <a:rPr lang="en-US" altLang="ja-JP" sz="1200" dirty="0" smtClean="0"/>
                      </a:b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altLang="ja-JP" sz="1200" dirty="0" smtClean="0"/>
                        <a:t>4, rue du clos courtel 35512 Cesson-Sévigné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+33 2 99 12 47 93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philippe.christin@orange-ftgroup.com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Laurent </a:t>
                      </a:r>
                      <a:r>
                        <a:rPr lang="en-US" altLang="ja-JP" sz="1200" dirty="0" err="1" smtClean="0"/>
                        <a:t>Cariou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Orange lab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altLang="ja-JP" sz="1200" dirty="0" smtClean="0"/>
                        <a:t>4, rue du clos courtel 35512 Cesson-Sévigné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+33 2 99 12 43 50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laurent.cariou@orange-ftgroup.com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Parameter values</a:t>
            </a:r>
            <a:endParaRPr kumimoji="1" lang="ja-JP" altLang="en-US" dirty="0"/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92799051"/>
              </p:ext>
            </p:extLst>
          </p:nvPr>
        </p:nvGraphicFramePr>
        <p:xfrm>
          <a:off x="251520" y="1823920"/>
          <a:ext cx="4104000" cy="398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1583720"/>
              </a:tblGrid>
              <a:tr h="25802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Parameter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ysClr val="windowText" lastClr="000000"/>
                          </a:solidFill>
                        </a:rPr>
                        <a:t>Value</a:t>
                      </a:r>
                      <a:endParaRPr kumimoji="1" lang="ja-JP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  <a:tr h="24369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Bandwidth per channel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80 [MHz]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The # of subcarrier per spatial stream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216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MCS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64QAM, 5/6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Data rate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270 [Mbps]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Basic rate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    6</a:t>
                      </a:r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 [Mbps]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The #</a:t>
                      </a:r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 of APs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The # of STAs per AP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The # of antennas</a:t>
                      </a:r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 per AP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The # of antennas</a:t>
                      </a:r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 per STA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The # of streams towards</a:t>
                      </a:r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 STA in a single transmission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05960811"/>
              </p:ext>
            </p:extLst>
          </p:nvPr>
        </p:nvGraphicFramePr>
        <p:xfrm>
          <a:off x="4644008" y="1823920"/>
          <a:ext cx="4104456" cy="412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1584176"/>
              </a:tblGrid>
              <a:tr h="25802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Parameter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Value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MU-RTS length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37[B]=76 [usec]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CTS length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14[B]=44 [usec]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BA length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28[B]=52 [usec]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SIFS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 [usec]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DIFS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34 [usec]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SlotTime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  9 [usec]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ACK</a:t>
                      </a:r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 t</a:t>
                      </a:r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imeout interval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58</a:t>
                      </a:r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 [usec]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MSDU size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1,500 [B]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Max.</a:t>
                      </a:r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 A-MPDU size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65,535 [B]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CWmin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CWmax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1,023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Retry Limit (Long, Short)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(4, 7)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179512" y="5877272"/>
            <a:ext cx="23706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Simulator: OPNET </a:t>
            </a:r>
            <a:r>
              <a:rPr lang="en-US" altLang="ja-JP" sz="1600" dirty="0" smtClean="0">
                <a:solidFill>
                  <a:schemeClr val="tx1"/>
                </a:solidFill>
              </a:rPr>
              <a:t>15.0.A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Frame </a:t>
            </a:r>
            <a:r>
              <a:rPr lang="en-US" altLang="ja-JP" dirty="0" smtClean="0"/>
              <a:t>s</a:t>
            </a:r>
            <a:r>
              <a:rPr kumimoji="1" lang="en-US" altLang="ja-JP" dirty="0" smtClean="0"/>
              <a:t>equence</a:t>
            </a:r>
            <a:endParaRPr kumimoji="1" lang="ja-JP" altLang="en-US" dirty="0"/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11</a:t>
            </a:fld>
            <a:endParaRPr lang="en-GB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107504" y="2420888"/>
            <a:ext cx="8856984" cy="3312368"/>
            <a:chOff x="107504" y="2924944"/>
            <a:chExt cx="8856984" cy="3312368"/>
          </a:xfrm>
        </p:grpSpPr>
        <p:grpSp>
          <p:nvGrpSpPr>
            <p:cNvPr id="5" name="グループ化 52"/>
            <p:cNvGrpSpPr/>
            <p:nvPr/>
          </p:nvGrpSpPr>
          <p:grpSpPr>
            <a:xfrm>
              <a:off x="899592" y="3933056"/>
              <a:ext cx="7704855" cy="2304256"/>
              <a:chOff x="611560" y="2204864"/>
              <a:chExt cx="7704855" cy="3384376"/>
            </a:xfrm>
          </p:grpSpPr>
          <p:cxnSp>
            <p:nvCxnSpPr>
              <p:cNvPr id="43" name="直線コネクタ 42"/>
              <p:cNvCxnSpPr/>
              <p:nvPr/>
            </p:nvCxnSpPr>
            <p:spPr bwMode="auto">
              <a:xfrm rot="5400000">
                <a:off x="-504564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4" name="直線コネクタ 43"/>
              <p:cNvCxnSpPr/>
              <p:nvPr/>
            </p:nvCxnSpPr>
            <p:spPr bwMode="auto">
              <a:xfrm rot="5400000">
                <a:off x="-288541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5" name="直線コネクタ 44"/>
              <p:cNvCxnSpPr/>
              <p:nvPr/>
            </p:nvCxnSpPr>
            <p:spPr bwMode="auto">
              <a:xfrm rot="5400000">
                <a:off x="143507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6" name="直線コネクタ 45"/>
              <p:cNvCxnSpPr/>
              <p:nvPr/>
            </p:nvCxnSpPr>
            <p:spPr bwMode="auto">
              <a:xfrm rot="5400000">
                <a:off x="359531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7" name="直線コネクタ 46"/>
              <p:cNvCxnSpPr/>
              <p:nvPr/>
            </p:nvCxnSpPr>
            <p:spPr bwMode="auto">
              <a:xfrm rot="5400000">
                <a:off x="791579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8" name="直線コネクタ 47"/>
              <p:cNvCxnSpPr/>
              <p:nvPr/>
            </p:nvCxnSpPr>
            <p:spPr bwMode="auto">
              <a:xfrm rot="5400000">
                <a:off x="1655675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9" name="直線コネクタ 48"/>
              <p:cNvCxnSpPr/>
              <p:nvPr/>
            </p:nvCxnSpPr>
            <p:spPr bwMode="auto">
              <a:xfrm rot="5400000">
                <a:off x="2087723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0" name="直線コネクタ 49"/>
              <p:cNvCxnSpPr/>
              <p:nvPr/>
            </p:nvCxnSpPr>
            <p:spPr bwMode="auto">
              <a:xfrm rot="5400000">
                <a:off x="4247963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1" name="直線コネクタ 50"/>
              <p:cNvCxnSpPr/>
              <p:nvPr/>
            </p:nvCxnSpPr>
            <p:spPr bwMode="auto">
              <a:xfrm rot="5400000">
                <a:off x="4680011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2" name="直線コネクタ 51"/>
              <p:cNvCxnSpPr/>
              <p:nvPr/>
            </p:nvCxnSpPr>
            <p:spPr bwMode="auto">
              <a:xfrm rot="5400000">
                <a:off x="4896035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3" name="直線コネクタ 52"/>
              <p:cNvCxnSpPr/>
              <p:nvPr/>
            </p:nvCxnSpPr>
            <p:spPr bwMode="auto">
              <a:xfrm rot="5400000">
                <a:off x="5328083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4" name="直線コネクタ 53"/>
              <p:cNvCxnSpPr/>
              <p:nvPr/>
            </p:nvCxnSpPr>
            <p:spPr bwMode="auto">
              <a:xfrm rot="5400000">
                <a:off x="6192179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5" name="直線コネクタ 54"/>
              <p:cNvCxnSpPr/>
              <p:nvPr/>
            </p:nvCxnSpPr>
            <p:spPr bwMode="auto">
              <a:xfrm rot="5400000">
                <a:off x="6624227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6" name="直線コネクタ 55"/>
              <p:cNvCxnSpPr/>
              <p:nvPr/>
            </p:nvCxnSpPr>
            <p:spPr bwMode="auto">
              <a:xfrm rot="5400000">
                <a:off x="4031940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7" name="直線コネクタ 56"/>
              <p:cNvCxnSpPr/>
              <p:nvPr/>
            </p:nvCxnSpPr>
            <p:spPr bwMode="auto">
              <a:xfrm rot="5400000">
                <a:off x="2303747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8" name="直線コネクタ 57"/>
              <p:cNvCxnSpPr/>
              <p:nvPr/>
            </p:nvCxnSpPr>
            <p:spPr bwMode="auto">
              <a:xfrm rot="5400000">
                <a:off x="-1080628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6" name="グループ化 96"/>
            <p:cNvGrpSpPr/>
            <p:nvPr/>
          </p:nvGrpSpPr>
          <p:grpSpPr>
            <a:xfrm>
              <a:off x="755576" y="4075484"/>
              <a:ext cx="8208912" cy="2017812"/>
              <a:chOff x="467544" y="2851348"/>
              <a:chExt cx="8424936" cy="2017812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39" name="直線矢印コネクタ 38"/>
              <p:cNvCxnSpPr/>
              <p:nvPr/>
            </p:nvCxnSpPr>
            <p:spPr bwMode="auto">
              <a:xfrm>
                <a:off x="467544" y="2851348"/>
                <a:ext cx="8424936" cy="1588"/>
              </a:xfrm>
              <a:prstGeom prst="straightConnector1">
                <a:avLst/>
              </a:prstGeom>
              <a:solidFill>
                <a:srgbClr val="00B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cxnSp>
          <p:cxnSp>
            <p:nvCxnSpPr>
              <p:cNvPr id="40" name="直線矢印コネクタ 39"/>
              <p:cNvCxnSpPr/>
              <p:nvPr/>
            </p:nvCxnSpPr>
            <p:spPr bwMode="auto">
              <a:xfrm>
                <a:off x="467544" y="3355404"/>
                <a:ext cx="8424936" cy="1588"/>
              </a:xfrm>
              <a:prstGeom prst="straightConnector1">
                <a:avLst/>
              </a:prstGeom>
              <a:solidFill>
                <a:srgbClr val="00B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41" name="直線矢印コネクタ 40"/>
              <p:cNvCxnSpPr/>
              <p:nvPr/>
            </p:nvCxnSpPr>
            <p:spPr bwMode="auto">
              <a:xfrm>
                <a:off x="467544" y="3859460"/>
                <a:ext cx="8424936" cy="1588"/>
              </a:xfrm>
              <a:prstGeom prst="straightConnector1">
                <a:avLst/>
              </a:prstGeom>
              <a:solidFill>
                <a:srgbClr val="00B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42" name="直線矢印コネクタ 41"/>
              <p:cNvCxnSpPr/>
              <p:nvPr/>
            </p:nvCxnSpPr>
            <p:spPr bwMode="auto">
              <a:xfrm>
                <a:off x="467544" y="4867572"/>
                <a:ext cx="8424936" cy="1588"/>
              </a:xfrm>
              <a:prstGeom prst="straightConnector1">
                <a:avLst/>
              </a:prstGeom>
              <a:solidFill>
                <a:srgbClr val="00B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grpSp>
          <p:nvGrpSpPr>
            <p:cNvPr id="7" name="グループ化 95"/>
            <p:cNvGrpSpPr/>
            <p:nvPr/>
          </p:nvGrpSpPr>
          <p:grpSpPr>
            <a:xfrm>
              <a:off x="107504" y="3924344"/>
              <a:ext cx="688073" cy="2312968"/>
              <a:chOff x="20821" y="2719953"/>
              <a:chExt cx="688073" cy="2312968"/>
            </a:xfrm>
          </p:grpSpPr>
          <p:sp>
            <p:nvSpPr>
              <p:cNvPr id="35" name="テキスト ボックス 34"/>
              <p:cNvSpPr txBox="1"/>
              <p:nvPr/>
            </p:nvSpPr>
            <p:spPr>
              <a:xfrm>
                <a:off x="126074" y="2719953"/>
                <a:ext cx="4138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AP</a:t>
                </a:r>
                <a:endParaRPr kumimoji="1" lang="ja-JP" alt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テキスト ボックス 35"/>
              <p:cNvSpPr txBox="1"/>
              <p:nvPr/>
            </p:nvSpPr>
            <p:spPr>
              <a:xfrm>
                <a:off x="20821" y="3224009"/>
                <a:ext cx="65761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STA-1</a:t>
                </a:r>
                <a:endParaRPr kumimoji="1" lang="ja-JP" alt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テキスト ボックス 36"/>
              <p:cNvSpPr txBox="1"/>
              <p:nvPr/>
            </p:nvSpPr>
            <p:spPr>
              <a:xfrm>
                <a:off x="20821" y="3728065"/>
                <a:ext cx="65761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STA-2</a:t>
                </a:r>
                <a:endParaRPr kumimoji="1" lang="ja-JP" alt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テキスト ボックス 37"/>
              <p:cNvSpPr txBox="1"/>
              <p:nvPr/>
            </p:nvSpPr>
            <p:spPr>
              <a:xfrm>
                <a:off x="20821" y="4725144"/>
                <a:ext cx="6880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1400" dirty="0" smtClean="0">
                    <a:solidFill>
                      <a:schemeClr val="tx1"/>
                    </a:solidFill>
                  </a:rPr>
                  <a:t>STA-</a:t>
                </a:r>
                <a:r>
                  <a:rPr lang="en-US" altLang="ja-JP" sz="1400" i="1" dirty="0" smtClean="0">
                    <a:solidFill>
                      <a:schemeClr val="tx1"/>
                    </a:solidFill>
                  </a:rPr>
                  <a:t>N</a:t>
                </a:r>
                <a:endParaRPr kumimoji="1" lang="ja-JP" altLang="en-US" sz="1400" i="1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8" name="直線矢印コネクタ 7"/>
            <p:cNvCxnSpPr/>
            <p:nvPr/>
          </p:nvCxnSpPr>
          <p:spPr bwMode="auto">
            <a:xfrm>
              <a:off x="1979712" y="4005064"/>
              <a:ext cx="144718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9" name="直線矢印コネクタ 8"/>
            <p:cNvCxnSpPr/>
            <p:nvPr/>
          </p:nvCxnSpPr>
          <p:spPr bwMode="auto">
            <a:xfrm flipH="1">
              <a:off x="2339050" y="4005064"/>
              <a:ext cx="144718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テキスト ボックス 9"/>
            <p:cNvSpPr txBox="1"/>
            <p:nvPr/>
          </p:nvSpPr>
          <p:spPr>
            <a:xfrm>
              <a:off x="1979712" y="3679140"/>
              <a:ext cx="4908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 rot="16200000">
              <a:off x="4687417" y="3313585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kumimoji="1" lang="en-US" altLang="ja-JP" sz="1800" b="1" dirty="0" smtClean="0">
                <a:solidFill>
                  <a:schemeClr val="tx1"/>
                </a:solidFill>
              </a:endParaRPr>
            </a:p>
            <a:p>
              <a:r>
                <a:rPr kumimoji="1" lang="en-US" altLang="ja-JP" sz="1800" b="1" dirty="0" smtClean="0">
                  <a:solidFill>
                    <a:schemeClr val="tx1"/>
                  </a:solidFill>
                </a:rPr>
                <a:t>…</a:t>
              </a:r>
              <a:endParaRPr kumimoji="1" lang="ja-JP" altLang="en-US" sz="1800" b="1" dirty="0">
                <a:solidFill>
                  <a:schemeClr val="tx1"/>
                </a:solidFill>
              </a:endParaRPr>
            </a:p>
          </p:txBody>
        </p:sp>
        <p:grpSp>
          <p:nvGrpSpPr>
            <p:cNvPr id="12" name="グループ化 73"/>
            <p:cNvGrpSpPr/>
            <p:nvPr/>
          </p:nvGrpSpPr>
          <p:grpSpPr>
            <a:xfrm>
              <a:off x="2948141" y="4797152"/>
              <a:ext cx="5047918" cy="954107"/>
              <a:chOff x="2804125" y="3573016"/>
              <a:chExt cx="5047918" cy="954107"/>
            </a:xfrm>
          </p:grpSpPr>
          <p:sp>
            <p:nvSpPr>
              <p:cNvPr id="33" name="テキスト ボックス 32"/>
              <p:cNvSpPr txBox="1"/>
              <p:nvPr/>
            </p:nvSpPr>
            <p:spPr>
              <a:xfrm>
                <a:off x="2804125" y="3573016"/>
                <a:ext cx="543739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kumimoji="1" lang="en-US" altLang="ja-JP" sz="2800" b="1" dirty="0" smtClean="0">
                  <a:solidFill>
                    <a:schemeClr val="tx1"/>
                  </a:solidFill>
                </a:endParaRPr>
              </a:p>
              <a:p>
                <a:r>
                  <a:rPr kumimoji="1" lang="en-US" altLang="ja-JP" sz="2800" b="1" dirty="0" smtClean="0">
                    <a:solidFill>
                      <a:schemeClr val="tx1"/>
                    </a:solidFill>
                  </a:rPr>
                  <a:t>…</a:t>
                </a:r>
                <a:endParaRPr kumimoji="1" lang="ja-JP" alt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テキスト ボックス 33"/>
              <p:cNvSpPr txBox="1"/>
              <p:nvPr/>
            </p:nvSpPr>
            <p:spPr>
              <a:xfrm>
                <a:off x="7308304" y="3573016"/>
                <a:ext cx="543739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kumimoji="1" lang="en-US" altLang="ja-JP" sz="2800" b="1" dirty="0" smtClean="0">
                  <a:solidFill>
                    <a:schemeClr val="tx1"/>
                  </a:solidFill>
                </a:endParaRPr>
              </a:p>
              <a:p>
                <a:r>
                  <a:rPr kumimoji="1" lang="en-US" altLang="ja-JP" sz="2800" b="1" dirty="0" smtClean="0">
                    <a:solidFill>
                      <a:schemeClr val="tx1"/>
                    </a:solidFill>
                  </a:rPr>
                  <a:t>…</a:t>
                </a:r>
                <a:endParaRPr kumimoji="1" lang="ja-JP" altLang="en-US" sz="28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3" name="テキスト ボックス 12"/>
            <p:cNvSpPr txBox="1"/>
            <p:nvPr/>
          </p:nvSpPr>
          <p:spPr>
            <a:xfrm rot="5400000" flipH="1">
              <a:off x="438945" y="5274349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kumimoji="1" lang="en-US" altLang="ja-JP" sz="1800" b="1" dirty="0" smtClean="0">
                <a:solidFill>
                  <a:schemeClr val="tx1"/>
                </a:solidFill>
              </a:endParaRPr>
            </a:p>
            <a:p>
              <a:r>
                <a:rPr kumimoji="1" lang="en-US" altLang="ja-JP" sz="1800" b="1" dirty="0" smtClean="0">
                  <a:solidFill>
                    <a:schemeClr val="tx1"/>
                  </a:solidFill>
                </a:rPr>
                <a:t>…</a:t>
              </a:r>
              <a:endParaRPr kumimoji="1" lang="ja-JP" altLang="en-US" sz="180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6300192" y="3337247"/>
              <a:ext cx="105830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dirty="0" smtClean="0">
                  <a:solidFill>
                    <a:schemeClr val="tx1"/>
                  </a:solidFill>
                </a:rPr>
                <a:t>m</a:t>
              </a:r>
              <a:r>
                <a:rPr kumimoji="1" lang="en-US" altLang="ja-JP" sz="1400" dirty="0" smtClean="0">
                  <a:solidFill>
                    <a:schemeClr val="tx1"/>
                  </a:solidFill>
                </a:rPr>
                <a:t>ax (</a:t>
              </a:r>
              <a:r>
                <a:rPr kumimoji="1" lang="en-US" altLang="ja-JP" sz="1400" i="1" dirty="0" smtClean="0">
                  <a:solidFill>
                    <a:schemeClr val="tx1"/>
                  </a:solidFill>
                </a:rPr>
                <a:t>N</a:t>
              </a:r>
              <a:r>
                <a:rPr kumimoji="1" lang="en-US" altLang="ja-JP" sz="1400" dirty="0" smtClean="0">
                  <a:solidFill>
                    <a:schemeClr val="tx1"/>
                  </a:solidFill>
                </a:rPr>
                <a:t>) = 4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grpSp>
          <p:nvGrpSpPr>
            <p:cNvPr id="15" name="グループ化 86"/>
            <p:cNvGrpSpPr/>
            <p:nvPr/>
          </p:nvGrpSpPr>
          <p:grpSpPr>
            <a:xfrm>
              <a:off x="899592" y="2924944"/>
              <a:ext cx="7704856" cy="3166764"/>
              <a:chOff x="899592" y="2924944"/>
              <a:chExt cx="7704856" cy="3166764"/>
            </a:xfrm>
          </p:grpSpPr>
          <p:sp>
            <p:nvSpPr>
              <p:cNvPr id="17" name="正方形/長方形 16"/>
              <p:cNvSpPr/>
              <p:nvPr/>
            </p:nvSpPr>
            <p:spPr bwMode="auto">
              <a:xfrm>
                <a:off x="1691680" y="4291508"/>
                <a:ext cx="432048" cy="288032"/>
              </a:xfrm>
              <a:prstGeom prst="rect">
                <a:avLst/>
              </a:prstGeom>
              <a:ln w="19050"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CTS</a:t>
                </a: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8" name="正方形/長方形 17"/>
              <p:cNvSpPr/>
              <p:nvPr/>
            </p:nvSpPr>
            <p:spPr bwMode="auto">
              <a:xfrm>
                <a:off x="6228184" y="4291508"/>
                <a:ext cx="432048" cy="288032"/>
              </a:xfrm>
              <a:prstGeom prst="rect">
                <a:avLst/>
              </a:prstGeom>
              <a:ln w="19050"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BA</a:t>
                </a: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9" name="正方形/長方形 18"/>
              <p:cNvSpPr/>
              <p:nvPr/>
            </p:nvSpPr>
            <p:spPr bwMode="auto">
              <a:xfrm>
                <a:off x="2339752" y="4795564"/>
                <a:ext cx="432048" cy="288032"/>
              </a:xfrm>
              <a:prstGeom prst="rect">
                <a:avLst/>
              </a:prstGeom>
              <a:ln w="19050"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CTS</a:t>
                </a: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0" name="正方形/長方形 19"/>
              <p:cNvSpPr/>
              <p:nvPr/>
            </p:nvSpPr>
            <p:spPr bwMode="auto">
              <a:xfrm>
                <a:off x="6876256" y="4795564"/>
                <a:ext cx="432048" cy="288032"/>
              </a:xfrm>
              <a:prstGeom prst="rect">
                <a:avLst/>
              </a:prstGeom>
              <a:ln w="19050"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BA</a:t>
                </a: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1" name="正方形/長方形 20"/>
              <p:cNvSpPr/>
              <p:nvPr/>
            </p:nvSpPr>
            <p:spPr bwMode="auto">
              <a:xfrm>
                <a:off x="3635896" y="5803676"/>
                <a:ext cx="432048" cy="288032"/>
              </a:xfrm>
              <a:prstGeom prst="rect">
                <a:avLst/>
              </a:prstGeom>
              <a:ln w="19050"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CTS</a:t>
                </a: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2" name="正方形/長方形 21"/>
              <p:cNvSpPr/>
              <p:nvPr/>
            </p:nvSpPr>
            <p:spPr bwMode="auto">
              <a:xfrm>
                <a:off x="8172400" y="5803676"/>
                <a:ext cx="432048" cy="288032"/>
              </a:xfrm>
              <a:prstGeom prst="rect">
                <a:avLst/>
              </a:prstGeom>
              <a:ln w="19050"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BA</a:t>
                </a: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23" name="グループ化 24"/>
              <p:cNvGrpSpPr/>
              <p:nvPr/>
            </p:nvGrpSpPr>
            <p:grpSpPr>
              <a:xfrm>
                <a:off x="4283968" y="2924944"/>
                <a:ext cx="1728192" cy="288032"/>
                <a:chOff x="3995936" y="2132856"/>
                <a:chExt cx="1719808" cy="288032"/>
              </a:xfrm>
            </p:grpSpPr>
            <p:sp>
              <p:nvSpPr>
                <p:cNvPr id="31" name="正方形/長方形 30"/>
                <p:cNvSpPr/>
                <p:nvPr/>
              </p:nvSpPr>
              <p:spPr bwMode="auto">
                <a:xfrm>
                  <a:off x="3995936" y="2132856"/>
                  <a:ext cx="1719808" cy="288032"/>
                </a:xfrm>
                <a:prstGeom prst="rect">
                  <a:avLst/>
                </a:prstGeom>
                <a:ln w="19050">
                  <a:headEnd type="none" w="med" len="med"/>
                  <a:tailEnd type="none" w="med" len="med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0" tIns="0" rIns="0" bIns="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1200" dirty="0" smtClean="0">
                      <a:solidFill>
                        <a:schemeClr val="tx1"/>
                      </a:solidFill>
                      <a:latin typeface="Times New Roman" pitchFamily="16" charset="0"/>
                      <a:ea typeface="MS Gothic" charset="-128"/>
                    </a:rPr>
                    <a:t>DATA (AP      STA-1)</a:t>
                  </a:r>
                  <a:endParaRPr kumimoji="0" lang="ja-JP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32" name="直線矢印コネクタ 31"/>
                <p:cNvCxnSpPr/>
                <p:nvPr/>
              </p:nvCxnSpPr>
              <p:spPr bwMode="auto">
                <a:xfrm>
                  <a:off x="4855840" y="2276872"/>
                  <a:ext cx="144016" cy="1588"/>
                </a:xfrm>
                <a:prstGeom prst="straightConnector1">
                  <a:avLst/>
                </a:prstGeom>
                <a:ln>
                  <a:headEnd type="none" w="med" len="med"/>
                  <a:tailEnd type="arrow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</p:cxnSp>
          </p:grpSp>
          <p:grpSp>
            <p:nvGrpSpPr>
              <p:cNvPr id="24" name="グループ化 24"/>
              <p:cNvGrpSpPr/>
              <p:nvPr/>
            </p:nvGrpSpPr>
            <p:grpSpPr>
              <a:xfrm>
                <a:off x="4283968" y="3211388"/>
                <a:ext cx="1728192" cy="288032"/>
                <a:chOff x="3995936" y="2132856"/>
                <a:chExt cx="1719808" cy="288032"/>
              </a:xfrm>
            </p:grpSpPr>
            <p:sp>
              <p:nvSpPr>
                <p:cNvPr id="29" name="正方形/長方形 28"/>
                <p:cNvSpPr/>
                <p:nvPr/>
              </p:nvSpPr>
              <p:spPr bwMode="auto">
                <a:xfrm>
                  <a:off x="3995936" y="2132856"/>
                  <a:ext cx="1719808" cy="288032"/>
                </a:xfrm>
                <a:prstGeom prst="rect">
                  <a:avLst/>
                </a:prstGeom>
                <a:ln w="19050">
                  <a:headEnd type="none" w="med" len="med"/>
                  <a:tailEnd type="none" w="med" len="med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0" tIns="0" rIns="0" bIns="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1200" dirty="0" smtClean="0">
                      <a:solidFill>
                        <a:schemeClr val="tx1"/>
                      </a:solidFill>
                      <a:latin typeface="Times New Roman" pitchFamily="16" charset="0"/>
                      <a:ea typeface="MS Gothic" charset="-128"/>
                    </a:rPr>
                    <a:t>DATA (AP      STA-2)</a:t>
                  </a:r>
                  <a:endParaRPr kumimoji="0" lang="ja-JP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30" name="直線矢印コネクタ 29"/>
                <p:cNvCxnSpPr/>
                <p:nvPr/>
              </p:nvCxnSpPr>
              <p:spPr bwMode="auto">
                <a:xfrm>
                  <a:off x="4860032" y="2276872"/>
                  <a:ext cx="144016" cy="1588"/>
                </a:xfrm>
                <a:prstGeom prst="straightConnector1">
                  <a:avLst/>
                </a:prstGeom>
                <a:ln>
                  <a:headEnd type="none" w="med" len="med"/>
                  <a:tailEnd type="arrow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</p:cxnSp>
          </p:grpSp>
          <p:sp>
            <p:nvSpPr>
              <p:cNvPr id="25" name="正方形/長方形 24"/>
              <p:cNvSpPr/>
              <p:nvPr/>
            </p:nvSpPr>
            <p:spPr bwMode="auto">
              <a:xfrm>
                <a:off x="899592" y="3787452"/>
                <a:ext cx="576064" cy="288032"/>
              </a:xfrm>
              <a:prstGeom prst="rect">
                <a:avLst/>
              </a:prstGeom>
              <a:ln w="19050"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105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MU-RTS</a:t>
                </a:r>
                <a:endParaRPr kumimoji="0" lang="ja-JP" alt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26" name="グループ化 20"/>
              <p:cNvGrpSpPr/>
              <p:nvPr/>
            </p:nvGrpSpPr>
            <p:grpSpPr>
              <a:xfrm>
                <a:off x="4283968" y="3787452"/>
                <a:ext cx="1728192" cy="288032"/>
                <a:chOff x="3995936" y="2132856"/>
                <a:chExt cx="1719808" cy="288032"/>
              </a:xfrm>
            </p:grpSpPr>
            <p:sp>
              <p:nvSpPr>
                <p:cNvPr id="27" name="正方形/長方形 26"/>
                <p:cNvSpPr/>
                <p:nvPr/>
              </p:nvSpPr>
              <p:spPr bwMode="auto">
                <a:xfrm>
                  <a:off x="3995936" y="2132856"/>
                  <a:ext cx="1719808" cy="288032"/>
                </a:xfrm>
                <a:prstGeom prst="rect">
                  <a:avLst/>
                </a:prstGeom>
                <a:ln w="19050">
                  <a:headEnd type="none" w="med" len="med"/>
                  <a:tailEnd type="none" w="med" len="med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0" tIns="0" rIns="0" bIns="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1200" dirty="0" smtClean="0">
                      <a:solidFill>
                        <a:schemeClr val="tx1"/>
                      </a:solidFill>
                      <a:latin typeface="Times New Roman" pitchFamily="16" charset="0"/>
                      <a:ea typeface="MS Gothic" charset="-128"/>
                    </a:rPr>
                    <a:t>DATA (AP      STA-</a:t>
                  </a:r>
                  <a:r>
                    <a:rPr kumimoji="0" lang="en-US" altLang="ja-JP" sz="1200" i="1" dirty="0" smtClean="0">
                      <a:solidFill>
                        <a:schemeClr val="tx1"/>
                      </a:solidFill>
                      <a:latin typeface="Times New Roman" pitchFamily="16" charset="0"/>
                      <a:ea typeface="MS Gothic" charset="-128"/>
                    </a:rPr>
                    <a:t>N</a:t>
                  </a:r>
                  <a:r>
                    <a:rPr kumimoji="0" lang="en-US" altLang="ja-JP" sz="1200" dirty="0" smtClean="0">
                      <a:solidFill>
                        <a:schemeClr val="tx1"/>
                      </a:solidFill>
                      <a:latin typeface="Times New Roman" pitchFamily="16" charset="0"/>
                      <a:ea typeface="MS Gothic" charset="-128"/>
                    </a:rPr>
                    <a:t>)</a:t>
                  </a:r>
                  <a:endParaRPr kumimoji="0" lang="ja-JP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28" name="直線矢印コネクタ 27"/>
                <p:cNvCxnSpPr/>
                <p:nvPr/>
              </p:nvCxnSpPr>
              <p:spPr bwMode="auto">
                <a:xfrm>
                  <a:off x="4860032" y="2276872"/>
                  <a:ext cx="144016" cy="1588"/>
                </a:xfrm>
                <a:prstGeom prst="straightConnector1">
                  <a:avLst/>
                </a:prstGeom>
                <a:ln>
                  <a:headEnd type="none" w="med" len="med"/>
                  <a:tailEnd type="arrow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</p:cxnSp>
          </p:grpSp>
        </p:grpSp>
        <p:sp>
          <p:nvSpPr>
            <p:cNvPr id="16" name="右中かっこ 15"/>
            <p:cNvSpPr/>
            <p:nvPr/>
          </p:nvSpPr>
          <p:spPr bwMode="auto">
            <a:xfrm>
              <a:off x="6084168" y="2996952"/>
              <a:ext cx="216024" cy="1008112"/>
            </a:xfrm>
            <a:prstGeom prst="rightBrace">
              <a:avLst>
                <a:gd name="adj1" fmla="val 28174"/>
                <a:gd name="adj2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59" name="角丸四角形吹き出し 58"/>
          <p:cNvSpPr/>
          <p:nvPr/>
        </p:nvSpPr>
        <p:spPr bwMode="auto">
          <a:xfrm>
            <a:off x="7092280" y="1628800"/>
            <a:ext cx="1944216" cy="936104"/>
          </a:xfrm>
          <a:prstGeom prst="wedgeRoundRectCallout">
            <a:avLst>
              <a:gd name="adj1" fmla="val -49051"/>
              <a:gd name="adj2" fmla="val 84641"/>
              <a:gd name="adj3" fmla="val 16667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AP can transmit A-MPDUs to up to 4 STAs simultaneously using DL MU-MIMO technique. 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角丸四角形吹き出し 59"/>
          <p:cNvSpPr/>
          <p:nvPr/>
        </p:nvSpPr>
        <p:spPr bwMode="auto">
          <a:xfrm>
            <a:off x="2051720" y="1556792"/>
            <a:ext cx="2051720" cy="936104"/>
          </a:xfrm>
          <a:prstGeom prst="wedgeRoundRectCallout">
            <a:avLst>
              <a:gd name="adj1" fmla="val 56633"/>
              <a:gd name="adj2" fmla="val 44627"/>
              <a:gd name="adj3" fmla="val 16667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Length of an 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A-MPDU depends on the current number of MSDUs</a:t>
            </a:r>
            <a:r>
              <a:rPr kumimoji="0" lang="en-US" altLang="ja-JP" sz="1200" b="0" i="0" u="none" strike="noStrike" cap="none" normalizeH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buffered 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at the AP.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角丸四角形吹き出し 60"/>
          <p:cNvSpPr/>
          <p:nvPr/>
        </p:nvSpPr>
        <p:spPr bwMode="auto">
          <a:xfrm>
            <a:off x="5148064" y="5661248"/>
            <a:ext cx="1728192" cy="720080"/>
          </a:xfrm>
          <a:prstGeom prst="wedgeRoundRectCallout">
            <a:avLst>
              <a:gd name="adj1" fmla="val 63141"/>
              <a:gd name="adj2" fmla="val -199052"/>
              <a:gd name="adj3" fmla="val 16667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All</a:t>
            </a:r>
            <a:r>
              <a:rPr kumimoji="0" lang="en-US" altLang="ja-JP" sz="1200" b="0" i="0" u="none" strike="noStrike" cap="none" normalizeH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BAs are scheduled and transmitted in the same order as CTSs.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角丸四角形吹き出し 61"/>
          <p:cNvSpPr/>
          <p:nvPr/>
        </p:nvSpPr>
        <p:spPr bwMode="auto">
          <a:xfrm>
            <a:off x="35496" y="2204864"/>
            <a:ext cx="1872208" cy="720080"/>
          </a:xfrm>
          <a:prstGeom prst="wedgeRoundRectCallout">
            <a:avLst>
              <a:gd name="adj1" fmla="val 12576"/>
              <a:gd name="adj2" fmla="val 93175"/>
              <a:gd name="adj3" fmla="val 16667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When AP accesses to medium, it first transmits a MU-RTS [2, 3].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角丸四角形吹き出し 62"/>
          <p:cNvSpPr/>
          <p:nvPr/>
        </p:nvSpPr>
        <p:spPr bwMode="auto">
          <a:xfrm>
            <a:off x="971600" y="5661248"/>
            <a:ext cx="2520280" cy="720080"/>
          </a:xfrm>
          <a:prstGeom prst="wedgeRoundRectCallout">
            <a:avLst>
              <a:gd name="adj1" fmla="val 15891"/>
              <a:gd name="adj2" fmla="val -190860"/>
              <a:gd name="adj3" fmla="val 16667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Each STA responds with a CTS frame if it is ready to receive DATA frame from the AP.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図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58" y="1713699"/>
            <a:ext cx="6189122" cy="4595621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results</a:t>
            </a:r>
            <a:endParaRPr kumimoji="1" lang="ja-JP" altLang="en-US" dirty="0"/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12</a:t>
            </a:fld>
            <a:endParaRPr lang="en-GB" dirty="0"/>
          </a:p>
        </p:txBody>
      </p:sp>
      <p:grpSp>
        <p:nvGrpSpPr>
          <p:cNvPr id="20" name="グループ化 19"/>
          <p:cNvGrpSpPr/>
          <p:nvPr/>
        </p:nvGrpSpPr>
        <p:grpSpPr>
          <a:xfrm>
            <a:off x="7020272" y="1196752"/>
            <a:ext cx="1979712" cy="4032448"/>
            <a:chOff x="7020272" y="1196752"/>
            <a:chExt cx="1979712" cy="4032448"/>
          </a:xfrm>
        </p:grpSpPr>
        <p:sp>
          <p:nvSpPr>
            <p:cNvPr id="8" name="角丸四角形吹き出し 7"/>
            <p:cNvSpPr/>
            <p:nvPr/>
          </p:nvSpPr>
          <p:spPr bwMode="auto">
            <a:xfrm>
              <a:off x="7020272" y="1196752"/>
              <a:ext cx="1979712" cy="745495"/>
            </a:xfrm>
            <a:prstGeom prst="wedgeRoundRectCallout">
              <a:avLst>
                <a:gd name="adj1" fmla="val -76981"/>
                <a:gd name="adj2" fmla="val 96633"/>
                <a:gd name="adj3" fmla="val 16667"/>
              </a:avLst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18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non-hidden AP, </a:t>
              </a:r>
            </a:p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1800" b="1" dirty="0" smtClean="0">
                  <a:solidFill>
                    <a:srgbClr val="00B050"/>
                  </a:solidFill>
                  <a:latin typeface="Times New Roman" pitchFamily="16" charset="0"/>
                  <a:ea typeface="MS Gothic" charset="-128"/>
                </a:rPr>
                <a:t>without </a:t>
              </a:r>
              <a:r>
                <a:rPr lang="en-US" altLang="ja-JP" sz="18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 MU-RTS</a:t>
              </a:r>
              <a:endParaRPr kumimoji="0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角丸四角形吹き出し 8"/>
            <p:cNvSpPr/>
            <p:nvPr/>
          </p:nvSpPr>
          <p:spPr bwMode="auto">
            <a:xfrm>
              <a:off x="7020272" y="2323465"/>
              <a:ext cx="1979712" cy="745495"/>
            </a:xfrm>
            <a:prstGeom prst="wedgeRoundRectCallout">
              <a:avLst>
                <a:gd name="adj1" fmla="val -79050"/>
                <a:gd name="adj2" fmla="val 32738"/>
                <a:gd name="adj3" fmla="val 16667"/>
              </a:avLst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18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non-hidden AP, </a:t>
              </a:r>
            </a:p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1800" b="1" dirty="0" smtClean="0">
                  <a:solidFill>
                    <a:srgbClr val="FF0000"/>
                  </a:solidFill>
                  <a:latin typeface="Times New Roman" pitchFamily="16" charset="0"/>
                  <a:ea typeface="MS Gothic" charset="-128"/>
                </a:rPr>
                <a:t>with</a:t>
              </a:r>
              <a:r>
                <a:rPr lang="en-US" altLang="ja-JP" sz="18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 MU-RTS</a:t>
              </a:r>
              <a:endParaRPr kumimoji="0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角丸四角形吹き出し 9"/>
            <p:cNvSpPr/>
            <p:nvPr/>
          </p:nvSpPr>
          <p:spPr bwMode="auto">
            <a:xfrm>
              <a:off x="7020272" y="3429000"/>
              <a:ext cx="1979712" cy="745495"/>
            </a:xfrm>
            <a:prstGeom prst="wedgeRoundRectCallout">
              <a:avLst>
                <a:gd name="adj1" fmla="val -78569"/>
                <a:gd name="adj2" fmla="val -86312"/>
                <a:gd name="adj3" fmla="val 16667"/>
              </a:avLst>
            </a:prstGeom>
            <a:ln>
              <a:solidFill>
                <a:srgbClr val="CC3300"/>
              </a:solidFill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18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hidden AP, </a:t>
              </a:r>
            </a:p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1800" b="1" dirty="0" smtClean="0">
                  <a:solidFill>
                    <a:srgbClr val="FF0000"/>
                  </a:solidFill>
                  <a:latin typeface="Times New Roman" pitchFamily="16" charset="0"/>
                  <a:ea typeface="MS Gothic" charset="-128"/>
                </a:rPr>
                <a:t>with</a:t>
              </a:r>
              <a:r>
                <a:rPr lang="en-US" altLang="ja-JP" sz="18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 MU-RTS</a:t>
              </a:r>
              <a:endParaRPr kumimoji="0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角丸四角形吹き出し 10"/>
            <p:cNvSpPr/>
            <p:nvPr/>
          </p:nvSpPr>
          <p:spPr bwMode="auto">
            <a:xfrm>
              <a:off x="7020272" y="4483705"/>
              <a:ext cx="1979712" cy="745495"/>
            </a:xfrm>
            <a:prstGeom prst="wedgeRoundRectCallout">
              <a:avLst>
                <a:gd name="adj1" fmla="val -78152"/>
                <a:gd name="adj2" fmla="val 54822"/>
                <a:gd name="adj3" fmla="val 16667"/>
              </a:avLst>
            </a:prstGeom>
            <a:ln>
              <a:solidFill>
                <a:srgbClr val="CC3300"/>
              </a:solidFill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18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hidden AP, </a:t>
              </a:r>
            </a:p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1800" b="1" dirty="0" smtClean="0">
                  <a:solidFill>
                    <a:srgbClr val="00B050"/>
                  </a:solidFill>
                  <a:latin typeface="Times New Roman" pitchFamily="16" charset="0"/>
                  <a:ea typeface="MS Gothic" charset="-128"/>
                </a:rPr>
                <a:t>without</a:t>
              </a:r>
              <a:r>
                <a:rPr lang="en-US" altLang="ja-JP" sz="1800" dirty="0" smtClean="0">
                  <a:solidFill>
                    <a:srgbClr val="00B050"/>
                  </a:solidFill>
                  <a:latin typeface="Times New Roman" pitchFamily="16" charset="0"/>
                  <a:ea typeface="MS Gothic" charset="-128"/>
                </a:rPr>
                <a:t> </a:t>
              </a:r>
              <a:r>
                <a:rPr lang="en-US" altLang="ja-JP" sz="18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 MU-RTS</a:t>
              </a:r>
              <a:endParaRPr kumimoji="0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4932040" y="2276872"/>
            <a:ext cx="1008112" cy="3024336"/>
            <a:chOff x="4932040" y="2276872"/>
            <a:chExt cx="1008112" cy="3024336"/>
          </a:xfrm>
        </p:grpSpPr>
        <p:grpSp>
          <p:nvGrpSpPr>
            <p:cNvPr id="6" name="グループ化 5"/>
            <p:cNvGrpSpPr/>
            <p:nvPr/>
          </p:nvGrpSpPr>
          <p:grpSpPr>
            <a:xfrm>
              <a:off x="4932040" y="3140968"/>
              <a:ext cx="1008112" cy="2160240"/>
              <a:chOff x="4932040" y="3140968"/>
              <a:chExt cx="1008112" cy="2160240"/>
            </a:xfrm>
          </p:grpSpPr>
          <p:sp>
            <p:nvSpPr>
              <p:cNvPr id="14" name="上矢印 13"/>
              <p:cNvSpPr/>
              <p:nvPr/>
            </p:nvSpPr>
            <p:spPr bwMode="auto">
              <a:xfrm>
                <a:off x="5112060" y="3429000"/>
                <a:ext cx="648072" cy="1584176"/>
              </a:xfrm>
              <a:prstGeom prst="upArrow">
                <a:avLst/>
              </a:prstGeom>
              <a:solidFill>
                <a:srgbClr val="7030A0"/>
              </a:solidFill>
              <a:ln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5" name="テキスト ボックス 14"/>
              <p:cNvSpPr txBox="1"/>
              <p:nvPr/>
            </p:nvSpPr>
            <p:spPr>
              <a:xfrm>
                <a:off x="4968044" y="4993431"/>
                <a:ext cx="93610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250 Mbps</a:t>
                </a:r>
                <a:endParaRPr kumimoji="1" lang="ja-JP" alt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4932040" y="3140968"/>
                <a:ext cx="100811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1100 Mbps</a:t>
                </a:r>
                <a:endParaRPr kumimoji="1" lang="ja-JP" altLang="en-US" sz="14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" name="グループ化 4"/>
            <p:cNvGrpSpPr/>
            <p:nvPr/>
          </p:nvGrpSpPr>
          <p:grpSpPr>
            <a:xfrm>
              <a:off x="4932040" y="2276872"/>
              <a:ext cx="1008112" cy="720080"/>
              <a:chOff x="4932040" y="2276872"/>
              <a:chExt cx="1008112" cy="720080"/>
            </a:xfrm>
          </p:grpSpPr>
          <p:sp>
            <p:nvSpPr>
              <p:cNvPr id="21" name="上矢印 20"/>
              <p:cNvSpPr/>
              <p:nvPr/>
            </p:nvSpPr>
            <p:spPr bwMode="auto">
              <a:xfrm flipV="1">
                <a:off x="5112060" y="2564904"/>
                <a:ext cx="648072" cy="144000"/>
              </a:xfrm>
              <a:prstGeom prst="upArrow">
                <a:avLst/>
              </a:prstGeom>
              <a:solidFill>
                <a:srgbClr val="002060"/>
              </a:solidFill>
              <a:ln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2" name="テキスト ボックス 21"/>
              <p:cNvSpPr txBox="1"/>
              <p:nvPr/>
            </p:nvSpPr>
            <p:spPr>
              <a:xfrm>
                <a:off x="4932040" y="2276872"/>
                <a:ext cx="100811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1400 Mbps</a:t>
                </a:r>
                <a:endParaRPr kumimoji="1" lang="ja-JP" alt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テキスト ボックス 22"/>
              <p:cNvSpPr txBox="1"/>
              <p:nvPr/>
            </p:nvSpPr>
            <p:spPr>
              <a:xfrm>
                <a:off x="4932040" y="2689175"/>
                <a:ext cx="100811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1200 Mbps</a:t>
                </a:r>
                <a:endParaRPr kumimoji="1" lang="ja-JP" altLang="en-US" sz="1400" dirty="0">
                  <a:solidFill>
                    <a:schemeClr val="tx1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We evaluate the performance of MU-RTS scheme.</a:t>
            </a:r>
          </a:p>
          <a:p>
            <a:r>
              <a:rPr lang="en-US" altLang="ja-JP" dirty="0"/>
              <a:t>MU-RTS scheme slightly degrades the system throughput when APs are known (non-hidden) to each other, because of the additional overhead due to MU-RTS and multiple CTSs.</a:t>
            </a:r>
          </a:p>
          <a:p>
            <a:r>
              <a:rPr lang="en-US" altLang="ja-JP" dirty="0"/>
              <a:t>When APs are hidden, MU-RTS greatly improves the system throughput.</a:t>
            </a:r>
          </a:p>
          <a:p>
            <a:endParaRPr lang="en-US" altLang="ja-JP" dirty="0"/>
          </a:p>
          <a:p>
            <a:r>
              <a:rPr lang="en-US" altLang="ja-JP" dirty="0"/>
              <a:t>Needs some sort of protection mechanism for TGac.</a:t>
            </a:r>
          </a:p>
          <a:p>
            <a:r>
              <a:rPr lang="en-US" altLang="ja-JP" dirty="0"/>
              <a:t>Frame sequences, Frame formats, and ACK mechanism (polled or scheduled) are TBD</a:t>
            </a:r>
            <a:r>
              <a:rPr lang="en-US" altLang="ja-JP" dirty="0" smtClean="0"/>
              <a:t>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下矢印 4"/>
          <p:cNvSpPr/>
          <p:nvPr/>
        </p:nvSpPr>
        <p:spPr bwMode="auto">
          <a:xfrm>
            <a:off x="4139952" y="4077072"/>
            <a:ext cx="864096" cy="504056"/>
          </a:xfrm>
          <a:prstGeom prst="downArrow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5246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1800" dirty="0" smtClean="0"/>
              <a:t>[1] </a:t>
            </a:r>
            <a:r>
              <a:rPr lang="en-US" altLang="ja-JP" sz="1800" dirty="0"/>
              <a:t>Rec. ITU-R P.1238-3, "Propagation data and prediction methods for </a:t>
            </a:r>
            <a:r>
              <a:rPr lang="en-US" altLang="ja-JP" sz="1800" dirty="0" smtClean="0"/>
              <a:t>the planning     of </a:t>
            </a:r>
            <a:r>
              <a:rPr lang="en-US" altLang="ja-JP" sz="1800" dirty="0"/>
              <a:t>indoor radio communication systems and radio local are </a:t>
            </a:r>
            <a:r>
              <a:rPr lang="en-US" altLang="ja-JP" sz="1800" dirty="0" smtClean="0"/>
              <a:t>networks </a:t>
            </a:r>
            <a:r>
              <a:rPr lang="en-US" altLang="ja-JP" sz="1800" dirty="0"/>
              <a:t>in the </a:t>
            </a:r>
            <a:r>
              <a:rPr lang="en-US" altLang="ja-JP" sz="1800" dirty="0" smtClean="0"/>
              <a:t>   frequency </a:t>
            </a:r>
            <a:r>
              <a:rPr lang="en-US" altLang="ja-JP" sz="1800" dirty="0"/>
              <a:t>range 900MHz to 100GHz," ITU-R </a:t>
            </a:r>
            <a:r>
              <a:rPr lang="en-US" altLang="ja-JP" sz="1800" dirty="0" smtClean="0"/>
              <a:t>Recommendation </a:t>
            </a:r>
            <a:r>
              <a:rPr lang="en-US" altLang="ja-JP" sz="1800" dirty="0"/>
              <a:t>P Series, 2003</a:t>
            </a:r>
            <a:r>
              <a:rPr lang="en-US" altLang="ja-JP" sz="1800" dirty="0" smtClean="0"/>
              <a:t>.</a:t>
            </a:r>
          </a:p>
          <a:p>
            <a:pPr marL="0" indent="0">
              <a:buNone/>
            </a:pPr>
            <a:r>
              <a:rPr lang="en-US" altLang="ja-JP" sz="1800" dirty="0" smtClean="0"/>
              <a:t>[2] Y. Morioka et al., “Multi-RTS Proposal,” Doc.: IEEE 802.11-10/1124r2.</a:t>
            </a:r>
          </a:p>
          <a:p>
            <a:pPr marL="0" indent="0">
              <a:buNone/>
            </a:pPr>
            <a:r>
              <a:rPr lang="en-US" altLang="ja-JP" sz="1800" dirty="0" smtClean="0"/>
              <a:t>[3] T. Kaibo et al., “Multiple CTSs in MU-MIMO Transmission,” Doc.: IEEE             802.11-10/1067r0.</a:t>
            </a:r>
          </a:p>
          <a:p>
            <a:pPr marL="0" indent="0">
              <a:buNone/>
            </a:pPr>
            <a:r>
              <a:rPr lang="en-US" altLang="ja-JP" sz="1800" dirty="0" smtClean="0">
                <a:solidFill>
                  <a:schemeClr val="tx1"/>
                </a:solidFill>
              </a:rPr>
              <a:t>[4] Y. J. Kim et al., “Considerations on MU-MIMO Protection in 11ac,” Doc.: IEEE    802.11-10/0335r1.</a:t>
            </a:r>
            <a:endParaRPr lang="en-US" altLang="ja-JP" sz="1800" dirty="0"/>
          </a:p>
          <a:p>
            <a:pPr marL="0" indent="0">
              <a:buNone/>
            </a:pPr>
            <a:r>
              <a:rPr lang="en-US" altLang="ja-JP" sz="1800" dirty="0" smtClean="0">
                <a:solidFill>
                  <a:schemeClr val="tx1"/>
                </a:solidFill>
              </a:rPr>
              <a:t>[5] B. Hart et al., “TGac MU-MIMO Ad Hoc Minutes,” Doc.: IEEE 802.11-10/1161r0.</a:t>
            </a:r>
          </a:p>
          <a:p>
            <a:pPr marL="0" indent="0">
              <a:buNone/>
            </a:pPr>
            <a:r>
              <a:rPr lang="en-US" altLang="ja-JP" sz="1800" dirty="0" smtClean="0"/>
              <a:t>[6] A. Ashley et al., “OBSS Requirements,” Doc.: IEEE 802.11-08/0944r7.</a:t>
            </a:r>
          </a:p>
          <a:p>
            <a:pPr marL="0" indent="0">
              <a:buNone/>
            </a:pPr>
            <a:r>
              <a:rPr lang="en-US" altLang="ja-JP" sz="1800" dirty="0" smtClean="0"/>
              <a:t>[7] Y. Takatori, “Importance of Overlapped BSS issue in 802.11ac,” Doc.: IEEE 802.11-09/0630r1.</a:t>
            </a:r>
          </a:p>
          <a:p>
            <a:pPr marL="0" indent="0">
              <a:buNone/>
            </a:pPr>
            <a:r>
              <a:rPr lang="en-US" altLang="ja-JP" sz="1800" dirty="0" smtClean="0"/>
              <a:t>[8] P. Loc et al., “TGac Functional Requirements and Evaluations Methodology Rev. 15,” Doc.: IEEE 802.11-09/0451r15.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kumimoji="1" lang="en-US" altLang="ja-JP" dirty="0" smtClean="0"/>
              <a:t>Thank you!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40746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323528" y="740112"/>
          <a:ext cx="8568952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8210"/>
                <a:gridCol w="1110103"/>
                <a:gridCol w="2088232"/>
                <a:gridCol w="1368152"/>
                <a:gridCol w="2304255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Yuichi Morioka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Sony Europe Ltd.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Jays Close, </a:t>
                      </a:r>
                      <a:r>
                        <a:rPr lang="en-US" altLang="ja-JP" sz="1200" dirty="0" err="1" smtClean="0"/>
                        <a:t>Viables</a:t>
                      </a:r>
                      <a:r>
                        <a:rPr lang="en-US" altLang="ja-JP" sz="1200" dirty="0" smtClean="0"/>
                        <a:t>, Basingstoke, Hampshire, RG22 4SB, UK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+44 (0) 1256 828114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Yuichi.Morioka@eu.sony.com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Ted R. Booth III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Sony Electronics Inc.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altLang="ja-JP" sz="1200" dirty="0" smtClean="0"/>
                        <a:t>16530 Via Esprillo</a:t>
                      </a:r>
                      <a:r>
                        <a:rPr lang="ja-JP" altLang="en-US" sz="1200" baseline="0" dirty="0" smtClean="0"/>
                        <a:t> </a:t>
                      </a:r>
                      <a:r>
                        <a:rPr lang="it-IT" altLang="ja-JP" sz="1200" dirty="0" smtClean="0"/>
                        <a:t/>
                      </a:r>
                      <a:br>
                        <a:rPr lang="it-IT" altLang="ja-JP" sz="1200" dirty="0" smtClean="0"/>
                      </a:br>
                      <a:r>
                        <a:rPr lang="it-IT" altLang="ja-JP" sz="1200" dirty="0" smtClean="0"/>
                        <a:t>Building 7, MZ7021 </a:t>
                      </a:r>
                      <a:br>
                        <a:rPr lang="it-IT" altLang="ja-JP" sz="1200" dirty="0" smtClean="0"/>
                      </a:br>
                      <a:r>
                        <a:rPr lang="it-IT" altLang="ja-JP" sz="1200" dirty="0" smtClean="0"/>
                        <a:t>San Diego, CA  92127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+1 </a:t>
                      </a:r>
                      <a:r>
                        <a:rPr lang="en-US" altLang="ja-JP" sz="1200" dirty="0" smtClean="0"/>
                        <a:t>858 942 8044</a:t>
                      </a:r>
                      <a:br>
                        <a:rPr lang="en-US" altLang="ja-JP" sz="1200" dirty="0" smtClean="0"/>
                      </a:b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ted.booth@am.sony.com 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ＭＳ 明朝"/>
                          <a:cs typeface="Times New Roman"/>
                        </a:rPr>
                        <a:t>André Bourdoux</a:t>
                      </a:r>
                      <a:endParaRPr lang="ja-JP" sz="1200" kern="1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ＭＳ 明朝"/>
                          <a:cs typeface="Times New Roman"/>
                        </a:rPr>
                        <a:t>IMEC</a:t>
                      </a:r>
                      <a:endParaRPr lang="ja-JP" sz="1200" kern="1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ＭＳ 明朝"/>
                          <a:cs typeface="Times New Roman"/>
                        </a:rPr>
                        <a:t>Kapeldreef 75,</a:t>
                      </a:r>
                      <a:endParaRPr lang="ja-JP" sz="1200" kern="100">
                        <a:latin typeface="Times New Roman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ＭＳ 明朝"/>
                          <a:cs typeface="Times New Roman"/>
                        </a:rPr>
                        <a:t>3001 Leuven,</a:t>
                      </a:r>
                      <a:endParaRPr lang="ja-JP" sz="1200" kern="100">
                        <a:latin typeface="Times New Roman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ＭＳ 明朝"/>
                          <a:cs typeface="Times New Roman"/>
                        </a:rPr>
                        <a:t>Belgium</a:t>
                      </a:r>
                      <a:endParaRPr lang="ja-JP" sz="1200" kern="1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ＭＳ 明朝"/>
                          <a:cs typeface="Times New Roman"/>
                        </a:rPr>
                        <a:t>+32-16-288.215</a:t>
                      </a:r>
                      <a:endParaRPr lang="ja-JP" sz="1200" kern="1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ＭＳ 明朝"/>
                          <a:cs typeface="Times New Roman"/>
                        </a:rPr>
                        <a:t>bourdoux@imec.be</a:t>
                      </a:r>
                      <a:endParaRPr lang="ja-JP" sz="1200" kern="100" dirty="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Abstract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altLang="ja-JP" dirty="0" smtClean="0"/>
              <a:t>In this document, we first present some results of a statistical analysis of housing conditions in Japan, and show that more than 40% among all dwellings are the apartment houses.</a:t>
            </a:r>
          </a:p>
          <a:p>
            <a:pPr>
              <a:buFont typeface="Arial" pitchFamily="34" charset="0"/>
              <a:buChar char="•"/>
            </a:pPr>
            <a:endParaRPr lang="en-GB" altLang="ja-JP" dirty="0" smtClean="0"/>
          </a:p>
          <a:p>
            <a:pPr>
              <a:buFont typeface="Arial" pitchFamily="34" charset="0"/>
              <a:buChar char="•"/>
            </a:pPr>
            <a:r>
              <a:rPr lang="en-GB" altLang="ja-JP" dirty="0" smtClean="0"/>
              <a:t>Then, we show the numerical results of the number of OBSSs that can be happen in such an apartment environment.</a:t>
            </a:r>
          </a:p>
          <a:p>
            <a:pPr>
              <a:buFont typeface="Arial" pitchFamily="34" charset="0"/>
              <a:buChar char="•"/>
            </a:pPr>
            <a:endParaRPr lang="en-GB" altLang="ja-JP" dirty="0" smtClean="0"/>
          </a:p>
          <a:p>
            <a:pPr>
              <a:buFont typeface="Arial" pitchFamily="34" charset="0"/>
              <a:buChar char="•"/>
            </a:pPr>
            <a:r>
              <a:rPr lang="en-GB" altLang="ja-JP" dirty="0" smtClean="0"/>
              <a:t>Finally, we present simulation results of a simple OBSS scenario, and as an operator, we show the importance of a MAC protection mechanism for TGac.</a:t>
            </a:r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図 121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4024461"/>
            <a:ext cx="5876925" cy="2428875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rPr>
              <a:t>Statistical analysis for the number of OBSSs according to “Housing and Land Survey</a:t>
            </a:r>
            <a:r>
              <a:rPr lang="en-US" altLang="ja-JP" sz="2800" baseline="30000" dirty="0" smtClean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rPr>
              <a:t>*</a:t>
            </a:r>
            <a:r>
              <a:rPr lang="en-US" altLang="ja-JP" sz="2800" dirty="0" smtClean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rPr>
              <a:t>” in Japan</a:t>
            </a:r>
            <a:endParaRPr kumimoji="1" lang="ja-JP" altLang="en-US" sz="2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ja-JP" sz="2000" dirty="0" smtClean="0">
                <a:latin typeface="Times New Roman" pitchFamily="18" charset="0"/>
                <a:ea typeface="ＭＳ Ｐゴシック" charset="-128"/>
              </a:rPr>
              <a:t>The Japanese governmental survey shows: </a:t>
            </a: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More than 40% houses are apartment houses (about 20 million in all of 49.6 million dwellings).</a:t>
            </a: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The average area</a:t>
            </a:r>
            <a:r>
              <a:rPr kumimoji="0" lang="ja-JP" altLang="en-US" sz="1600" dirty="0" smtClean="0">
                <a:latin typeface="Times New Roman" pitchFamily="18" charset="0"/>
                <a:ea typeface="ＭＳ Ｐゴシック" charset="-128"/>
              </a:rPr>
              <a:t> </a:t>
            </a: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of floor space per dwelling in apartment house is about 520 ft</a:t>
            </a:r>
            <a:r>
              <a:rPr kumimoji="0" lang="en-US" altLang="ja-JP" sz="1600" baseline="30000" dirty="0" smtClean="0">
                <a:latin typeface="Times New Roman" pitchFamily="18" charset="0"/>
                <a:ea typeface="ＭＳ Ｐゴシック" charset="-128"/>
              </a:rPr>
              <a:t>2</a:t>
            </a: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 (= 48 m</a:t>
            </a:r>
            <a:r>
              <a:rPr kumimoji="0" lang="en-US" altLang="ja-JP" sz="1600" baseline="30000" dirty="0" smtClean="0">
                <a:latin typeface="Times New Roman" pitchFamily="18" charset="0"/>
                <a:ea typeface="ＭＳ Ｐゴシック" charset="-128"/>
              </a:rPr>
              <a:t>2</a:t>
            </a: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). </a:t>
            </a: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About 75% apartment houses are made of reinforced steel-framed concrete. </a:t>
            </a:r>
          </a:p>
          <a:p>
            <a:pPr lvl="0" defTabSz="914400"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ja-JP" sz="2000" dirty="0" smtClean="0">
                <a:latin typeface="Times New Roman" pitchFamily="18" charset="0"/>
                <a:ea typeface="ＭＳ Ｐゴシック" charset="-128"/>
              </a:rPr>
              <a:t>Operators’ perspective: </a:t>
            </a: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It is expected that 11ac standard will extend capacity of wireless home network which conveys network services  (ex. on-demand video streaming services) to subscribers not only detached house but also apartment house users. 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55" name="テキスト ボックス 354"/>
          <p:cNvSpPr txBox="1"/>
          <p:nvPr/>
        </p:nvSpPr>
        <p:spPr>
          <a:xfrm>
            <a:off x="5867400" y="4293096"/>
            <a:ext cx="3048000" cy="830263"/>
          </a:xfrm>
          <a:prstGeom prst="rect">
            <a:avLst/>
          </a:prstGeom>
          <a:solidFill>
            <a:srgbClr val="FFCCFF"/>
          </a:solidFill>
          <a:ln>
            <a:solidFill>
              <a:srgbClr val="000000">
                <a:lumMod val="95000"/>
                <a:lumOff val="5000"/>
              </a:srgb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It is important to examine the </a:t>
            </a:r>
            <a:r>
              <a:rPr kumimoji="0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wireless </a:t>
            </a:r>
            <a:r>
              <a:rPr kumimoji="0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environment in apartment house users</a:t>
            </a:r>
            <a:endParaRPr kumimoji="0" lang="ja-JP" altLang="en-US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39" name="テキスト ボックス 11"/>
          <p:cNvSpPr txBox="1">
            <a:spLocks noChangeArrowheads="1"/>
          </p:cNvSpPr>
          <p:nvPr/>
        </p:nvSpPr>
        <p:spPr bwMode="auto">
          <a:xfrm>
            <a:off x="5796136" y="5445224"/>
            <a:ext cx="331236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0" cap="none" spc="0" normalizeH="0" baseline="30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*</a:t>
            </a:r>
            <a:r>
              <a:rPr kumimoji="0" lang="en-US" altLang="ja-JP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“Housing and Land Survey in 2008” done by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Statistics Bureau in Ministry of Internal Affairs and Communications, Japan.  </a:t>
            </a:r>
            <a:r>
              <a:rPr kumimoji="0" lang="en-US" altLang="ja-JP" sz="1100" b="0" i="0" u="sng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</a:rPr>
              <a:t>http://www.stat.go.jp/english/data/jyutaku/index.htm</a:t>
            </a:r>
            <a:endParaRPr lang="en-US" altLang="ja-JP" sz="1100" u="sng" kern="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rPr>
              <a:t>Statistical analysis for the number of OBSSs according to “Housing and Land Survey</a:t>
            </a:r>
            <a:r>
              <a:rPr lang="en-US" altLang="ja-JP" sz="2800" baseline="30000" dirty="0" smtClean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rPr>
              <a:t>*</a:t>
            </a:r>
            <a:r>
              <a:rPr lang="en-US" altLang="ja-JP" sz="2800" dirty="0" smtClean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rPr>
              <a:t>” in Japan</a:t>
            </a:r>
            <a:endParaRPr kumimoji="1" lang="ja-JP" altLang="en-US" sz="2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1772816"/>
            <a:ext cx="8496944" cy="4680520"/>
          </a:xfrm>
        </p:spPr>
        <p:txBody>
          <a:bodyPr>
            <a:noAutofit/>
          </a:bodyPr>
          <a:lstStyle/>
          <a:p>
            <a:pPr lvl="0" defTabSz="914400"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ja-JP" sz="2000" dirty="0" smtClean="0">
                <a:latin typeface="Times New Roman" pitchFamily="18" charset="0"/>
                <a:ea typeface="ＭＳ Ｐゴシック" charset="-128"/>
              </a:rPr>
              <a:t>Evaluation conditions:</a:t>
            </a: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Ave. dimensions of each apartment</a:t>
            </a:r>
            <a:r>
              <a:rPr kumimoji="0" lang="en-US" altLang="ja-JP" sz="1600" baseline="30000" dirty="0" smtClean="0">
                <a:latin typeface="Times New Roman" pitchFamily="18" charset="0"/>
                <a:ea typeface="ＭＳ Ｐゴシック" charset="-128"/>
              </a:rPr>
              <a:t>*</a:t>
            </a: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: W / L / H = 16.5 / 33 / 10 [ft]</a:t>
            </a: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Tx power: 17 dBm@5GHz</a:t>
            </a: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Power loss of room wall and floor [1]:  13 [dB]</a:t>
            </a: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APs location: Each AP is placed at the center of each apartment house</a:t>
            </a: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Carrier sense level (which is equal to interference threshold):</a:t>
            </a:r>
          </a:p>
          <a:p>
            <a:pPr marL="457200" lvl="1" indent="0" defTabSz="914400" eaLnBrk="0" hangingPunct="0">
              <a:spcBef>
                <a:spcPct val="0"/>
              </a:spcBef>
              <a:buClrTx/>
              <a:buSzTx/>
              <a:buNone/>
            </a:pPr>
            <a:r>
              <a:rPr kumimoji="0" lang="en-US" altLang="ja-JP" sz="1600" dirty="0">
                <a:latin typeface="Times New Roman" pitchFamily="18" charset="0"/>
                <a:ea typeface="ＭＳ Ｐゴシック" charset="-128"/>
              </a:rPr>
              <a:t>	</a:t>
            </a: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-82dBm@20MHz / -79dBm@40MHz / -76dBm@80MHz / -73dBm@160MHz</a:t>
            </a: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endParaRPr kumimoji="0" lang="en-US" altLang="ja-JP" sz="1600" dirty="0" smtClean="0">
              <a:latin typeface="Times New Roman" pitchFamily="18" charset="0"/>
              <a:ea typeface="ＭＳ Ｐゴシック" charset="-128"/>
            </a:endParaRP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endParaRPr kumimoji="0" lang="en-US" altLang="ja-JP" sz="1600" dirty="0" smtClean="0">
              <a:latin typeface="Times New Roman" pitchFamily="18" charset="0"/>
              <a:ea typeface="ＭＳ Ｐゴシック" charset="-128"/>
            </a:endParaRP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endParaRPr kumimoji="0" lang="en-US" altLang="ja-JP" sz="1400" dirty="0" smtClean="0">
              <a:latin typeface="Times New Roman" pitchFamily="18" charset="0"/>
              <a:ea typeface="ＭＳ Ｐゴシック" charset="-128"/>
            </a:endParaRP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endParaRPr kumimoji="0" lang="en-US" altLang="ja-JP" sz="1600" dirty="0" smtClean="0">
              <a:latin typeface="Times New Roman" pitchFamily="18" charset="0"/>
              <a:ea typeface="ＭＳ Ｐゴシック" charset="-128"/>
            </a:endParaRP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endParaRPr kumimoji="0" lang="en-US" altLang="ja-JP" sz="1600" dirty="0" smtClean="0">
              <a:latin typeface="Times New Roman" pitchFamily="18" charset="0"/>
              <a:ea typeface="ＭＳ Ｐゴシック" charset="-128"/>
            </a:endParaRP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endParaRPr kumimoji="0" lang="en-US" altLang="ja-JP" sz="700" dirty="0" smtClean="0">
              <a:latin typeface="Times New Roman" pitchFamily="18" charset="0"/>
              <a:ea typeface="ＭＳ Ｐゴシック" charset="-128"/>
            </a:endParaRP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endParaRPr kumimoji="0" lang="en-US" altLang="ja-JP" sz="700" dirty="0" smtClean="0">
              <a:latin typeface="Times New Roman" pitchFamily="18" charset="0"/>
              <a:ea typeface="ＭＳ Ｐゴシック" charset="-128"/>
            </a:endParaRP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endParaRPr kumimoji="0" lang="en-US" altLang="ja-JP" sz="700" dirty="0" smtClean="0">
              <a:latin typeface="Times New Roman" pitchFamily="18" charset="0"/>
              <a:ea typeface="ＭＳ Ｐゴシック" charset="-128"/>
            </a:endParaRP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endParaRPr kumimoji="0" lang="en-US" altLang="ja-JP" sz="700" dirty="0" smtClean="0">
              <a:latin typeface="Times New Roman" pitchFamily="18" charset="0"/>
              <a:ea typeface="ＭＳ Ｐゴシック" charset="-128"/>
            </a:endParaRPr>
          </a:p>
          <a:p>
            <a:pPr lvl="0" defTabSz="914400" eaLnBrk="0" hangingPunct="0">
              <a:spcBef>
                <a:spcPct val="0"/>
              </a:spcBef>
              <a:buClrTx/>
              <a:buSzTx/>
              <a:buFontTx/>
              <a:buChar char="•"/>
            </a:pPr>
            <a:endParaRPr kumimoji="0" lang="en-US" altLang="ja-JP" sz="2000" b="0" dirty="0" smtClean="0">
              <a:latin typeface="Times New Roman" pitchFamily="18" charset="0"/>
              <a:ea typeface="ＭＳ Ｐゴシック" charset="-128"/>
            </a:endParaRPr>
          </a:p>
          <a:p>
            <a:pPr lvl="0" defTabSz="914400"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ja-JP" sz="2200" b="0" dirty="0" smtClean="0">
                <a:latin typeface="Times New Roman" pitchFamily="18" charset="0"/>
                <a:ea typeface="ＭＳ Ｐゴシック" charset="-128"/>
              </a:rPr>
              <a:t>Bandwidth expansion to more than 40MHz causes one or more OBSSs in above apartment environment.  </a:t>
            </a: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Some kinds of techniques to reduce the influence of OBSSs should be considered. 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graphicFrame>
        <p:nvGraphicFramePr>
          <p:cNvPr id="137" name="表 13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33827308"/>
              </p:ext>
            </p:extLst>
          </p:nvPr>
        </p:nvGraphicFramePr>
        <p:xfrm>
          <a:off x="179512" y="3681685"/>
          <a:ext cx="5904657" cy="176353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{1FECB4D8-DB02-4DC6-A0A2-4F2EBAE1DC90}</a:tableStyleId>
              </a:tblPr>
              <a:tblGrid>
                <a:gridCol w="1440160"/>
                <a:gridCol w="1440160"/>
                <a:gridCol w="1611724"/>
                <a:gridCol w="1412613"/>
              </a:tblGrid>
              <a:tr h="544339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ysClr val="windowText" lastClr="000000"/>
                          </a:solidFill>
                        </a:rPr>
                        <a:t>Bandwidth per channel</a:t>
                      </a:r>
                      <a:endParaRPr kumimoji="1" lang="ja-JP" altLang="en-US" sz="1400" b="1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ysClr val="windowText" lastClr="000000"/>
                          </a:solidFill>
                        </a:rPr>
                        <a:t>The # of interfering BSSs</a:t>
                      </a:r>
                      <a:endParaRPr kumimoji="1" lang="ja-JP" altLang="en-US" sz="1400" b="1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ysClr val="windowText" lastClr="000000"/>
                          </a:solidFill>
                        </a:rPr>
                        <a:t>The # of available</a:t>
                      </a:r>
                      <a:r>
                        <a:rPr kumimoji="1" lang="en-US" altLang="ja-JP" sz="1400" b="1" baseline="0" dirty="0" smtClean="0">
                          <a:solidFill>
                            <a:sysClr val="windowText" lastClr="000000"/>
                          </a:solidFill>
                        </a:rPr>
                        <a:t> channels</a:t>
                      </a:r>
                      <a:endParaRPr kumimoji="1" lang="ja-JP" altLang="en-US" sz="1400" b="1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ysClr val="windowText" lastClr="000000"/>
                          </a:solidFill>
                        </a:rPr>
                        <a:t>The # of OBSSs in expectation</a:t>
                      </a:r>
                      <a:endParaRPr kumimoji="1" lang="ja-JP" altLang="en-US" sz="1400" b="1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99686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20MHz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  <a:endParaRPr kumimoji="1" lang="en-US" altLang="ja-JP" sz="1400" b="0" dirty="0" smtClean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686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40MHz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0.22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686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80MHz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  <a:latin typeface="+mn-lt"/>
                          <a:cs typeface="+mn-cs"/>
                        </a:rPr>
                        <a:t>10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rgbClr val="FF0000"/>
                          </a:solidFill>
                        </a:rPr>
                        <a:t>1.75</a:t>
                      </a:r>
                      <a:endParaRPr kumimoji="1" lang="ja-JP" altLang="en-US" sz="14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686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160MHz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  <a:latin typeface="+mn-lt"/>
                          <a:cs typeface="+mn-cs"/>
                        </a:rPr>
                        <a:t>10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rgbClr val="FF0000"/>
                          </a:solidFill>
                        </a:rPr>
                        <a:t>4.50</a:t>
                      </a:r>
                      <a:endParaRPr kumimoji="1" lang="ja-JP" altLang="en-US" sz="14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138" name="グループ化 29"/>
          <p:cNvGrpSpPr>
            <a:grpSpLocks/>
          </p:cNvGrpSpPr>
          <p:nvPr/>
        </p:nvGrpSpPr>
        <p:grpSpPr bwMode="auto">
          <a:xfrm>
            <a:off x="6588224" y="4077072"/>
            <a:ext cx="2178968" cy="1440160"/>
            <a:chOff x="6553200" y="4114800"/>
            <a:chExt cx="1828800" cy="12192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39" name="正方形/長方形 14"/>
            <p:cNvSpPr>
              <a:spLocks noChangeArrowheads="1"/>
            </p:cNvSpPr>
            <p:nvPr/>
          </p:nvSpPr>
          <p:spPr bwMode="auto">
            <a:xfrm>
              <a:off x="6553200" y="4114800"/>
              <a:ext cx="609600" cy="304800"/>
            </a:xfrm>
            <a:prstGeom prst="rect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(AP)</a:t>
              </a:r>
              <a:endPara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0" name="正方形/長方形 139"/>
            <p:cNvSpPr/>
            <p:nvPr/>
          </p:nvSpPr>
          <p:spPr bwMode="auto">
            <a:xfrm>
              <a:off x="7162800" y="4114800"/>
              <a:ext cx="609600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</a:t>
              </a:r>
              <a:r>
                <a:rPr lang="en-US" altLang="ja-JP" sz="1400" kern="0" dirty="0" smtClean="0">
                  <a:solidFill>
                    <a:sysClr val="windowText" lastClr="000000"/>
                  </a:solidFill>
                </a:rPr>
                <a:t>56</a:t>
              </a: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.33</a:t>
              </a:r>
              <a:endPara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1" name="正方形/長方形 17"/>
            <p:cNvSpPr>
              <a:spLocks noChangeArrowheads="1"/>
            </p:cNvSpPr>
            <p:nvPr/>
          </p:nvSpPr>
          <p:spPr bwMode="auto">
            <a:xfrm>
              <a:off x="7772400" y="4114800"/>
              <a:ext cx="609600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</a:t>
              </a:r>
              <a:r>
                <a:rPr lang="en-US" altLang="ja-JP" sz="1400" kern="0" dirty="0" smtClean="0">
                  <a:solidFill>
                    <a:sysClr val="windowText" lastClr="000000"/>
                  </a:solidFill>
                </a:rPr>
                <a:t>79</a:t>
              </a: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.87</a:t>
              </a:r>
              <a:endPara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2" name="正方形/長方形 141"/>
            <p:cNvSpPr/>
            <p:nvPr/>
          </p:nvSpPr>
          <p:spPr bwMode="auto">
            <a:xfrm>
              <a:off x="6553200" y="4419600"/>
              <a:ext cx="609600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</a:t>
              </a:r>
              <a:r>
                <a:rPr lang="en-US" altLang="ja-JP" sz="1400" kern="0" dirty="0" smtClean="0">
                  <a:solidFill>
                    <a:sysClr val="windowText" lastClr="000000"/>
                  </a:solidFill>
                </a:rPr>
                <a:t>48</a:t>
              </a: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.72</a:t>
              </a:r>
              <a:endPara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3" name="正方形/長方形 142"/>
            <p:cNvSpPr/>
            <p:nvPr/>
          </p:nvSpPr>
          <p:spPr bwMode="auto">
            <a:xfrm>
              <a:off x="7162800" y="4419600"/>
              <a:ext cx="609600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</a:t>
              </a: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71.71</a:t>
              </a:r>
              <a:endPara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4" name="正方形/長方形 20"/>
            <p:cNvSpPr>
              <a:spLocks noChangeArrowheads="1"/>
            </p:cNvSpPr>
            <p:nvPr/>
          </p:nvSpPr>
          <p:spPr bwMode="auto">
            <a:xfrm>
              <a:off x="7772400" y="4419600"/>
              <a:ext cx="609600" cy="304800"/>
            </a:xfrm>
            <a:prstGeom prst="rect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-93.53</a:t>
              </a:r>
              <a:endPara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5" name="正方形/長方形 144"/>
            <p:cNvSpPr/>
            <p:nvPr/>
          </p:nvSpPr>
          <p:spPr bwMode="auto">
            <a:xfrm>
              <a:off x="6553200" y="4724400"/>
              <a:ext cx="609600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</a:t>
              </a: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72.25</a:t>
              </a:r>
              <a:endPara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6" name="正方形/長方形 22"/>
            <p:cNvSpPr>
              <a:spLocks noChangeArrowheads="1"/>
            </p:cNvSpPr>
            <p:nvPr/>
          </p:nvSpPr>
          <p:spPr bwMode="auto">
            <a:xfrm>
              <a:off x="7162800" y="4724400"/>
              <a:ext cx="609600" cy="304800"/>
            </a:xfrm>
            <a:prstGeom prst="rect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-89.20</a:t>
              </a:r>
              <a:endPara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7" name="正方形/長方形 23"/>
            <p:cNvSpPr>
              <a:spLocks noChangeArrowheads="1"/>
            </p:cNvSpPr>
            <p:nvPr/>
          </p:nvSpPr>
          <p:spPr bwMode="auto">
            <a:xfrm>
              <a:off x="7772400" y="4724400"/>
              <a:ext cx="609600" cy="304800"/>
            </a:xfrm>
            <a:prstGeom prst="rect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-108.2</a:t>
              </a:r>
              <a:endPara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8" name="正方形/長方形 24"/>
            <p:cNvSpPr>
              <a:spLocks noChangeArrowheads="1"/>
            </p:cNvSpPr>
            <p:nvPr/>
          </p:nvSpPr>
          <p:spPr bwMode="auto">
            <a:xfrm>
              <a:off x="6553200" y="5029200"/>
              <a:ext cx="609600" cy="304800"/>
            </a:xfrm>
            <a:prstGeom prst="rect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-91.42</a:t>
              </a:r>
              <a:endPara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9" name="正方形/長方形 25"/>
            <p:cNvSpPr>
              <a:spLocks noChangeArrowheads="1"/>
            </p:cNvSpPr>
            <p:nvPr/>
          </p:nvSpPr>
          <p:spPr bwMode="auto">
            <a:xfrm>
              <a:off x="7162800" y="5029200"/>
              <a:ext cx="609600" cy="304800"/>
            </a:xfrm>
            <a:prstGeom prst="rect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-106.4</a:t>
              </a:r>
              <a:endPara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0" name="正方形/長方形 26"/>
            <p:cNvSpPr>
              <a:spLocks noChangeArrowheads="1"/>
            </p:cNvSpPr>
            <p:nvPr/>
          </p:nvSpPr>
          <p:spPr bwMode="auto">
            <a:xfrm>
              <a:off x="7772400" y="5029200"/>
              <a:ext cx="609600" cy="304800"/>
            </a:xfrm>
            <a:prstGeom prst="rect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-123.2</a:t>
              </a:r>
              <a:endPara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51" name="テキスト ボックス 27"/>
          <p:cNvSpPr txBox="1">
            <a:spLocks noChangeArrowheads="1"/>
          </p:cNvSpPr>
          <p:nvPr/>
        </p:nvSpPr>
        <p:spPr bwMode="auto">
          <a:xfrm>
            <a:off x="6192688" y="3645024"/>
            <a:ext cx="29513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kern="0" noProof="0" dirty="0" smtClean="0">
                <a:solidFill>
                  <a:sysClr val="windowText" lastClr="000000"/>
                </a:solidFill>
              </a:rPr>
              <a:t>Interference </a:t>
            </a:r>
            <a:r>
              <a:rPr kumimoji="0" lang="en-US" altLang="ja-JP" sz="12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l</a:t>
            </a:r>
            <a:r>
              <a:rPr kumimoji="0" lang="en-US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evel [dBm] in each apartment</a:t>
            </a:r>
            <a:r>
              <a:rPr kumimoji="0" lang="en-US" altLang="ja-JP" sz="12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because of the AP in the top left apartment</a:t>
            </a:r>
            <a:r>
              <a:rPr kumimoji="0" lang="en-US" altLang="ja-JP" sz="1400" b="0" i="0" u="none" strike="noStrike" kern="0" cap="none" spc="0" normalizeH="0" baseline="30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**</a:t>
            </a:r>
            <a:r>
              <a:rPr kumimoji="0" lang="en-US" altLang="ja-JP" sz="12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.</a:t>
            </a: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4" name="テキスト ボックス 11"/>
          <p:cNvSpPr txBox="1">
            <a:spLocks noChangeArrowheads="1"/>
          </p:cNvSpPr>
          <p:nvPr/>
        </p:nvSpPr>
        <p:spPr bwMode="auto">
          <a:xfrm>
            <a:off x="6084168" y="1628800"/>
            <a:ext cx="2987824" cy="256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0" i="0" u="none" strike="noStrike" kern="0" cap="none" spc="0" normalizeH="0" baseline="30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*  </a:t>
            </a:r>
            <a:r>
              <a:rPr kumimoji="0" lang="en-US" altLang="ja-JP" sz="105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Based on the “Housing and Land Survey,</a:t>
            </a:r>
            <a:r>
              <a:rPr kumimoji="0" lang="en-US" altLang="ja-JP" sz="105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altLang="ja-JP" sz="105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2008.”</a:t>
            </a:r>
            <a:endParaRPr lang="en-US" altLang="ja-JP" sz="1050" u="sng" kern="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1" name="テキスト ボックス 11"/>
          <p:cNvSpPr txBox="1">
            <a:spLocks noChangeArrowheads="1"/>
          </p:cNvSpPr>
          <p:nvPr/>
        </p:nvSpPr>
        <p:spPr bwMode="auto">
          <a:xfrm>
            <a:off x="6084168" y="1844824"/>
            <a:ext cx="2915816" cy="256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600" kern="0" baseline="30000" dirty="0" smtClean="0">
                <a:solidFill>
                  <a:sysClr val="windowText" lastClr="000000"/>
                </a:solidFill>
              </a:rPr>
              <a:t>**</a:t>
            </a:r>
            <a:r>
              <a:rPr kumimoji="0" lang="en-US" altLang="ja-JP" sz="1600" b="0" i="0" u="none" strike="noStrike" kern="0" cap="none" spc="0" normalizeH="0" baseline="30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altLang="ja-JP" sz="105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IEEE 802.11n</a:t>
            </a:r>
            <a:r>
              <a:rPr kumimoji="0" lang="en-US" altLang="ja-JP" sz="105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c</a:t>
            </a:r>
            <a:r>
              <a:rPr kumimoji="0" lang="en-US" altLang="ja-JP" sz="105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hannel</a:t>
            </a:r>
            <a:r>
              <a:rPr lang="en-US" altLang="ja-JP" sz="1050" kern="0" dirty="0" smtClean="0">
                <a:solidFill>
                  <a:sysClr val="windowText" lastClr="000000"/>
                </a:solidFill>
              </a:rPr>
              <a:t> model B – Residential.</a:t>
            </a:r>
            <a:endParaRPr lang="en-US" altLang="ja-JP" sz="1050" u="sng" kern="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OBSS issue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Consider frame transmissions using </a:t>
            </a:r>
            <a:r>
              <a:rPr lang="en-US" altLang="ja-JP" dirty="0" smtClean="0"/>
              <a:t>80MHz (or 160 MHz) channel bandwidth</a:t>
            </a:r>
            <a:r>
              <a:rPr lang="en-US" altLang="ja-JP" dirty="0"/>
              <a:t>.</a:t>
            </a:r>
          </a:p>
          <a:p>
            <a:pPr lvl="1"/>
            <a:r>
              <a:rPr lang="en-US" altLang="ja-JP" dirty="0"/>
              <a:t>As shown in previous slide, OBSS is likely to happen due to lack of channels</a:t>
            </a:r>
            <a:r>
              <a:rPr lang="ja-JP" altLang="en-US" dirty="0"/>
              <a:t> </a:t>
            </a:r>
            <a:r>
              <a:rPr lang="en-US" altLang="ja-JP" dirty="0"/>
              <a:t>when using 80MHz </a:t>
            </a:r>
            <a:r>
              <a:rPr lang="en-US" altLang="ja-JP" dirty="0" smtClean="0"/>
              <a:t>(or 160MHz) bandwidth</a:t>
            </a:r>
            <a:r>
              <a:rPr lang="en-US" altLang="ja-JP" dirty="0"/>
              <a:t>.</a:t>
            </a:r>
          </a:p>
          <a:p>
            <a:pPr lvl="1"/>
            <a:r>
              <a:rPr lang="en-US" altLang="ja-JP" dirty="0"/>
              <a:t>This increases the frame collision probability at STAs which are placed in OBSS environment </a:t>
            </a:r>
            <a:r>
              <a:rPr lang="en-US" altLang="ja-JP" dirty="0" smtClean="0"/>
              <a:t>(especially</a:t>
            </a:r>
            <a:r>
              <a:rPr lang="en-US" altLang="ja-JP" dirty="0"/>
              <a:t>, when APs are hidden to each other).</a:t>
            </a:r>
          </a:p>
          <a:p>
            <a:r>
              <a:rPr lang="en-US" altLang="ja-JP" dirty="0"/>
              <a:t>Moreover, </a:t>
            </a:r>
            <a:r>
              <a:rPr lang="en-US" altLang="ja-JP" dirty="0" smtClean="0"/>
              <a:t>TGac </a:t>
            </a:r>
            <a:r>
              <a:rPr lang="en-US" altLang="ja-JP" dirty="0"/>
              <a:t>allows transmitting very large (up to 1 MB) A-MPDUs in one transmission attempt.</a:t>
            </a:r>
          </a:p>
          <a:p>
            <a:pPr lvl="1"/>
            <a:r>
              <a:rPr lang="en-US" altLang="ja-JP" dirty="0"/>
              <a:t>Therefore, the duration of a frame transmission becomes </a:t>
            </a:r>
            <a:r>
              <a:rPr lang="en-US" altLang="ja-JP" dirty="0" smtClean="0"/>
              <a:t>longer </a:t>
            </a:r>
            <a:r>
              <a:rPr lang="en-US" altLang="ja-JP" dirty="0"/>
              <a:t>(ex. 1MB/270Mbps = 30ms).</a:t>
            </a:r>
          </a:p>
          <a:p>
            <a:pPr lvl="1"/>
            <a:r>
              <a:rPr lang="en-US" altLang="ja-JP" dirty="0"/>
              <a:t>This also may increase the frame collision probability </a:t>
            </a:r>
            <a:r>
              <a:rPr lang="en-US" altLang="ja-JP" dirty="0" smtClean="0"/>
              <a:t>especially </a:t>
            </a:r>
            <a:r>
              <a:rPr lang="en-US" altLang="ja-JP" dirty="0"/>
              <a:t>at STAs in OBSS environment</a:t>
            </a:r>
            <a:r>
              <a:rPr lang="en-US" altLang="ja-JP" dirty="0" smtClean="0"/>
              <a:t>.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91807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TGac</a:t>
            </a:r>
            <a:r>
              <a:rPr kumimoji="1" lang="en-US" altLang="ja-JP" dirty="0" smtClean="0"/>
              <a:t> background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dirty="0"/>
              <a:t>DL MU-MIMO, which allows simultaneous frame transmissions to different STAs, is a key feature in TGac.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dirty="0"/>
              <a:t>Multi-RTS [2], Multiple CTSs [3] schemes (hereafter called MU-RTS scheme) were presented in September 2010 </a:t>
            </a:r>
            <a:r>
              <a:rPr lang="en-GB" altLang="ja-JP" dirty="0" smtClean="0"/>
              <a:t>meeting, </a:t>
            </a:r>
            <a:r>
              <a:rPr lang="en-GB" altLang="ja-JP" dirty="0"/>
              <a:t>and </a:t>
            </a:r>
            <a:r>
              <a:rPr lang="en-GB" altLang="ja-JP" dirty="0" smtClean="0"/>
              <a:t>showed </a:t>
            </a:r>
            <a:r>
              <a:rPr lang="en-GB" altLang="ja-JP" dirty="0"/>
              <a:t>qualitatively </a:t>
            </a:r>
            <a:r>
              <a:rPr lang="en-GB" altLang="ja-JP" dirty="0" smtClean="0"/>
              <a:t>the </a:t>
            </a:r>
            <a:r>
              <a:rPr lang="en-GB" altLang="ja-JP" dirty="0"/>
              <a:t>importance of MAC protection mechanism [4] for TGac. </a:t>
            </a:r>
            <a:endParaRPr lang="en-GB" altLang="ja-JP" dirty="0" smtClean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dirty="0" smtClean="0"/>
              <a:t>Straw </a:t>
            </a:r>
            <a:r>
              <a:rPr lang="en-GB" altLang="ja-JP" dirty="0"/>
              <a:t>Poll results are summarised in page 3 of Ref. [5</a:t>
            </a:r>
            <a:r>
              <a:rPr lang="en-GB" altLang="ja-JP" dirty="0" smtClean="0"/>
              <a:t>].</a:t>
            </a:r>
            <a:endParaRPr lang="en-GB" altLang="ja-JP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dirty="0"/>
              <a:t>Even </a:t>
            </a:r>
            <a:r>
              <a:rPr lang="en-GB" altLang="ja-JP" dirty="0" smtClean="0"/>
              <a:t>though </a:t>
            </a:r>
            <a:r>
              <a:rPr lang="en-GB" altLang="ja-JP" dirty="0"/>
              <a:t>OBSS scenarios are complicated [6], TGac agrees to see how 11ac devices behave in OBSS environment [7, 8].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dirty="0"/>
              <a:t>So far, however, not that much evaluation results were presented</a:t>
            </a:r>
            <a:r>
              <a:rPr lang="en-GB" altLang="ja-JP" dirty="0" smtClean="0"/>
              <a:t>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dirty="0" smtClean="0"/>
              <a:t>In next slides we show some OBSS simulation results.</a:t>
            </a:r>
            <a:endParaRPr lang="en-GB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5926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topology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grpSp>
        <p:nvGrpSpPr>
          <p:cNvPr id="2" name="グループ化 5"/>
          <p:cNvGrpSpPr/>
          <p:nvPr/>
        </p:nvGrpSpPr>
        <p:grpSpPr>
          <a:xfrm>
            <a:off x="2195736" y="3068960"/>
            <a:ext cx="5616624" cy="3384376"/>
            <a:chOff x="1547664" y="2348880"/>
            <a:chExt cx="5616624" cy="3384376"/>
          </a:xfrm>
        </p:grpSpPr>
        <p:sp>
          <p:nvSpPr>
            <p:cNvPr id="7" name="Oval 5"/>
            <p:cNvSpPr/>
            <p:nvPr/>
          </p:nvSpPr>
          <p:spPr>
            <a:xfrm>
              <a:off x="3779912" y="2348880"/>
              <a:ext cx="3384376" cy="3384376"/>
            </a:xfrm>
            <a:prstGeom prst="ellipse">
              <a:avLst/>
            </a:prstGeom>
            <a:solidFill>
              <a:srgbClr val="22228B">
                <a:alpha val="20000"/>
              </a:srgb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" name="Oval 6"/>
            <p:cNvSpPr/>
            <p:nvPr/>
          </p:nvSpPr>
          <p:spPr>
            <a:xfrm>
              <a:off x="1547664" y="2348880"/>
              <a:ext cx="3384376" cy="3384376"/>
            </a:xfrm>
            <a:prstGeom prst="ellipse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Oval 17"/>
            <p:cNvSpPr/>
            <p:nvPr/>
          </p:nvSpPr>
          <p:spPr>
            <a:xfrm>
              <a:off x="5220072" y="3789040"/>
              <a:ext cx="432048" cy="432048"/>
            </a:xfrm>
            <a:prstGeom prst="ellipse">
              <a:avLst/>
            </a:prstGeom>
            <a:solidFill>
              <a:schemeClr val="accent6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500" dirty="0" smtClean="0"/>
            </a:p>
          </p:txBody>
        </p:sp>
        <p:sp>
          <p:nvSpPr>
            <p:cNvPr id="10" name="Oval 18"/>
            <p:cNvSpPr/>
            <p:nvPr/>
          </p:nvSpPr>
          <p:spPr>
            <a:xfrm>
              <a:off x="3923928" y="3492624"/>
              <a:ext cx="216024" cy="21602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1" name="Oval 7"/>
            <p:cNvSpPr/>
            <p:nvPr/>
          </p:nvSpPr>
          <p:spPr>
            <a:xfrm>
              <a:off x="2987824" y="3789040"/>
              <a:ext cx="432048" cy="432048"/>
            </a:xfrm>
            <a:prstGeom prst="ellipse">
              <a:avLst/>
            </a:prstGeom>
            <a:solidFill>
              <a:srgbClr val="C00000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500" dirty="0" smtClean="0"/>
            </a:p>
          </p:txBody>
        </p:sp>
        <p:sp>
          <p:nvSpPr>
            <p:cNvPr id="12" name="Oval 10"/>
            <p:cNvSpPr/>
            <p:nvPr/>
          </p:nvSpPr>
          <p:spPr>
            <a:xfrm>
              <a:off x="4211960" y="2916560"/>
              <a:ext cx="216024" cy="21602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3" name="Oval 11"/>
            <p:cNvSpPr/>
            <p:nvPr/>
          </p:nvSpPr>
          <p:spPr>
            <a:xfrm>
              <a:off x="4499992" y="3924672"/>
              <a:ext cx="216024" cy="21602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4067944" y="4500736"/>
              <a:ext cx="216024" cy="21602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5" name="Oval 18"/>
            <p:cNvSpPr/>
            <p:nvPr/>
          </p:nvSpPr>
          <p:spPr>
            <a:xfrm>
              <a:off x="3851920" y="4140696"/>
              <a:ext cx="216024" cy="216024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6" name="Oval 10"/>
            <p:cNvSpPr/>
            <p:nvPr/>
          </p:nvSpPr>
          <p:spPr>
            <a:xfrm>
              <a:off x="4427984" y="3348608"/>
              <a:ext cx="216024" cy="216024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7" name="Oval 11"/>
            <p:cNvSpPr/>
            <p:nvPr/>
          </p:nvSpPr>
          <p:spPr>
            <a:xfrm>
              <a:off x="4139952" y="3708648"/>
              <a:ext cx="216024" cy="216024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8" name="Oval 13"/>
            <p:cNvSpPr/>
            <p:nvPr/>
          </p:nvSpPr>
          <p:spPr>
            <a:xfrm>
              <a:off x="4427984" y="4572744"/>
              <a:ext cx="216024" cy="216024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2928905" y="4149080"/>
              <a:ext cx="5629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u="sng" dirty="0" smtClean="0">
                  <a:solidFill>
                    <a:schemeClr val="tx1"/>
                  </a:solidFill>
                </a:rPr>
                <a:t>AP-1</a:t>
              </a:r>
              <a:endParaRPr kumimoji="1" lang="ja-JP" altLang="en-US" sz="1400" u="sng" dirty="0">
                <a:solidFill>
                  <a:schemeClr val="tx1"/>
                </a:solidFill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5161153" y="4149080"/>
              <a:ext cx="5629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AP-2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5148064" y="5394702"/>
              <a:ext cx="7200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BSS-2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2915827" y="5394702"/>
              <a:ext cx="7200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BSS-1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23" name="テキスト ボックス 22"/>
          <p:cNvSpPr txBox="1"/>
          <p:nvPr/>
        </p:nvSpPr>
        <p:spPr>
          <a:xfrm>
            <a:off x="179512" y="1700808"/>
            <a:ext cx="406540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  </a:t>
            </a:r>
            <a:r>
              <a:rPr lang="en-US" altLang="ja-JP" sz="1600" dirty="0" smtClean="0">
                <a:solidFill>
                  <a:schemeClr val="tx1"/>
                </a:solidFill>
              </a:rPr>
              <a:t>Consider only downlink UDP traffic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  Two overlapping BSSs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  Each BSS consists of one AP and 4 STAs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  </a:t>
            </a:r>
            <a:r>
              <a:rPr lang="en-US" altLang="ja-JP" sz="1600" dirty="0" smtClean="0">
                <a:solidFill>
                  <a:schemeClr val="tx1"/>
                </a:solidFill>
              </a:rPr>
              <a:t>All STAs hear signal of both AP-1 and AP-2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  APs are hidden or non-hidden to each other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148365" y="1700808"/>
            <a:ext cx="504606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  STAs can receive any frames correctly unless there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    are collisions (bit errors caused by thermal noise or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    channel fading are not considered) 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altLang="ja-JP" sz="1600" dirty="0" smtClean="0">
                <a:solidFill>
                  <a:schemeClr val="tx1"/>
                </a:solidFill>
              </a:rPr>
              <a:t>  MPDUs for each STA are generated at the corresponding</a:t>
            </a:r>
          </a:p>
          <a:p>
            <a:r>
              <a:rPr lang="en-US" altLang="ja-JP" sz="1600" dirty="0">
                <a:solidFill>
                  <a:schemeClr val="tx1"/>
                </a:solidFill>
              </a:rPr>
              <a:t> </a:t>
            </a:r>
            <a:r>
              <a:rPr lang="en-US" altLang="ja-JP" sz="1600" dirty="0" smtClean="0">
                <a:solidFill>
                  <a:schemeClr val="tx1"/>
                </a:solidFill>
              </a:rPr>
              <a:t>  AP by i.i.d.</a:t>
            </a:r>
          </a:p>
        </p:txBody>
      </p:sp>
      <p:grpSp>
        <p:nvGrpSpPr>
          <p:cNvPr id="3" name="グループ化 25"/>
          <p:cNvGrpSpPr/>
          <p:nvPr/>
        </p:nvGrpSpPr>
        <p:grpSpPr>
          <a:xfrm>
            <a:off x="107504" y="5517228"/>
            <a:ext cx="2376264" cy="800222"/>
            <a:chOff x="107504" y="2708920"/>
            <a:chExt cx="2232248" cy="676616"/>
          </a:xfrm>
        </p:grpSpPr>
        <p:sp>
          <p:nvSpPr>
            <p:cNvPr id="30" name="角丸四角形吹き出し 29"/>
            <p:cNvSpPr/>
            <p:nvPr/>
          </p:nvSpPr>
          <p:spPr bwMode="auto">
            <a:xfrm>
              <a:off x="107504" y="2708920"/>
              <a:ext cx="2111586" cy="648072"/>
            </a:xfrm>
            <a:prstGeom prst="wedgeRoundRectCallout">
              <a:avLst>
                <a:gd name="adj1" fmla="val 38206"/>
                <a:gd name="adj2" fmla="val -85210"/>
                <a:gd name="adj3" fmla="val 16667"/>
              </a:avLst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175148" y="2708923"/>
              <a:ext cx="2164604" cy="6766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00" dirty="0" smtClean="0">
                  <a:solidFill>
                    <a:schemeClr val="tx1"/>
                  </a:solidFill>
                </a:rPr>
                <a:t>This figure illustrates the </a:t>
              </a:r>
              <a:r>
                <a:rPr lang="en-US" altLang="ja-JP" sz="1800" dirty="0" smtClean="0">
                  <a:solidFill>
                    <a:srgbClr val="FF0000"/>
                  </a:solidFill>
                </a:rPr>
                <a:t>hidden AP </a:t>
              </a:r>
              <a:r>
                <a:rPr lang="en-US" altLang="ja-JP" sz="1400" dirty="0" smtClean="0">
                  <a:solidFill>
                    <a:schemeClr val="tx1"/>
                  </a:solidFill>
                </a:rPr>
                <a:t>case</a:t>
              </a:r>
            </a:p>
            <a:p>
              <a:r>
                <a:rPr lang="en-US" altLang="ja-JP" sz="1400" dirty="0" smtClean="0">
                  <a:solidFill>
                    <a:schemeClr val="tx1"/>
                  </a:solidFill>
                </a:rPr>
                <a:t>(i.e., </a:t>
              </a:r>
              <a:r>
                <a:rPr lang="en-US" altLang="ja-JP" sz="1400" dirty="0" smtClean="0">
                  <a:solidFill>
                    <a:srgbClr val="FF0000"/>
                  </a:solidFill>
                </a:rPr>
                <a:t>Case-1</a:t>
              </a:r>
              <a:r>
                <a:rPr lang="en-US" altLang="ja-JP" sz="1400" dirty="0" smtClean="0">
                  <a:solidFill>
                    <a:schemeClr val="tx1"/>
                  </a:solidFill>
                </a:rPr>
                <a:t>)</a:t>
              </a:r>
            </a:p>
          </p:txBody>
        </p:sp>
      </p:grpSp>
      <p:grpSp>
        <p:nvGrpSpPr>
          <p:cNvPr id="6" name="グループ化 32"/>
          <p:cNvGrpSpPr/>
          <p:nvPr/>
        </p:nvGrpSpPr>
        <p:grpSpPr>
          <a:xfrm>
            <a:off x="179512" y="3284984"/>
            <a:ext cx="2771800" cy="864096"/>
            <a:chOff x="72008" y="2636912"/>
            <a:chExt cx="2771800" cy="864096"/>
          </a:xfrm>
        </p:grpSpPr>
        <p:sp>
          <p:nvSpPr>
            <p:cNvPr id="32" name="雲形吹き出し 31"/>
            <p:cNvSpPr/>
            <p:nvPr/>
          </p:nvSpPr>
          <p:spPr bwMode="auto">
            <a:xfrm>
              <a:off x="72008" y="2636912"/>
              <a:ext cx="2771800" cy="864096"/>
            </a:xfrm>
            <a:prstGeom prst="cloudCallout">
              <a:avLst>
                <a:gd name="adj1" fmla="val 8480"/>
                <a:gd name="adj2" fmla="val -86532"/>
              </a:avLst>
            </a:prstGeom>
            <a:ln w="12700"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323528" y="2780928"/>
              <a:ext cx="23042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00" dirty="0" smtClean="0">
                  <a:solidFill>
                    <a:schemeClr val="tx1"/>
                  </a:solidFill>
                </a:rPr>
                <a:t>Case-1: APs are hidden</a:t>
              </a:r>
            </a:p>
            <a:p>
              <a:r>
                <a:rPr lang="en-US" altLang="ja-JP" sz="1400" dirty="0" smtClean="0">
                  <a:solidFill>
                    <a:schemeClr val="tx1"/>
                  </a:solidFill>
                </a:rPr>
                <a:t>Case-2: APs are non-hidden</a:t>
              </a:r>
              <a:endParaRPr lang="ja-JP" altLang="en-US" sz="1400" dirty="0" smtClean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topology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grpSp>
        <p:nvGrpSpPr>
          <p:cNvPr id="2" name="グループ化 5"/>
          <p:cNvGrpSpPr/>
          <p:nvPr/>
        </p:nvGrpSpPr>
        <p:grpSpPr>
          <a:xfrm>
            <a:off x="2555776" y="3068960"/>
            <a:ext cx="4824536" cy="3384376"/>
            <a:chOff x="1907704" y="2348880"/>
            <a:chExt cx="4824536" cy="3384376"/>
          </a:xfrm>
        </p:grpSpPr>
        <p:sp>
          <p:nvSpPr>
            <p:cNvPr id="7" name="Oval 5"/>
            <p:cNvSpPr/>
            <p:nvPr/>
          </p:nvSpPr>
          <p:spPr>
            <a:xfrm>
              <a:off x="3347864" y="2348880"/>
              <a:ext cx="3384376" cy="3384376"/>
            </a:xfrm>
            <a:prstGeom prst="ellipse">
              <a:avLst/>
            </a:prstGeom>
            <a:solidFill>
              <a:srgbClr val="22228B">
                <a:alpha val="20000"/>
              </a:srgb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" name="Oval 6"/>
            <p:cNvSpPr/>
            <p:nvPr/>
          </p:nvSpPr>
          <p:spPr>
            <a:xfrm>
              <a:off x="1907704" y="2348880"/>
              <a:ext cx="3384376" cy="3384376"/>
            </a:xfrm>
            <a:prstGeom prst="ellipse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Oval 17"/>
            <p:cNvSpPr/>
            <p:nvPr/>
          </p:nvSpPr>
          <p:spPr>
            <a:xfrm>
              <a:off x="4788024" y="3789040"/>
              <a:ext cx="432048" cy="432048"/>
            </a:xfrm>
            <a:prstGeom prst="ellipse">
              <a:avLst/>
            </a:prstGeom>
            <a:solidFill>
              <a:schemeClr val="accent6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500" dirty="0" smtClean="0"/>
            </a:p>
          </p:txBody>
        </p:sp>
        <p:sp>
          <p:nvSpPr>
            <p:cNvPr id="10" name="Oval 18"/>
            <p:cNvSpPr/>
            <p:nvPr/>
          </p:nvSpPr>
          <p:spPr>
            <a:xfrm>
              <a:off x="3923928" y="3492624"/>
              <a:ext cx="216024" cy="21602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1" name="Oval 7"/>
            <p:cNvSpPr/>
            <p:nvPr/>
          </p:nvSpPr>
          <p:spPr>
            <a:xfrm>
              <a:off x="3347864" y="3789040"/>
              <a:ext cx="432048" cy="432048"/>
            </a:xfrm>
            <a:prstGeom prst="ellipse">
              <a:avLst/>
            </a:prstGeom>
            <a:solidFill>
              <a:srgbClr val="C00000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500" dirty="0" smtClean="0"/>
            </a:p>
          </p:txBody>
        </p:sp>
        <p:sp>
          <p:nvSpPr>
            <p:cNvPr id="12" name="Oval 10"/>
            <p:cNvSpPr/>
            <p:nvPr/>
          </p:nvSpPr>
          <p:spPr>
            <a:xfrm>
              <a:off x="4211960" y="2916560"/>
              <a:ext cx="216024" cy="21602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3" name="Oval 11"/>
            <p:cNvSpPr/>
            <p:nvPr/>
          </p:nvSpPr>
          <p:spPr>
            <a:xfrm>
              <a:off x="4499992" y="3924672"/>
              <a:ext cx="216024" cy="21602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4067944" y="4500736"/>
              <a:ext cx="216024" cy="21602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5" name="Oval 18"/>
            <p:cNvSpPr/>
            <p:nvPr/>
          </p:nvSpPr>
          <p:spPr>
            <a:xfrm>
              <a:off x="3851920" y="4140696"/>
              <a:ext cx="216024" cy="216024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6" name="Oval 10"/>
            <p:cNvSpPr/>
            <p:nvPr/>
          </p:nvSpPr>
          <p:spPr>
            <a:xfrm>
              <a:off x="4427984" y="3348608"/>
              <a:ext cx="216024" cy="216024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7" name="Oval 11"/>
            <p:cNvSpPr/>
            <p:nvPr/>
          </p:nvSpPr>
          <p:spPr>
            <a:xfrm>
              <a:off x="4139952" y="3708648"/>
              <a:ext cx="216024" cy="216024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8" name="Oval 13"/>
            <p:cNvSpPr/>
            <p:nvPr/>
          </p:nvSpPr>
          <p:spPr>
            <a:xfrm>
              <a:off x="4427984" y="4572744"/>
              <a:ext cx="216024" cy="216024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3288945" y="4149080"/>
              <a:ext cx="5629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u="sng" dirty="0" smtClean="0">
                  <a:solidFill>
                    <a:schemeClr val="tx1"/>
                  </a:solidFill>
                </a:rPr>
                <a:t>AP-1</a:t>
              </a:r>
              <a:endParaRPr kumimoji="1" lang="ja-JP" altLang="en-US" sz="1400" u="sng" dirty="0">
                <a:solidFill>
                  <a:schemeClr val="tx1"/>
                </a:solidFill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4729105" y="4149080"/>
              <a:ext cx="5629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AP-2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4716016" y="5394702"/>
              <a:ext cx="7200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BSS-2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3275867" y="5394702"/>
              <a:ext cx="7200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BSS-1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23" name="テキスト ボックス 22"/>
          <p:cNvSpPr txBox="1"/>
          <p:nvPr/>
        </p:nvSpPr>
        <p:spPr>
          <a:xfrm>
            <a:off x="179512" y="1700808"/>
            <a:ext cx="406540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  </a:t>
            </a:r>
            <a:r>
              <a:rPr lang="en-US" altLang="ja-JP" sz="1600" dirty="0" smtClean="0">
                <a:solidFill>
                  <a:schemeClr val="tx1"/>
                </a:solidFill>
              </a:rPr>
              <a:t>Consider only downlink UDP traffic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  Two overlapping BSSs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  Each BSS consists of one AP and 4 STAs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  </a:t>
            </a:r>
            <a:r>
              <a:rPr lang="en-US" altLang="ja-JP" sz="1600" dirty="0" smtClean="0">
                <a:solidFill>
                  <a:schemeClr val="tx1"/>
                </a:solidFill>
              </a:rPr>
              <a:t>All STAs hear signal of both AP-1 and AP-2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  APs are hidden or non-hidden to each other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148365" y="1700808"/>
            <a:ext cx="504606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  STAs can receive any frames correctly unless there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    are collisions (bit errors caused by thermal noise or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    channel fading are not considered) 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altLang="ja-JP" sz="1600" dirty="0" smtClean="0">
                <a:solidFill>
                  <a:schemeClr val="tx1"/>
                </a:solidFill>
              </a:rPr>
              <a:t>  MPDUs for each STA are generated at the corresponding</a:t>
            </a:r>
          </a:p>
          <a:p>
            <a:r>
              <a:rPr lang="en-US" altLang="ja-JP" sz="1600" dirty="0">
                <a:solidFill>
                  <a:schemeClr val="tx1"/>
                </a:solidFill>
              </a:rPr>
              <a:t> </a:t>
            </a:r>
            <a:r>
              <a:rPr lang="en-US" altLang="ja-JP" sz="1600" dirty="0" smtClean="0">
                <a:solidFill>
                  <a:schemeClr val="tx1"/>
                </a:solidFill>
              </a:rPr>
              <a:t>  AP by i.i.d.</a:t>
            </a:r>
          </a:p>
        </p:txBody>
      </p:sp>
      <p:grpSp>
        <p:nvGrpSpPr>
          <p:cNvPr id="3" name="グループ化 25"/>
          <p:cNvGrpSpPr/>
          <p:nvPr/>
        </p:nvGrpSpPr>
        <p:grpSpPr>
          <a:xfrm>
            <a:off x="107504" y="5517229"/>
            <a:ext cx="2376264" cy="800220"/>
            <a:chOff x="107504" y="2708920"/>
            <a:chExt cx="2232248" cy="676614"/>
          </a:xfrm>
        </p:grpSpPr>
        <p:sp>
          <p:nvSpPr>
            <p:cNvPr id="30" name="角丸四角形吹き出し 29"/>
            <p:cNvSpPr/>
            <p:nvPr/>
          </p:nvSpPr>
          <p:spPr bwMode="auto">
            <a:xfrm>
              <a:off x="107504" y="2708920"/>
              <a:ext cx="2111586" cy="648072"/>
            </a:xfrm>
            <a:prstGeom prst="wedgeRoundRectCallout">
              <a:avLst>
                <a:gd name="adj1" fmla="val 38206"/>
                <a:gd name="adj2" fmla="val -85210"/>
                <a:gd name="adj3" fmla="val 16667"/>
              </a:avLst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175148" y="2708921"/>
              <a:ext cx="2164604" cy="6766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00" dirty="0" smtClean="0">
                  <a:solidFill>
                    <a:schemeClr val="tx1"/>
                  </a:solidFill>
                </a:rPr>
                <a:t>This figure illustrates the </a:t>
              </a:r>
              <a:r>
                <a:rPr lang="en-US" altLang="ja-JP" sz="1800" dirty="0" smtClean="0">
                  <a:solidFill>
                    <a:srgbClr val="FF0000"/>
                  </a:solidFill>
                </a:rPr>
                <a:t>non-hidden AP</a:t>
              </a:r>
              <a:r>
                <a:rPr lang="en-US" altLang="ja-JP" sz="1400" dirty="0" smtClean="0">
                  <a:solidFill>
                    <a:srgbClr val="FF0000"/>
                  </a:solidFill>
                </a:rPr>
                <a:t> </a:t>
              </a:r>
              <a:r>
                <a:rPr lang="en-US" altLang="ja-JP" sz="1400" dirty="0" smtClean="0">
                  <a:solidFill>
                    <a:schemeClr val="tx1"/>
                  </a:solidFill>
                </a:rPr>
                <a:t>case</a:t>
              </a:r>
            </a:p>
            <a:p>
              <a:r>
                <a:rPr lang="en-US" altLang="ja-JP" sz="1400" dirty="0" smtClean="0">
                  <a:solidFill>
                    <a:schemeClr val="tx1"/>
                  </a:solidFill>
                </a:rPr>
                <a:t>(i.e., </a:t>
              </a:r>
              <a:r>
                <a:rPr lang="en-US" altLang="ja-JP" sz="1400" dirty="0" smtClean="0">
                  <a:solidFill>
                    <a:srgbClr val="FF0000"/>
                  </a:solidFill>
                </a:rPr>
                <a:t>Case-2</a:t>
              </a:r>
              <a:r>
                <a:rPr lang="en-US" altLang="ja-JP" sz="1400" dirty="0" smtClean="0">
                  <a:solidFill>
                    <a:schemeClr val="tx1"/>
                  </a:solidFill>
                </a:rPr>
                <a:t>)</a:t>
              </a:r>
            </a:p>
          </p:txBody>
        </p:sp>
      </p:grpSp>
      <p:grpSp>
        <p:nvGrpSpPr>
          <p:cNvPr id="6" name="グループ化 32"/>
          <p:cNvGrpSpPr/>
          <p:nvPr/>
        </p:nvGrpSpPr>
        <p:grpSpPr>
          <a:xfrm>
            <a:off x="179512" y="3284984"/>
            <a:ext cx="2771800" cy="864096"/>
            <a:chOff x="72008" y="2636912"/>
            <a:chExt cx="2771800" cy="864096"/>
          </a:xfrm>
        </p:grpSpPr>
        <p:sp>
          <p:nvSpPr>
            <p:cNvPr id="32" name="雲形吹き出し 31"/>
            <p:cNvSpPr/>
            <p:nvPr/>
          </p:nvSpPr>
          <p:spPr bwMode="auto">
            <a:xfrm>
              <a:off x="72008" y="2636912"/>
              <a:ext cx="2771800" cy="864096"/>
            </a:xfrm>
            <a:prstGeom prst="cloudCallout">
              <a:avLst>
                <a:gd name="adj1" fmla="val 8480"/>
                <a:gd name="adj2" fmla="val -86532"/>
              </a:avLst>
            </a:prstGeom>
            <a:ln w="12700"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323528" y="2780928"/>
              <a:ext cx="23042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00" dirty="0" smtClean="0">
                  <a:solidFill>
                    <a:schemeClr val="tx1"/>
                  </a:solidFill>
                </a:rPr>
                <a:t>Case-1: APs are hidden</a:t>
              </a:r>
            </a:p>
            <a:p>
              <a:r>
                <a:rPr lang="en-US" altLang="ja-JP" sz="1400" dirty="0" smtClean="0">
                  <a:solidFill>
                    <a:schemeClr val="tx1"/>
                  </a:solidFill>
                </a:rPr>
                <a:t>Case-2: APs are non-hidden</a:t>
              </a:r>
              <a:endParaRPr lang="ja-JP" altLang="en-US" sz="1400" dirty="0" smtClean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HIRANTHA@WDVDPY0FUVWYY5H6" val="3875"/>
</p:tagLst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1621</TotalTime>
  <Words>1751</Words>
  <Application>Microsoft Office PowerPoint</Application>
  <PresentationFormat>画面に合わせる (4:3)</PresentationFormat>
  <Paragraphs>346</Paragraphs>
  <Slides>15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802-11-Submission</vt:lpstr>
      <vt:lpstr>Performance evaluation of MU-RTS under OBSS environment</vt:lpstr>
      <vt:lpstr>スライド 2</vt:lpstr>
      <vt:lpstr>Abstract</vt:lpstr>
      <vt:lpstr>Statistical analysis for the number of OBSSs according to “Housing and Land Survey*” in Japan</vt:lpstr>
      <vt:lpstr>Statistical analysis for the number of OBSSs according to “Housing and Land Survey*” in Japan</vt:lpstr>
      <vt:lpstr>OBSS issue</vt:lpstr>
      <vt:lpstr>TGac background</vt:lpstr>
      <vt:lpstr>Simulation topology</vt:lpstr>
      <vt:lpstr>Simulation topology</vt:lpstr>
      <vt:lpstr>Parameter values</vt:lpstr>
      <vt:lpstr>Frame sequence</vt:lpstr>
      <vt:lpstr>Simulation results</vt:lpstr>
      <vt:lpstr>Summary</vt:lpstr>
      <vt:lpstr>References</vt:lpstr>
      <vt:lpstr>Thank you!</vt:lpstr>
    </vt:vector>
  </TitlesOfParts>
  <Company>NTT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evaluation of MU-RTS under OBSS environment</dc:title>
  <dc:subject>Performance evaluation of MU-RTS under OBSS environment</dc:subject>
  <dc:creator>B. A. Hirantha Sithira Abeysekera</dc:creator>
  <cp:lastModifiedBy>Yusuke ASAI</cp:lastModifiedBy>
  <cp:revision>124</cp:revision>
  <cp:lastPrinted>1601-01-01T00:00:00Z</cp:lastPrinted>
  <dcterms:created xsi:type="dcterms:W3CDTF">2010-10-30T15:48:48Z</dcterms:created>
  <dcterms:modified xsi:type="dcterms:W3CDTF">2010-11-08T15:37:30Z</dcterms:modified>
</cp:coreProperties>
</file>