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275" r:id="rId3"/>
    <p:sldId id="289" r:id="rId4"/>
    <p:sldId id="287" r:id="rId5"/>
    <p:sldId id="293" r:id="rId6"/>
    <p:sldId id="294" r:id="rId7"/>
    <p:sldId id="290" r:id="rId8"/>
    <p:sldId id="291" r:id="rId9"/>
    <p:sldId id="279" r:id="rId10"/>
    <p:sldId id="280" r:id="rId11"/>
    <p:sldId id="281" r:id="rId12"/>
    <p:sldId id="295" r:id="rId13"/>
    <p:sldId id="283" r:id="rId14"/>
    <p:sldId id="292" r:id="rId15"/>
  </p:sldIdLst>
  <p:sldSz cx="9144000" cy="6858000" type="screen4x3"/>
  <p:notesSz cx="6735763" cy="9869488"/>
  <p:custDataLst>
    <p:tags r:id="rId18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DE08B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6" autoAdjust="0"/>
    <p:restoredTop sz="90636" autoAdjust="0"/>
  </p:normalViewPr>
  <p:slideViewPr>
    <p:cSldViewPr>
      <p:cViewPr>
        <p:scale>
          <a:sx n="70" d="100"/>
          <a:sy n="70" d="100"/>
        </p:scale>
        <p:origin x="-714" y="-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2454" y="-102"/>
      </p:cViewPr>
      <p:guideLst>
        <p:guide orient="horz" pos="3063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8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9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84"/>
            <a:ext cx="621454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84"/>
            <a:ext cx="801877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776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8261"/>
            <a:ext cx="4939252" cy="44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5475"/>
            <a:ext cx="895942" cy="192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5474"/>
            <a:ext cx="496547" cy="386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547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3787"/>
            <a:ext cx="5329395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703"/>
            <a:ext cx="5477434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758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77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6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1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06900"/>
            <a:ext cx="849694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906713"/>
            <a:ext cx="849694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70685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772816"/>
            <a:ext cx="4173859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41738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412578"/>
            <a:ext cx="4173860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175447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772816"/>
            <a:ext cx="8496944" cy="468052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959" y="620688"/>
            <a:ext cx="1941513" cy="583264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620688"/>
            <a:ext cx="6552728" cy="583264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620688"/>
            <a:ext cx="8496000" cy="1152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772816"/>
            <a:ext cx="8496000" cy="4680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11-10/1293r0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3568" y="33265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536408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B. A. Hirantha Sithira Abeysekera, NTT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 smtClean="0"/>
              <a:t>Performance evaluation of MU-RTS under OBSS environment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6484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1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2010-11-08</a:t>
            </a:r>
            <a:endParaRPr kumimoji="1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20351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611560" y="2372072"/>
          <a:ext cx="792088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74"/>
                <a:gridCol w="1454562"/>
                <a:gridCol w="1800200"/>
                <a:gridCol w="1296144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B.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A. Hirantha Sithira Abeysekera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+81-46-859-8266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hirantha.abeysekera@lab.ntt.co.jp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Shoko Shinohara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+81-46-859-5107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shinohara.shoko@lab.ntt.co.jp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Yusuke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Asai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+81-46-859-3494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asai.yusuke@lab.ntt.co.jp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Yasuhiko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Inoue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+81-46-859-5097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inoue.yasuhiko@lab.ntt.co.jp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Takeo Ichikawa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+81-46-859-3079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ichikawa.takeo@lab.ntt.co.jp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Masato Mizoguchi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+81-46-859-3758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mizoguchi.masato@lab.ntt.co.jp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Frame </a:t>
            </a:r>
            <a:r>
              <a:rPr lang="en-US" altLang="ja-JP" dirty="0" smtClean="0"/>
              <a:t>s</a:t>
            </a:r>
            <a:r>
              <a:rPr kumimoji="1" lang="en-US" altLang="ja-JP" dirty="0" smtClean="0"/>
              <a:t>equence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7504" y="2420888"/>
            <a:ext cx="8856984" cy="3312368"/>
            <a:chOff x="107504" y="2924944"/>
            <a:chExt cx="8856984" cy="331236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899592" y="3933056"/>
              <a:ext cx="7704855" cy="2304256"/>
              <a:chOff x="611560" y="2204864"/>
              <a:chExt cx="7704855" cy="3384376"/>
            </a:xfrm>
          </p:grpSpPr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-5045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コネクタ 43"/>
              <p:cNvCxnSpPr/>
              <p:nvPr/>
            </p:nvCxnSpPr>
            <p:spPr bwMode="auto">
              <a:xfrm rot="5400000">
                <a:off x="-28854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rot="5400000">
                <a:off x="14350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 rot="5400000">
                <a:off x="35953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コネクタ 46"/>
              <p:cNvCxnSpPr/>
              <p:nvPr/>
            </p:nvCxnSpPr>
            <p:spPr bwMode="auto">
              <a:xfrm rot="5400000">
                <a:off x="7915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直線コネクタ 47"/>
              <p:cNvCxnSpPr/>
              <p:nvPr/>
            </p:nvCxnSpPr>
            <p:spPr bwMode="auto">
              <a:xfrm rot="5400000">
                <a:off x="1655675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直線コネクタ 48"/>
              <p:cNvCxnSpPr/>
              <p:nvPr/>
            </p:nvCxnSpPr>
            <p:spPr bwMode="auto">
              <a:xfrm rot="5400000">
                <a:off x="2087723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直線コネクタ 49"/>
              <p:cNvCxnSpPr/>
              <p:nvPr/>
            </p:nvCxnSpPr>
            <p:spPr bwMode="auto">
              <a:xfrm rot="5400000">
                <a:off x="4247963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直線コネクタ 50"/>
              <p:cNvCxnSpPr/>
              <p:nvPr/>
            </p:nvCxnSpPr>
            <p:spPr bwMode="auto">
              <a:xfrm rot="5400000">
                <a:off x="468001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直線コネクタ 51"/>
              <p:cNvCxnSpPr/>
              <p:nvPr/>
            </p:nvCxnSpPr>
            <p:spPr bwMode="auto">
              <a:xfrm rot="5400000">
                <a:off x="4896035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直線コネクタ 52"/>
              <p:cNvCxnSpPr/>
              <p:nvPr/>
            </p:nvCxnSpPr>
            <p:spPr bwMode="auto">
              <a:xfrm rot="5400000">
                <a:off x="5328083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直線コネクタ 53"/>
              <p:cNvCxnSpPr/>
              <p:nvPr/>
            </p:nvCxnSpPr>
            <p:spPr bwMode="auto">
              <a:xfrm rot="5400000">
                <a:off x="61921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直線コネクタ 54"/>
              <p:cNvCxnSpPr/>
              <p:nvPr/>
            </p:nvCxnSpPr>
            <p:spPr bwMode="auto">
              <a:xfrm rot="5400000">
                <a:off x="66242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直線コネクタ 55"/>
              <p:cNvCxnSpPr/>
              <p:nvPr/>
            </p:nvCxnSpPr>
            <p:spPr bwMode="auto">
              <a:xfrm rot="5400000">
                <a:off x="403194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直線コネクタ 56"/>
              <p:cNvCxnSpPr/>
              <p:nvPr/>
            </p:nvCxnSpPr>
            <p:spPr bwMode="auto">
              <a:xfrm rot="5400000">
                <a:off x="230374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直線コネクタ 57"/>
              <p:cNvCxnSpPr/>
              <p:nvPr/>
            </p:nvCxnSpPr>
            <p:spPr bwMode="auto">
              <a:xfrm rot="5400000">
                <a:off x="-1080628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グループ化 96"/>
            <p:cNvGrpSpPr/>
            <p:nvPr/>
          </p:nvGrpSpPr>
          <p:grpSpPr>
            <a:xfrm>
              <a:off x="755576" y="4075484"/>
              <a:ext cx="8208912" cy="2017812"/>
              <a:chOff x="467544" y="2851348"/>
              <a:chExt cx="8424936" cy="20178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9" name="直線矢印コネクタ 38"/>
              <p:cNvCxnSpPr/>
              <p:nvPr/>
            </p:nvCxnSpPr>
            <p:spPr bwMode="auto">
              <a:xfrm>
                <a:off x="467544" y="2851348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40" name="直線矢印コネクタ 39"/>
              <p:cNvCxnSpPr/>
              <p:nvPr/>
            </p:nvCxnSpPr>
            <p:spPr bwMode="auto">
              <a:xfrm>
                <a:off x="467544" y="3355404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1" name="直線矢印コネクタ 40"/>
              <p:cNvCxnSpPr/>
              <p:nvPr/>
            </p:nvCxnSpPr>
            <p:spPr bwMode="auto">
              <a:xfrm>
                <a:off x="467544" y="3859460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2" name="直線矢印コネクタ 41"/>
              <p:cNvCxnSpPr/>
              <p:nvPr/>
            </p:nvCxnSpPr>
            <p:spPr bwMode="auto">
              <a:xfrm>
                <a:off x="467544" y="4867572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" name="グループ化 95"/>
            <p:cNvGrpSpPr/>
            <p:nvPr/>
          </p:nvGrpSpPr>
          <p:grpSpPr>
            <a:xfrm>
              <a:off x="107504" y="3924344"/>
              <a:ext cx="688073" cy="2312968"/>
              <a:chOff x="20821" y="2719953"/>
              <a:chExt cx="688073" cy="2312968"/>
            </a:xfrm>
          </p:grpSpPr>
          <p:sp>
            <p:nvSpPr>
              <p:cNvPr id="35" name="テキスト ボックス 34"/>
              <p:cNvSpPr txBox="1"/>
              <p:nvPr/>
            </p:nvSpPr>
            <p:spPr>
              <a:xfrm>
                <a:off x="126074" y="2719953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20821" y="3224009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STA-1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20821" y="3728065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STA-2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20821" y="4725144"/>
                <a:ext cx="688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chemeClr val="tx1"/>
                    </a:solidFill>
                  </a:rPr>
                  <a:t>STA-</a:t>
                </a:r>
                <a:r>
                  <a:rPr lang="en-US" altLang="ja-JP" sz="1400" i="1" dirty="0" smtClean="0">
                    <a:solidFill>
                      <a:schemeClr val="tx1"/>
                    </a:solidFill>
                  </a:rPr>
                  <a:t>N</a:t>
                </a:r>
                <a:endParaRPr kumimoji="1" lang="ja-JP" altLang="en-US" sz="1400" i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直線矢印コネクタ 7"/>
            <p:cNvCxnSpPr/>
            <p:nvPr/>
          </p:nvCxnSpPr>
          <p:spPr bwMode="auto">
            <a:xfrm>
              <a:off x="1979712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/>
            <p:nvPr/>
          </p:nvCxnSpPr>
          <p:spPr bwMode="auto">
            <a:xfrm flipH="1">
              <a:off x="2339050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1979712" y="367914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16200000">
              <a:off x="4687417" y="3313585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グループ化 73"/>
            <p:cNvGrpSpPr/>
            <p:nvPr/>
          </p:nvGrpSpPr>
          <p:grpSpPr>
            <a:xfrm>
              <a:off x="2948141" y="4797152"/>
              <a:ext cx="5047918" cy="954107"/>
              <a:chOff x="2804125" y="3573016"/>
              <a:chExt cx="5047918" cy="954107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2804125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7308304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 rot="5400000" flipH="1">
              <a:off x="438945" y="527434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300192" y="3337247"/>
              <a:ext cx="1058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m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ax (</a:t>
              </a:r>
              <a:r>
                <a:rPr kumimoji="1" lang="en-US" altLang="ja-JP" sz="1400" i="1" dirty="0" smtClean="0">
                  <a:solidFill>
                    <a:schemeClr val="tx1"/>
                  </a:solidFill>
                </a:rPr>
                <a:t>N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) = 4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グループ化 86"/>
            <p:cNvGrpSpPr/>
            <p:nvPr/>
          </p:nvGrpSpPr>
          <p:grpSpPr>
            <a:xfrm>
              <a:off x="899592" y="2924944"/>
              <a:ext cx="7704856" cy="3166764"/>
              <a:chOff x="899592" y="2924944"/>
              <a:chExt cx="7704856" cy="3166764"/>
            </a:xfrm>
          </p:grpSpPr>
          <p:sp>
            <p:nvSpPr>
              <p:cNvPr id="17" name="正方形/長方形 16"/>
              <p:cNvSpPr/>
              <p:nvPr/>
            </p:nvSpPr>
            <p:spPr bwMode="auto">
              <a:xfrm>
                <a:off x="1691680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6228184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 bwMode="auto">
              <a:xfrm>
                <a:off x="2339752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 bwMode="auto">
              <a:xfrm>
                <a:off x="6876256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 bwMode="auto">
              <a:xfrm>
                <a:off x="3635896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正方形/長方形 21"/>
              <p:cNvSpPr/>
              <p:nvPr/>
            </p:nvSpPr>
            <p:spPr bwMode="auto">
              <a:xfrm>
                <a:off x="8172400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3" name="グループ化 24"/>
              <p:cNvGrpSpPr/>
              <p:nvPr/>
            </p:nvGrpSpPr>
            <p:grpSpPr>
              <a:xfrm>
                <a:off x="4283968" y="2924944"/>
                <a:ext cx="1728192" cy="288032"/>
                <a:chOff x="3995936" y="2132856"/>
                <a:chExt cx="1719808" cy="288032"/>
              </a:xfrm>
            </p:grpSpPr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3995936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STA-1)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2" name="直線矢印コネクタ 31"/>
                <p:cNvCxnSpPr/>
                <p:nvPr/>
              </p:nvCxnSpPr>
              <p:spPr bwMode="auto">
                <a:xfrm>
                  <a:off x="4855840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24" name="グループ化 24"/>
              <p:cNvGrpSpPr/>
              <p:nvPr/>
            </p:nvGrpSpPr>
            <p:grpSpPr>
              <a:xfrm>
                <a:off x="4283968" y="3211388"/>
                <a:ext cx="1728192" cy="288032"/>
                <a:chOff x="3995936" y="2132856"/>
                <a:chExt cx="1719808" cy="288032"/>
              </a:xfrm>
            </p:grpSpPr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3995936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STA-2)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0" name="直線矢印コネクタ 29"/>
                <p:cNvCxnSpPr/>
                <p:nvPr/>
              </p:nvCxnSpPr>
              <p:spPr bwMode="auto">
                <a:xfrm>
                  <a:off x="4860032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5" name="正方形/長方形 24"/>
              <p:cNvSpPr/>
              <p:nvPr/>
            </p:nvSpPr>
            <p:spPr bwMode="auto">
              <a:xfrm>
                <a:off x="899592" y="3787452"/>
                <a:ext cx="576064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MU-RTS</a:t>
                </a:r>
                <a:endParaRPr kumimoji="0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6" name="グループ化 20"/>
              <p:cNvGrpSpPr/>
              <p:nvPr/>
            </p:nvGrpSpPr>
            <p:grpSpPr>
              <a:xfrm>
                <a:off x="4283968" y="3787452"/>
                <a:ext cx="1728192" cy="288032"/>
                <a:chOff x="3995936" y="2132856"/>
                <a:chExt cx="1719808" cy="288032"/>
              </a:xfrm>
            </p:grpSpPr>
            <p:sp>
              <p:nvSpPr>
                <p:cNvPr id="27" name="正方形/長方形 26"/>
                <p:cNvSpPr/>
                <p:nvPr/>
              </p:nvSpPr>
              <p:spPr bwMode="auto">
                <a:xfrm>
                  <a:off x="3995936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</a:t>
                  </a:r>
                  <a:r>
                    <a:rPr kumimoji="0" lang="en-US" altLang="ja-JP" sz="1200" i="1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N</a:t>
                  </a: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8" name="直線矢印コネクタ 27"/>
                <p:cNvCxnSpPr/>
                <p:nvPr/>
              </p:nvCxnSpPr>
              <p:spPr bwMode="auto">
                <a:xfrm>
                  <a:off x="4860032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sp>
          <p:nvSpPr>
            <p:cNvPr id="16" name="右中かっこ 15"/>
            <p:cNvSpPr/>
            <p:nvPr/>
          </p:nvSpPr>
          <p:spPr bwMode="auto">
            <a:xfrm>
              <a:off x="6084168" y="2996952"/>
              <a:ext cx="216024" cy="1008112"/>
            </a:xfrm>
            <a:prstGeom prst="rightBrace">
              <a:avLst>
                <a:gd name="adj1" fmla="val 2817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角丸四角形吹き出し 58"/>
          <p:cNvSpPr/>
          <p:nvPr/>
        </p:nvSpPr>
        <p:spPr bwMode="auto">
          <a:xfrm>
            <a:off x="7092280" y="1628800"/>
            <a:ext cx="1944216" cy="936104"/>
          </a:xfrm>
          <a:prstGeom prst="wedgeRoundRectCallout">
            <a:avLst>
              <a:gd name="adj1" fmla="val -49051"/>
              <a:gd name="adj2" fmla="val 8464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can transmit A-MPDUs to up to 4 STAs simultaneously using DL MU-MIMO technique.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2051720" y="1556792"/>
            <a:ext cx="2051720" cy="936104"/>
          </a:xfrm>
          <a:prstGeom prst="wedgeRoundRectCallout">
            <a:avLst>
              <a:gd name="adj1" fmla="val 56633"/>
              <a:gd name="adj2" fmla="val 44627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Length of an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A-MPDU depends on the current number of MSDUs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buffered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at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角丸四角形吹き出し 60"/>
          <p:cNvSpPr/>
          <p:nvPr/>
        </p:nvSpPr>
        <p:spPr bwMode="auto">
          <a:xfrm>
            <a:off x="5148064" y="5661248"/>
            <a:ext cx="1728192" cy="720080"/>
          </a:xfrm>
          <a:prstGeom prst="wedgeRoundRectCallout">
            <a:avLst>
              <a:gd name="adj1" fmla="val 63141"/>
              <a:gd name="adj2" fmla="val -19905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All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BAs are scheduled and transmitted in the same order as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35496" y="2204864"/>
            <a:ext cx="1872208" cy="720080"/>
          </a:xfrm>
          <a:prstGeom prst="wedgeRoundRectCallout">
            <a:avLst>
              <a:gd name="adj1" fmla="val 12576"/>
              <a:gd name="adj2" fmla="val 93175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When AP accesses to medium, it first transmits a MU-RTS [2, 3].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971600" y="5661248"/>
            <a:ext cx="2520280" cy="720080"/>
          </a:xfrm>
          <a:prstGeom prst="wedgeRoundRectCallout">
            <a:avLst>
              <a:gd name="adj1" fmla="val 15891"/>
              <a:gd name="adj2" fmla="val -190860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Each STA responds with a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8" y="1713699"/>
            <a:ext cx="6189122" cy="459562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7020272" y="1196752"/>
            <a:ext cx="1979712" cy="4032448"/>
            <a:chOff x="7020272" y="1196752"/>
            <a:chExt cx="1979712" cy="4032448"/>
          </a:xfrm>
        </p:grpSpPr>
        <p:sp>
          <p:nvSpPr>
            <p:cNvPr id="8" name="角丸四角形吹き出し 7"/>
            <p:cNvSpPr/>
            <p:nvPr/>
          </p:nvSpPr>
          <p:spPr bwMode="auto">
            <a:xfrm>
              <a:off x="7020272" y="1196752"/>
              <a:ext cx="1979712" cy="745495"/>
            </a:xfrm>
            <a:prstGeom prst="wedgeRoundRectCallout">
              <a:avLst>
                <a:gd name="adj1" fmla="val -76981"/>
                <a:gd name="adj2" fmla="val 96633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non-hidden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00B050"/>
                  </a:solidFill>
                  <a:latin typeface="Times New Roman" pitchFamily="16" charset="0"/>
                  <a:ea typeface="MS Gothic" charset="-128"/>
                </a:rPr>
                <a:t>without 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角丸四角形吹き出し 8"/>
            <p:cNvSpPr/>
            <p:nvPr/>
          </p:nvSpPr>
          <p:spPr bwMode="auto">
            <a:xfrm>
              <a:off x="7020272" y="2323465"/>
              <a:ext cx="1979712" cy="745495"/>
            </a:xfrm>
            <a:prstGeom prst="wedgeRoundRectCallout">
              <a:avLst>
                <a:gd name="adj1" fmla="val -79050"/>
                <a:gd name="adj2" fmla="val 32738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non-hidden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with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角丸四角形吹き出し 9"/>
            <p:cNvSpPr/>
            <p:nvPr/>
          </p:nvSpPr>
          <p:spPr bwMode="auto">
            <a:xfrm>
              <a:off x="7020272" y="3429000"/>
              <a:ext cx="1979712" cy="745495"/>
            </a:xfrm>
            <a:prstGeom prst="wedgeRoundRectCallout">
              <a:avLst>
                <a:gd name="adj1" fmla="val -78569"/>
                <a:gd name="adj2" fmla="val -86312"/>
                <a:gd name="adj3" fmla="val 16667"/>
              </a:avLst>
            </a:prstGeom>
            <a:ln>
              <a:solidFill>
                <a:srgbClr val="CC33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with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 bwMode="auto">
            <a:xfrm>
              <a:off x="7020272" y="4483705"/>
              <a:ext cx="1979712" cy="745495"/>
            </a:xfrm>
            <a:prstGeom prst="wedgeRoundRectCallout">
              <a:avLst>
                <a:gd name="adj1" fmla="val -78152"/>
                <a:gd name="adj2" fmla="val 54822"/>
                <a:gd name="adj3" fmla="val 16667"/>
              </a:avLst>
            </a:prstGeom>
            <a:ln>
              <a:solidFill>
                <a:srgbClr val="CC33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00B050"/>
                  </a:solidFill>
                  <a:latin typeface="Times New Roman" pitchFamily="16" charset="0"/>
                  <a:ea typeface="MS Gothic" charset="-128"/>
                </a:rPr>
                <a:t>without</a:t>
              </a:r>
              <a:r>
                <a:rPr lang="en-US" altLang="ja-JP" sz="1800" dirty="0" smtClean="0">
                  <a:solidFill>
                    <a:srgbClr val="00B050"/>
                  </a:solidFill>
                  <a:latin typeface="Times New Roman" pitchFamily="16" charset="0"/>
                  <a:ea typeface="MS Gothic" charset="-128"/>
                </a:rPr>
                <a:t> 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4932040" y="2276872"/>
            <a:ext cx="1008112" cy="3024336"/>
            <a:chOff x="4932040" y="2276872"/>
            <a:chExt cx="1008112" cy="3024336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932040" y="3140968"/>
              <a:ext cx="1008112" cy="2160240"/>
              <a:chOff x="4932040" y="3140968"/>
              <a:chExt cx="1008112" cy="2160240"/>
            </a:xfrm>
          </p:grpSpPr>
          <p:sp>
            <p:nvSpPr>
              <p:cNvPr id="14" name="上矢印 13"/>
              <p:cNvSpPr/>
              <p:nvPr/>
            </p:nvSpPr>
            <p:spPr bwMode="auto">
              <a:xfrm>
                <a:off x="5112060" y="3429000"/>
                <a:ext cx="648072" cy="1584176"/>
              </a:xfrm>
              <a:prstGeom prst="upArrow">
                <a:avLst/>
              </a:prstGeom>
              <a:solidFill>
                <a:srgbClr val="7030A0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968044" y="4993431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250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932040" y="3140968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1100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4932040" y="2276872"/>
              <a:ext cx="1008112" cy="720080"/>
              <a:chOff x="4932040" y="2276872"/>
              <a:chExt cx="1008112" cy="720080"/>
            </a:xfrm>
          </p:grpSpPr>
          <p:sp>
            <p:nvSpPr>
              <p:cNvPr id="21" name="上矢印 20"/>
              <p:cNvSpPr/>
              <p:nvPr/>
            </p:nvSpPr>
            <p:spPr bwMode="auto">
              <a:xfrm flipV="1">
                <a:off x="5112060" y="2564904"/>
                <a:ext cx="648072" cy="144000"/>
              </a:xfrm>
              <a:prstGeom prst="upArrow">
                <a:avLst/>
              </a:prstGeom>
              <a:solidFill>
                <a:srgbClr val="002060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4932040" y="2276872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1400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4932040" y="2689175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1200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evaluate the performance of MU-RTS scheme.</a:t>
            </a:r>
          </a:p>
          <a:p>
            <a:r>
              <a:rPr lang="en-US" altLang="ja-JP" dirty="0"/>
              <a:t>MU-RTS scheme slightly degrades the system throughput when APs are known (non-hidden) to each other, because of the additional overhead due to MU-RTS and multiple CTSs.</a:t>
            </a:r>
          </a:p>
          <a:p>
            <a:r>
              <a:rPr lang="en-US" altLang="ja-JP" dirty="0"/>
              <a:t>When APs are hidden, MU-RTS greatly improves the system throughput.</a:t>
            </a:r>
          </a:p>
          <a:p>
            <a:endParaRPr lang="en-US" altLang="ja-JP" dirty="0"/>
          </a:p>
          <a:p>
            <a:r>
              <a:rPr lang="en-US" altLang="ja-JP" dirty="0"/>
              <a:t>Needs some sort of protection mechanism for TGac.</a:t>
            </a:r>
          </a:p>
          <a:p>
            <a:r>
              <a:rPr lang="en-US" altLang="ja-JP" dirty="0"/>
              <a:t>Frame sequences, Frame formats, and ACK mechanism (polled or scheduled) are TBD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下矢印 4"/>
          <p:cNvSpPr/>
          <p:nvPr/>
        </p:nvSpPr>
        <p:spPr bwMode="auto">
          <a:xfrm>
            <a:off x="4139952" y="4077072"/>
            <a:ext cx="864096" cy="504056"/>
          </a:xfrm>
          <a:prstGeom prst="downArrow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24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[1] </a:t>
            </a:r>
            <a:r>
              <a:rPr lang="en-US" altLang="ja-JP" sz="1800" dirty="0"/>
              <a:t>Rec. ITU-R P.1238-3, "Propagation data and prediction methods for </a:t>
            </a:r>
            <a:r>
              <a:rPr lang="en-US" altLang="ja-JP" sz="1800" dirty="0" smtClean="0"/>
              <a:t>the planning     of </a:t>
            </a:r>
            <a:r>
              <a:rPr lang="en-US" altLang="ja-JP" sz="1800" dirty="0"/>
              <a:t>indoor radio communication systems and radio local are </a:t>
            </a:r>
            <a:r>
              <a:rPr lang="en-US" altLang="ja-JP" sz="1800" dirty="0" smtClean="0"/>
              <a:t>networks </a:t>
            </a:r>
            <a:r>
              <a:rPr lang="en-US" altLang="ja-JP" sz="1800" dirty="0"/>
              <a:t>in the </a:t>
            </a:r>
            <a:r>
              <a:rPr lang="en-US" altLang="ja-JP" sz="1800" dirty="0" smtClean="0"/>
              <a:t>   frequency </a:t>
            </a:r>
            <a:r>
              <a:rPr lang="en-US" altLang="ja-JP" sz="1800" dirty="0"/>
              <a:t>range 900MHz to 100GHz," ITU-R </a:t>
            </a:r>
            <a:r>
              <a:rPr lang="en-US" altLang="ja-JP" sz="1800" dirty="0" smtClean="0"/>
              <a:t>Recommendation </a:t>
            </a:r>
            <a:r>
              <a:rPr lang="en-US" altLang="ja-JP" sz="1800" dirty="0"/>
              <a:t>P Series, 2003</a:t>
            </a:r>
            <a:r>
              <a:rPr lang="en-US" altLang="ja-JP" sz="1800" dirty="0" smtClean="0"/>
              <a:t>.</a:t>
            </a:r>
          </a:p>
          <a:p>
            <a:pPr marL="0" indent="0">
              <a:buNone/>
            </a:pPr>
            <a:r>
              <a:rPr lang="en-US" altLang="ja-JP" sz="1800" dirty="0" smtClean="0"/>
              <a:t>[2] Y. Morioka et al., “Multi-RTS Proposal,” Doc.: IEEE 802.11-10/1124r2.</a:t>
            </a:r>
          </a:p>
          <a:p>
            <a:pPr marL="0" indent="0">
              <a:buNone/>
            </a:pPr>
            <a:r>
              <a:rPr lang="en-US" altLang="ja-JP" sz="1800" dirty="0" smtClean="0"/>
              <a:t>[3] T. Kaibo et al., “Multiple CTSs in MU-MIMO Transmission,” Doc.: IEEE             802.11-10/1067r0.</a:t>
            </a:r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[4] Y. J. Kim et al., “Considerations on MU-MIMO Protection in 11ac,” Doc.: IEEE    802.11-10/0335r1.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[5] B. Hart et al., “TGac MU-MIMO Ad Hoc Minutes,” Doc.: IEEE 802.11-10/1161r0.</a:t>
            </a:r>
          </a:p>
          <a:p>
            <a:pPr marL="0" indent="0">
              <a:buNone/>
            </a:pPr>
            <a:r>
              <a:rPr lang="en-US" altLang="ja-JP" sz="1800" dirty="0" smtClean="0"/>
              <a:t>[6] A. Ashley et al., “OBSS Requirements,” Doc.: IEEE 802.11-08/0944r7.</a:t>
            </a:r>
          </a:p>
          <a:p>
            <a:pPr marL="0" indent="0">
              <a:buNone/>
            </a:pPr>
            <a:r>
              <a:rPr lang="en-US" altLang="ja-JP" sz="1800" dirty="0" smtClean="0"/>
              <a:t>[7] Y. Takatori, “Importance of Overlapped BSS issue in 802.11ac,” Doc.: IEEE 802.11-09/0630r1.</a:t>
            </a:r>
          </a:p>
          <a:p>
            <a:pPr marL="0" indent="0">
              <a:buNone/>
            </a:pPr>
            <a:r>
              <a:rPr lang="en-US" altLang="ja-JP" sz="1800" dirty="0" smtClean="0"/>
              <a:t>[8] P. Loc et al., “TGac Functional Requirements and Evaluations Methodology Rev. 15,” Doc.: IEEE 802.11-09/0451r15.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Thank you!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4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In this document, we first present some results of a statistical analysis of housing conditions in Japan, and show that more than 40% among all dwellings are the apartment houses.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Then, we show the numerical results of the number of OBSSs that can be happen in such an apartment environment.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Finally, we present simulation results of a simple OBSS scenario, and as an operator, we show the importance of a MAC protection mechanism for TGac.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図 12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024461"/>
            <a:ext cx="5876925" cy="24288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The Japanese governmental survey shows: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More than 40% houses are apartment houses (about 20 million in all of 49.6 million dwellings).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The average area</a:t>
            </a:r>
            <a:r>
              <a:rPr kumimoji="0" lang="ja-JP" altLang="en-US" sz="1600" dirty="0" smtClean="0">
                <a:latin typeface="Times New Roman" pitchFamily="18" charset="0"/>
                <a:ea typeface="ＭＳ Ｐゴシック" charset="-128"/>
              </a:rPr>
              <a:t> 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of floor space per dwelling in apartment house is about 520 ft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 (= 48 m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).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About 75% apartment houses are made of reinforced steel-framed concrete. </a:t>
            </a: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Operators’ perspective: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It is expected that 11ac standard will extend capacity of wireless home network which conveys network services  (ex. on-demand video streaming services) to subscribers not only detached house but also apartment house users.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55" name="テキスト ボックス 354"/>
          <p:cNvSpPr txBox="1"/>
          <p:nvPr/>
        </p:nvSpPr>
        <p:spPr>
          <a:xfrm>
            <a:off x="5867400" y="4293096"/>
            <a:ext cx="3048000" cy="830263"/>
          </a:xfrm>
          <a:prstGeom prst="rect">
            <a:avLst/>
          </a:prstGeom>
          <a:solidFill>
            <a:srgbClr val="FFCCFF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It is important to examine the 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wireless 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in apartment house users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9" name="テキスト ボックス 11"/>
          <p:cNvSpPr txBox="1">
            <a:spLocks noChangeArrowheads="1"/>
          </p:cNvSpPr>
          <p:nvPr/>
        </p:nvSpPr>
        <p:spPr bwMode="auto">
          <a:xfrm>
            <a:off x="5796136" y="5445224"/>
            <a:ext cx="33123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“Housing and Land Survey in 2008” done by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Statistics Bureau in Ministry of Internal Affairs and Communications, Japan.  </a:t>
            </a:r>
            <a:r>
              <a:rPr kumimoji="0" lang="en-US" altLang="ja-JP" sz="11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</a:rPr>
              <a:t>http://www.stat.go.jp/english/data/jyutaku/index.htm</a:t>
            </a:r>
            <a:endParaRPr lang="en-US" altLang="ja-JP" sz="110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>
            <a:noAutofit/>
          </a:bodyPr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Evaluation conditions: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Ave. dimensions of each apartment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*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: W / L / H = 16.5 / 33 / 10 [ft]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Tx power: 17 dBm@5GHz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Power loss of room wall and floor [1]:  13 [dB]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APs location: Each AP is placed at the center of each apartment house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Carrier sense level (which is equal to interference threshold):</a:t>
            </a:r>
          </a:p>
          <a:p>
            <a:pPr marL="457200" lvl="1" indent="0" defTabSz="914400" eaLnBrk="0" hangingPunct="0">
              <a:spcBef>
                <a:spcPct val="0"/>
              </a:spcBef>
              <a:buClrTx/>
              <a:buSzTx/>
              <a:buNone/>
            </a:pPr>
            <a:r>
              <a:rPr kumimoji="0" lang="en-US" altLang="ja-JP" sz="1600" dirty="0">
                <a:latin typeface="Times New Roman" pitchFamily="18" charset="0"/>
                <a:ea typeface="ＭＳ Ｐゴシック" charset="-128"/>
              </a:rPr>
              <a:t>	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-82dBm@20MHz / -79dBm@40MHz / -76dBm@80MHz / -73dBm@160MHz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4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kumimoji="0" lang="en-US" altLang="ja-JP" sz="2000" b="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200" b="0" dirty="0" smtClean="0">
                <a:latin typeface="Times New Roman" pitchFamily="18" charset="0"/>
                <a:ea typeface="ＭＳ Ｐゴシック" charset="-128"/>
              </a:rPr>
              <a:t>Bandwidth expansion to more than 40MHz causes one or more OBSSs in above apartment environment. 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Some kinds of techniques to reduce the influence of OBSSs should be considered.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37" name="表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27308"/>
              </p:ext>
            </p:extLst>
          </p:nvPr>
        </p:nvGraphicFramePr>
        <p:xfrm>
          <a:off x="179512" y="3681685"/>
          <a:ext cx="5904657" cy="17635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1440160"/>
                <a:gridCol w="1440160"/>
                <a:gridCol w="1611724"/>
                <a:gridCol w="1412613"/>
              </a:tblGrid>
              <a:tr h="54433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interfering BSSs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available</a:t>
                      </a:r>
                      <a:r>
                        <a:rPr kumimoji="1" lang="en-US" altLang="ja-JP" sz="1400" b="1" baseline="0" dirty="0" smtClean="0">
                          <a:solidFill>
                            <a:sysClr val="windowText" lastClr="000000"/>
                          </a:solidFill>
                        </a:rPr>
                        <a:t> channels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OBSSs in expectation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en-US" altLang="ja-JP" sz="14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0.22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80MHz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1.75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160MHz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4.50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38" name="グループ化 29"/>
          <p:cNvGrpSpPr>
            <a:grpSpLocks/>
          </p:cNvGrpSpPr>
          <p:nvPr/>
        </p:nvGrpSpPr>
        <p:grpSpPr bwMode="auto">
          <a:xfrm>
            <a:off x="6588224" y="4077072"/>
            <a:ext cx="2178968" cy="1440160"/>
            <a:chOff x="6553200" y="4114800"/>
            <a:chExt cx="1828800" cy="1219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9" name="正方形/長方形 14"/>
            <p:cNvSpPr>
              <a:spLocks noChangeArrowheads="1"/>
            </p:cNvSpPr>
            <p:nvPr/>
          </p:nvSpPr>
          <p:spPr bwMode="auto">
            <a:xfrm>
              <a:off x="6553200" y="41148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(AP)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71628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56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.33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正方形/長方形 17"/>
            <p:cNvSpPr>
              <a:spLocks noChangeArrowheads="1"/>
            </p:cNvSpPr>
            <p:nvPr/>
          </p:nvSpPr>
          <p:spPr bwMode="auto">
            <a:xfrm>
              <a:off x="77724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79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.87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正方形/長方形 141"/>
            <p:cNvSpPr/>
            <p:nvPr/>
          </p:nvSpPr>
          <p:spPr bwMode="auto">
            <a:xfrm>
              <a:off x="65532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48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.72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正方形/長方形 142"/>
            <p:cNvSpPr/>
            <p:nvPr/>
          </p:nvSpPr>
          <p:spPr bwMode="auto">
            <a:xfrm>
              <a:off x="71628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71.71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正方形/長方形 20"/>
            <p:cNvSpPr>
              <a:spLocks noChangeArrowheads="1"/>
            </p:cNvSpPr>
            <p:nvPr/>
          </p:nvSpPr>
          <p:spPr bwMode="auto">
            <a:xfrm>
              <a:off x="7772400" y="44196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-93.53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正方形/長方形 144"/>
            <p:cNvSpPr/>
            <p:nvPr/>
          </p:nvSpPr>
          <p:spPr bwMode="auto">
            <a:xfrm>
              <a:off x="6553200" y="47244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72.25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正方形/長方形 22"/>
            <p:cNvSpPr>
              <a:spLocks noChangeArrowheads="1"/>
            </p:cNvSpPr>
            <p:nvPr/>
          </p:nvSpPr>
          <p:spPr bwMode="auto">
            <a:xfrm>
              <a:off x="71628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-89.20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正方形/長方形 23"/>
            <p:cNvSpPr>
              <a:spLocks noChangeArrowheads="1"/>
            </p:cNvSpPr>
            <p:nvPr/>
          </p:nvSpPr>
          <p:spPr bwMode="auto">
            <a:xfrm>
              <a:off x="77724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-108.2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正方形/長方形 24"/>
            <p:cNvSpPr>
              <a:spLocks noChangeArrowheads="1"/>
            </p:cNvSpPr>
            <p:nvPr/>
          </p:nvSpPr>
          <p:spPr bwMode="auto">
            <a:xfrm>
              <a:off x="65532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-91.42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正方形/長方形 25"/>
            <p:cNvSpPr>
              <a:spLocks noChangeArrowheads="1"/>
            </p:cNvSpPr>
            <p:nvPr/>
          </p:nvSpPr>
          <p:spPr bwMode="auto">
            <a:xfrm>
              <a:off x="71628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-106.4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正方形/長方形 26"/>
            <p:cNvSpPr>
              <a:spLocks noChangeArrowheads="1"/>
            </p:cNvSpPr>
            <p:nvPr/>
          </p:nvSpPr>
          <p:spPr bwMode="auto">
            <a:xfrm>
              <a:off x="77724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-123.2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1" name="テキスト ボックス 27"/>
          <p:cNvSpPr txBox="1">
            <a:spLocks noChangeArrowheads="1"/>
          </p:cNvSpPr>
          <p:nvPr/>
        </p:nvSpPr>
        <p:spPr bwMode="auto">
          <a:xfrm>
            <a:off x="6192688" y="3645024"/>
            <a:ext cx="295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0" noProof="0" dirty="0" smtClean="0">
                <a:solidFill>
                  <a:sysClr val="windowText" lastClr="000000"/>
                </a:solidFill>
              </a:rPr>
              <a:t>Interference 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evel [dBm] in each apartment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because of the AP in the top left apartment</a:t>
            </a: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**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テキスト ボックス 11"/>
          <p:cNvSpPr txBox="1">
            <a:spLocks noChangeArrowheads="1"/>
          </p:cNvSpPr>
          <p:nvPr/>
        </p:nvSpPr>
        <p:spPr bwMode="auto">
          <a:xfrm>
            <a:off x="6084168" y="1628800"/>
            <a:ext cx="298782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 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Based on the “Housing and Land Survey,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2008.”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テキスト ボックス 11"/>
          <p:cNvSpPr txBox="1">
            <a:spLocks noChangeArrowheads="1"/>
          </p:cNvSpPr>
          <p:nvPr/>
        </p:nvSpPr>
        <p:spPr bwMode="auto">
          <a:xfrm>
            <a:off x="6084168" y="1844824"/>
            <a:ext cx="2915816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baseline="30000" dirty="0" smtClean="0">
                <a:solidFill>
                  <a:sysClr val="windowText" lastClr="000000"/>
                </a:solidFill>
              </a:rPr>
              <a:t>**</a:t>
            </a: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IEEE 802.11n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hannel</a:t>
            </a:r>
            <a:r>
              <a:rPr lang="en-US" altLang="ja-JP" sz="1050" kern="0" dirty="0" smtClean="0">
                <a:solidFill>
                  <a:sysClr val="windowText" lastClr="000000"/>
                </a:solidFill>
              </a:rPr>
              <a:t> model B – Residential.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OBSS issue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Consider frame transmissions using </a:t>
            </a:r>
            <a:r>
              <a:rPr lang="en-US" altLang="ja-JP" dirty="0" smtClean="0"/>
              <a:t>80MHz (or 160 MHz) channel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As shown in previous slide, OBSS is likely to happen due to lack of channels</a:t>
            </a:r>
            <a:r>
              <a:rPr lang="ja-JP" altLang="en-US" dirty="0"/>
              <a:t> </a:t>
            </a:r>
            <a:r>
              <a:rPr lang="en-US" altLang="ja-JP" dirty="0"/>
              <a:t>when using 80MHz </a:t>
            </a:r>
            <a:r>
              <a:rPr lang="en-US" altLang="ja-JP" dirty="0" smtClean="0"/>
              <a:t>(or 160MHz)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This increases the frame collision probability at STAs which are placed in OBSS environment </a:t>
            </a:r>
            <a:r>
              <a:rPr lang="en-US" altLang="ja-JP" dirty="0" smtClean="0"/>
              <a:t>(especially</a:t>
            </a:r>
            <a:r>
              <a:rPr lang="en-US" altLang="ja-JP" dirty="0"/>
              <a:t>, when APs are hidden to each other).</a:t>
            </a:r>
          </a:p>
          <a:p>
            <a:r>
              <a:rPr lang="en-US" altLang="ja-JP" dirty="0"/>
              <a:t>Moreover, </a:t>
            </a:r>
            <a:r>
              <a:rPr lang="en-US" altLang="ja-JP" dirty="0" smtClean="0"/>
              <a:t>TGac </a:t>
            </a:r>
            <a:r>
              <a:rPr lang="en-US" altLang="ja-JP" dirty="0"/>
              <a:t>allows transmitting very large (up to 1 MB) A-MPDUs in one transmission attempt.</a:t>
            </a:r>
          </a:p>
          <a:p>
            <a:pPr lvl="1"/>
            <a:r>
              <a:rPr lang="en-US" altLang="ja-JP" dirty="0"/>
              <a:t>Therefore, the duration of a frame transmission becomes </a:t>
            </a:r>
            <a:r>
              <a:rPr lang="en-US" altLang="ja-JP" dirty="0" smtClean="0"/>
              <a:t>longer </a:t>
            </a:r>
            <a:r>
              <a:rPr lang="en-US" altLang="ja-JP" dirty="0"/>
              <a:t>(ex. 1MB/270Mbps = 30ms).</a:t>
            </a:r>
          </a:p>
          <a:p>
            <a:pPr lvl="1"/>
            <a:r>
              <a:rPr lang="en-US" altLang="ja-JP" dirty="0"/>
              <a:t>This also may increase the frame collision probability </a:t>
            </a:r>
            <a:r>
              <a:rPr lang="en-US" altLang="ja-JP" dirty="0" smtClean="0"/>
              <a:t>especially </a:t>
            </a:r>
            <a:r>
              <a:rPr lang="en-US" altLang="ja-JP" dirty="0"/>
              <a:t>at STAs in OBSS environment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TGac</a:t>
            </a:r>
            <a:r>
              <a:rPr kumimoji="1" lang="en-US" altLang="ja-JP" dirty="0" smtClean="0"/>
              <a:t> 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DL MU-MIMO, which allows simultaneous frame transmissions to different STAs, is a key feature in TGac.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Multi-RTS [2], Multiple CTSs [3] schemes (hereafter called MU-RTS scheme) were presented in September 2010 </a:t>
            </a:r>
            <a:r>
              <a:rPr lang="en-GB" altLang="ja-JP" dirty="0" smtClean="0"/>
              <a:t>meeting, </a:t>
            </a:r>
            <a:r>
              <a:rPr lang="en-GB" altLang="ja-JP" dirty="0"/>
              <a:t>and </a:t>
            </a:r>
            <a:r>
              <a:rPr lang="en-GB" altLang="ja-JP" dirty="0" smtClean="0"/>
              <a:t>showed </a:t>
            </a:r>
            <a:r>
              <a:rPr lang="en-GB" altLang="ja-JP" dirty="0"/>
              <a:t>qualitatively </a:t>
            </a:r>
            <a:r>
              <a:rPr lang="en-GB" altLang="ja-JP" dirty="0" smtClean="0"/>
              <a:t>the </a:t>
            </a:r>
            <a:r>
              <a:rPr lang="en-GB" altLang="ja-JP" dirty="0"/>
              <a:t>importance of MAC protection mechanism [4] for TGac. </a:t>
            </a:r>
            <a:endParaRPr lang="en-GB" altLang="ja-JP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Straw </a:t>
            </a:r>
            <a:r>
              <a:rPr lang="en-GB" altLang="ja-JP" dirty="0"/>
              <a:t>Poll results are summarised in page 3 of Ref. [5</a:t>
            </a:r>
            <a:r>
              <a:rPr lang="en-GB" altLang="ja-JP" dirty="0" smtClean="0"/>
              <a:t>].</a:t>
            </a:r>
            <a:endParaRPr lang="en-GB" altLang="ja-JP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Even </a:t>
            </a:r>
            <a:r>
              <a:rPr lang="en-GB" altLang="ja-JP" dirty="0" smtClean="0"/>
              <a:t>though </a:t>
            </a:r>
            <a:r>
              <a:rPr lang="en-GB" altLang="ja-JP" dirty="0"/>
              <a:t>OBSS scenarios are complicated [6], TGac agrees to see how 11ac devices behave in OBSS environment [7, 8].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So far, however, not that much evaluation results were presented</a:t>
            </a:r>
            <a:r>
              <a:rPr lang="en-GB" altLang="ja-JP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In next slides we show some OBSS simulation results.</a:t>
            </a:r>
            <a:endParaRPr lang="en-GB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topology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2" name="グループ化 5"/>
          <p:cNvGrpSpPr/>
          <p:nvPr/>
        </p:nvGrpSpPr>
        <p:grpSpPr>
          <a:xfrm>
            <a:off x="2195736" y="3068960"/>
            <a:ext cx="5616624" cy="3384376"/>
            <a:chOff x="1547664" y="2348880"/>
            <a:chExt cx="5616624" cy="3384376"/>
          </a:xfrm>
        </p:grpSpPr>
        <p:sp>
          <p:nvSpPr>
            <p:cNvPr id="7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0" name="Oval 18"/>
            <p:cNvSpPr/>
            <p:nvPr/>
          </p:nvSpPr>
          <p:spPr>
            <a:xfrm>
              <a:off x="3923928" y="349262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" name="Oval 10"/>
            <p:cNvSpPr/>
            <p:nvPr/>
          </p:nvSpPr>
          <p:spPr>
            <a:xfrm>
              <a:off x="4211960" y="2916560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Oval 11"/>
            <p:cNvSpPr/>
            <p:nvPr/>
          </p:nvSpPr>
          <p:spPr>
            <a:xfrm>
              <a:off x="4499992" y="3924672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067944" y="4500736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5" name="Oval 18"/>
            <p:cNvSpPr/>
            <p:nvPr/>
          </p:nvSpPr>
          <p:spPr>
            <a:xfrm>
              <a:off x="3851920" y="4140696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" name="Oval 10"/>
            <p:cNvSpPr/>
            <p:nvPr/>
          </p:nvSpPr>
          <p:spPr>
            <a:xfrm>
              <a:off x="4427984" y="334860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Oval 11"/>
            <p:cNvSpPr/>
            <p:nvPr/>
          </p:nvSpPr>
          <p:spPr>
            <a:xfrm>
              <a:off x="4139952" y="370864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3"/>
            <p:cNvSpPr/>
            <p:nvPr/>
          </p:nvSpPr>
          <p:spPr>
            <a:xfrm>
              <a:off x="4427984" y="4572744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928905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61153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148064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915827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79512" y="1700808"/>
            <a:ext cx="4065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Consider only downlink UDP traffic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Two overlapping BSSs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Each BSS consists of one AP and 4 STAs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All STAs hear signal of both AP-1 and AP-2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APs are hidden or non-hidden to each other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8365" y="1700808"/>
            <a:ext cx="5046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STAs can receive any frames correctly unless there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are collisions (bit errors caused by thermal noise or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channel fading are not considered) 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solidFill>
                  <a:schemeClr val="tx1"/>
                </a:solidFill>
              </a:rPr>
              <a:t>  MPDUs for each STA are generated at the corresponding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 AP by i.i.d.</a:t>
            </a:r>
          </a:p>
        </p:txBody>
      </p:sp>
      <p:grpSp>
        <p:nvGrpSpPr>
          <p:cNvPr id="3" name="グループ化 25"/>
          <p:cNvGrpSpPr/>
          <p:nvPr/>
        </p:nvGrpSpPr>
        <p:grpSpPr>
          <a:xfrm>
            <a:off x="107504" y="5517228"/>
            <a:ext cx="2376264" cy="800222"/>
            <a:chOff x="107504" y="2708920"/>
            <a:chExt cx="2232248" cy="676616"/>
          </a:xfrm>
        </p:grpSpPr>
        <p:sp>
          <p:nvSpPr>
            <p:cNvPr id="30" name="角丸四角形吹き出し 29"/>
            <p:cNvSpPr/>
            <p:nvPr/>
          </p:nvSpPr>
          <p:spPr bwMode="auto">
            <a:xfrm>
              <a:off x="107504" y="2708920"/>
              <a:ext cx="2111586" cy="648072"/>
            </a:xfrm>
            <a:prstGeom prst="wedgeRoundRectCallout">
              <a:avLst>
                <a:gd name="adj1" fmla="val 38206"/>
                <a:gd name="adj2" fmla="val -85210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75148" y="2708923"/>
              <a:ext cx="2164604" cy="676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This figure illustrates the </a:t>
              </a:r>
              <a:r>
                <a:rPr lang="en-US" altLang="ja-JP" sz="1800" dirty="0" smtClean="0">
                  <a:solidFill>
                    <a:srgbClr val="FF0000"/>
                  </a:solidFill>
                </a:rPr>
                <a:t>hidden AP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case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(i.e., </a:t>
              </a:r>
              <a:r>
                <a:rPr lang="en-US" altLang="ja-JP" sz="1400" dirty="0" smtClean="0">
                  <a:solidFill>
                    <a:srgbClr val="FF0000"/>
                  </a:solidFill>
                </a:rPr>
                <a:t>Case-1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6" name="グループ化 32"/>
          <p:cNvGrpSpPr/>
          <p:nvPr/>
        </p:nvGrpSpPr>
        <p:grpSpPr>
          <a:xfrm>
            <a:off x="179512" y="3284984"/>
            <a:ext cx="2771800" cy="864096"/>
            <a:chOff x="72008" y="2636912"/>
            <a:chExt cx="2771800" cy="864096"/>
          </a:xfrm>
        </p:grpSpPr>
        <p:sp>
          <p:nvSpPr>
            <p:cNvPr id="32" name="雲形吹き出し 31"/>
            <p:cNvSpPr/>
            <p:nvPr/>
          </p:nvSpPr>
          <p:spPr bwMode="auto">
            <a:xfrm>
              <a:off x="72008" y="2636912"/>
              <a:ext cx="2771800" cy="864096"/>
            </a:xfrm>
            <a:prstGeom prst="cloudCallout">
              <a:avLst>
                <a:gd name="adj1" fmla="val 8480"/>
                <a:gd name="adj2" fmla="val -86532"/>
              </a:avLst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23528" y="2780928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Case-1: APs are hidden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Case-2: APs are non-hidden</a:t>
              </a:r>
              <a:endParaRPr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topology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2" name="グループ化 5"/>
          <p:cNvGrpSpPr/>
          <p:nvPr/>
        </p:nvGrpSpPr>
        <p:grpSpPr>
          <a:xfrm>
            <a:off x="2555776" y="3068960"/>
            <a:ext cx="4824536" cy="3384376"/>
            <a:chOff x="1907704" y="2348880"/>
            <a:chExt cx="4824536" cy="3384376"/>
          </a:xfrm>
        </p:grpSpPr>
        <p:sp>
          <p:nvSpPr>
            <p:cNvPr id="7" name="Oval 5"/>
            <p:cNvSpPr/>
            <p:nvPr/>
          </p:nvSpPr>
          <p:spPr>
            <a:xfrm>
              <a:off x="3347864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Oval 6"/>
            <p:cNvSpPr/>
            <p:nvPr/>
          </p:nvSpPr>
          <p:spPr>
            <a:xfrm>
              <a:off x="190770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Oval 17"/>
            <p:cNvSpPr/>
            <p:nvPr/>
          </p:nvSpPr>
          <p:spPr>
            <a:xfrm>
              <a:off x="4788024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0" name="Oval 18"/>
            <p:cNvSpPr/>
            <p:nvPr/>
          </p:nvSpPr>
          <p:spPr>
            <a:xfrm>
              <a:off x="3923928" y="349262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7"/>
            <p:cNvSpPr/>
            <p:nvPr/>
          </p:nvSpPr>
          <p:spPr>
            <a:xfrm>
              <a:off x="334786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" name="Oval 10"/>
            <p:cNvSpPr/>
            <p:nvPr/>
          </p:nvSpPr>
          <p:spPr>
            <a:xfrm>
              <a:off x="4211960" y="2916560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Oval 11"/>
            <p:cNvSpPr/>
            <p:nvPr/>
          </p:nvSpPr>
          <p:spPr>
            <a:xfrm>
              <a:off x="4499992" y="3924672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067944" y="4500736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5" name="Oval 18"/>
            <p:cNvSpPr/>
            <p:nvPr/>
          </p:nvSpPr>
          <p:spPr>
            <a:xfrm>
              <a:off x="3851920" y="4140696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" name="Oval 10"/>
            <p:cNvSpPr/>
            <p:nvPr/>
          </p:nvSpPr>
          <p:spPr>
            <a:xfrm>
              <a:off x="4427984" y="334860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Oval 11"/>
            <p:cNvSpPr/>
            <p:nvPr/>
          </p:nvSpPr>
          <p:spPr>
            <a:xfrm>
              <a:off x="4139952" y="370864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3"/>
            <p:cNvSpPr/>
            <p:nvPr/>
          </p:nvSpPr>
          <p:spPr>
            <a:xfrm>
              <a:off x="4427984" y="4572744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88945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729105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16016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275867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79512" y="1700808"/>
            <a:ext cx="4065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Consider only downlink UDP traffic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Two overlapping BSSs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Each BSS consists of one AP and 4 STAs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All STAs hear signal of both AP-1 and AP-2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APs are hidden or non-hidden to each other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8365" y="1700808"/>
            <a:ext cx="5046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STAs can receive any frames correctly unless there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are collisions (bit errors caused by thermal noise or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channel fading are not considered) 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solidFill>
                  <a:schemeClr val="tx1"/>
                </a:solidFill>
              </a:rPr>
              <a:t>  MPDUs for each STA are generated at the corresponding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 AP by i.i.d.</a:t>
            </a:r>
          </a:p>
        </p:txBody>
      </p:sp>
      <p:grpSp>
        <p:nvGrpSpPr>
          <p:cNvPr id="3" name="グループ化 25"/>
          <p:cNvGrpSpPr/>
          <p:nvPr/>
        </p:nvGrpSpPr>
        <p:grpSpPr>
          <a:xfrm>
            <a:off x="107504" y="5517229"/>
            <a:ext cx="2376264" cy="800220"/>
            <a:chOff x="107504" y="2708920"/>
            <a:chExt cx="2232248" cy="676614"/>
          </a:xfrm>
        </p:grpSpPr>
        <p:sp>
          <p:nvSpPr>
            <p:cNvPr id="30" name="角丸四角形吹き出し 29"/>
            <p:cNvSpPr/>
            <p:nvPr/>
          </p:nvSpPr>
          <p:spPr bwMode="auto">
            <a:xfrm>
              <a:off x="107504" y="2708920"/>
              <a:ext cx="2111586" cy="648072"/>
            </a:xfrm>
            <a:prstGeom prst="wedgeRoundRectCallout">
              <a:avLst>
                <a:gd name="adj1" fmla="val 38206"/>
                <a:gd name="adj2" fmla="val -85210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75148" y="2708921"/>
              <a:ext cx="2164604" cy="676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This figure illustrates the </a:t>
              </a:r>
              <a:r>
                <a:rPr lang="en-US" altLang="ja-JP" sz="1800" dirty="0" smtClean="0">
                  <a:solidFill>
                    <a:srgbClr val="FF0000"/>
                  </a:solidFill>
                </a:rPr>
                <a:t>non-hidden AP</a:t>
              </a:r>
              <a:r>
                <a:rPr lang="en-US" altLang="ja-JP" sz="1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case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(i.e., </a:t>
              </a:r>
              <a:r>
                <a:rPr lang="en-US" altLang="ja-JP" sz="1400" dirty="0" smtClean="0">
                  <a:solidFill>
                    <a:srgbClr val="FF0000"/>
                  </a:solidFill>
                </a:rPr>
                <a:t>Case-2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6" name="グループ化 32"/>
          <p:cNvGrpSpPr/>
          <p:nvPr/>
        </p:nvGrpSpPr>
        <p:grpSpPr>
          <a:xfrm>
            <a:off x="179512" y="3284984"/>
            <a:ext cx="2771800" cy="864096"/>
            <a:chOff x="72008" y="2636912"/>
            <a:chExt cx="2771800" cy="864096"/>
          </a:xfrm>
        </p:grpSpPr>
        <p:sp>
          <p:nvSpPr>
            <p:cNvPr id="32" name="雲形吹き出し 31"/>
            <p:cNvSpPr/>
            <p:nvPr/>
          </p:nvSpPr>
          <p:spPr bwMode="auto">
            <a:xfrm>
              <a:off x="72008" y="2636912"/>
              <a:ext cx="2771800" cy="864096"/>
            </a:xfrm>
            <a:prstGeom prst="cloudCallout">
              <a:avLst>
                <a:gd name="adj1" fmla="val 8480"/>
                <a:gd name="adj2" fmla="val -86532"/>
              </a:avLst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23528" y="2780928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Case-1: APs are hidden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Case-2: APs are non-hidden</a:t>
              </a:r>
              <a:endParaRPr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 values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99051"/>
              </p:ext>
            </p:extLst>
          </p:nvPr>
        </p:nvGraphicFramePr>
        <p:xfrm>
          <a:off x="251520" y="1823920"/>
          <a:ext cx="4104000" cy="398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3720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369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80 [MHz]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subcarrier per spatial stream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216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MCS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64QAM, 5/6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Data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270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Basic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   6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of APs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STAs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STA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streams towards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STA in a single transmission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60811"/>
              </p:ext>
            </p:extLst>
          </p:nvPr>
        </p:nvGraphicFramePr>
        <p:xfrm>
          <a:off x="4644008" y="1823920"/>
          <a:ext cx="4104456" cy="412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4176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MU-RTS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37[B]=76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14[B]=44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28[B]=52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SlotTime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 9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ACK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t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imeout interval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58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MSDU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1,500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Max.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A-MPDU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65,535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1,023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Retry Limit (Long, Short)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(4, 7)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9512" y="5877272"/>
            <a:ext cx="2370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Simulator: OPNET </a:t>
            </a:r>
            <a:r>
              <a:rPr lang="en-US" altLang="ja-JP" sz="1600" dirty="0" smtClean="0">
                <a:solidFill>
                  <a:schemeClr val="tx1"/>
                </a:solidFill>
              </a:rPr>
              <a:t>15.0.A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IRANTHA@WDVDPY0FUVWYY5H6" val="3875"/>
</p:tagLst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1608</TotalTime>
  <Words>1629</Words>
  <Application>Microsoft Office PowerPoint</Application>
  <PresentationFormat>画面に合わせる (4:3)</PresentationFormat>
  <Paragraphs>309</Paragraphs>
  <Slides>14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802-11-Submission</vt:lpstr>
      <vt:lpstr>Performance evaluation of MU-RTS under OBSS environment</vt:lpstr>
      <vt:lpstr>Abstract</vt:lpstr>
      <vt:lpstr>Statistical analysis for the number of OBSSs according to “Housing and Land Survey*” in Japan</vt:lpstr>
      <vt:lpstr>Statistical analysis for the number of OBSSs according to “Housing and Land Survey*” in Japan</vt:lpstr>
      <vt:lpstr>OBSS issue</vt:lpstr>
      <vt:lpstr>TGac background</vt:lpstr>
      <vt:lpstr>Simulation topology</vt:lpstr>
      <vt:lpstr>Simulation topology</vt:lpstr>
      <vt:lpstr>Parameter values</vt:lpstr>
      <vt:lpstr>Frame sequence</vt:lpstr>
      <vt:lpstr>Simulation results</vt:lpstr>
      <vt:lpstr>Summary</vt:lpstr>
      <vt:lpstr>References</vt:lpstr>
      <vt:lpstr>Thank you!</vt:lpstr>
    </vt:vector>
  </TitlesOfParts>
  <Company>NTT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MU-RTS under OBSS environment</dc:title>
  <dc:subject>Performance evaluation of MU-RTS under OBSS environment</dc:subject>
  <dc:creator>B. A. Hirantha Sithira Abeysekera</dc:creator>
  <cp:lastModifiedBy>B. A. Hirantha Sithira Abeysekera</cp:lastModifiedBy>
  <cp:revision>122</cp:revision>
  <cp:lastPrinted>1601-01-01T00:00:00Z</cp:lastPrinted>
  <dcterms:created xsi:type="dcterms:W3CDTF">2010-10-30T15:48:48Z</dcterms:created>
  <dcterms:modified xsi:type="dcterms:W3CDTF">2010-11-07T22:29:26Z</dcterms:modified>
</cp:coreProperties>
</file>