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1" r:id="rId4"/>
    <p:sldId id="323" r:id="rId5"/>
    <p:sldId id="309" r:id="rId6"/>
    <p:sldId id="322" r:id="rId7"/>
    <p:sldId id="345" r:id="rId8"/>
    <p:sldId id="346" r:id="rId9"/>
    <p:sldId id="347" r:id="rId10"/>
    <p:sldId id="348" r:id="rId11"/>
    <p:sldId id="341" r:id="rId12"/>
    <p:sldId id="283" r:id="rId13"/>
    <p:sldId id="337" r:id="rId14"/>
    <p:sldId id="343" r:id="rId15"/>
    <p:sldId id="310" r:id="rId16"/>
    <p:sldId id="344" r:id="rId17"/>
    <p:sldId id="34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stephe" initials="a" lastIdx="6" clrIdx="0"/>
  <p:cmAuthor id="1" name="Gong, Michelle X" initials="GMX"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75" autoAdjust="0"/>
    <p:restoredTop sz="86397"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9B3A552F-1B9A-4BA6-AB4C-3580CDE92BD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38E96D75-163E-43AF-97FB-B48FF79FB5A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802.11-yy/xxxxr0</a:t>
            </a:r>
          </a:p>
        </p:txBody>
      </p:sp>
      <p:sp>
        <p:nvSpPr>
          <p:cNvPr id="11267" name="Rectangle 3"/>
          <p:cNvSpPr>
            <a:spLocks noGrp="1" noChangeArrowheads="1"/>
          </p:cNvSpPr>
          <p:nvPr>
            <p:ph type="dt" sz="quarter" idx="1"/>
          </p:nvPr>
        </p:nvSpPr>
        <p:spPr>
          <a:noFill/>
        </p:spPr>
        <p:txBody>
          <a:bodyPr/>
          <a:lstStyle/>
          <a:p>
            <a:r>
              <a:rPr lang="en-US" smtClean="0"/>
              <a:t>Month Year</a:t>
            </a:r>
          </a:p>
        </p:txBody>
      </p:sp>
      <p:sp>
        <p:nvSpPr>
          <p:cNvPr id="11268" name="Rectangle 6"/>
          <p:cNvSpPr>
            <a:spLocks noGrp="1" noChangeArrowheads="1"/>
          </p:cNvSpPr>
          <p:nvPr>
            <p:ph type="ftr" sz="quarter" idx="4"/>
          </p:nvPr>
        </p:nvSpPr>
        <p:spPr>
          <a:noFill/>
        </p:spPr>
        <p:txBody>
          <a:bodyPr/>
          <a:lstStyle/>
          <a:p>
            <a:pPr lvl="4"/>
            <a:r>
              <a:rPr lang="en-US" smtClean="0"/>
              <a:t>John Doe, Some Company</a:t>
            </a:r>
          </a:p>
        </p:txBody>
      </p:sp>
      <p:sp>
        <p:nvSpPr>
          <p:cNvPr id="11269" name="Rectangle 7"/>
          <p:cNvSpPr>
            <a:spLocks noGrp="1" noChangeArrowheads="1"/>
          </p:cNvSpPr>
          <p:nvPr>
            <p:ph type="sldNum" sz="quarter" idx="5"/>
          </p:nvPr>
        </p:nvSpPr>
        <p:spPr>
          <a:noFill/>
        </p:spPr>
        <p:txBody>
          <a:bodyPr/>
          <a:lstStyle/>
          <a:p>
            <a:r>
              <a:rPr lang="en-US" smtClean="0"/>
              <a:t>Page </a:t>
            </a:r>
            <a:fld id="{8A4B2917-CEBC-4FE4-9E73-9E25E008FB13}" type="slidenum">
              <a:rPr lang="en-US" smtClean="0"/>
              <a:pPr/>
              <a:t>1</a:t>
            </a:fld>
            <a:endParaRPr lang="en-US" smtClean="0"/>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4113" y="700088"/>
            <a:ext cx="4625975" cy="3470275"/>
          </a:xfrm>
          <a:ln/>
        </p:spPr>
      </p:sp>
      <p:sp>
        <p:nvSpPr>
          <p:cNvPr id="460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DA29467-6C4B-4FFE-B91E-EF27F82B3E19}"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4B69AF0-7534-4451-8B22-F7D5B4D21783}" type="slidenum">
              <a:rPr lang="en-US"/>
              <a:pPr>
                <a:defRPr/>
              </a:pPr>
              <a:t>‹#›</a:t>
            </a:fld>
            <a:endParaRPr lang="en-US"/>
          </a:p>
        </p:txBody>
      </p:sp>
      <p:sp>
        <p:nvSpPr>
          <p:cNvPr id="6"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00648B54-21DC-4A55-BA78-1B32C5DC4C9D}" type="slidenum">
              <a:rPr lang="en-US"/>
              <a:pPr>
                <a:defRPr/>
              </a:pPr>
              <a:t>‹#›</a:t>
            </a:fld>
            <a:endParaRPr lang="en-US"/>
          </a:p>
        </p:txBody>
      </p:sp>
      <p:sp>
        <p:nvSpPr>
          <p:cNvPr id="6"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D4BBAA8-A8C4-4A71-9CCB-06142417DD41}"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610F883-F016-429E-AA1E-52A72683FA4F}"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0893EC1-544D-4C7F-98E0-1FE9E27AF1A5}"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3AE1E769-574F-497D-AC17-108D33D2F664}"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F6C5AA9A-4AB2-409C-AE75-1A6C477989A7}" type="slidenum">
              <a:rPr lang="en-US"/>
              <a:pPr>
                <a:defRPr/>
              </a:pPr>
              <a:t>‹#›</a:t>
            </a:fld>
            <a:endParaRPr lang="en-US"/>
          </a:p>
        </p:txBody>
      </p:sp>
      <p:sp>
        <p:nvSpPr>
          <p:cNvPr id="9"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A2A2AD9E-0FE7-4832-B258-3411C45E7EB0}" type="slidenum">
              <a:rPr lang="en-US"/>
              <a:pPr>
                <a:defRPr/>
              </a:pPr>
              <a:t>‹#›</a:t>
            </a:fld>
            <a:endParaRPr lang="en-US"/>
          </a:p>
        </p:txBody>
      </p:sp>
      <p:sp>
        <p:nvSpPr>
          <p:cNvPr id="5"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29319020-2B78-4CDF-B034-B5CC74648C9D}" type="slidenum">
              <a:rPr lang="en-US"/>
              <a:pPr>
                <a:defRPr/>
              </a:pPr>
              <a:t>‹#›</a:t>
            </a:fld>
            <a:endParaRPr lang="en-US"/>
          </a:p>
        </p:txBody>
      </p:sp>
      <p:sp>
        <p:nvSpPr>
          <p:cNvPr id="4"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15DC924-CFA0-4113-BD6E-EFEC277DC2B3}"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46D761-C6BD-4A49-9892-108D76649B9D}"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7253507" y="6475413"/>
            <a:ext cx="1290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Michelle Gong,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854CA2F-95FD-45A4-8655-DA9EA409BC4A}" type="slidenum">
              <a:rPr lang="en-US"/>
              <a:pPr>
                <a:defRPr/>
              </a:pPr>
              <a:t>‹#›</a:t>
            </a:fld>
            <a:endParaRPr lang="en-US"/>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9"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1"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
        <p:nvSpPr>
          <p:cNvPr id="12"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802.11-10/1289r0</a:t>
            </a:r>
            <a:endParaRPr lang="en-US" sz="1800" b="1"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7" name="Rectangle 6"/>
          <p:cNvSpPr>
            <a:spLocks noGrp="1" noChangeArrowheads="1"/>
          </p:cNvSpPr>
          <p:nvPr>
            <p:ph type="sldNum" sz="quarter" idx="11"/>
          </p:nvPr>
        </p:nvSpPr>
        <p:spPr>
          <a:ln/>
        </p:spPr>
        <p:txBody>
          <a:bodyPr/>
          <a:lstStyle/>
          <a:p>
            <a:pPr>
              <a:defRPr/>
            </a:pPr>
            <a:r>
              <a:rPr lang="en-US"/>
              <a:t>Slide </a:t>
            </a:r>
            <a:fld id="{5125C2A7-AC5D-480F-A73B-63E4D23D99ED}" type="slidenum">
              <a:rPr lang="en-US"/>
              <a:pPr>
                <a:defRPr/>
              </a:pPr>
              <a:t>1</a:t>
            </a:fld>
            <a:endParaRPr lang="en-US"/>
          </a:p>
        </p:txBody>
      </p:sp>
      <p:sp>
        <p:nvSpPr>
          <p:cNvPr id="1029" name="Rectangle 2"/>
          <p:cNvSpPr>
            <a:spLocks noGrp="1" noChangeArrowheads="1"/>
          </p:cNvSpPr>
          <p:nvPr>
            <p:ph type="title"/>
          </p:nvPr>
        </p:nvSpPr>
        <p:spPr>
          <a:noFill/>
        </p:spPr>
        <p:txBody>
          <a:bodyPr/>
          <a:lstStyle/>
          <a:p>
            <a:r>
              <a:rPr lang="en-US" dirty="0" smtClean="0"/>
              <a:t>RTS/CTS Operation for Wider </a:t>
            </a:r>
            <a:r>
              <a:rPr lang="en-US" dirty="0" smtClean="0"/>
              <a:t>Bandwidths</a:t>
            </a:r>
            <a:endParaRPr lang="en-US" dirty="0" smtClean="0"/>
          </a:p>
        </p:txBody>
      </p:sp>
      <p:sp>
        <p:nvSpPr>
          <p:cNvPr id="1030"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2010-10-31</a:t>
            </a:r>
          </a:p>
        </p:txBody>
      </p:sp>
      <p:graphicFrame>
        <p:nvGraphicFramePr>
          <p:cNvPr id="10" name="Object 11"/>
          <p:cNvGraphicFramePr>
            <a:graphicFrameLocks noChangeAspect="1"/>
          </p:cNvGraphicFramePr>
          <p:nvPr/>
        </p:nvGraphicFramePr>
        <p:xfrm>
          <a:off x="762000" y="2214562"/>
          <a:ext cx="7680325" cy="4414838"/>
        </p:xfrm>
        <a:graphic>
          <a:graphicData uri="http://schemas.openxmlformats.org/presentationml/2006/ole">
            <p:oleObj spid="_x0000_s1026" name="Document" r:id="rId4" imgW="8158790" imgH="5267664" progId="Word.Document.8">
              <p:embed/>
            </p:oleObj>
          </a:graphicData>
        </a:graphic>
      </p:graphicFrame>
      <p:sp>
        <p:nvSpPr>
          <p:cNvPr id="11" name="Rectangle 12"/>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1800" b="1" dirty="0"/>
              <a:t>Authors:</a:t>
            </a:r>
            <a:endParaRPr lang="en-US" sz="1800" dirty="0"/>
          </a:p>
        </p:txBody>
      </p:sp>
      <p:sp>
        <p:nvSpPr>
          <p:cNvPr id="8"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6"/>
          <p:cNvSpPr>
            <a:spLocks noChangeArrowheads="1"/>
          </p:cNvSpPr>
          <p:nvPr/>
        </p:nvSpPr>
        <p:spPr bwMode="auto">
          <a:xfrm>
            <a:off x="1951037" y="5581483"/>
            <a:ext cx="3429000" cy="570338"/>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 name="Title 1"/>
          <p:cNvSpPr>
            <a:spLocks noGrp="1"/>
          </p:cNvSpPr>
          <p:nvPr>
            <p:ph type="title"/>
          </p:nvPr>
        </p:nvSpPr>
        <p:spPr>
          <a:xfrm>
            <a:off x="685800" y="685800"/>
            <a:ext cx="8077200" cy="1066800"/>
          </a:xfrm>
        </p:spPr>
        <p:txBody>
          <a:bodyPr/>
          <a:lstStyle/>
          <a:p>
            <a:pPr algn="l"/>
            <a:r>
              <a:rPr lang="en-US" sz="2600" dirty="0" smtClean="0"/>
              <a:t>Without BW indication in RTS/CTS and receiver CCA, </a:t>
            </a:r>
            <a:r>
              <a:rPr lang="en-US" sz="2600" dirty="0" smtClean="0">
                <a:solidFill>
                  <a:schemeClr val="tx1"/>
                </a:solidFill>
              </a:rPr>
              <a:t>80MHz </a:t>
            </a:r>
            <a:r>
              <a:rPr lang="en-US" sz="2600" dirty="0" smtClean="0"/>
              <a:t>STA suffers from constant collisions</a:t>
            </a:r>
            <a:endParaRPr lang="en-US" sz="2600" dirty="0"/>
          </a:p>
        </p:txBody>
      </p:sp>
      <p:sp>
        <p:nvSpPr>
          <p:cNvPr id="3" name="Content Placeholder 2"/>
          <p:cNvSpPr>
            <a:spLocks noGrp="1"/>
          </p:cNvSpPr>
          <p:nvPr>
            <p:ph idx="1"/>
          </p:nvPr>
        </p:nvSpPr>
        <p:spPr>
          <a:xfrm>
            <a:off x="685800" y="1828800"/>
            <a:ext cx="7772400" cy="2286000"/>
          </a:xfrm>
        </p:spPr>
        <p:txBody>
          <a:bodyPr/>
          <a:lstStyle/>
          <a:p>
            <a:r>
              <a:rPr lang="en-US" sz="2000" dirty="0" smtClean="0"/>
              <a:t>With RTS/CTS and receiver CCA, the initiator transmits RTS over all channels that it has sensed free; the receiver transmits CTS over the channels that meet the following conditions</a:t>
            </a:r>
          </a:p>
          <a:p>
            <a:pPr lvl="1"/>
            <a:r>
              <a:rPr lang="en-US" dirty="0" smtClean="0"/>
              <a:t>1) The channel was indicated in the RTS frame</a:t>
            </a:r>
          </a:p>
          <a:p>
            <a:pPr lvl="1"/>
            <a:r>
              <a:rPr lang="en-US" dirty="0" smtClean="0"/>
              <a:t>2) The channel was determined to be idle</a:t>
            </a:r>
          </a:p>
          <a:p>
            <a:r>
              <a:rPr lang="en-US" sz="2000" dirty="0" smtClean="0"/>
              <a:t>Because CTS indicates the channels that the receiver has sensed free, the initiator can avoid collisions over the subsequent data frame</a:t>
            </a:r>
          </a:p>
          <a:p>
            <a:pPr>
              <a:buNone/>
            </a:pP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10</a:t>
            </a:fld>
            <a:endParaRPr lang="en-US"/>
          </a:p>
        </p:txBody>
      </p:sp>
      <p:sp>
        <p:nvSpPr>
          <p:cNvPr id="6" name="Line 7"/>
          <p:cNvSpPr>
            <a:spLocks noChangeShapeType="1"/>
          </p:cNvSpPr>
          <p:nvPr/>
        </p:nvSpPr>
        <p:spPr bwMode="auto">
          <a:xfrm>
            <a:off x="1419945" y="5195671"/>
            <a:ext cx="6931622" cy="0"/>
          </a:xfrm>
          <a:prstGeom prst="line">
            <a:avLst/>
          </a:prstGeom>
          <a:noFill/>
          <a:ln w="9525">
            <a:solidFill>
              <a:schemeClr val="tx1"/>
            </a:solidFill>
            <a:round/>
            <a:headEnd/>
            <a:tailEnd/>
          </a:ln>
          <a:effectLst/>
        </p:spPr>
        <p:txBody>
          <a:bodyPr wrap="none" anchor="ctr"/>
          <a:lstStyle/>
          <a:p>
            <a:endParaRPr lang="en-US"/>
          </a:p>
        </p:txBody>
      </p:sp>
      <p:sp>
        <p:nvSpPr>
          <p:cNvPr id="7" name="Text Box 8"/>
          <p:cNvSpPr txBox="1">
            <a:spLocks noChangeArrowheads="1"/>
          </p:cNvSpPr>
          <p:nvPr/>
        </p:nvSpPr>
        <p:spPr bwMode="auto">
          <a:xfrm>
            <a:off x="503236" y="4957962"/>
            <a:ext cx="1249363" cy="523220"/>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BSS_80MHz </a:t>
            </a: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8" name="Line 9"/>
          <p:cNvSpPr>
            <a:spLocks noChangeShapeType="1"/>
          </p:cNvSpPr>
          <p:nvPr/>
        </p:nvSpPr>
        <p:spPr bwMode="auto">
          <a:xfrm>
            <a:off x="1440794" y="5491256"/>
            <a:ext cx="6897942" cy="14469"/>
          </a:xfrm>
          <a:prstGeom prst="line">
            <a:avLst/>
          </a:prstGeom>
          <a:noFill/>
          <a:ln w="9525">
            <a:solidFill>
              <a:schemeClr val="tx1"/>
            </a:solidFill>
            <a:round/>
            <a:headEnd/>
            <a:tailEnd/>
          </a:ln>
          <a:effectLst/>
        </p:spPr>
        <p:txBody>
          <a:bodyPr wrap="none" anchor="ctr"/>
          <a:lstStyle/>
          <a:p>
            <a:endParaRPr lang="en-US"/>
          </a:p>
        </p:txBody>
      </p:sp>
      <p:sp>
        <p:nvSpPr>
          <p:cNvPr id="10" name="Text Box 11"/>
          <p:cNvSpPr txBox="1">
            <a:spLocks noChangeArrowheads="1"/>
          </p:cNvSpPr>
          <p:nvPr/>
        </p:nvSpPr>
        <p:spPr bwMode="auto">
          <a:xfrm>
            <a:off x="7926560" y="5472653"/>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Text Box 12"/>
          <p:cNvSpPr txBox="1">
            <a:spLocks noChangeArrowheads="1"/>
          </p:cNvSpPr>
          <p:nvPr/>
        </p:nvSpPr>
        <p:spPr bwMode="auto">
          <a:xfrm>
            <a:off x="7913730" y="5154330"/>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2" name="Rectangle 20"/>
          <p:cNvSpPr>
            <a:spLocks noChangeArrowheads="1"/>
          </p:cNvSpPr>
          <p:nvPr/>
        </p:nvSpPr>
        <p:spPr bwMode="auto">
          <a:xfrm>
            <a:off x="6669182" y="4949935"/>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13" name="Line 21"/>
          <p:cNvSpPr>
            <a:spLocks noChangeShapeType="1"/>
          </p:cNvSpPr>
          <p:nvPr/>
        </p:nvSpPr>
        <p:spPr bwMode="auto">
          <a:xfrm>
            <a:off x="1447210" y="5803428"/>
            <a:ext cx="6897942" cy="14469"/>
          </a:xfrm>
          <a:prstGeom prst="line">
            <a:avLst/>
          </a:prstGeom>
          <a:noFill/>
          <a:ln w="9525">
            <a:solidFill>
              <a:schemeClr val="tx1"/>
            </a:solidFill>
            <a:round/>
            <a:headEnd/>
            <a:tailEnd/>
          </a:ln>
          <a:effectLst/>
        </p:spPr>
        <p:txBody>
          <a:bodyPr wrap="none" anchor="ctr"/>
          <a:lstStyle/>
          <a:p>
            <a:endParaRPr lang="en-US"/>
          </a:p>
        </p:txBody>
      </p:sp>
      <p:sp>
        <p:nvSpPr>
          <p:cNvPr id="14" name="Text Box 22"/>
          <p:cNvSpPr txBox="1">
            <a:spLocks noChangeArrowheads="1"/>
          </p:cNvSpPr>
          <p:nvPr/>
        </p:nvSpPr>
        <p:spPr bwMode="auto">
          <a:xfrm>
            <a:off x="304800" y="5562600"/>
            <a:ext cx="1295400" cy="523220"/>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BSS_40MHz_1 </a:t>
            </a: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15" name="Text Box 23"/>
          <p:cNvSpPr txBox="1">
            <a:spLocks noChangeArrowheads="1"/>
          </p:cNvSpPr>
          <p:nvPr/>
        </p:nvSpPr>
        <p:spPr bwMode="auto">
          <a:xfrm>
            <a:off x="7932975" y="5784825"/>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6" name="Line 26"/>
          <p:cNvSpPr>
            <a:spLocks noChangeShapeType="1"/>
          </p:cNvSpPr>
          <p:nvPr/>
        </p:nvSpPr>
        <p:spPr bwMode="auto">
          <a:xfrm>
            <a:off x="1447210" y="6144488"/>
            <a:ext cx="6897942" cy="14469"/>
          </a:xfrm>
          <a:prstGeom prst="line">
            <a:avLst/>
          </a:prstGeom>
          <a:noFill/>
          <a:ln w="9525">
            <a:solidFill>
              <a:schemeClr val="tx1"/>
            </a:solidFill>
            <a:round/>
            <a:headEnd/>
            <a:tailEnd/>
          </a:ln>
          <a:effectLst/>
        </p:spPr>
        <p:txBody>
          <a:bodyPr wrap="none" anchor="ctr"/>
          <a:lstStyle/>
          <a:p>
            <a:endParaRPr lang="en-US"/>
          </a:p>
        </p:txBody>
      </p:sp>
      <p:sp>
        <p:nvSpPr>
          <p:cNvPr id="18" name="Text Box 28"/>
          <p:cNvSpPr txBox="1">
            <a:spLocks noChangeArrowheads="1"/>
          </p:cNvSpPr>
          <p:nvPr/>
        </p:nvSpPr>
        <p:spPr bwMode="auto">
          <a:xfrm>
            <a:off x="7932975" y="6125885"/>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3" name="Rectangle 40"/>
          <p:cNvSpPr>
            <a:spLocks noChangeArrowheads="1"/>
          </p:cNvSpPr>
          <p:nvPr/>
        </p:nvSpPr>
        <p:spPr bwMode="auto">
          <a:xfrm>
            <a:off x="6669182" y="5301089"/>
            <a:ext cx="768256" cy="204194"/>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26" name="Rectangle 36"/>
          <p:cNvSpPr>
            <a:spLocks noChangeArrowheads="1"/>
          </p:cNvSpPr>
          <p:nvPr/>
        </p:nvSpPr>
        <p:spPr bwMode="auto">
          <a:xfrm>
            <a:off x="4465637" y="4971883"/>
            <a:ext cx="1818633" cy="53340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7" name="Rectangle 20"/>
          <p:cNvSpPr>
            <a:spLocks noChangeArrowheads="1"/>
          </p:cNvSpPr>
          <p:nvPr/>
        </p:nvSpPr>
        <p:spPr bwMode="auto">
          <a:xfrm>
            <a:off x="2325781" y="49718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8" name="Rectangle 20"/>
          <p:cNvSpPr>
            <a:spLocks noChangeArrowheads="1"/>
          </p:cNvSpPr>
          <p:nvPr/>
        </p:nvSpPr>
        <p:spPr bwMode="auto">
          <a:xfrm>
            <a:off x="2332037" y="52766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9" name="Rectangle 20"/>
          <p:cNvSpPr>
            <a:spLocks noChangeArrowheads="1"/>
          </p:cNvSpPr>
          <p:nvPr/>
        </p:nvSpPr>
        <p:spPr bwMode="auto">
          <a:xfrm>
            <a:off x="2332037" y="55814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0" name="Rectangle 20"/>
          <p:cNvSpPr>
            <a:spLocks noChangeArrowheads="1"/>
          </p:cNvSpPr>
          <p:nvPr/>
        </p:nvSpPr>
        <p:spPr bwMode="auto">
          <a:xfrm>
            <a:off x="2332037" y="58862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1" name="Rectangle 20"/>
          <p:cNvSpPr>
            <a:spLocks noChangeArrowheads="1"/>
          </p:cNvSpPr>
          <p:nvPr/>
        </p:nvSpPr>
        <p:spPr bwMode="auto">
          <a:xfrm>
            <a:off x="3392581" y="49718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2" name="Rectangle 20"/>
          <p:cNvSpPr>
            <a:spLocks noChangeArrowheads="1"/>
          </p:cNvSpPr>
          <p:nvPr/>
        </p:nvSpPr>
        <p:spPr bwMode="auto">
          <a:xfrm>
            <a:off x="3398837" y="52766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3"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pPr algn="l"/>
            <a:r>
              <a:rPr lang="en-US" sz="2400" dirty="0" smtClean="0"/>
              <a:t>Define the channel width selection rules to allow CTS being transmitted over narrower channels</a:t>
            </a:r>
            <a:endParaRPr lang="en-US" sz="24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11</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graphicFrame>
        <p:nvGraphicFramePr>
          <p:cNvPr id="8" name="Table 7"/>
          <p:cNvGraphicFramePr>
            <a:graphicFrameLocks noGrp="1"/>
          </p:cNvGraphicFramePr>
          <p:nvPr/>
        </p:nvGraphicFramePr>
        <p:xfrm>
          <a:off x="1143000" y="2667000"/>
          <a:ext cx="6858000" cy="2296160"/>
        </p:xfrm>
        <a:graphic>
          <a:graphicData uri="http://schemas.openxmlformats.org/drawingml/2006/table">
            <a:tbl>
              <a:tblPr firstRow="1" bandRow="1">
                <a:tableStyleId>{5C22544A-7EE6-4342-B048-85BDC9FD1C3A}</a:tableStyleId>
              </a:tblPr>
              <a:tblGrid>
                <a:gridCol w="2743200"/>
                <a:gridCol w="4114800"/>
              </a:tblGrid>
              <a:tr h="370840">
                <a:tc>
                  <a:txBody>
                    <a:bodyPr/>
                    <a:lstStyle/>
                    <a:p>
                      <a:pPr algn="ctr"/>
                      <a:r>
                        <a:rPr lang="en-US" sz="1400" baseline="0" dirty="0" smtClean="0"/>
                        <a:t>CH_BANDWIDTH</a:t>
                      </a:r>
                    </a:p>
                    <a:p>
                      <a:pPr algn="ctr"/>
                      <a:r>
                        <a:rPr lang="en-US" sz="1400" baseline="0" dirty="0" smtClean="0"/>
                        <a:t>RXVECTOR value</a:t>
                      </a:r>
                    </a:p>
                  </a:txBody>
                  <a:tcPr/>
                </a:tc>
                <a:tc>
                  <a:txBody>
                    <a:bodyPr/>
                    <a:lstStyle/>
                    <a:p>
                      <a:pPr algn="ctr"/>
                      <a:r>
                        <a:rPr lang="en-US" sz="1400" baseline="0" dirty="0" smtClean="0"/>
                        <a:t>CH_BANDWIDTH</a:t>
                      </a:r>
                    </a:p>
                    <a:p>
                      <a:pPr algn="ctr"/>
                      <a:r>
                        <a:rPr lang="en-US" sz="1400" baseline="0" dirty="0" smtClean="0"/>
                        <a:t>TXVECTOR value</a:t>
                      </a:r>
                      <a:endParaRPr lang="en-US" sz="1400" b="1" baseline="0" dirty="0" smtClean="0">
                        <a:latin typeface="Times New Roman"/>
                      </a:endParaRPr>
                    </a:p>
                  </a:txBody>
                  <a:tcPr/>
                </a:tc>
              </a:tr>
              <a:tr h="370840">
                <a:tc>
                  <a:txBody>
                    <a:bodyPr/>
                    <a:lstStyle/>
                    <a:p>
                      <a:pPr algn="l"/>
                      <a:r>
                        <a:rPr lang="en-US" sz="1400" baseline="0" dirty="0" smtClean="0"/>
                        <a:t>NON_HT_CBW20</a:t>
                      </a:r>
                      <a:endParaRPr lang="en-US" sz="1400" dirty="0"/>
                    </a:p>
                  </a:txBody>
                  <a:tcPr/>
                </a:tc>
                <a:tc>
                  <a:txBody>
                    <a:bodyPr/>
                    <a:lstStyle/>
                    <a:p>
                      <a:pPr algn="l"/>
                      <a:r>
                        <a:rPr lang="en-US" sz="1400" baseline="0" dirty="0" smtClean="0"/>
                        <a:t>NON_HT_CBW20</a:t>
                      </a:r>
                      <a:endParaRPr lang="en-US" sz="1400" baseline="0" dirty="0" smtClean="0">
                        <a:latin typeface="TimesNewRomanPSMT"/>
                      </a:endParaRPr>
                    </a:p>
                  </a:txBody>
                  <a:tcPr/>
                </a:tc>
              </a:tr>
              <a:tr h="370840">
                <a:tc>
                  <a:txBody>
                    <a:bodyPr/>
                    <a:lstStyle/>
                    <a:p>
                      <a:pPr algn="l"/>
                      <a:r>
                        <a:rPr lang="en-US" sz="1400" baseline="0" dirty="0" smtClean="0"/>
                        <a:t>NON_HT_CBW40</a:t>
                      </a:r>
                      <a:endParaRPr lang="en-US" sz="1400" dirty="0"/>
                    </a:p>
                  </a:txBody>
                  <a:tcPr/>
                </a:tc>
                <a:tc>
                  <a:txBody>
                    <a:bodyPr/>
                    <a:lstStyle/>
                    <a:p>
                      <a:pPr algn="l"/>
                      <a:r>
                        <a:rPr lang="en-US" sz="1400" baseline="0" dirty="0" smtClean="0"/>
                        <a:t>NON_HT_CBW20 or NON_HT_CBW40</a:t>
                      </a:r>
                      <a:endParaRPr lang="en-US" sz="1400" dirty="0"/>
                    </a:p>
                  </a:txBody>
                  <a:tcPr/>
                </a:tc>
              </a:tr>
              <a:tr h="370840">
                <a:tc>
                  <a:txBody>
                    <a:bodyPr/>
                    <a:lstStyle/>
                    <a:p>
                      <a:pPr algn="l"/>
                      <a:r>
                        <a:rPr lang="en-US" sz="1400" baseline="0" dirty="0" smtClean="0"/>
                        <a:t>NON_HT_CBW80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a:t>
                      </a:r>
                      <a:endParaRPr lang="en-US" sz="1400" dirty="0" smtClean="0"/>
                    </a:p>
                  </a:txBody>
                  <a:tcPr/>
                </a:tc>
              </a:tr>
              <a:tr h="370840">
                <a:tc>
                  <a:txBody>
                    <a:bodyPr/>
                    <a:lstStyle/>
                    <a:p>
                      <a:pPr algn="l"/>
                      <a:r>
                        <a:rPr lang="en-US" sz="1400" baseline="0" dirty="0" smtClean="0"/>
                        <a:t>NON_HT_CBW160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 or NON_HT_CBW160</a:t>
                      </a: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9787" cy="609600"/>
          </a:xfrm>
        </p:spPr>
        <p:txBody>
          <a:bodyPr/>
          <a:lstStyle/>
          <a:p>
            <a:r>
              <a:rPr lang="en-US" dirty="0" smtClean="0"/>
              <a:t>Conclusions</a:t>
            </a:r>
            <a:endParaRPr lang="en-US" dirty="0"/>
          </a:p>
        </p:txBody>
      </p:sp>
      <p:sp>
        <p:nvSpPr>
          <p:cNvPr id="3" name="Content Placeholder 2"/>
          <p:cNvSpPr>
            <a:spLocks noGrp="1"/>
          </p:cNvSpPr>
          <p:nvPr>
            <p:ph idx="1"/>
          </p:nvPr>
        </p:nvSpPr>
        <p:spPr>
          <a:xfrm>
            <a:off x="457200" y="1371600"/>
            <a:ext cx="8153400" cy="4724400"/>
          </a:xfrm>
        </p:spPr>
        <p:txBody>
          <a:bodyPr/>
          <a:lstStyle/>
          <a:p>
            <a:pPr>
              <a:buFont typeface="Arial" pitchFamily="34" charset="0"/>
              <a:buChar char="•"/>
            </a:pPr>
            <a:r>
              <a:rPr lang="en-US" sz="2000" dirty="0" smtClean="0"/>
              <a:t>RTS/CTS accounting for secondary channel CCA can significantly improve the performance of an 80MHz STA in a hidden node scenario</a:t>
            </a:r>
          </a:p>
          <a:p>
            <a:pPr lvl="1">
              <a:buFont typeface="Arial" pitchFamily="34" charset="0"/>
              <a:buChar char="•"/>
            </a:pPr>
            <a:r>
              <a:rPr lang="en-US" sz="1800" dirty="0" smtClean="0"/>
              <a:t>It is beneficial for both 40MHz STAs and 80MHz STAs that utilize wider channels</a:t>
            </a:r>
          </a:p>
          <a:p>
            <a:pPr>
              <a:buFont typeface="Arial" pitchFamily="34" charset="0"/>
              <a:buChar char="•"/>
            </a:pPr>
            <a:r>
              <a:rPr lang="en-US" sz="2000" dirty="0" smtClean="0"/>
              <a:t>Propose the following signaling method:</a:t>
            </a:r>
          </a:p>
          <a:p>
            <a:pPr lvl="1">
              <a:buFont typeface="Arial" pitchFamily="34" charset="0"/>
              <a:buChar char="•"/>
            </a:pPr>
            <a:r>
              <a:rPr lang="en-US" sz="1800" dirty="0" smtClean="0"/>
              <a:t>Dynamic BW operation can be indicated in the RTS frame</a:t>
            </a:r>
          </a:p>
          <a:p>
            <a:pPr lvl="1">
              <a:buFont typeface="Arial" pitchFamily="34" charset="0"/>
              <a:buChar char="•"/>
            </a:pPr>
            <a:r>
              <a:rPr lang="en-US" sz="1800" dirty="0" smtClean="0"/>
              <a:t>Channel bandwidth can be indicated in RTS/CTS frames</a:t>
            </a:r>
          </a:p>
          <a:p>
            <a:pPr>
              <a:buFont typeface="Arial" pitchFamily="34" charset="0"/>
              <a:buChar char="•"/>
            </a:pPr>
            <a:r>
              <a:rPr lang="en-US" sz="2000" dirty="0" smtClean="0"/>
              <a:t>Propose the following protocol rules:</a:t>
            </a:r>
            <a:endParaRPr lang="en-US" sz="1800" dirty="0" smtClean="0"/>
          </a:p>
          <a:p>
            <a:pPr lvl="1">
              <a:buFont typeface="Arial" pitchFamily="34" charset="0"/>
              <a:buChar char="•"/>
            </a:pPr>
            <a:r>
              <a:rPr lang="en-US" sz="1800" dirty="0" smtClean="0"/>
              <a:t>If the initiator is capable of dynamic BW operation, CTS sent in response to RTS shall be sent over channels occupied by the RTS AND that are determined to be idle at the responder</a:t>
            </a:r>
          </a:p>
          <a:p>
            <a:pPr lvl="1">
              <a:buFont typeface="Arial" pitchFamily="34" charset="0"/>
              <a:buChar char="•"/>
            </a:pPr>
            <a:r>
              <a:rPr lang="en-US" sz="1800" dirty="0" smtClean="0"/>
              <a:t>If the initiator is incapable of dynamic BW operation, the responder shall not reply a CTS if one of the secondary channels is sensed busy at the responder</a:t>
            </a:r>
          </a:p>
          <a:p>
            <a:pPr lvl="1">
              <a:buFont typeface="Arial" pitchFamily="34" charset="0"/>
              <a:buChar char="•"/>
            </a:pPr>
            <a:r>
              <a:rPr lang="en-US" sz="1800" dirty="0" smtClean="0"/>
              <a:t>Upon receiving a CTS frame, an initiator shall not transmit frames that occupy more bandwidth than the BW indicated in the CTS frame</a:t>
            </a:r>
          </a:p>
          <a:p>
            <a:pPr lvl="3">
              <a:buFont typeface="Arial" pitchFamily="34" charset="0"/>
              <a:buChar char="•"/>
            </a:pPr>
            <a:endParaRPr lang="en-US" i="1" dirty="0" smtClean="0"/>
          </a:p>
          <a:p>
            <a:pPr lvl="3">
              <a:buFont typeface="Arial" pitchFamily="34" charset="0"/>
              <a:buChar char="•"/>
            </a:pPr>
            <a:endParaRPr lang="en-US" i="1" dirty="0" smtClean="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smtClean="0"/>
              <a:t>Slide </a:t>
            </a:r>
            <a:fld id="{3610F883-F016-429E-AA1E-52A72683FA4F}" type="slidenum">
              <a:rPr lang="en-US" smtClean="0"/>
              <a:pPr>
                <a:defRPr/>
              </a:pPr>
              <a:t>12</a:t>
            </a:fld>
            <a:endParaRPr lang="en-US"/>
          </a:p>
        </p:txBody>
      </p:sp>
      <p:sp>
        <p:nvSpPr>
          <p:cNvPr id="5" name="Rectangle 5"/>
          <p:cNvSpPr>
            <a:spLocks noGrp="1" noChangeArrowheads="1"/>
          </p:cNvSpPr>
          <p:nvPr>
            <p:ph type="ftr" sz="quarter" idx="10"/>
          </p:nvPr>
        </p:nvSpPr>
        <p:spPr>
          <a:xfrm>
            <a:off x="7253508" y="6475413"/>
            <a:ext cx="1290417" cy="184666"/>
          </a:xfrm>
          <a:ln/>
        </p:spPr>
        <p:txBody>
          <a:bodyPr/>
          <a:lstStyle/>
          <a:p>
            <a:r>
              <a:rPr lang="en-US" dirty="0" smtClean="0"/>
              <a:t>Michelle Gong, Intel</a:t>
            </a:r>
            <a:endParaRPr lang="en-US" dirty="0"/>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support updating the </a:t>
            </a:r>
            <a:r>
              <a:rPr lang="en-US" dirty="0" err="1" smtClean="0"/>
              <a:t>TGac</a:t>
            </a:r>
            <a:r>
              <a:rPr lang="en-US" dirty="0" smtClean="0"/>
              <a:t> spec framework to include the following signaling method?</a:t>
            </a:r>
          </a:p>
          <a:p>
            <a:pPr lvl="1"/>
            <a:r>
              <a:rPr lang="en-US" dirty="0" smtClean="0"/>
              <a:t>One bit in TBD-RTS frame to indicate dynamic BW operation (the bit setting to 1 indicates a transmitting STA uses dynamic BW operation)</a:t>
            </a:r>
          </a:p>
          <a:p>
            <a:pPr lvl="1"/>
            <a:r>
              <a:rPr lang="en-US" dirty="0" smtClean="0"/>
              <a:t>Two bits in TBD-RTS frame and TBD-CTS frame to indicate available bandwidth (i.e. 20/40/80/160 MHz)</a:t>
            </a:r>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13</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smtClean="0"/>
              <a:t>Do you support updating the </a:t>
            </a:r>
            <a:r>
              <a:rPr lang="en-US" dirty="0" err="1" smtClean="0"/>
              <a:t>TGac</a:t>
            </a:r>
            <a:r>
              <a:rPr lang="en-US" dirty="0" smtClean="0"/>
              <a:t> spec framework to include the channel width selection rules for TBD-RTS/TBD-CTS defined as follows?</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14</a:t>
            </a:fld>
            <a:endParaRPr lang="en-US"/>
          </a:p>
        </p:txBody>
      </p:sp>
      <p:graphicFrame>
        <p:nvGraphicFramePr>
          <p:cNvPr id="6" name="Table 5"/>
          <p:cNvGraphicFramePr>
            <a:graphicFrameLocks noGrp="1"/>
          </p:cNvGraphicFramePr>
          <p:nvPr/>
        </p:nvGraphicFramePr>
        <p:xfrm>
          <a:off x="1143000" y="3205480"/>
          <a:ext cx="6858000" cy="2296160"/>
        </p:xfrm>
        <a:graphic>
          <a:graphicData uri="http://schemas.openxmlformats.org/drawingml/2006/table">
            <a:tbl>
              <a:tblPr firstRow="1" bandRow="1">
                <a:tableStyleId>{5C22544A-7EE6-4342-B048-85BDC9FD1C3A}</a:tableStyleId>
              </a:tblPr>
              <a:tblGrid>
                <a:gridCol w="2743200"/>
                <a:gridCol w="4114800"/>
              </a:tblGrid>
              <a:tr h="370840">
                <a:tc>
                  <a:txBody>
                    <a:bodyPr/>
                    <a:lstStyle/>
                    <a:p>
                      <a:pPr algn="ctr"/>
                      <a:r>
                        <a:rPr lang="en-US" sz="1400" baseline="0" dirty="0" smtClean="0"/>
                        <a:t>CH_BANDWIDTH</a:t>
                      </a:r>
                    </a:p>
                    <a:p>
                      <a:pPr algn="ctr"/>
                      <a:r>
                        <a:rPr lang="en-US" sz="1400" baseline="0" dirty="0" smtClean="0"/>
                        <a:t>RXVECTOR value</a:t>
                      </a:r>
                    </a:p>
                  </a:txBody>
                  <a:tcPr/>
                </a:tc>
                <a:tc>
                  <a:txBody>
                    <a:bodyPr/>
                    <a:lstStyle/>
                    <a:p>
                      <a:pPr algn="ctr"/>
                      <a:r>
                        <a:rPr lang="en-US" sz="1400" baseline="0" dirty="0" smtClean="0"/>
                        <a:t>CH_BANDWIDTH</a:t>
                      </a:r>
                    </a:p>
                    <a:p>
                      <a:pPr algn="ctr"/>
                      <a:r>
                        <a:rPr lang="en-US" sz="1400" baseline="0" dirty="0" smtClean="0"/>
                        <a:t>TXVECTOR value</a:t>
                      </a:r>
                      <a:endParaRPr lang="en-US" sz="1400" b="1" baseline="0" dirty="0" smtClean="0">
                        <a:latin typeface="Times New Roman"/>
                      </a:endParaRPr>
                    </a:p>
                  </a:txBody>
                  <a:tcPr/>
                </a:tc>
              </a:tr>
              <a:tr h="370840">
                <a:tc>
                  <a:txBody>
                    <a:bodyPr/>
                    <a:lstStyle/>
                    <a:p>
                      <a:pPr algn="l"/>
                      <a:r>
                        <a:rPr lang="en-US" sz="1400" baseline="0" dirty="0" smtClean="0"/>
                        <a:t>NON_HT_CBW20</a:t>
                      </a:r>
                      <a:endParaRPr lang="en-US" sz="1400" dirty="0"/>
                    </a:p>
                  </a:txBody>
                  <a:tcPr/>
                </a:tc>
                <a:tc>
                  <a:txBody>
                    <a:bodyPr/>
                    <a:lstStyle/>
                    <a:p>
                      <a:pPr algn="l"/>
                      <a:r>
                        <a:rPr lang="en-US" sz="1400" baseline="0" dirty="0" smtClean="0"/>
                        <a:t>NON_HT_CBW20</a:t>
                      </a:r>
                      <a:endParaRPr lang="en-US" sz="1400" baseline="0" dirty="0" smtClean="0">
                        <a:latin typeface="TimesNewRomanPSMT"/>
                      </a:endParaRPr>
                    </a:p>
                  </a:txBody>
                  <a:tcPr/>
                </a:tc>
              </a:tr>
              <a:tr h="370840">
                <a:tc>
                  <a:txBody>
                    <a:bodyPr/>
                    <a:lstStyle/>
                    <a:p>
                      <a:pPr algn="l"/>
                      <a:r>
                        <a:rPr lang="en-US" sz="1400" baseline="0" dirty="0" smtClean="0"/>
                        <a:t>NON_HT_CBW40</a:t>
                      </a:r>
                      <a:endParaRPr lang="en-US" sz="1400" dirty="0"/>
                    </a:p>
                  </a:txBody>
                  <a:tcPr/>
                </a:tc>
                <a:tc>
                  <a:txBody>
                    <a:bodyPr/>
                    <a:lstStyle/>
                    <a:p>
                      <a:pPr algn="l"/>
                      <a:r>
                        <a:rPr lang="en-US" sz="1400" baseline="0" dirty="0" smtClean="0"/>
                        <a:t>NON_HT_CBW20 or NON_HT_CBW40</a:t>
                      </a:r>
                      <a:endParaRPr lang="en-US" sz="1400" dirty="0"/>
                    </a:p>
                  </a:txBody>
                  <a:tcPr/>
                </a:tc>
              </a:tr>
              <a:tr h="370840">
                <a:tc>
                  <a:txBody>
                    <a:bodyPr/>
                    <a:lstStyle/>
                    <a:p>
                      <a:pPr algn="l"/>
                      <a:r>
                        <a:rPr lang="en-US" sz="1400" baseline="0" dirty="0" smtClean="0"/>
                        <a:t>NON_HT_CBW80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a:t>
                      </a:r>
                      <a:endParaRPr lang="en-US" sz="1400" dirty="0" smtClean="0"/>
                    </a:p>
                  </a:txBody>
                  <a:tcPr/>
                </a:tc>
              </a:tr>
              <a:tr h="370840">
                <a:tc>
                  <a:txBody>
                    <a:bodyPr/>
                    <a:lstStyle/>
                    <a:p>
                      <a:pPr algn="l"/>
                      <a:r>
                        <a:rPr lang="en-US" sz="1400" baseline="0" dirty="0" smtClean="0"/>
                        <a:t>NON_HT_CBW160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 or NON_HT_CBW160</a:t>
                      </a:r>
                    </a:p>
                  </a:txBody>
                  <a:tcPr/>
                </a:tc>
              </a:tr>
            </a:tbl>
          </a:graphicData>
        </a:graphic>
      </p:graphicFrame>
      <p:sp>
        <p:nvSpPr>
          <p:cNvPr id="7"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a:xfrm>
            <a:off x="533400" y="1676400"/>
            <a:ext cx="8077200" cy="4114800"/>
          </a:xfrm>
        </p:spPr>
        <p:txBody>
          <a:bodyPr/>
          <a:lstStyle/>
          <a:p>
            <a:pPr>
              <a:buNone/>
            </a:pPr>
            <a:r>
              <a:rPr lang="en-US" dirty="0" smtClean="0"/>
              <a:t>    Do you support updating the </a:t>
            </a:r>
            <a:r>
              <a:rPr lang="en-US" dirty="0" err="1" smtClean="0"/>
              <a:t>TGac</a:t>
            </a:r>
            <a:r>
              <a:rPr lang="en-US" dirty="0" smtClean="0"/>
              <a:t> spec framework to include the following protocol rule?</a:t>
            </a:r>
          </a:p>
          <a:p>
            <a:endParaRPr lang="en-US" sz="1800" dirty="0" smtClean="0"/>
          </a:p>
          <a:p>
            <a:r>
              <a:rPr lang="en-US" sz="1800" dirty="0" smtClean="0"/>
              <a:t>If an initiator operates in dynamic operation mode:</a:t>
            </a:r>
          </a:p>
          <a:p>
            <a:pPr lvl="1"/>
            <a:r>
              <a:rPr lang="en-US" sz="1800" dirty="0" smtClean="0"/>
              <a:t>Upon receiving a TBD-RTS frame and if NAV at the responder is not set, a responder shall respond with a non-HT TBD-CTS over the primary channel and may respond over the secondary channels that are indicated in the TBD-RTS and that have been detected idle by the responder (all transmissions shall use a valid PHY mode, i.e. 20/40/80/80+80/160MHz)</a:t>
            </a:r>
          </a:p>
          <a:p>
            <a:pPr lvl="1">
              <a:buNone/>
            </a:pPr>
            <a:endParaRPr lang="en-US" sz="1800" dirty="0" smtClean="0"/>
          </a:p>
          <a:p>
            <a:endParaRPr lang="en-US" dirty="0" smtClean="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15</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a:t>
            </a:r>
            <a:endParaRPr lang="en-US" dirty="0"/>
          </a:p>
        </p:txBody>
      </p:sp>
      <p:sp>
        <p:nvSpPr>
          <p:cNvPr id="3" name="Content Placeholder 2"/>
          <p:cNvSpPr>
            <a:spLocks noGrp="1"/>
          </p:cNvSpPr>
          <p:nvPr>
            <p:ph idx="1"/>
          </p:nvPr>
        </p:nvSpPr>
        <p:spPr/>
        <p:txBody>
          <a:bodyPr/>
          <a:lstStyle/>
          <a:p>
            <a:pPr>
              <a:buNone/>
            </a:pPr>
            <a:r>
              <a:rPr lang="en-US" sz="1800" dirty="0" smtClean="0"/>
              <a:t> 	</a:t>
            </a:r>
            <a:r>
              <a:rPr lang="en-US" dirty="0" smtClean="0"/>
              <a:t>Do you support updating the </a:t>
            </a:r>
            <a:r>
              <a:rPr lang="en-US" dirty="0" err="1" smtClean="0"/>
              <a:t>TGac</a:t>
            </a:r>
            <a:r>
              <a:rPr lang="en-US" dirty="0" smtClean="0"/>
              <a:t> spec framework to include the following protocol rule?</a:t>
            </a:r>
          </a:p>
          <a:p>
            <a:pPr>
              <a:buNone/>
            </a:pPr>
            <a:endParaRPr lang="en-US" sz="1800" dirty="0" smtClean="0"/>
          </a:p>
          <a:p>
            <a:r>
              <a:rPr lang="en-US" sz="1800" dirty="0" smtClean="0"/>
              <a:t>If an initiator does not operate in dynamic operation mode:</a:t>
            </a:r>
          </a:p>
          <a:p>
            <a:pPr lvl="1"/>
            <a:r>
              <a:rPr lang="en-US" sz="1800" dirty="0" smtClean="0"/>
              <a:t>Upon receiving a TBD-RTS frame, a responder shall not respond with a non-HT duplicate TBD-CTS frame if at least one secondary channel indicated in the TBD-RTS  frame has been </a:t>
            </a:r>
            <a:r>
              <a:rPr lang="en-US" sz="1800" smtClean="0"/>
              <a:t>detected busy </a:t>
            </a:r>
            <a:r>
              <a:rPr lang="en-US" sz="1800" dirty="0" smtClean="0"/>
              <a:t>by the responder</a:t>
            </a:r>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16</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pPr marL="342900" lvl="1" indent="-342900">
              <a:buNone/>
            </a:pPr>
            <a:r>
              <a:rPr lang="en-US" sz="2400" dirty="0" smtClean="0"/>
              <a:t> 	</a:t>
            </a:r>
            <a:r>
              <a:rPr lang="en-US" sz="2400" b="1" dirty="0" smtClean="0"/>
              <a:t>Do you support updating the </a:t>
            </a:r>
            <a:r>
              <a:rPr lang="en-US" sz="2400" b="1" dirty="0" err="1" smtClean="0"/>
              <a:t>TGac</a:t>
            </a:r>
            <a:r>
              <a:rPr lang="en-US" sz="2400" b="1" dirty="0" smtClean="0"/>
              <a:t> spec framework to include the following protocol rule?</a:t>
            </a:r>
          </a:p>
          <a:p>
            <a:pPr marL="342900" lvl="1" indent="-342900">
              <a:buNone/>
            </a:pPr>
            <a:endParaRPr lang="en-US" dirty="0" smtClean="0"/>
          </a:p>
          <a:p>
            <a:pPr marL="342900" lvl="1" indent="-342900">
              <a:buFontTx/>
              <a:buChar char="•"/>
            </a:pPr>
            <a:r>
              <a:rPr lang="en-US" dirty="0" smtClean="0"/>
              <a:t>Upon receiving a TBD-CTS frame, an initiator shall not transmit data frames using more bandwidth than the BW indicated by the TBD-CTS frame (all transmissions shall use a valid PHY mode, i.e. 20/40/80/80+80/160MHz)</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17</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Overview of 802.11n RTS/CTS operation</a:t>
            </a:r>
          </a:p>
          <a:p>
            <a:r>
              <a:rPr lang="en-US" dirty="0" smtClean="0"/>
              <a:t>RTS/CTS operation rules for wider bandwidth</a:t>
            </a:r>
          </a:p>
          <a:p>
            <a:r>
              <a:rPr lang="en-US" dirty="0" smtClean="0"/>
              <a:t>Simulation results</a:t>
            </a:r>
          </a:p>
          <a:p>
            <a:pPr lvl="1"/>
            <a:r>
              <a:rPr lang="en-US" sz="2400" dirty="0" smtClean="0"/>
              <a:t>Two 40MHz BSSs and one 80MHz BSS (hidden nodes)</a:t>
            </a:r>
          </a:p>
          <a:p>
            <a:r>
              <a:rPr lang="en-US" dirty="0" smtClean="0"/>
              <a:t>Conclusions</a:t>
            </a:r>
          </a:p>
          <a:p>
            <a:pPr lvl="2"/>
            <a:endParaRPr lang="en-US" dirty="0" smtClean="0"/>
          </a:p>
          <a:p>
            <a:pPr lvl="1"/>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2</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6"/>
          <p:cNvSpPr>
            <a:spLocks noChangeArrowheads="1"/>
          </p:cNvSpPr>
          <p:nvPr/>
        </p:nvSpPr>
        <p:spPr bwMode="auto">
          <a:xfrm>
            <a:off x="1828800" y="5410200"/>
            <a:ext cx="5029200" cy="570338"/>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573442" name="Rectangle 2"/>
          <p:cNvSpPr>
            <a:spLocks noGrp="1" noChangeArrowheads="1"/>
          </p:cNvSpPr>
          <p:nvPr>
            <p:ph type="title"/>
          </p:nvPr>
        </p:nvSpPr>
        <p:spPr>
          <a:xfrm>
            <a:off x="838200" y="685800"/>
            <a:ext cx="7620000" cy="889000"/>
          </a:xfrm>
        </p:spPr>
        <p:txBody>
          <a:bodyPr/>
          <a:lstStyle/>
          <a:p>
            <a:pPr algn="l"/>
            <a:r>
              <a:rPr lang="en-US" sz="2400" dirty="0" smtClean="0"/>
              <a:t>Current RTS/CTS rule for wider channels becomes out-dated when 11ac starts to use more secondary channels</a:t>
            </a:r>
            <a:endParaRPr lang="en-US" sz="2400" dirty="0"/>
          </a:p>
        </p:txBody>
      </p:sp>
      <p:sp>
        <p:nvSpPr>
          <p:cNvPr id="573443" name="Rectangle 3"/>
          <p:cNvSpPr>
            <a:spLocks noGrp="1" noChangeArrowheads="1"/>
          </p:cNvSpPr>
          <p:nvPr>
            <p:ph type="body" idx="1"/>
          </p:nvPr>
        </p:nvSpPr>
        <p:spPr>
          <a:xfrm>
            <a:off x="609600" y="1676400"/>
            <a:ext cx="7924800" cy="2590800"/>
          </a:xfrm>
        </p:spPr>
        <p:txBody>
          <a:bodyPr/>
          <a:lstStyle/>
          <a:p>
            <a:r>
              <a:rPr lang="en-US" sz="2000" dirty="0" smtClean="0"/>
              <a:t>Under current RTS/CTS rules for wider channels, a responder responds with CTS on all </a:t>
            </a:r>
            <a:r>
              <a:rPr lang="en-US" sz="2000" dirty="0" err="1" smtClean="0"/>
              <a:t>subchannels</a:t>
            </a:r>
            <a:endParaRPr lang="en-US" sz="2000" dirty="0" smtClean="0"/>
          </a:p>
          <a:p>
            <a:r>
              <a:rPr lang="en-US" sz="2000" dirty="0" smtClean="0"/>
              <a:t>If an initiator receives a CTS on primary, it responds with Data on all </a:t>
            </a:r>
            <a:r>
              <a:rPr lang="en-US" sz="2000" dirty="0" err="1" smtClean="0"/>
              <a:t>subchannels</a:t>
            </a:r>
            <a:endParaRPr lang="en-US" sz="2000" dirty="0" smtClean="0"/>
          </a:p>
          <a:p>
            <a:r>
              <a:rPr lang="en-US" sz="2000" dirty="0" smtClean="0"/>
              <a:t>This rule does not account for hidden node collisions on secondary channels</a:t>
            </a:r>
          </a:p>
          <a:p>
            <a:r>
              <a:rPr lang="en-US" sz="2000" dirty="0" smtClean="0"/>
              <a:t>This hidden node problem becomes more severe in 11ac</a:t>
            </a:r>
          </a:p>
          <a:p>
            <a:pPr lvl="1"/>
            <a:r>
              <a:rPr lang="en-US" dirty="0" smtClean="0"/>
              <a:t>There are at most two non-overlapping 160MHz channels in 5 GHz</a:t>
            </a:r>
            <a:endParaRPr lang="en-US" dirty="0"/>
          </a:p>
        </p:txBody>
      </p:sp>
      <p:sp>
        <p:nvSpPr>
          <p:cNvPr id="21" name="Line 7"/>
          <p:cNvSpPr>
            <a:spLocks noChangeShapeType="1"/>
          </p:cNvSpPr>
          <p:nvPr/>
        </p:nvSpPr>
        <p:spPr bwMode="auto">
          <a:xfrm>
            <a:off x="1297708" y="5024388"/>
            <a:ext cx="6931622" cy="0"/>
          </a:xfrm>
          <a:prstGeom prst="line">
            <a:avLst/>
          </a:prstGeom>
          <a:noFill/>
          <a:ln w="9525">
            <a:solidFill>
              <a:schemeClr val="tx1"/>
            </a:solidFill>
            <a:round/>
            <a:headEnd/>
            <a:tailEnd/>
          </a:ln>
          <a:effectLst/>
        </p:spPr>
        <p:txBody>
          <a:bodyPr wrap="none" anchor="ctr"/>
          <a:lstStyle/>
          <a:p>
            <a:endParaRPr lang="en-US"/>
          </a:p>
        </p:txBody>
      </p:sp>
      <p:sp>
        <p:nvSpPr>
          <p:cNvPr id="22" name="Text Box 8"/>
          <p:cNvSpPr txBox="1">
            <a:spLocks noChangeArrowheads="1"/>
          </p:cNvSpPr>
          <p:nvPr/>
        </p:nvSpPr>
        <p:spPr bwMode="auto">
          <a:xfrm>
            <a:off x="228600" y="4800600"/>
            <a:ext cx="1295401"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23" name="Line 9"/>
          <p:cNvSpPr>
            <a:spLocks noChangeShapeType="1"/>
          </p:cNvSpPr>
          <p:nvPr/>
        </p:nvSpPr>
        <p:spPr bwMode="auto">
          <a:xfrm>
            <a:off x="1318557" y="5319973"/>
            <a:ext cx="6897942" cy="14469"/>
          </a:xfrm>
          <a:prstGeom prst="line">
            <a:avLst/>
          </a:prstGeom>
          <a:noFill/>
          <a:ln w="9525">
            <a:solidFill>
              <a:schemeClr val="tx1"/>
            </a:solidFill>
            <a:round/>
            <a:headEnd/>
            <a:tailEnd/>
          </a:ln>
          <a:effectLst/>
        </p:spPr>
        <p:txBody>
          <a:bodyPr wrap="none" anchor="ctr"/>
          <a:lstStyle/>
          <a:p>
            <a:endParaRPr lang="en-US"/>
          </a:p>
        </p:txBody>
      </p:sp>
      <p:sp>
        <p:nvSpPr>
          <p:cNvPr id="24" name="Text Box 10"/>
          <p:cNvSpPr txBox="1">
            <a:spLocks noChangeArrowheads="1"/>
          </p:cNvSpPr>
          <p:nvPr/>
        </p:nvSpPr>
        <p:spPr bwMode="auto">
          <a:xfrm>
            <a:off x="228600" y="5068462"/>
            <a:ext cx="137160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err="1" smtClean="0">
                <a:latin typeface="Arial" charset="0"/>
                <a:ea typeface="MS PGothic" pitchFamily="34" charset="-128"/>
              </a:rPr>
              <a:t>Secondary</a:t>
            </a:r>
            <a:endParaRPr lang="fr-FR" sz="1400" i="0" dirty="0">
              <a:latin typeface="Arial" charset="0"/>
              <a:ea typeface="MS PGothic" pitchFamily="34" charset="-128"/>
            </a:endParaRPr>
          </a:p>
        </p:txBody>
      </p:sp>
      <p:sp>
        <p:nvSpPr>
          <p:cNvPr id="25" name="Text Box 11"/>
          <p:cNvSpPr txBox="1">
            <a:spLocks noChangeArrowheads="1"/>
          </p:cNvSpPr>
          <p:nvPr/>
        </p:nvSpPr>
        <p:spPr bwMode="auto">
          <a:xfrm>
            <a:off x="7804323" y="530137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6" name="Text Box 12"/>
          <p:cNvSpPr txBox="1">
            <a:spLocks noChangeArrowheads="1"/>
          </p:cNvSpPr>
          <p:nvPr/>
        </p:nvSpPr>
        <p:spPr bwMode="auto">
          <a:xfrm>
            <a:off x="7791493" y="4983047"/>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35" name="Line 21"/>
          <p:cNvSpPr>
            <a:spLocks noChangeShapeType="1"/>
          </p:cNvSpPr>
          <p:nvPr/>
        </p:nvSpPr>
        <p:spPr bwMode="auto">
          <a:xfrm>
            <a:off x="1324973" y="5632145"/>
            <a:ext cx="6897942" cy="14469"/>
          </a:xfrm>
          <a:prstGeom prst="line">
            <a:avLst/>
          </a:prstGeom>
          <a:noFill/>
          <a:ln w="9525">
            <a:solidFill>
              <a:schemeClr val="tx1"/>
            </a:solidFill>
            <a:round/>
            <a:headEnd/>
            <a:tailEnd/>
          </a:ln>
          <a:effectLst/>
        </p:spPr>
        <p:txBody>
          <a:bodyPr wrap="none" anchor="ctr"/>
          <a:lstStyle/>
          <a:p>
            <a:endParaRPr lang="en-US"/>
          </a:p>
        </p:txBody>
      </p:sp>
      <p:sp>
        <p:nvSpPr>
          <p:cNvPr id="36" name="Text Box 22"/>
          <p:cNvSpPr txBox="1">
            <a:spLocks noChangeArrowheads="1"/>
          </p:cNvSpPr>
          <p:nvPr/>
        </p:nvSpPr>
        <p:spPr bwMode="auto">
          <a:xfrm>
            <a:off x="228600" y="5486400"/>
            <a:ext cx="129540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Secondary</a:t>
            </a:r>
            <a:r>
              <a:rPr lang="fr-FR" sz="1400" dirty="0" smtClean="0">
                <a:latin typeface="Arial" charset="0"/>
                <a:ea typeface="MS PGothic" pitchFamily="34" charset="-128"/>
              </a:rPr>
              <a:t>40</a:t>
            </a:r>
            <a:endParaRPr lang="fr-FR" sz="1400" i="0" dirty="0">
              <a:latin typeface="Arial" charset="0"/>
              <a:ea typeface="MS PGothic" pitchFamily="34" charset="-128"/>
            </a:endParaRPr>
          </a:p>
        </p:txBody>
      </p:sp>
      <p:sp>
        <p:nvSpPr>
          <p:cNvPr id="37" name="Text Box 23"/>
          <p:cNvSpPr txBox="1">
            <a:spLocks noChangeArrowheads="1"/>
          </p:cNvSpPr>
          <p:nvPr/>
        </p:nvSpPr>
        <p:spPr bwMode="auto">
          <a:xfrm>
            <a:off x="7810738" y="561354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40" name="Line 26"/>
          <p:cNvSpPr>
            <a:spLocks noChangeShapeType="1"/>
          </p:cNvSpPr>
          <p:nvPr/>
        </p:nvSpPr>
        <p:spPr bwMode="auto">
          <a:xfrm>
            <a:off x="1324973" y="5973205"/>
            <a:ext cx="6897942" cy="14469"/>
          </a:xfrm>
          <a:prstGeom prst="line">
            <a:avLst/>
          </a:prstGeom>
          <a:noFill/>
          <a:ln w="9525">
            <a:solidFill>
              <a:schemeClr val="tx1"/>
            </a:solidFill>
            <a:round/>
            <a:headEnd/>
            <a:tailEnd/>
          </a:ln>
          <a:effectLst/>
        </p:spPr>
        <p:txBody>
          <a:bodyPr wrap="none" anchor="ctr"/>
          <a:lstStyle/>
          <a:p>
            <a:endParaRPr lang="en-US"/>
          </a:p>
        </p:txBody>
      </p:sp>
      <p:sp>
        <p:nvSpPr>
          <p:cNvPr id="42" name="Text Box 28"/>
          <p:cNvSpPr txBox="1">
            <a:spLocks noChangeArrowheads="1"/>
          </p:cNvSpPr>
          <p:nvPr/>
        </p:nvSpPr>
        <p:spPr bwMode="auto">
          <a:xfrm>
            <a:off x="7810738" y="595460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47" name="Text Box 33"/>
          <p:cNvSpPr txBox="1">
            <a:spLocks noChangeArrowheads="1"/>
          </p:cNvSpPr>
          <p:nvPr/>
        </p:nvSpPr>
        <p:spPr bwMode="auto">
          <a:xfrm>
            <a:off x="5867400" y="6096000"/>
            <a:ext cx="635105" cy="229440"/>
          </a:xfrm>
          <a:prstGeom prst="rect">
            <a:avLst/>
          </a:prstGeom>
          <a:noFill/>
          <a:ln w="9525" algn="ctr">
            <a:noFill/>
            <a:miter lim="800000"/>
            <a:headEnd/>
            <a:tailEnd/>
          </a:ln>
          <a:effectLst/>
        </p:spPr>
        <p:txBody>
          <a:bodyPr>
            <a:spAutoFit/>
          </a:bodyPr>
          <a:lstStyle/>
          <a:p>
            <a:pPr eaLnBrk="1" hangingPunct="1">
              <a:spcBef>
                <a:spcPct val="50000"/>
              </a:spcBef>
            </a:pPr>
            <a:r>
              <a:rPr lang="fr-FR" sz="900" dirty="0">
                <a:solidFill>
                  <a:schemeClr val="tx2"/>
                </a:solidFill>
                <a:latin typeface="Arial" charset="0"/>
                <a:ea typeface="MS PGothic" pitchFamily="34" charset="-128"/>
              </a:rPr>
              <a:t>SIFS</a:t>
            </a:r>
          </a:p>
        </p:txBody>
      </p:sp>
      <p:sp>
        <p:nvSpPr>
          <p:cNvPr id="48" name="Line 34"/>
          <p:cNvSpPr>
            <a:spLocks noChangeShapeType="1"/>
          </p:cNvSpPr>
          <p:nvPr/>
        </p:nvSpPr>
        <p:spPr bwMode="auto">
          <a:xfrm>
            <a:off x="6168447" y="5725162"/>
            <a:ext cx="0" cy="384467"/>
          </a:xfrm>
          <a:prstGeom prst="line">
            <a:avLst/>
          </a:prstGeom>
          <a:noFill/>
          <a:ln w="9525">
            <a:solidFill>
              <a:schemeClr val="tx1"/>
            </a:solidFill>
            <a:prstDash val="dash"/>
            <a:round/>
            <a:headEnd/>
            <a:tailEnd/>
          </a:ln>
          <a:effectLst/>
        </p:spPr>
        <p:txBody>
          <a:bodyPr wrap="none" anchor="ctr"/>
          <a:lstStyle/>
          <a:p>
            <a:endParaRPr lang="en-US"/>
          </a:p>
        </p:txBody>
      </p:sp>
      <p:sp>
        <p:nvSpPr>
          <p:cNvPr id="50" name="Rectangle 36"/>
          <p:cNvSpPr>
            <a:spLocks noChangeArrowheads="1"/>
          </p:cNvSpPr>
          <p:nvPr/>
        </p:nvSpPr>
        <p:spPr bwMode="auto">
          <a:xfrm>
            <a:off x="4343400" y="4687462"/>
            <a:ext cx="1818633" cy="1300212"/>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57"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3</a:t>
            </a:fld>
            <a:endParaRPr lang="en-US" dirty="0"/>
          </a:p>
        </p:txBody>
      </p:sp>
      <p:sp>
        <p:nvSpPr>
          <p:cNvPr id="51" name="Rectangle 5"/>
          <p:cNvSpPr>
            <a:spLocks noGrp="1" noChangeArrowheads="1"/>
          </p:cNvSpPr>
          <p:nvPr>
            <p:ph type="ftr" sz="quarter" idx="10"/>
          </p:nvPr>
        </p:nvSpPr>
        <p:spPr>
          <a:xfrm>
            <a:off x="7253507" y="6520934"/>
            <a:ext cx="1290418" cy="184666"/>
          </a:xfrm>
          <a:ln/>
        </p:spPr>
        <p:txBody>
          <a:bodyPr/>
          <a:lstStyle/>
          <a:p>
            <a:r>
              <a:rPr lang="en-US" dirty="0" smtClean="0"/>
              <a:t>Michelle Gong, </a:t>
            </a:r>
            <a:r>
              <a:rPr lang="en-US" dirty="0"/>
              <a:t>Intel</a:t>
            </a:r>
          </a:p>
        </p:txBody>
      </p:sp>
      <p:sp>
        <p:nvSpPr>
          <p:cNvPr id="52" name="Rectangle 20"/>
          <p:cNvSpPr>
            <a:spLocks noChangeArrowheads="1"/>
          </p:cNvSpPr>
          <p:nvPr/>
        </p:nvSpPr>
        <p:spPr bwMode="auto">
          <a:xfrm>
            <a:off x="2203544" y="48006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1" name="Rectangle 20"/>
          <p:cNvSpPr>
            <a:spLocks noChangeArrowheads="1"/>
          </p:cNvSpPr>
          <p:nvPr/>
        </p:nvSpPr>
        <p:spPr bwMode="auto">
          <a:xfrm>
            <a:off x="2209800" y="51054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2" name="Rectangle 20"/>
          <p:cNvSpPr>
            <a:spLocks noChangeArrowheads="1"/>
          </p:cNvSpPr>
          <p:nvPr/>
        </p:nvSpPr>
        <p:spPr bwMode="auto">
          <a:xfrm>
            <a:off x="2209800" y="54102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3" name="Rectangle 20"/>
          <p:cNvSpPr>
            <a:spLocks noChangeArrowheads="1"/>
          </p:cNvSpPr>
          <p:nvPr/>
        </p:nvSpPr>
        <p:spPr bwMode="auto">
          <a:xfrm>
            <a:off x="2209800" y="57150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4" name="Rectangle 20"/>
          <p:cNvSpPr>
            <a:spLocks noChangeArrowheads="1"/>
          </p:cNvSpPr>
          <p:nvPr/>
        </p:nvSpPr>
        <p:spPr bwMode="auto">
          <a:xfrm>
            <a:off x="3270344" y="48006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5" name="Rectangle 20"/>
          <p:cNvSpPr>
            <a:spLocks noChangeArrowheads="1"/>
          </p:cNvSpPr>
          <p:nvPr/>
        </p:nvSpPr>
        <p:spPr bwMode="auto">
          <a:xfrm>
            <a:off x="3276600" y="51054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6" name="Rectangle 20"/>
          <p:cNvSpPr>
            <a:spLocks noChangeArrowheads="1"/>
          </p:cNvSpPr>
          <p:nvPr/>
        </p:nvSpPr>
        <p:spPr bwMode="auto">
          <a:xfrm>
            <a:off x="3276600" y="54102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7" name="Rectangle 20"/>
          <p:cNvSpPr>
            <a:spLocks noChangeArrowheads="1"/>
          </p:cNvSpPr>
          <p:nvPr/>
        </p:nvSpPr>
        <p:spPr bwMode="auto">
          <a:xfrm>
            <a:off x="3276600" y="57150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cxnSp>
        <p:nvCxnSpPr>
          <p:cNvPr id="43" name="Straight Arrow Connector 42"/>
          <p:cNvCxnSpPr/>
          <p:nvPr/>
        </p:nvCxnSpPr>
        <p:spPr bwMode="auto">
          <a:xfrm rot="16200000" flipV="1">
            <a:off x="4114800" y="5867400"/>
            <a:ext cx="45720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4" name="TextBox 43"/>
          <p:cNvSpPr txBox="1"/>
          <p:nvPr/>
        </p:nvSpPr>
        <p:spPr>
          <a:xfrm>
            <a:off x="4419600" y="61722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45" name="Left Brace 44"/>
          <p:cNvSpPr/>
          <p:nvPr/>
        </p:nvSpPr>
        <p:spPr bwMode="auto">
          <a:xfrm>
            <a:off x="1447800" y="5410200"/>
            <a:ext cx="228600" cy="533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1" name="Straight Connector 40"/>
          <p:cNvCxnSpPr/>
          <p:nvPr/>
        </p:nvCxnSpPr>
        <p:spPr bwMode="auto">
          <a:xfrm rot="16200000" flipH="1">
            <a:off x="5029200" y="5257800"/>
            <a:ext cx="381000" cy="3810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53" name="Straight Connector 52"/>
          <p:cNvCxnSpPr/>
          <p:nvPr/>
        </p:nvCxnSpPr>
        <p:spPr bwMode="auto">
          <a:xfrm rot="5400000" flipH="1" flipV="1">
            <a:off x="5029200" y="5257800"/>
            <a:ext cx="381000" cy="3810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34"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239000" cy="1066800"/>
          </a:xfrm>
        </p:spPr>
        <p:txBody>
          <a:bodyPr/>
          <a:lstStyle/>
          <a:p>
            <a:pPr algn="l"/>
            <a:r>
              <a:rPr lang="en-US" dirty="0" smtClean="0"/>
              <a:t>Definitions: dynamic BW operation and static BW operation</a:t>
            </a:r>
            <a:endParaRPr lang="en-US" dirty="0"/>
          </a:p>
        </p:txBody>
      </p:sp>
      <p:sp>
        <p:nvSpPr>
          <p:cNvPr id="3" name="Content Placeholder 2"/>
          <p:cNvSpPr>
            <a:spLocks noGrp="1"/>
          </p:cNvSpPr>
          <p:nvPr>
            <p:ph idx="1"/>
          </p:nvPr>
        </p:nvSpPr>
        <p:spPr/>
        <p:txBody>
          <a:bodyPr/>
          <a:lstStyle/>
          <a:p>
            <a:r>
              <a:rPr lang="en-US" dirty="0" smtClean="0"/>
              <a:t>Dynamic BW: 20/40/80 MHz</a:t>
            </a:r>
          </a:p>
          <a:p>
            <a:pPr lvl="1"/>
            <a:r>
              <a:rPr lang="en-GB" sz="2400" dirty="0" smtClean="0"/>
              <a:t>If 80 MHz is free, transmit using 80 MHz, else</a:t>
            </a:r>
          </a:p>
          <a:p>
            <a:pPr lvl="1"/>
            <a:r>
              <a:rPr lang="en-GB" sz="2400" dirty="0" smtClean="0"/>
              <a:t>If 40 MHz (including primary) is free,  transmit using 40 MHz, else</a:t>
            </a:r>
            <a:endParaRPr lang="en-US" sz="2400" dirty="0" smtClean="0"/>
          </a:p>
          <a:p>
            <a:pPr lvl="1"/>
            <a:r>
              <a:rPr lang="en-US" sz="2400" dirty="0" smtClean="0"/>
              <a:t>If the secondary channel is not free, data is transmitted over the primary channel.</a:t>
            </a:r>
          </a:p>
          <a:p>
            <a:r>
              <a:rPr lang="en-US" dirty="0" smtClean="0"/>
              <a:t>Static BW: 0/80MHz</a:t>
            </a:r>
          </a:p>
          <a:p>
            <a:pPr lvl="1"/>
            <a:r>
              <a:rPr lang="en-US" sz="2400" dirty="0" smtClean="0"/>
              <a:t>If at least one of the secondary channels is busy, the transmitter restarts the </a:t>
            </a:r>
            <a:r>
              <a:rPr lang="en-US" sz="2400" dirty="0" err="1" smtClean="0"/>
              <a:t>backoff</a:t>
            </a:r>
            <a:r>
              <a:rPr lang="en-US" sz="2400" dirty="0" smtClean="0"/>
              <a:t> procedure over the primary channel without incrementing the retry counter.</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4</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6"/>
          <p:cNvSpPr>
            <a:spLocks noChangeArrowheads="1"/>
          </p:cNvSpPr>
          <p:nvPr/>
        </p:nvSpPr>
        <p:spPr bwMode="auto">
          <a:xfrm>
            <a:off x="1674091" y="5483424"/>
            <a:ext cx="3840163" cy="36062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 name="Title 1"/>
          <p:cNvSpPr>
            <a:spLocks noGrp="1"/>
          </p:cNvSpPr>
          <p:nvPr>
            <p:ph type="title"/>
          </p:nvPr>
        </p:nvSpPr>
        <p:spPr>
          <a:xfrm>
            <a:off x="914400" y="533400"/>
            <a:ext cx="7391400" cy="1066800"/>
          </a:xfrm>
        </p:spPr>
        <p:txBody>
          <a:bodyPr/>
          <a:lstStyle/>
          <a:p>
            <a:pPr algn="l"/>
            <a:r>
              <a:rPr lang="en-US" sz="2400" dirty="0" smtClean="0"/>
              <a:t>RTS/CTS rules should be adjusted to account for secondary channel CCA</a:t>
            </a:r>
            <a:endParaRPr lang="en-US" sz="2400" dirty="0"/>
          </a:p>
        </p:txBody>
      </p:sp>
      <p:sp>
        <p:nvSpPr>
          <p:cNvPr id="3" name="Content Placeholder 2"/>
          <p:cNvSpPr>
            <a:spLocks noGrp="1"/>
          </p:cNvSpPr>
          <p:nvPr>
            <p:ph idx="1"/>
          </p:nvPr>
        </p:nvSpPr>
        <p:spPr>
          <a:xfrm>
            <a:off x="685800" y="1676400"/>
            <a:ext cx="7772400" cy="2438400"/>
          </a:xfrm>
        </p:spPr>
        <p:txBody>
          <a:bodyPr/>
          <a:lstStyle/>
          <a:p>
            <a:r>
              <a:rPr lang="en-US" sz="2000" dirty="0" smtClean="0"/>
              <a:t>Both initiator and responder are capable of dynamic  BW operation</a:t>
            </a:r>
          </a:p>
          <a:p>
            <a:pPr lvl="1"/>
            <a:r>
              <a:rPr lang="en-US" sz="1800" dirty="0" smtClean="0"/>
              <a:t>RTS is transmitted on channels that are sensed free at the initiator </a:t>
            </a:r>
          </a:p>
          <a:p>
            <a:pPr lvl="1"/>
            <a:r>
              <a:rPr lang="en-US" sz="1800" dirty="0" smtClean="0"/>
              <a:t>CTS response is only sent on channels that are occupied by the RTS and are determined to be free at the responder (a valid PHY mode is used, meaning only 20/40/80/160MHz transmissions allowed)</a:t>
            </a:r>
          </a:p>
          <a:p>
            <a:pPr lvl="1"/>
            <a:r>
              <a:rPr lang="en-US" sz="1800" dirty="0" smtClean="0"/>
              <a:t>RTS/CTS frames carry the available bandwidth information</a:t>
            </a:r>
          </a:p>
          <a:p>
            <a:pPr lvl="1"/>
            <a:r>
              <a:rPr lang="en-US" sz="1800" dirty="0" smtClean="0"/>
              <a:t>Initiator transmits data only over channels indicated free by CTS response</a:t>
            </a:r>
          </a:p>
          <a:p>
            <a:endParaRPr lang="en-US" sz="2000" dirty="0" smtClean="0"/>
          </a:p>
          <a:p>
            <a:endParaRPr lang="en-US" sz="2000" dirty="0" smtClean="0"/>
          </a:p>
          <a:p>
            <a:endParaRPr lang="en-US" sz="2000" dirty="0" smtClean="0"/>
          </a:p>
          <a:p>
            <a:endParaRPr lang="en-US" sz="2000" dirty="0" smtClean="0"/>
          </a:p>
          <a:p>
            <a:pPr lvl="1"/>
            <a:endParaRPr lang="en-US" dirty="0" smtClean="0"/>
          </a:p>
          <a:p>
            <a:pPr lvl="1"/>
            <a:endParaRPr lang="en-US" dirty="0" smtClean="0"/>
          </a:p>
          <a:p>
            <a:pPr lvl="1"/>
            <a:endParaRPr lang="en-US" dirty="0" smtClean="0"/>
          </a:p>
          <a:p>
            <a:pPr lvl="1">
              <a:buNone/>
            </a:pPr>
            <a:endParaRPr lang="en-US" dirty="0" smtClean="0"/>
          </a:p>
          <a:p>
            <a:pPr>
              <a:buNone/>
            </a:pPr>
            <a:endParaRPr lang="en-US" sz="20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5</a:t>
            </a:fld>
            <a:endParaRPr lang="en-US"/>
          </a:p>
        </p:txBody>
      </p:sp>
      <p:sp>
        <p:nvSpPr>
          <p:cNvPr id="6" name="Line 7"/>
          <p:cNvSpPr>
            <a:spLocks noChangeShapeType="1"/>
          </p:cNvSpPr>
          <p:nvPr/>
        </p:nvSpPr>
        <p:spPr bwMode="auto">
          <a:xfrm>
            <a:off x="1143000" y="4887894"/>
            <a:ext cx="6931622" cy="0"/>
          </a:xfrm>
          <a:prstGeom prst="line">
            <a:avLst/>
          </a:prstGeom>
          <a:noFill/>
          <a:ln w="9525">
            <a:solidFill>
              <a:schemeClr val="tx1"/>
            </a:solidFill>
            <a:round/>
            <a:headEnd/>
            <a:tailEnd/>
          </a:ln>
          <a:effectLst/>
        </p:spPr>
        <p:txBody>
          <a:bodyPr wrap="none" anchor="ctr"/>
          <a:lstStyle/>
          <a:p>
            <a:endParaRPr lang="en-US"/>
          </a:p>
        </p:txBody>
      </p:sp>
      <p:sp>
        <p:nvSpPr>
          <p:cNvPr id="8" name="Line 9"/>
          <p:cNvSpPr>
            <a:spLocks noChangeShapeType="1"/>
          </p:cNvSpPr>
          <p:nvPr/>
        </p:nvSpPr>
        <p:spPr bwMode="auto">
          <a:xfrm>
            <a:off x="1163849" y="5183479"/>
            <a:ext cx="6897942" cy="14469"/>
          </a:xfrm>
          <a:prstGeom prst="line">
            <a:avLst/>
          </a:prstGeom>
          <a:noFill/>
          <a:ln w="9525">
            <a:solidFill>
              <a:schemeClr val="tx1"/>
            </a:solidFill>
            <a:round/>
            <a:headEnd/>
            <a:tailEnd/>
          </a:ln>
          <a:effectLst/>
        </p:spPr>
        <p:txBody>
          <a:bodyPr wrap="none" anchor="ctr"/>
          <a:lstStyle/>
          <a:p>
            <a:endParaRPr lang="en-US"/>
          </a:p>
        </p:txBody>
      </p:sp>
      <p:sp>
        <p:nvSpPr>
          <p:cNvPr id="10" name="Text Box 11"/>
          <p:cNvSpPr txBox="1">
            <a:spLocks noChangeArrowheads="1"/>
          </p:cNvSpPr>
          <p:nvPr/>
        </p:nvSpPr>
        <p:spPr bwMode="auto">
          <a:xfrm>
            <a:off x="7649615" y="5164876"/>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Text Box 12"/>
          <p:cNvSpPr txBox="1">
            <a:spLocks noChangeArrowheads="1"/>
          </p:cNvSpPr>
          <p:nvPr/>
        </p:nvSpPr>
        <p:spPr bwMode="auto">
          <a:xfrm>
            <a:off x="7636785" y="4846553"/>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2" name="Rectangle 20"/>
          <p:cNvSpPr>
            <a:spLocks noChangeArrowheads="1"/>
          </p:cNvSpPr>
          <p:nvPr/>
        </p:nvSpPr>
        <p:spPr bwMode="auto">
          <a:xfrm>
            <a:off x="6392237" y="464215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13" name="Line 21"/>
          <p:cNvSpPr>
            <a:spLocks noChangeShapeType="1"/>
          </p:cNvSpPr>
          <p:nvPr/>
        </p:nvSpPr>
        <p:spPr bwMode="auto">
          <a:xfrm>
            <a:off x="1170265" y="5495651"/>
            <a:ext cx="6897942" cy="14469"/>
          </a:xfrm>
          <a:prstGeom prst="line">
            <a:avLst/>
          </a:prstGeom>
          <a:noFill/>
          <a:ln w="9525">
            <a:solidFill>
              <a:schemeClr val="tx1"/>
            </a:solidFill>
            <a:round/>
            <a:headEnd/>
            <a:tailEnd/>
          </a:ln>
          <a:effectLst/>
        </p:spPr>
        <p:txBody>
          <a:bodyPr wrap="none" anchor="ctr"/>
          <a:lstStyle/>
          <a:p>
            <a:endParaRPr lang="en-US"/>
          </a:p>
        </p:txBody>
      </p:sp>
      <p:sp>
        <p:nvSpPr>
          <p:cNvPr id="15" name="Text Box 23"/>
          <p:cNvSpPr txBox="1">
            <a:spLocks noChangeArrowheads="1"/>
          </p:cNvSpPr>
          <p:nvPr/>
        </p:nvSpPr>
        <p:spPr bwMode="auto">
          <a:xfrm>
            <a:off x="7656030" y="547704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6" name="Line 26"/>
          <p:cNvSpPr>
            <a:spLocks noChangeShapeType="1"/>
          </p:cNvSpPr>
          <p:nvPr/>
        </p:nvSpPr>
        <p:spPr bwMode="auto">
          <a:xfrm>
            <a:off x="1170265" y="5836711"/>
            <a:ext cx="6897942" cy="14469"/>
          </a:xfrm>
          <a:prstGeom prst="line">
            <a:avLst/>
          </a:prstGeom>
          <a:noFill/>
          <a:ln w="9525">
            <a:solidFill>
              <a:schemeClr val="tx1"/>
            </a:solidFill>
            <a:round/>
            <a:headEnd/>
            <a:tailEnd/>
          </a:ln>
          <a:effectLst/>
        </p:spPr>
        <p:txBody>
          <a:bodyPr wrap="none" anchor="ctr"/>
          <a:lstStyle/>
          <a:p>
            <a:endParaRPr lang="en-US"/>
          </a:p>
        </p:txBody>
      </p:sp>
      <p:sp>
        <p:nvSpPr>
          <p:cNvPr id="18" name="Text Box 28"/>
          <p:cNvSpPr txBox="1">
            <a:spLocks noChangeArrowheads="1"/>
          </p:cNvSpPr>
          <p:nvPr/>
        </p:nvSpPr>
        <p:spPr bwMode="auto">
          <a:xfrm>
            <a:off x="7656030" y="581810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3" name="Rectangle 40"/>
          <p:cNvSpPr>
            <a:spLocks noChangeArrowheads="1"/>
          </p:cNvSpPr>
          <p:nvPr/>
        </p:nvSpPr>
        <p:spPr bwMode="auto">
          <a:xfrm>
            <a:off x="6392237" y="4993312"/>
            <a:ext cx="768256" cy="204194"/>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26" name="Rectangle 36"/>
          <p:cNvSpPr>
            <a:spLocks noChangeArrowheads="1"/>
          </p:cNvSpPr>
          <p:nvPr/>
        </p:nvSpPr>
        <p:spPr bwMode="auto">
          <a:xfrm>
            <a:off x="4188692" y="4664106"/>
            <a:ext cx="1818633" cy="53340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algn="ctr" eaLnBrk="1" hangingPunct="1"/>
            <a:r>
              <a:rPr lang="fr-FR" sz="1400" b="1" i="0" dirty="0" smtClean="0">
                <a:ln>
                  <a:solidFill>
                    <a:schemeClr val="accent1"/>
                  </a:solidFill>
                </a:ln>
                <a:latin typeface="Helvetica 45 Light" pitchFamily="34" charset="0"/>
                <a:ea typeface="MS PGothic" pitchFamily="34" charset="-128"/>
              </a:rPr>
              <a:t>Data</a:t>
            </a:r>
            <a:endParaRPr lang="fr-FR" sz="1400" b="1" i="0" dirty="0">
              <a:ln>
                <a:solidFill>
                  <a:schemeClr val="accent1"/>
                </a:solidFill>
              </a:ln>
              <a:latin typeface="Helvetica 45 Light" pitchFamily="34" charset="0"/>
              <a:ea typeface="MS PGothic" pitchFamily="34" charset="-128"/>
            </a:endParaRPr>
          </a:p>
        </p:txBody>
      </p:sp>
      <p:sp>
        <p:nvSpPr>
          <p:cNvPr id="27" name="Rectangle 20"/>
          <p:cNvSpPr>
            <a:spLocks noChangeArrowheads="1"/>
          </p:cNvSpPr>
          <p:nvPr/>
        </p:nvSpPr>
        <p:spPr bwMode="auto">
          <a:xfrm>
            <a:off x="2048836" y="46641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8" name="Rectangle 20"/>
          <p:cNvSpPr>
            <a:spLocks noChangeArrowheads="1"/>
          </p:cNvSpPr>
          <p:nvPr/>
        </p:nvSpPr>
        <p:spPr bwMode="auto">
          <a:xfrm>
            <a:off x="2055092" y="49689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9" name="Rectangle 20"/>
          <p:cNvSpPr>
            <a:spLocks noChangeArrowheads="1"/>
          </p:cNvSpPr>
          <p:nvPr/>
        </p:nvSpPr>
        <p:spPr bwMode="auto">
          <a:xfrm>
            <a:off x="2055092" y="52737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0" name="Rectangle 20"/>
          <p:cNvSpPr>
            <a:spLocks noChangeArrowheads="1"/>
          </p:cNvSpPr>
          <p:nvPr/>
        </p:nvSpPr>
        <p:spPr bwMode="auto">
          <a:xfrm>
            <a:off x="2055092" y="55785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1" name="Rectangle 20"/>
          <p:cNvSpPr>
            <a:spLocks noChangeArrowheads="1"/>
          </p:cNvSpPr>
          <p:nvPr/>
        </p:nvSpPr>
        <p:spPr bwMode="auto">
          <a:xfrm>
            <a:off x="3115636" y="46641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2" name="Rectangle 20"/>
          <p:cNvSpPr>
            <a:spLocks noChangeArrowheads="1"/>
          </p:cNvSpPr>
          <p:nvPr/>
        </p:nvSpPr>
        <p:spPr bwMode="auto">
          <a:xfrm>
            <a:off x="3121892" y="49689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cxnSp>
        <p:nvCxnSpPr>
          <p:cNvPr id="55" name="Straight Arrow Connector 54"/>
          <p:cNvCxnSpPr/>
          <p:nvPr/>
        </p:nvCxnSpPr>
        <p:spPr bwMode="auto">
          <a:xfrm rot="10800000">
            <a:off x="5486400" y="5940623"/>
            <a:ext cx="153573" cy="15240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6" name="TextBox 55"/>
          <p:cNvSpPr txBox="1"/>
          <p:nvPr/>
        </p:nvSpPr>
        <p:spPr>
          <a:xfrm>
            <a:off x="5486400" y="60198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33"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696200" cy="1066800"/>
          </a:xfrm>
        </p:spPr>
        <p:txBody>
          <a:bodyPr/>
          <a:lstStyle/>
          <a:p>
            <a:pPr algn="l"/>
            <a:r>
              <a:rPr lang="en-US" sz="2600" dirty="0" smtClean="0"/>
              <a:t>The initiator informs the responder whether it is capable of dynamic BW operation</a:t>
            </a:r>
            <a:endParaRPr lang="en-US" sz="2600" dirty="0"/>
          </a:p>
        </p:txBody>
      </p:sp>
      <p:sp>
        <p:nvSpPr>
          <p:cNvPr id="3" name="Content Placeholder 2"/>
          <p:cNvSpPr>
            <a:spLocks noGrp="1"/>
          </p:cNvSpPr>
          <p:nvPr>
            <p:ph idx="1"/>
          </p:nvPr>
        </p:nvSpPr>
        <p:spPr>
          <a:xfrm>
            <a:off x="685800" y="1600200"/>
            <a:ext cx="7772400" cy="2971800"/>
          </a:xfrm>
        </p:spPr>
        <p:txBody>
          <a:bodyPr/>
          <a:lstStyle/>
          <a:p>
            <a:r>
              <a:rPr lang="en-US" sz="1800" dirty="0" smtClean="0"/>
              <a:t>Depending on the initiator’s capability, the responder may or may not transmit a CTS frame</a:t>
            </a:r>
          </a:p>
          <a:p>
            <a:r>
              <a:rPr lang="en-US" sz="1800" dirty="0" smtClean="0"/>
              <a:t>If the initiator is only capable of static BW operation, the responder would not reply a CTS frame if any of the channels is busy</a:t>
            </a:r>
          </a:p>
          <a:p>
            <a:r>
              <a:rPr lang="en-US" sz="1800" dirty="0" smtClean="0"/>
              <a:t>Include a bit in the RTS frame to indicate whether a STA is using dynamic BW operation</a:t>
            </a:r>
          </a:p>
          <a:p>
            <a:pPr lvl="1"/>
            <a:r>
              <a:rPr lang="en-US" sz="1800" dirty="0" smtClean="0"/>
              <a:t>If the bit is set to 1, the initiator is using dynamic BW operation</a:t>
            </a:r>
          </a:p>
          <a:p>
            <a:r>
              <a:rPr lang="en-US" sz="1800" dirty="0" smtClean="0"/>
              <a:t>In the following figure, the capability bit is set to 0</a:t>
            </a:r>
          </a:p>
          <a:p>
            <a:pPr lvl="1"/>
            <a:r>
              <a:rPr lang="en-US" sz="1800" dirty="0" smtClean="0"/>
              <a:t>The responder does not transmit a CTS frame if any of the secondary channel is busy</a:t>
            </a:r>
            <a:endParaRPr lang="en-US" sz="18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6</a:t>
            </a:fld>
            <a:endParaRPr lang="en-US"/>
          </a:p>
        </p:txBody>
      </p:sp>
      <p:sp>
        <p:nvSpPr>
          <p:cNvPr id="6" name="Rectangle 36"/>
          <p:cNvSpPr>
            <a:spLocks noChangeArrowheads="1"/>
          </p:cNvSpPr>
          <p:nvPr/>
        </p:nvSpPr>
        <p:spPr bwMode="auto">
          <a:xfrm>
            <a:off x="1570037" y="5585957"/>
            <a:ext cx="3840164" cy="357643"/>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7" name="Line 7"/>
          <p:cNvSpPr>
            <a:spLocks noChangeShapeType="1"/>
          </p:cNvSpPr>
          <p:nvPr/>
        </p:nvSpPr>
        <p:spPr bwMode="auto">
          <a:xfrm>
            <a:off x="1038945" y="4964093"/>
            <a:ext cx="6931622" cy="0"/>
          </a:xfrm>
          <a:prstGeom prst="line">
            <a:avLst/>
          </a:prstGeom>
          <a:noFill/>
          <a:ln w="9525">
            <a:solidFill>
              <a:schemeClr val="tx1"/>
            </a:solidFill>
            <a:round/>
            <a:headEnd/>
            <a:tailEnd/>
          </a:ln>
          <a:effectLst/>
        </p:spPr>
        <p:txBody>
          <a:bodyPr wrap="none" anchor="ctr"/>
          <a:lstStyle/>
          <a:p>
            <a:endParaRPr lang="en-US"/>
          </a:p>
        </p:txBody>
      </p:sp>
      <p:sp>
        <p:nvSpPr>
          <p:cNvPr id="8" name="Line 9"/>
          <p:cNvSpPr>
            <a:spLocks noChangeShapeType="1"/>
          </p:cNvSpPr>
          <p:nvPr/>
        </p:nvSpPr>
        <p:spPr bwMode="auto">
          <a:xfrm>
            <a:off x="1059794" y="5259678"/>
            <a:ext cx="6897942" cy="14469"/>
          </a:xfrm>
          <a:prstGeom prst="line">
            <a:avLst/>
          </a:prstGeom>
          <a:noFill/>
          <a:ln w="9525">
            <a:solidFill>
              <a:schemeClr val="tx1"/>
            </a:solidFill>
            <a:round/>
            <a:headEnd/>
            <a:tailEnd/>
          </a:ln>
          <a:effectLst/>
        </p:spPr>
        <p:txBody>
          <a:bodyPr wrap="none" anchor="ctr"/>
          <a:lstStyle/>
          <a:p>
            <a:endParaRPr lang="en-US"/>
          </a:p>
        </p:txBody>
      </p:sp>
      <p:sp>
        <p:nvSpPr>
          <p:cNvPr id="9" name="Text Box 11"/>
          <p:cNvSpPr txBox="1">
            <a:spLocks noChangeArrowheads="1"/>
          </p:cNvSpPr>
          <p:nvPr/>
        </p:nvSpPr>
        <p:spPr bwMode="auto">
          <a:xfrm>
            <a:off x="7545560" y="5241075"/>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0" name="Text Box 12"/>
          <p:cNvSpPr txBox="1">
            <a:spLocks noChangeArrowheads="1"/>
          </p:cNvSpPr>
          <p:nvPr/>
        </p:nvSpPr>
        <p:spPr bwMode="auto">
          <a:xfrm>
            <a:off x="7532730" y="4922752"/>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Line 21"/>
          <p:cNvSpPr>
            <a:spLocks noChangeShapeType="1"/>
          </p:cNvSpPr>
          <p:nvPr/>
        </p:nvSpPr>
        <p:spPr bwMode="auto">
          <a:xfrm>
            <a:off x="1066210" y="5571850"/>
            <a:ext cx="6897942" cy="14469"/>
          </a:xfrm>
          <a:prstGeom prst="line">
            <a:avLst/>
          </a:prstGeom>
          <a:noFill/>
          <a:ln w="9525">
            <a:solidFill>
              <a:schemeClr val="tx1"/>
            </a:solidFill>
            <a:round/>
            <a:headEnd/>
            <a:tailEnd/>
          </a:ln>
          <a:effectLst/>
        </p:spPr>
        <p:txBody>
          <a:bodyPr wrap="none" anchor="ctr"/>
          <a:lstStyle/>
          <a:p>
            <a:endParaRPr lang="en-US"/>
          </a:p>
        </p:txBody>
      </p:sp>
      <p:sp>
        <p:nvSpPr>
          <p:cNvPr id="12" name="Text Box 23"/>
          <p:cNvSpPr txBox="1">
            <a:spLocks noChangeArrowheads="1"/>
          </p:cNvSpPr>
          <p:nvPr/>
        </p:nvSpPr>
        <p:spPr bwMode="auto">
          <a:xfrm>
            <a:off x="7551975" y="5553247"/>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dirty="0">
                <a:latin typeface="Arial" charset="0"/>
                <a:ea typeface="MS PGothic" pitchFamily="34" charset="-128"/>
              </a:rPr>
              <a:t>time</a:t>
            </a:r>
          </a:p>
        </p:txBody>
      </p:sp>
      <p:sp>
        <p:nvSpPr>
          <p:cNvPr id="13" name="Line 26"/>
          <p:cNvSpPr>
            <a:spLocks noChangeShapeType="1"/>
          </p:cNvSpPr>
          <p:nvPr/>
        </p:nvSpPr>
        <p:spPr bwMode="auto">
          <a:xfrm>
            <a:off x="1066210" y="5912910"/>
            <a:ext cx="6897942" cy="14469"/>
          </a:xfrm>
          <a:prstGeom prst="line">
            <a:avLst/>
          </a:prstGeom>
          <a:noFill/>
          <a:ln w="9525">
            <a:solidFill>
              <a:schemeClr val="tx1"/>
            </a:solidFill>
            <a:round/>
            <a:headEnd/>
            <a:tailEnd/>
          </a:ln>
          <a:effectLst/>
        </p:spPr>
        <p:txBody>
          <a:bodyPr wrap="none" anchor="ctr"/>
          <a:lstStyle/>
          <a:p>
            <a:endParaRPr lang="en-US"/>
          </a:p>
        </p:txBody>
      </p:sp>
      <p:sp>
        <p:nvSpPr>
          <p:cNvPr id="14" name="Text Box 28"/>
          <p:cNvSpPr txBox="1">
            <a:spLocks noChangeArrowheads="1"/>
          </p:cNvSpPr>
          <p:nvPr/>
        </p:nvSpPr>
        <p:spPr bwMode="auto">
          <a:xfrm>
            <a:off x="7551975" y="5894307"/>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5" name="Rectangle 20"/>
          <p:cNvSpPr>
            <a:spLocks noChangeArrowheads="1"/>
          </p:cNvSpPr>
          <p:nvPr/>
        </p:nvSpPr>
        <p:spPr bwMode="auto">
          <a:xfrm>
            <a:off x="1944781" y="4740305"/>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6" name="Rectangle 20"/>
          <p:cNvSpPr>
            <a:spLocks noChangeArrowheads="1"/>
          </p:cNvSpPr>
          <p:nvPr/>
        </p:nvSpPr>
        <p:spPr bwMode="auto">
          <a:xfrm>
            <a:off x="1951037" y="5045105"/>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7" name="Rectangle 20"/>
          <p:cNvSpPr>
            <a:spLocks noChangeArrowheads="1"/>
          </p:cNvSpPr>
          <p:nvPr/>
        </p:nvSpPr>
        <p:spPr bwMode="auto">
          <a:xfrm>
            <a:off x="1951037" y="5349905"/>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8" name="Rectangle 20"/>
          <p:cNvSpPr>
            <a:spLocks noChangeArrowheads="1"/>
          </p:cNvSpPr>
          <p:nvPr/>
        </p:nvSpPr>
        <p:spPr bwMode="auto">
          <a:xfrm>
            <a:off x="1951037" y="5654705"/>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cxnSp>
        <p:nvCxnSpPr>
          <p:cNvPr id="20" name="Straight Arrow Connector 19"/>
          <p:cNvCxnSpPr/>
          <p:nvPr/>
        </p:nvCxnSpPr>
        <p:spPr bwMode="auto">
          <a:xfrm rot="16200000" flipV="1">
            <a:off x="4838702" y="5981701"/>
            <a:ext cx="228599" cy="15239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4876800" y="612648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22"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Simulation parameters</a:t>
            </a:r>
          </a:p>
        </p:txBody>
      </p:sp>
      <p:sp>
        <p:nvSpPr>
          <p:cNvPr id="18435" name="Rectangle 3"/>
          <p:cNvSpPr>
            <a:spLocks noGrp="1" noChangeArrowheads="1"/>
          </p:cNvSpPr>
          <p:nvPr>
            <p:ph type="body" idx="1"/>
          </p:nvPr>
        </p:nvSpPr>
        <p:spPr>
          <a:xfrm>
            <a:off x="685800" y="1600200"/>
            <a:ext cx="7772400" cy="1676400"/>
          </a:xfrm>
        </p:spPr>
        <p:txBody>
          <a:bodyPr/>
          <a:lstStyle/>
          <a:p>
            <a:r>
              <a:rPr lang="en-US" sz="2000" dirty="0" smtClean="0"/>
              <a:t>TXOP limit: 3ms</a:t>
            </a:r>
          </a:p>
          <a:p>
            <a:r>
              <a:rPr lang="en-US" sz="2000" dirty="0" smtClean="0"/>
              <a:t>20MHz: 52 data subcarriers, 4 pilot tones</a:t>
            </a:r>
          </a:p>
          <a:p>
            <a:r>
              <a:rPr lang="en-US" sz="2000" dirty="0" smtClean="0"/>
              <a:t>40MHz: 108 data subcarriers, 6 pilot tones</a:t>
            </a:r>
          </a:p>
          <a:p>
            <a:r>
              <a:rPr lang="en-US" sz="2000" dirty="0" smtClean="0"/>
              <a:t>80MHz: 234 data subcarriers, 8 pilot tones</a:t>
            </a:r>
          </a:p>
          <a:p>
            <a:r>
              <a:rPr lang="en-US" sz="2000" dirty="0" smtClean="0"/>
              <a:t>Channel B</a:t>
            </a:r>
          </a:p>
          <a:p>
            <a:r>
              <a:rPr lang="en-US" sz="2000" dirty="0" smtClean="0"/>
              <a:t>SIFS=16 us, </a:t>
            </a:r>
            <a:r>
              <a:rPr lang="en-US" sz="2000" dirty="0" err="1" smtClean="0"/>
              <a:t>aSlotTime</a:t>
            </a:r>
            <a:r>
              <a:rPr lang="en-US" sz="2000" dirty="0" smtClean="0"/>
              <a:t>=9 us </a:t>
            </a:r>
          </a:p>
          <a:p>
            <a:r>
              <a:rPr lang="en-US" sz="2000" dirty="0" smtClean="0"/>
              <a:t>Packet size: 1500 bytes</a:t>
            </a:r>
          </a:p>
          <a:p>
            <a:r>
              <a:rPr lang="en-US" sz="2000" dirty="0" smtClean="0"/>
              <a:t>Data rate: MCS5 (64QAM, r=2/3)</a:t>
            </a:r>
          </a:p>
          <a:p>
            <a:r>
              <a:rPr lang="en-US" sz="2000" dirty="0" smtClean="0"/>
              <a:t>Control rate: MCS3 (16QAM, r=1/2)</a:t>
            </a:r>
          </a:p>
          <a:p>
            <a:r>
              <a:rPr lang="en-US" sz="2000" dirty="0" err="1" smtClean="0"/>
              <a:t>CWmin</a:t>
            </a:r>
            <a:r>
              <a:rPr lang="en-US" sz="2000" dirty="0" smtClean="0"/>
              <a:t>=7, </a:t>
            </a:r>
            <a:r>
              <a:rPr lang="en-US" sz="2000" dirty="0" err="1" smtClean="0"/>
              <a:t>CWmax</a:t>
            </a:r>
            <a:r>
              <a:rPr lang="en-US" sz="2000" dirty="0" smtClean="0"/>
              <a:t>=63</a:t>
            </a:r>
          </a:p>
          <a:p>
            <a:r>
              <a:rPr lang="en-US" sz="2000" dirty="0" smtClean="0"/>
              <a:t>Max A-MPDU size: 128K octets</a:t>
            </a:r>
          </a:p>
          <a:p>
            <a:r>
              <a:rPr lang="en-US" sz="2000" dirty="0" smtClean="0"/>
              <a:t>UDP traffic</a:t>
            </a:r>
          </a:p>
          <a:p>
            <a:pPr>
              <a:buNone/>
            </a:pPr>
            <a:endParaRPr lang="en-US" sz="2000" dirty="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7</a:t>
            </a:fld>
            <a:endParaRPr lang="en-US" dirty="0"/>
          </a:p>
        </p:txBody>
      </p:sp>
      <p:sp>
        <p:nvSpPr>
          <p:cNvPr id="5"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z="2800" dirty="0" smtClean="0"/>
              <a:t>Simulation Scenario</a:t>
            </a:r>
            <a:endParaRPr lang="en-US" sz="2800" dirty="0"/>
          </a:p>
        </p:txBody>
      </p:sp>
      <p:sp>
        <p:nvSpPr>
          <p:cNvPr id="3" name="Content Placeholder 2"/>
          <p:cNvSpPr>
            <a:spLocks noGrp="1"/>
          </p:cNvSpPr>
          <p:nvPr>
            <p:ph idx="1"/>
          </p:nvPr>
        </p:nvSpPr>
        <p:spPr>
          <a:xfrm>
            <a:off x="457200" y="1143000"/>
            <a:ext cx="8237537" cy="914400"/>
          </a:xfrm>
        </p:spPr>
        <p:txBody>
          <a:bodyPr/>
          <a:lstStyle/>
          <a:p>
            <a:pPr>
              <a:buFont typeface="Arial" pitchFamily="34" charset="0"/>
              <a:buChar char="•"/>
            </a:pPr>
            <a:r>
              <a:rPr lang="en-US" sz="2000" dirty="0" smtClean="0"/>
              <a:t>Two 40MHz BSSs and one 80MHz BSS</a:t>
            </a:r>
          </a:p>
          <a:p>
            <a:pPr lvl="1">
              <a:buFont typeface="Arial" pitchFamily="34" charset="0"/>
              <a:buChar char="•"/>
            </a:pPr>
            <a:r>
              <a:rPr lang="en-US" sz="1800" dirty="0" smtClean="0"/>
              <a:t>AP1 and AP2 are hidden nodes with respect to each other on the secondary channels (CCA sensitivity = -82dB on all channels since 80MHz BSS’s secondary_40 overlaps with BSS_40MHz_1’s primary channel)</a:t>
            </a:r>
          </a:p>
          <a:p>
            <a:pPr lvl="1">
              <a:buFont typeface="Arial" pitchFamily="34" charset="0"/>
              <a:buChar char="•"/>
            </a:pPr>
            <a:r>
              <a:rPr lang="en-US" sz="1800" dirty="0" smtClean="0"/>
              <a:t>STA1 and STA2 can hear both AP1 and AP2’s transmission</a:t>
            </a:r>
          </a:p>
        </p:txBody>
      </p:sp>
      <p:sp>
        <p:nvSpPr>
          <p:cNvPr id="6" name="AutoShape 30"/>
          <p:cNvSpPr>
            <a:spLocks noChangeArrowheads="1"/>
          </p:cNvSpPr>
          <p:nvPr/>
        </p:nvSpPr>
        <p:spPr bwMode="auto">
          <a:xfrm>
            <a:off x="4800600" y="4724400"/>
            <a:ext cx="228600" cy="381000"/>
          </a:xfrm>
          <a:prstGeom prst="triangle">
            <a:avLst>
              <a:gd name="adj" fmla="val 50000"/>
            </a:avLst>
          </a:prstGeom>
          <a:solidFill>
            <a:srgbClr val="FF0000"/>
          </a:solidFill>
          <a:ln w="9525" algn="ctr">
            <a:solidFill>
              <a:schemeClr val="tx1"/>
            </a:solidFill>
            <a:miter lim="800000"/>
            <a:headEnd/>
            <a:tailEnd/>
          </a:ln>
        </p:spPr>
        <p:txBody>
          <a:bodyPr wrap="none" lIns="0" tIns="0" rIns="0" bIns="0" anchor="ctr"/>
          <a:lstStyle/>
          <a:p>
            <a:endParaRPr lang="en-GB"/>
          </a:p>
        </p:txBody>
      </p:sp>
      <p:sp>
        <p:nvSpPr>
          <p:cNvPr id="8" name="AutoShape 32"/>
          <p:cNvSpPr>
            <a:spLocks noChangeArrowheads="1"/>
          </p:cNvSpPr>
          <p:nvPr/>
        </p:nvSpPr>
        <p:spPr bwMode="auto">
          <a:xfrm>
            <a:off x="3476568" y="5181600"/>
            <a:ext cx="228600" cy="152400"/>
          </a:xfrm>
          <a:prstGeom prst="triangle">
            <a:avLst>
              <a:gd name="adj" fmla="val 50000"/>
            </a:avLst>
          </a:prstGeom>
          <a:solidFill>
            <a:schemeClr val="accent2"/>
          </a:solidFill>
          <a:ln w="9525" algn="ctr">
            <a:solidFill>
              <a:schemeClr val="tx1"/>
            </a:solidFill>
            <a:miter lim="800000"/>
            <a:headEnd/>
            <a:tailEnd/>
          </a:ln>
        </p:spPr>
        <p:txBody>
          <a:bodyPr wrap="none" lIns="0" tIns="0" rIns="0" bIns="0" anchor="ctr"/>
          <a:lstStyle/>
          <a:p>
            <a:endParaRPr lang="en-GB"/>
          </a:p>
        </p:txBody>
      </p:sp>
      <p:sp>
        <p:nvSpPr>
          <p:cNvPr id="9" name="Oval 33"/>
          <p:cNvSpPr>
            <a:spLocks noChangeArrowheads="1"/>
          </p:cNvSpPr>
          <p:nvPr/>
        </p:nvSpPr>
        <p:spPr bwMode="auto">
          <a:xfrm>
            <a:off x="3200400" y="3657600"/>
            <a:ext cx="2971800" cy="2819400"/>
          </a:xfrm>
          <a:prstGeom prst="ellipse">
            <a:avLst/>
          </a:prstGeom>
          <a:noFill/>
          <a:ln w="9525" algn="ctr">
            <a:solidFill>
              <a:schemeClr val="accent2">
                <a:lumMod val="75000"/>
              </a:schemeClr>
            </a:solidFill>
            <a:prstDash val="dash"/>
            <a:round/>
            <a:headEnd/>
            <a:tailEnd/>
          </a:ln>
        </p:spPr>
        <p:txBody>
          <a:bodyPr wrap="none" lIns="0" tIns="0" rIns="0" bIns="0" anchor="ctr"/>
          <a:lstStyle/>
          <a:p>
            <a:endParaRPr lang="en-GB" dirty="0">
              <a:solidFill>
                <a:schemeClr val="accent2"/>
              </a:solidFill>
            </a:endParaRPr>
          </a:p>
        </p:txBody>
      </p:sp>
      <p:sp>
        <p:nvSpPr>
          <p:cNvPr id="10" name="Text Box 35"/>
          <p:cNvSpPr txBox="1">
            <a:spLocks noChangeArrowheads="1"/>
          </p:cNvSpPr>
          <p:nvPr/>
        </p:nvSpPr>
        <p:spPr bwMode="auto">
          <a:xfrm>
            <a:off x="2743200" y="2971800"/>
            <a:ext cx="1447800" cy="738664"/>
          </a:xfrm>
          <a:prstGeom prst="rect">
            <a:avLst/>
          </a:prstGeom>
          <a:noFill/>
          <a:ln w="12700">
            <a:noFill/>
            <a:miter lim="800000"/>
            <a:headEnd type="none" w="sm" len="sm"/>
            <a:tailEnd type="none" w="sm" len="sm"/>
          </a:ln>
        </p:spPr>
        <p:txBody>
          <a:bodyPr wrap="square">
            <a:spAutoFit/>
          </a:bodyPr>
          <a:lstStyle/>
          <a:p>
            <a:r>
              <a:rPr lang="en-US" sz="1400" i="0" dirty="0" smtClean="0">
                <a:latin typeface="Times New Roman" pitchFamily="18" charset="0"/>
              </a:rPr>
              <a:t>BSS_40MHz_1</a:t>
            </a:r>
            <a:endParaRPr lang="en-US" sz="1400" i="0" dirty="0">
              <a:latin typeface="Times New Roman" pitchFamily="18" charset="0"/>
            </a:endParaRPr>
          </a:p>
          <a:p>
            <a:r>
              <a:rPr lang="en-US" sz="1400" i="0" dirty="0">
                <a:latin typeface="Times New Roman" pitchFamily="18" charset="0"/>
              </a:rPr>
              <a:t>Channels: </a:t>
            </a:r>
            <a:endParaRPr lang="en-US" sz="1400" dirty="0">
              <a:latin typeface="Times New Roman" pitchFamily="18" charset="0"/>
            </a:endParaRPr>
          </a:p>
          <a:p>
            <a:r>
              <a:rPr lang="en-US" sz="1400" i="0" dirty="0" smtClean="0">
                <a:latin typeface="Times New Roman" pitchFamily="18" charset="0"/>
              </a:rPr>
              <a:t>44(p)+48</a:t>
            </a:r>
            <a:endParaRPr lang="en-US" sz="1400" i="0" dirty="0">
              <a:latin typeface="Times New Roman" pitchFamily="18" charset="0"/>
            </a:endParaRPr>
          </a:p>
        </p:txBody>
      </p:sp>
      <p:sp>
        <p:nvSpPr>
          <p:cNvPr id="11" name="AutoShape 36"/>
          <p:cNvSpPr>
            <a:spLocks noChangeArrowheads="1"/>
          </p:cNvSpPr>
          <p:nvPr/>
        </p:nvSpPr>
        <p:spPr bwMode="auto">
          <a:xfrm>
            <a:off x="4114800" y="5029200"/>
            <a:ext cx="228600" cy="152400"/>
          </a:xfrm>
          <a:prstGeom prst="triangle">
            <a:avLst>
              <a:gd name="adj" fmla="val 50000"/>
            </a:avLst>
          </a:prstGeom>
          <a:solidFill>
            <a:srgbClr val="FF0000"/>
          </a:solidFill>
          <a:ln w="9525" algn="ctr">
            <a:solidFill>
              <a:schemeClr val="tx1"/>
            </a:solidFill>
            <a:miter lim="800000"/>
            <a:headEnd/>
            <a:tailEnd/>
          </a:ln>
        </p:spPr>
        <p:txBody>
          <a:bodyPr wrap="none" lIns="0" tIns="0" rIns="0" bIns="0" anchor="ctr"/>
          <a:lstStyle/>
          <a:p>
            <a:endParaRPr lang="en-GB"/>
          </a:p>
        </p:txBody>
      </p:sp>
      <p:sp>
        <p:nvSpPr>
          <p:cNvPr id="13" name="AutoShape 38"/>
          <p:cNvSpPr>
            <a:spLocks noChangeArrowheads="1"/>
          </p:cNvSpPr>
          <p:nvPr/>
        </p:nvSpPr>
        <p:spPr bwMode="auto">
          <a:xfrm>
            <a:off x="2743200" y="4953000"/>
            <a:ext cx="228600" cy="457200"/>
          </a:xfrm>
          <a:prstGeom prst="triangle">
            <a:avLst>
              <a:gd name="adj" fmla="val 50000"/>
            </a:avLst>
          </a:prstGeom>
          <a:solidFill>
            <a:schemeClr val="accent2"/>
          </a:solidFill>
          <a:ln w="9525" algn="ctr">
            <a:solidFill>
              <a:schemeClr val="accent2"/>
            </a:solidFill>
            <a:miter lim="800000"/>
            <a:headEnd/>
            <a:tailEnd/>
          </a:ln>
        </p:spPr>
        <p:txBody>
          <a:bodyPr wrap="none" lIns="0" tIns="0" rIns="0" bIns="0" anchor="ctr"/>
          <a:lstStyle/>
          <a:p>
            <a:endParaRPr lang="en-GB" dirty="0">
              <a:solidFill>
                <a:schemeClr val="accent2"/>
              </a:solidFill>
            </a:endParaRPr>
          </a:p>
        </p:txBody>
      </p:sp>
      <p:sp>
        <p:nvSpPr>
          <p:cNvPr id="15" name="Oval 40"/>
          <p:cNvSpPr>
            <a:spLocks noChangeArrowheads="1"/>
          </p:cNvSpPr>
          <p:nvPr/>
        </p:nvSpPr>
        <p:spPr bwMode="auto">
          <a:xfrm>
            <a:off x="1676400" y="3657600"/>
            <a:ext cx="2971800" cy="2819400"/>
          </a:xfrm>
          <a:prstGeom prst="ellipse">
            <a:avLst/>
          </a:prstGeom>
          <a:noFill/>
          <a:ln w="9525" algn="ctr">
            <a:solidFill>
              <a:srgbClr val="92D050"/>
            </a:solidFill>
            <a:prstDash val="dash"/>
            <a:round/>
            <a:headEnd/>
            <a:tailEnd/>
          </a:ln>
        </p:spPr>
        <p:txBody>
          <a:bodyPr wrap="none" lIns="0" tIns="0" rIns="0" bIns="0" anchor="ctr"/>
          <a:lstStyle/>
          <a:p>
            <a:endParaRPr lang="en-GB"/>
          </a:p>
        </p:txBody>
      </p:sp>
      <p:sp>
        <p:nvSpPr>
          <p:cNvPr id="16" name="Text Box 41"/>
          <p:cNvSpPr txBox="1">
            <a:spLocks noChangeArrowheads="1"/>
          </p:cNvSpPr>
          <p:nvPr/>
        </p:nvSpPr>
        <p:spPr bwMode="auto">
          <a:xfrm>
            <a:off x="4114800" y="2971800"/>
            <a:ext cx="1981200" cy="738664"/>
          </a:xfrm>
          <a:prstGeom prst="rect">
            <a:avLst/>
          </a:prstGeom>
          <a:noFill/>
          <a:ln w="12700">
            <a:noFill/>
            <a:miter lim="800000"/>
            <a:headEnd type="none" w="sm" len="sm"/>
            <a:tailEnd type="none" w="sm" len="sm"/>
          </a:ln>
        </p:spPr>
        <p:txBody>
          <a:bodyPr>
            <a:spAutoFit/>
          </a:bodyPr>
          <a:lstStyle/>
          <a:p>
            <a:r>
              <a:rPr lang="en-US" sz="1400" i="0" dirty="0" smtClean="0">
                <a:latin typeface="Times New Roman" pitchFamily="18" charset="0"/>
              </a:rPr>
              <a:t>BSS_80MHz</a:t>
            </a:r>
            <a:endParaRPr lang="en-US" sz="1400" i="0" dirty="0">
              <a:latin typeface="Times New Roman" pitchFamily="18" charset="0"/>
            </a:endParaRPr>
          </a:p>
          <a:p>
            <a:r>
              <a:rPr lang="en-US" sz="1400" i="0" dirty="0">
                <a:latin typeface="Times New Roman" pitchFamily="18" charset="0"/>
              </a:rPr>
              <a:t>Channels: 36(p)+</a:t>
            </a:r>
            <a:r>
              <a:rPr lang="en-US" sz="1400" i="0" dirty="0" smtClean="0">
                <a:latin typeface="Times New Roman" pitchFamily="18" charset="0"/>
              </a:rPr>
              <a:t>40+44+48</a:t>
            </a:r>
            <a:endParaRPr lang="en-US" sz="1400" i="0" dirty="0">
              <a:latin typeface="Times New Roman" pitchFamily="18" charset="0"/>
            </a:endParaRPr>
          </a:p>
        </p:txBody>
      </p:sp>
      <p:sp>
        <p:nvSpPr>
          <p:cNvPr id="17" name="Text Box 42"/>
          <p:cNvSpPr txBox="1">
            <a:spLocks noChangeArrowheads="1"/>
          </p:cNvSpPr>
          <p:nvPr/>
        </p:nvSpPr>
        <p:spPr bwMode="auto">
          <a:xfrm>
            <a:off x="2514600" y="4572000"/>
            <a:ext cx="573087" cy="336550"/>
          </a:xfrm>
          <a:prstGeom prst="rect">
            <a:avLst/>
          </a:prstGeom>
          <a:noFill/>
          <a:ln w="50800" algn="ctr">
            <a:noFill/>
            <a:miter lim="800000"/>
            <a:headEnd/>
            <a:tailEnd/>
          </a:ln>
        </p:spPr>
        <p:txBody>
          <a:bodyPr wrap="none">
            <a:spAutoFit/>
          </a:bodyPr>
          <a:lstStyle/>
          <a:p>
            <a:r>
              <a:rPr lang="en-US" sz="1600" dirty="0"/>
              <a:t>AP1</a:t>
            </a:r>
          </a:p>
        </p:txBody>
      </p:sp>
      <p:sp>
        <p:nvSpPr>
          <p:cNvPr id="18" name="Text Box 43"/>
          <p:cNvSpPr txBox="1">
            <a:spLocks noChangeArrowheads="1"/>
          </p:cNvSpPr>
          <p:nvPr/>
        </p:nvSpPr>
        <p:spPr bwMode="auto">
          <a:xfrm>
            <a:off x="4572000" y="4419600"/>
            <a:ext cx="573087" cy="336550"/>
          </a:xfrm>
          <a:prstGeom prst="rect">
            <a:avLst/>
          </a:prstGeom>
          <a:noFill/>
          <a:ln w="50800" algn="ctr">
            <a:noFill/>
            <a:miter lim="800000"/>
            <a:headEnd/>
            <a:tailEnd/>
          </a:ln>
        </p:spPr>
        <p:txBody>
          <a:bodyPr wrap="none">
            <a:spAutoFit/>
          </a:bodyPr>
          <a:lstStyle/>
          <a:p>
            <a:r>
              <a:rPr lang="en-US" sz="1600" dirty="0"/>
              <a:t>AP2</a:t>
            </a:r>
          </a:p>
        </p:txBody>
      </p:sp>
      <p:sp>
        <p:nvSpPr>
          <p:cNvPr id="19" name="Text Box 44"/>
          <p:cNvSpPr txBox="1">
            <a:spLocks noChangeArrowheads="1"/>
          </p:cNvSpPr>
          <p:nvPr/>
        </p:nvSpPr>
        <p:spPr bwMode="auto">
          <a:xfrm>
            <a:off x="3733800" y="4648200"/>
            <a:ext cx="657168" cy="338554"/>
          </a:xfrm>
          <a:prstGeom prst="rect">
            <a:avLst/>
          </a:prstGeom>
          <a:noFill/>
          <a:ln w="50800" algn="ctr">
            <a:noFill/>
            <a:miter lim="800000"/>
            <a:headEnd/>
            <a:tailEnd/>
          </a:ln>
        </p:spPr>
        <p:txBody>
          <a:bodyPr wrap="none">
            <a:spAutoFit/>
          </a:bodyPr>
          <a:lstStyle/>
          <a:p>
            <a:r>
              <a:rPr lang="en-US" sz="1600" dirty="0" smtClean="0"/>
              <a:t>STA2</a:t>
            </a:r>
            <a:endParaRPr lang="en-US" sz="1600" dirty="0"/>
          </a:p>
        </p:txBody>
      </p:sp>
      <p:sp>
        <p:nvSpPr>
          <p:cNvPr id="21"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8</a:t>
            </a:fld>
            <a:endParaRPr lang="en-US" dirty="0"/>
          </a:p>
        </p:txBody>
      </p:sp>
      <p:sp>
        <p:nvSpPr>
          <p:cNvPr id="2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20" name="Text Box 44"/>
          <p:cNvSpPr txBox="1">
            <a:spLocks noChangeArrowheads="1"/>
          </p:cNvSpPr>
          <p:nvPr/>
        </p:nvSpPr>
        <p:spPr bwMode="auto">
          <a:xfrm>
            <a:off x="3276600" y="4800600"/>
            <a:ext cx="657168" cy="338554"/>
          </a:xfrm>
          <a:prstGeom prst="rect">
            <a:avLst/>
          </a:prstGeom>
          <a:noFill/>
          <a:ln w="50800" algn="ctr">
            <a:noFill/>
            <a:miter lim="800000"/>
            <a:headEnd/>
            <a:tailEnd/>
          </a:ln>
        </p:spPr>
        <p:txBody>
          <a:bodyPr wrap="none">
            <a:spAutoFit/>
          </a:bodyPr>
          <a:lstStyle/>
          <a:p>
            <a:r>
              <a:rPr lang="en-US" sz="1600" dirty="0" smtClean="0"/>
              <a:t>STA1</a:t>
            </a:r>
            <a:endParaRPr lang="en-US" sz="1600" dirty="0"/>
          </a:p>
        </p:txBody>
      </p:sp>
      <p:sp>
        <p:nvSpPr>
          <p:cNvPr id="23" name="AutoShape 32"/>
          <p:cNvSpPr>
            <a:spLocks noChangeArrowheads="1"/>
          </p:cNvSpPr>
          <p:nvPr/>
        </p:nvSpPr>
        <p:spPr bwMode="auto">
          <a:xfrm>
            <a:off x="5867400" y="4876800"/>
            <a:ext cx="228600" cy="1524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24" name="AutoShape 38"/>
          <p:cNvSpPr>
            <a:spLocks noChangeArrowheads="1"/>
          </p:cNvSpPr>
          <p:nvPr/>
        </p:nvSpPr>
        <p:spPr bwMode="auto">
          <a:xfrm>
            <a:off x="5486400" y="5105400"/>
            <a:ext cx="228600" cy="4572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25" name="Text Box 42"/>
          <p:cNvSpPr txBox="1">
            <a:spLocks noChangeArrowheads="1"/>
          </p:cNvSpPr>
          <p:nvPr/>
        </p:nvSpPr>
        <p:spPr bwMode="auto">
          <a:xfrm>
            <a:off x="5334000" y="4724400"/>
            <a:ext cx="573087" cy="338554"/>
          </a:xfrm>
          <a:prstGeom prst="rect">
            <a:avLst/>
          </a:prstGeom>
          <a:noFill/>
          <a:ln w="50800" algn="ctr">
            <a:noFill/>
            <a:miter lim="800000"/>
            <a:headEnd/>
            <a:tailEnd/>
          </a:ln>
        </p:spPr>
        <p:txBody>
          <a:bodyPr wrap="square">
            <a:spAutoFit/>
          </a:bodyPr>
          <a:lstStyle/>
          <a:p>
            <a:r>
              <a:rPr lang="en-US" sz="1600" dirty="0" smtClean="0"/>
              <a:t>AP3</a:t>
            </a:r>
            <a:endParaRPr lang="en-US" sz="1600" dirty="0"/>
          </a:p>
        </p:txBody>
      </p:sp>
      <p:sp>
        <p:nvSpPr>
          <p:cNvPr id="26" name="Text Box 44"/>
          <p:cNvSpPr txBox="1">
            <a:spLocks noChangeArrowheads="1"/>
          </p:cNvSpPr>
          <p:nvPr/>
        </p:nvSpPr>
        <p:spPr bwMode="auto">
          <a:xfrm>
            <a:off x="5715000" y="4343400"/>
            <a:ext cx="657168" cy="338554"/>
          </a:xfrm>
          <a:prstGeom prst="rect">
            <a:avLst/>
          </a:prstGeom>
          <a:noFill/>
          <a:ln w="50800" algn="ctr">
            <a:noFill/>
            <a:miter lim="800000"/>
            <a:headEnd/>
            <a:tailEnd/>
          </a:ln>
        </p:spPr>
        <p:txBody>
          <a:bodyPr wrap="none">
            <a:spAutoFit/>
          </a:bodyPr>
          <a:lstStyle/>
          <a:p>
            <a:r>
              <a:rPr lang="en-US" sz="1600" dirty="0" smtClean="0"/>
              <a:t>STA3</a:t>
            </a:r>
            <a:endParaRPr lang="en-US" sz="1600" dirty="0"/>
          </a:p>
        </p:txBody>
      </p:sp>
      <p:sp>
        <p:nvSpPr>
          <p:cNvPr id="27" name="Oval 40"/>
          <p:cNvSpPr>
            <a:spLocks noChangeArrowheads="1"/>
          </p:cNvSpPr>
          <p:nvPr/>
        </p:nvSpPr>
        <p:spPr bwMode="auto">
          <a:xfrm>
            <a:off x="3962400" y="3657600"/>
            <a:ext cx="2971800" cy="2819400"/>
          </a:xfrm>
          <a:prstGeom prst="ellipse">
            <a:avLst/>
          </a:prstGeom>
          <a:noFill/>
          <a:ln w="9525" algn="ctr">
            <a:solidFill>
              <a:srgbClr val="92D050"/>
            </a:solidFill>
            <a:prstDash val="dash"/>
            <a:round/>
            <a:headEnd/>
            <a:tailEnd/>
          </a:ln>
        </p:spPr>
        <p:txBody>
          <a:bodyPr wrap="none" lIns="0" tIns="0" rIns="0" bIns="0" anchor="ctr"/>
          <a:lstStyle/>
          <a:p>
            <a:endParaRPr lang="en-GB"/>
          </a:p>
        </p:txBody>
      </p:sp>
      <p:sp>
        <p:nvSpPr>
          <p:cNvPr id="28" name="Text Box 35"/>
          <p:cNvSpPr txBox="1">
            <a:spLocks noChangeArrowheads="1"/>
          </p:cNvSpPr>
          <p:nvPr/>
        </p:nvSpPr>
        <p:spPr bwMode="auto">
          <a:xfrm>
            <a:off x="5715000" y="2971800"/>
            <a:ext cx="1447800" cy="738664"/>
          </a:xfrm>
          <a:prstGeom prst="rect">
            <a:avLst/>
          </a:prstGeom>
          <a:noFill/>
          <a:ln w="12700">
            <a:noFill/>
            <a:miter lim="800000"/>
            <a:headEnd type="none" w="sm" len="sm"/>
            <a:tailEnd type="none" w="sm" len="sm"/>
          </a:ln>
        </p:spPr>
        <p:txBody>
          <a:bodyPr wrap="square">
            <a:spAutoFit/>
          </a:bodyPr>
          <a:lstStyle/>
          <a:p>
            <a:r>
              <a:rPr lang="en-US" sz="1400" i="0" dirty="0" smtClean="0">
                <a:latin typeface="Times New Roman" pitchFamily="18" charset="0"/>
              </a:rPr>
              <a:t>BSS_40MHz_2</a:t>
            </a:r>
            <a:endParaRPr lang="en-US" sz="1400" i="0" dirty="0">
              <a:latin typeface="Times New Roman" pitchFamily="18" charset="0"/>
            </a:endParaRPr>
          </a:p>
          <a:p>
            <a:r>
              <a:rPr lang="en-US" sz="1400" i="0" dirty="0">
                <a:latin typeface="Times New Roman" pitchFamily="18" charset="0"/>
              </a:rPr>
              <a:t>Channels: </a:t>
            </a:r>
            <a:endParaRPr lang="en-US" sz="1400" dirty="0">
              <a:latin typeface="Times New Roman" pitchFamily="18" charset="0"/>
            </a:endParaRPr>
          </a:p>
          <a:p>
            <a:r>
              <a:rPr lang="en-US" sz="1400" dirty="0" smtClean="0"/>
              <a:t>36</a:t>
            </a:r>
            <a:r>
              <a:rPr lang="en-US" sz="1400" i="0" dirty="0" smtClean="0">
                <a:latin typeface="Times New Roman" pitchFamily="18" charset="0"/>
              </a:rPr>
              <a:t>(p)+40</a:t>
            </a:r>
            <a:endParaRPr lang="en-US" sz="1400" i="0" dirty="0">
              <a:latin typeface="Times New Roman" pitchFamily="18" charset="0"/>
            </a:endParaRPr>
          </a:p>
        </p:txBody>
      </p:sp>
      <p:sp>
        <p:nvSpPr>
          <p:cNvPr id="29"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RTS/CTS with receiver CCA improves the throughput of all </a:t>
            </a:r>
            <a:r>
              <a:rPr lang="en-US" sz="2400" smtClean="0"/>
              <a:t>three BSSs</a:t>
            </a:r>
            <a:endParaRPr lang="en-US" sz="24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9</a:t>
            </a:fld>
            <a:endParaRPr lang="en-US"/>
          </a:p>
        </p:txBody>
      </p:sp>
      <p:pic>
        <p:nvPicPr>
          <p:cNvPr id="20486" name="Picture 6"/>
          <p:cNvPicPr>
            <a:picLocks noChangeAspect="1" noChangeArrowheads="1"/>
          </p:cNvPicPr>
          <p:nvPr/>
        </p:nvPicPr>
        <p:blipFill>
          <a:blip r:embed="rId2" cstate="print"/>
          <a:srcRect/>
          <a:stretch>
            <a:fillRect/>
          </a:stretch>
        </p:blipFill>
        <p:spPr bwMode="auto">
          <a:xfrm>
            <a:off x="5029200" y="1828800"/>
            <a:ext cx="3587993" cy="4248150"/>
          </a:xfrm>
          <a:prstGeom prst="rect">
            <a:avLst/>
          </a:prstGeom>
          <a:noFill/>
          <a:ln w="9525">
            <a:noFill/>
            <a:miter lim="800000"/>
            <a:headEnd/>
            <a:tailEnd/>
          </a:ln>
        </p:spPr>
      </p:pic>
      <p:sp>
        <p:nvSpPr>
          <p:cNvPr id="11" name="TextBox 10"/>
          <p:cNvSpPr txBox="1"/>
          <p:nvPr/>
        </p:nvSpPr>
        <p:spPr>
          <a:xfrm>
            <a:off x="5715000" y="6096000"/>
            <a:ext cx="2339487" cy="307777"/>
          </a:xfrm>
          <a:prstGeom prst="rect">
            <a:avLst/>
          </a:prstGeom>
          <a:noFill/>
        </p:spPr>
        <p:txBody>
          <a:bodyPr wrap="none" rtlCol="0">
            <a:spAutoFit/>
          </a:bodyPr>
          <a:lstStyle/>
          <a:p>
            <a:r>
              <a:rPr lang="en-US" sz="1400" dirty="0" smtClean="0"/>
              <a:t>RTS/CTS with BW indication</a:t>
            </a:r>
            <a:endParaRPr lang="en-US" sz="1400" dirty="0"/>
          </a:p>
        </p:txBody>
      </p:sp>
      <p:sp>
        <p:nvSpPr>
          <p:cNvPr id="14" name="TextBox 13"/>
          <p:cNvSpPr txBox="1"/>
          <p:nvPr/>
        </p:nvSpPr>
        <p:spPr>
          <a:xfrm>
            <a:off x="6096000" y="4495800"/>
            <a:ext cx="1720407" cy="307777"/>
          </a:xfrm>
          <a:prstGeom prst="rect">
            <a:avLst/>
          </a:prstGeom>
          <a:noFill/>
        </p:spPr>
        <p:txBody>
          <a:bodyPr wrap="none" rtlCol="0">
            <a:spAutoFit/>
          </a:bodyPr>
          <a:lstStyle/>
          <a:p>
            <a:r>
              <a:rPr lang="en-US" sz="1400" dirty="0" smtClean="0"/>
              <a:t>BSS_80MHz (STA2)</a:t>
            </a:r>
            <a:endParaRPr lang="en-US" sz="1400" dirty="0"/>
          </a:p>
        </p:txBody>
      </p:sp>
      <p:sp>
        <p:nvSpPr>
          <p:cNvPr id="16" name="TextBox 15"/>
          <p:cNvSpPr txBox="1"/>
          <p:nvPr/>
        </p:nvSpPr>
        <p:spPr>
          <a:xfrm>
            <a:off x="6168102" y="3886200"/>
            <a:ext cx="1795684" cy="307777"/>
          </a:xfrm>
          <a:prstGeom prst="rect">
            <a:avLst/>
          </a:prstGeom>
          <a:noFill/>
        </p:spPr>
        <p:txBody>
          <a:bodyPr wrap="none" rtlCol="0">
            <a:spAutoFit/>
          </a:bodyPr>
          <a:lstStyle/>
          <a:p>
            <a:r>
              <a:rPr lang="en-US" sz="1400" dirty="0" smtClean="0"/>
              <a:t>BSS_40MHz_1 (blue)</a:t>
            </a:r>
            <a:endParaRPr lang="en-US" sz="1400" dirty="0"/>
          </a:p>
        </p:txBody>
      </p:sp>
      <p:sp>
        <p:nvSpPr>
          <p:cNvPr id="18" name="TextBox 17"/>
          <p:cNvSpPr txBox="1"/>
          <p:nvPr/>
        </p:nvSpPr>
        <p:spPr>
          <a:xfrm>
            <a:off x="6168102" y="3472243"/>
            <a:ext cx="1885453" cy="307777"/>
          </a:xfrm>
          <a:prstGeom prst="rect">
            <a:avLst/>
          </a:prstGeom>
          <a:noFill/>
        </p:spPr>
        <p:txBody>
          <a:bodyPr wrap="none" rtlCol="0">
            <a:spAutoFit/>
          </a:bodyPr>
          <a:lstStyle/>
          <a:p>
            <a:r>
              <a:rPr lang="en-US" sz="1400" dirty="0" smtClean="0"/>
              <a:t>BSS_40MHz_2 (green)</a:t>
            </a:r>
            <a:endParaRPr lang="en-US" sz="1400" dirty="0"/>
          </a:p>
        </p:txBody>
      </p:sp>
      <p:sp>
        <p:nvSpPr>
          <p:cNvPr id="23" name="TextBox 22"/>
          <p:cNvSpPr txBox="1"/>
          <p:nvPr/>
        </p:nvSpPr>
        <p:spPr>
          <a:xfrm rot="16200000">
            <a:off x="-485525" y="3637229"/>
            <a:ext cx="2193229" cy="307777"/>
          </a:xfrm>
          <a:prstGeom prst="rect">
            <a:avLst/>
          </a:prstGeom>
          <a:noFill/>
        </p:spPr>
        <p:txBody>
          <a:bodyPr wrap="none" rtlCol="0">
            <a:spAutoFit/>
          </a:bodyPr>
          <a:lstStyle/>
          <a:p>
            <a:r>
              <a:rPr lang="en-US" sz="1400" dirty="0" smtClean="0"/>
              <a:t>Per BSS throughput (Mbps)</a:t>
            </a:r>
            <a:endParaRPr lang="en-US" sz="1400" dirty="0"/>
          </a:p>
        </p:txBody>
      </p:sp>
      <p:pic>
        <p:nvPicPr>
          <p:cNvPr id="24" name="Picture 4"/>
          <p:cNvPicPr>
            <a:picLocks noChangeAspect="1" noChangeArrowheads="1"/>
          </p:cNvPicPr>
          <p:nvPr/>
        </p:nvPicPr>
        <p:blipFill>
          <a:blip r:embed="rId3" cstate="print"/>
          <a:srcRect/>
          <a:stretch>
            <a:fillRect/>
          </a:stretch>
        </p:blipFill>
        <p:spPr bwMode="auto">
          <a:xfrm>
            <a:off x="838200" y="1856302"/>
            <a:ext cx="3733800" cy="4217811"/>
          </a:xfrm>
          <a:prstGeom prst="rect">
            <a:avLst/>
          </a:prstGeom>
          <a:noFill/>
          <a:ln w="9525">
            <a:noFill/>
            <a:miter lim="800000"/>
            <a:headEnd/>
            <a:tailEnd/>
          </a:ln>
        </p:spPr>
      </p:pic>
      <p:sp>
        <p:nvSpPr>
          <p:cNvPr id="25" name="TextBox 24"/>
          <p:cNvSpPr txBox="1"/>
          <p:nvPr/>
        </p:nvSpPr>
        <p:spPr>
          <a:xfrm>
            <a:off x="1447800" y="6123503"/>
            <a:ext cx="2605137" cy="307777"/>
          </a:xfrm>
          <a:prstGeom prst="rect">
            <a:avLst/>
          </a:prstGeom>
          <a:noFill/>
        </p:spPr>
        <p:txBody>
          <a:bodyPr wrap="none" rtlCol="0">
            <a:spAutoFit/>
          </a:bodyPr>
          <a:lstStyle/>
          <a:p>
            <a:r>
              <a:rPr lang="en-US" sz="1400" dirty="0" smtClean="0"/>
              <a:t>11n RTS/CTS (no receiver CCA )</a:t>
            </a:r>
            <a:endParaRPr lang="en-US" sz="1400" dirty="0"/>
          </a:p>
        </p:txBody>
      </p:sp>
      <p:sp>
        <p:nvSpPr>
          <p:cNvPr id="26" name="TextBox 25"/>
          <p:cNvSpPr txBox="1"/>
          <p:nvPr/>
        </p:nvSpPr>
        <p:spPr>
          <a:xfrm>
            <a:off x="1981200" y="4675703"/>
            <a:ext cx="1720407" cy="307777"/>
          </a:xfrm>
          <a:prstGeom prst="rect">
            <a:avLst/>
          </a:prstGeom>
          <a:noFill/>
        </p:spPr>
        <p:txBody>
          <a:bodyPr wrap="none" rtlCol="0">
            <a:spAutoFit/>
          </a:bodyPr>
          <a:lstStyle/>
          <a:p>
            <a:r>
              <a:rPr lang="en-US" sz="1400" dirty="0" smtClean="0"/>
              <a:t>BSS_80MHz (STA2)</a:t>
            </a:r>
            <a:endParaRPr lang="en-US" sz="1400" dirty="0"/>
          </a:p>
        </p:txBody>
      </p:sp>
      <p:sp>
        <p:nvSpPr>
          <p:cNvPr id="27" name="TextBox 26"/>
          <p:cNvSpPr txBox="1"/>
          <p:nvPr/>
        </p:nvSpPr>
        <p:spPr>
          <a:xfrm>
            <a:off x="1861916" y="5315783"/>
            <a:ext cx="1795684" cy="307777"/>
          </a:xfrm>
          <a:prstGeom prst="rect">
            <a:avLst/>
          </a:prstGeom>
          <a:noFill/>
        </p:spPr>
        <p:txBody>
          <a:bodyPr wrap="none" rtlCol="0">
            <a:spAutoFit/>
          </a:bodyPr>
          <a:lstStyle/>
          <a:p>
            <a:r>
              <a:rPr lang="en-US" sz="1400" dirty="0" smtClean="0"/>
              <a:t>BSS_40MHz_1 (blue)</a:t>
            </a:r>
            <a:endParaRPr lang="en-US" sz="1400" dirty="0"/>
          </a:p>
        </p:txBody>
      </p:sp>
      <p:sp>
        <p:nvSpPr>
          <p:cNvPr id="15"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52583</TotalTime>
  <Words>1319</Words>
  <Application>Microsoft Office PowerPoint</Application>
  <PresentationFormat>On-screen Show (4:3)</PresentationFormat>
  <Paragraphs>251</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ACcord Submission Template</vt:lpstr>
      <vt:lpstr>Document</vt:lpstr>
      <vt:lpstr>RTS/CTS Operation for Wider Bandwidths</vt:lpstr>
      <vt:lpstr>Outline</vt:lpstr>
      <vt:lpstr>Current RTS/CTS rule for wider channels becomes out-dated when 11ac starts to use more secondary channels</vt:lpstr>
      <vt:lpstr>Definitions: dynamic BW operation and static BW operation</vt:lpstr>
      <vt:lpstr>RTS/CTS rules should be adjusted to account for secondary channel CCA</vt:lpstr>
      <vt:lpstr>The initiator informs the responder whether it is capable of dynamic BW operation</vt:lpstr>
      <vt:lpstr>Simulation parameters</vt:lpstr>
      <vt:lpstr>Simulation Scenario</vt:lpstr>
      <vt:lpstr>RTS/CTS with receiver CCA improves the throughput of all three BSSs</vt:lpstr>
      <vt:lpstr>Without BW indication in RTS/CTS and receiver CCA, 80MHz STA suffers from constant collisions</vt:lpstr>
      <vt:lpstr>Define the channel width selection rules to allow CTS being transmitted over narrower channels</vt:lpstr>
      <vt:lpstr>Conclusions</vt:lpstr>
      <vt:lpstr>Pre-motion 1</vt:lpstr>
      <vt:lpstr>Pre-motion 2</vt:lpstr>
      <vt:lpstr>Pre-motion 3</vt:lpstr>
      <vt:lpstr>Pre-motion 4</vt:lpstr>
      <vt:lpstr>Pre-motion 5</vt:lpstr>
    </vt:vector>
  </TitlesOfParts>
  <Company>Intel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80MHz Medium Access</dc:title>
  <dc:creator>Michelle Gong</dc:creator>
  <cp:lastModifiedBy>Gong, Michelle X</cp:lastModifiedBy>
  <cp:revision>906</cp:revision>
  <cp:lastPrinted>1998-02-10T13:28:06Z</cp:lastPrinted>
  <dcterms:created xsi:type="dcterms:W3CDTF">2009-12-02T19:05:24Z</dcterms:created>
  <dcterms:modified xsi:type="dcterms:W3CDTF">2010-11-07T23:17:20Z</dcterms:modified>
</cp:coreProperties>
</file>