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57" r:id="rId3"/>
    <p:sldId id="271" r:id="rId4"/>
    <p:sldId id="272" r:id="rId5"/>
    <p:sldId id="273" r:id="rId6"/>
    <p:sldId id="270" r:id="rId7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38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CA" smtClean="0"/>
              <a:t>doc.: IEEE 802.11-10/1155r0</a:t>
            </a: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CA"/>
              <a:t>Page </a:t>
            </a:r>
            <a:fld id="{A90B1337-EDE8-4086-9544-27A46DF24E3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CA" smtClean="0"/>
              <a:t>doc.: IEEE 802.11-10/1155r0</a:t>
            </a: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CA"/>
              <a:t>Page </a:t>
            </a:r>
            <a:fld id="{0586C38E-BAB0-478E-909B-01879B8BDB9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CA" smtClean="0"/>
              <a:t>doc.: IEEE 802.11-10/1155r0</a:t>
            </a:r>
            <a:endParaRPr lang="en-CA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  <a:endParaRPr lang="en-CA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CA"/>
              <a:t>Page </a:t>
            </a:r>
            <a:fld id="{D39F5879-EB75-4A79-950D-DEC090C8F472}" type="slidenum">
              <a:rPr lang="en-CA"/>
              <a:pPr/>
              <a:t>1</a:t>
            </a:fld>
            <a:endParaRPr lang="en-CA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CA" smtClean="0"/>
              <a:t>doc.: IEEE 802.11-10/1155r0</a:t>
            </a:r>
            <a:endParaRPr lang="en-CA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  <a:endParaRPr lang="en-CA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CA"/>
              <a:t>Page </a:t>
            </a:r>
            <a:fld id="{67DA9EAE-FE09-47E6-BEAB-E543E70E85FB}" type="slidenum">
              <a:rPr lang="en-CA"/>
              <a:pPr/>
              <a:t>2</a:t>
            </a:fld>
            <a:endParaRPr lang="en-CA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CA" smtClean="0"/>
              <a:t>doc.: IEEE 802.11-10/1155r0</a:t>
            </a:r>
            <a:endParaRPr lang="en-CA"/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  <a:endParaRPr lang="en-CA"/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CA"/>
              <a:t>Page </a:t>
            </a:r>
            <a:fld id="{B802E0CF-4ABB-415E-B05E-A3D220BCA1C1}" type="slidenum">
              <a:rPr lang="en-CA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CA" smtClean="0"/>
              <a:t>doc.: IEEE 802.11-10/1155r0</a:t>
            </a:r>
            <a:endParaRPr lang="en-CA"/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  <a:endParaRPr lang="en-CA"/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CA"/>
              <a:t>Page </a:t>
            </a:r>
            <a:fld id="{28E7C036-33F9-42BC-97AE-184C460D90E0}" type="slidenum">
              <a:rPr lang="en-CA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33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CA" smtClean="0"/>
              <a:t>doc.: IEEE 802.11-10/1155r0</a:t>
            </a:r>
            <a:endParaRPr lang="en-CA"/>
          </a:p>
        </p:txBody>
      </p:sp>
      <p:sp>
        <p:nvSpPr>
          <p:cNvPr id="1331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  <a:endParaRPr lang="en-CA"/>
          </a:p>
        </p:txBody>
      </p:sp>
      <p:sp>
        <p:nvSpPr>
          <p:cNvPr id="133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133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CA"/>
              <a:t>Page </a:t>
            </a:r>
            <a:fld id="{FA928609-BED4-4257-9C56-4825B0022490}" type="slidenum">
              <a:rPr lang="en-CA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434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CA" smtClean="0"/>
              <a:t>doc.: IEEE 802.11-10/1155r0</a:t>
            </a:r>
            <a:endParaRPr lang="en-CA"/>
          </a:p>
        </p:txBody>
      </p:sp>
      <p:sp>
        <p:nvSpPr>
          <p:cNvPr id="1434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  <a:endParaRPr lang="en-CA"/>
          </a:p>
        </p:txBody>
      </p:sp>
      <p:sp>
        <p:nvSpPr>
          <p:cNvPr id="1434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1434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CA"/>
              <a:t>Page </a:t>
            </a:r>
            <a:fld id="{9DCDCA3B-A103-4E2E-8E39-A8992D5EA8E3}" type="slidenum">
              <a:rPr lang="en-CA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Slide </a:t>
            </a:r>
            <a:fld id="{CBE007EC-50B9-4D92-B9E4-DBCCE5A2C96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Slide </a:t>
            </a:r>
            <a:fld id="{367EC37F-EAE9-4A6E-A02B-80A39CED929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Slide </a:t>
            </a:r>
            <a:fld id="{2B0D4FF1-25FF-4962-93F2-072B0AE74DB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Slide </a:t>
            </a:r>
            <a:fld id="{C380EB4D-07D5-4B94-8BDC-0E7BD6D53BC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Slide </a:t>
            </a:r>
            <a:fld id="{EB452353-B151-49A8-B5D9-80076B08B0D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Slide </a:t>
            </a:r>
            <a:fld id="{2E1B287A-4898-44CA-AAD5-C4708007932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Slide </a:t>
            </a:r>
            <a:fld id="{C8B7895A-ECA8-4A45-8EC9-2CBD2D22B0D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Slide </a:t>
            </a:r>
            <a:fld id="{0E0AB44E-C96D-44AA-8CD9-0220D5E0523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Slide </a:t>
            </a:r>
            <a:fld id="{7AE5A9C1-CA36-4306-A492-824DE8E8280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Slide </a:t>
            </a:r>
            <a:fld id="{BD4BAF55-680B-4D49-9AE1-C56B4971533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Slide </a:t>
            </a:r>
            <a:fld id="{E9FD2097-B32E-429B-BE04-6084EEF47C2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CA"/>
              <a:t>Slide </a:t>
            </a:r>
            <a:fld id="{A5BE7C4E-F5E7-4814-969A-258200D40BE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CA" sz="1800" b="1" dirty="0"/>
              <a:t>doc.: IEEE </a:t>
            </a:r>
            <a:r>
              <a:rPr lang="en-CA" sz="1800" b="1" dirty="0" smtClean="0"/>
              <a:t>802.11-10/1155r0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  <a:endParaRPr lang="en-CA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CA"/>
              <a:t>Slide </a:t>
            </a:r>
            <a:fld id="{B0541B62-74A1-4A47-8312-6C38C79E69C6}" type="slidenum">
              <a:rPr lang="en-CA"/>
              <a:pPr/>
              <a:t>1</a:t>
            </a:fld>
            <a:endParaRPr lang="en-CA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CA" dirty="0" err="1" smtClean="0"/>
              <a:t>TGac</a:t>
            </a:r>
            <a:r>
              <a:rPr lang="en-CA" dirty="0" smtClean="0"/>
              <a:t> Proposed </a:t>
            </a:r>
            <a:r>
              <a:rPr lang="en-CA" dirty="0" smtClean="0"/>
              <a:t>Timeline </a:t>
            </a:r>
            <a:r>
              <a:rPr lang="en-CA" dirty="0" smtClean="0"/>
              <a:t>Changes</a:t>
            </a:r>
            <a:endParaRPr lang="en-CA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CA" sz="2000" dirty="0" smtClean="0"/>
              <a:t>Date:</a:t>
            </a:r>
            <a:r>
              <a:rPr lang="en-CA" sz="2000" b="0" dirty="0" smtClean="0"/>
              <a:t> </a:t>
            </a:r>
            <a:r>
              <a:rPr lang="en-CA" sz="2000" b="0" dirty="0" smtClean="0"/>
              <a:t>2010-09-15</a:t>
            </a:r>
            <a:endParaRPr lang="en-CA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7050" y="2271713"/>
          <a:ext cx="7896225" cy="2411412"/>
        </p:xfrm>
        <a:graphic>
          <a:graphicData uri="http://schemas.openxmlformats.org/presentationml/2006/ole">
            <p:oleObj spid="_x0000_s1026" name="Document" r:id="rId4" imgW="8257888" imgH="2538853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/>
              <a:t>Authors:</a:t>
            </a:r>
            <a:endParaRPr lang="en-CA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  <a:endParaRPr lang="en-CA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CA"/>
              <a:t>Slide </a:t>
            </a:r>
            <a:fld id="{E3F9C055-CC49-4EF9-8EE1-395FF1E89709}" type="slidenum">
              <a:rPr lang="en-CA"/>
              <a:pPr/>
              <a:t>2</a:t>
            </a:fld>
            <a:endParaRPr lang="en-CA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CA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CA" smtClean="0"/>
              <a:t>This submission proposes changes to the current TGac Timeline to reflect current progress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TGac Current Timeline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5800" y="4800600"/>
            <a:ext cx="7772400" cy="1295400"/>
          </a:xfrm>
        </p:spPr>
        <p:txBody>
          <a:bodyPr/>
          <a:lstStyle/>
          <a:p>
            <a:r>
              <a:rPr lang="en-CA" smtClean="0"/>
              <a:t>The current timeline doesn’t reflect the current progress</a:t>
            </a:r>
          </a:p>
          <a:p>
            <a:r>
              <a:rPr lang="en-CA" smtClean="0"/>
              <a:t>Need to define a more realistic timeline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  <a:endParaRPr lang="en-CA"/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CA"/>
              <a:t>Slide </a:t>
            </a:r>
            <a:fld id="{A59F72C4-C6E8-468E-97E7-460F19EDA411}" type="slidenum">
              <a:rPr lang="en-CA"/>
              <a:pPr/>
              <a:t>3</a:t>
            </a:fld>
            <a:endParaRPr lang="en-CA"/>
          </a:p>
        </p:txBody>
      </p:sp>
      <p:cxnSp>
        <p:nvCxnSpPr>
          <p:cNvPr id="7" name="Straight Connector 6"/>
          <p:cNvCxnSpPr/>
          <p:nvPr/>
        </p:nvCxnSpPr>
        <p:spPr>
          <a:xfrm>
            <a:off x="841375" y="3573463"/>
            <a:ext cx="7200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209007" y="3572669"/>
            <a:ext cx="144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3648869" y="3572669"/>
            <a:ext cx="144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088732" y="3572669"/>
            <a:ext cx="144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6530182" y="3572669"/>
            <a:ext cx="144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769144" y="3572669"/>
            <a:ext cx="144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7970044" y="3572669"/>
            <a:ext cx="144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41375" y="3789363"/>
            <a:ext cx="1439863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281238" y="3789363"/>
            <a:ext cx="1439862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721100" y="3789363"/>
            <a:ext cx="1439863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160963" y="3789363"/>
            <a:ext cx="1441450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602413" y="3789363"/>
            <a:ext cx="1439862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5" name="TextBox 18"/>
          <p:cNvSpPr txBox="1">
            <a:spLocks noChangeArrowheads="1"/>
          </p:cNvSpPr>
          <p:nvPr/>
        </p:nvSpPr>
        <p:spPr bwMode="auto">
          <a:xfrm>
            <a:off x="1273175" y="3860800"/>
            <a:ext cx="5508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400"/>
              <a:t>2009</a:t>
            </a:r>
          </a:p>
        </p:txBody>
      </p:sp>
      <p:sp>
        <p:nvSpPr>
          <p:cNvPr id="4116" name="TextBox 19"/>
          <p:cNvSpPr txBox="1">
            <a:spLocks noChangeArrowheads="1"/>
          </p:cNvSpPr>
          <p:nvPr/>
        </p:nvSpPr>
        <p:spPr bwMode="auto">
          <a:xfrm>
            <a:off x="2786063" y="3860800"/>
            <a:ext cx="549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400"/>
              <a:t>2010</a:t>
            </a:r>
          </a:p>
        </p:txBody>
      </p:sp>
      <p:sp>
        <p:nvSpPr>
          <p:cNvPr id="4117" name="TextBox 20"/>
          <p:cNvSpPr txBox="1">
            <a:spLocks noChangeArrowheads="1"/>
          </p:cNvSpPr>
          <p:nvPr/>
        </p:nvSpPr>
        <p:spPr bwMode="auto">
          <a:xfrm>
            <a:off x="4225925" y="3860800"/>
            <a:ext cx="549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400"/>
              <a:t>2011</a:t>
            </a:r>
          </a:p>
        </p:txBody>
      </p:sp>
      <p:sp>
        <p:nvSpPr>
          <p:cNvPr id="4118" name="TextBox 21"/>
          <p:cNvSpPr txBox="1">
            <a:spLocks noChangeArrowheads="1"/>
          </p:cNvSpPr>
          <p:nvPr/>
        </p:nvSpPr>
        <p:spPr bwMode="auto">
          <a:xfrm>
            <a:off x="5665788" y="3860800"/>
            <a:ext cx="549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400"/>
              <a:t>2012</a:t>
            </a:r>
          </a:p>
        </p:txBody>
      </p:sp>
      <p:sp>
        <p:nvSpPr>
          <p:cNvPr id="4119" name="TextBox 22"/>
          <p:cNvSpPr txBox="1">
            <a:spLocks noChangeArrowheads="1"/>
          </p:cNvSpPr>
          <p:nvPr/>
        </p:nvSpPr>
        <p:spPr bwMode="auto">
          <a:xfrm>
            <a:off x="7034213" y="3860800"/>
            <a:ext cx="549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400"/>
              <a:t>2013</a:t>
            </a:r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1812925" y="3321051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3252787" y="3321051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4692650" y="3321051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6134100" y="3321051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7573962" y="3321051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373062" y="3321051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41375" y="2852738"/>
            <a:ext cx="7200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27" name="Group 30"/>
          <p:cNvGrpSpPr>
            <a:grpSpLocks/>
          </p:cNvGrpSpPr>
          <p:nvPr/>
        </p:nvGrpSpPr>
        <p:grpSpPr bwMode="auto">
          <a:xfrm>
            <a:off x="827088" y="2781300"/>
            <a:ext cx="1298575" cy="333375"/>
            <a:chOff x="958074" y="4797152"/>
            <a:chExt cx="1297676" cy="333618"/>
          </a:xfrm>
        </p:grpSpPr>
        <p:cxnSp>
          <p:nvCxnSpPr>
            <p:cNvPr id="32" name="Straight Connector 31"/>
            <p:cNvCxnSpPr/>
            <p:nvPr/>
          </p:nvCxnSpPr>
          <p:spPr>
            <a:xfrm rot="5400000">
              <a:off x="1618707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971455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187206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1402956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1836043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2051794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91" name="TextBox 37"/>
            <p:cNvSpPr txBox="1">
              <a:spLocks noChangeArrowheads="1"/>
            </p:cNvSpPr>
            <p:nvPr/>
          </p:nvSpPr>
          <p:spPr bwMode="auto">
            <a:xfrm>
              <a:off x="958074" y="4869160"/>
              <a:ext cx="22955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4192" name="TextBox 38"/>
            <p:cNvSpPr txBox="1">
              <a:spLocks noChangeArrowheads="1"/>
            </p:cNvSpPr>
            <p:nvPr/>
          </p:nvSpPr>
          <p:spPr bwMode="auto">
            <a:xfrm>
              <a:off x="1115616" y="4869160"/>
              <a:ext cx="30489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4193" name="TextBox 39"/>
            <p:cNvSpPr txBox="1">
              <a:spLocks noChangeArrowheads="1"/>
            </p:cNvSpPr>
            <p:nvPr/>
          </p:nvSpPr>
          <p:spPr bwMode="auto">
            <a:xfrm>
              <a:off x="1314780" y="4869160"/>
              <a:ext cx="30489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4194" name="TextBox 40"/>
            <p:cNvSpPr txBox="1">
              <a:spLocks noChangeArrowheads="1"/>
            </p:cNvSpPr>
            <p:nvPr/>
          </p:nvSpPr>
          <p:spPr bwMode="auto">
            <a:xfrm>
              <a:off x="1547664" y="4869160"/>
              <a:ext cx="22955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4195" name="TextBox 41"/>
            <p:cNvSpPr txBox="1">
              <a:spLocks noChangeArrowheads="1"/>
            </p:cNvSpPr>
            <p:nvPr/>
          </p:nvSpPr>
          <p:spPr bwMode="auto">
            <a:xfrm>
              <a:off x="1763688" y="4869160"/>
              <a:ext cx="248786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S</a:t>
              </a:r>
            </a:p>
          </p:txBody>
        </p:sp>
        <p:sp>
          <p:nvSpPr>
            <p:cNvPr id="4196" name="TextBox 42"/>
            <p:cNvSpPr txBox="1">
              <a:spLocks noChangeArrowheads="1"/>
            </p:cNvSpPr>
            <p:nvPr/>
          </p:nvSpPr>
          <p:spPr bwMode="auto">
            <a:xfrm>
              <a:off x="1979712" y="4869160"/>
              <a:ext cx="27603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N</a:t>
              </a:r>
            </a:p>
          </p:txBody>
        </p:sp>
      </p:grpSp>
      <p:cxnSp>
        <p:nvCxnSpPr>
          <p:cNvPr id="44" name="Straight Connector 43"/>
          <p:cNvCxnSpPr/>
          <p:nvPr/>
        </p:nvCxnSpPr>
        <p:spPr>
          <a:xfrm rot="5400000">
            <a:off x="2941637" y="2852738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2293937" y="2852738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2509837" y="2852738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2725737" y="2852738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3157537" y="2852738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3373437" y="2852738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34" name="TextBox 49"/>
          <p:cNvSpPr txBox="1">
            <a:spLocks noChangeArrowheads="1"/>
          </p:cNvSpPr>
          <p:nvPr/>
        </p:nvSpPr>
        <p:spPr bwMode="auto">
          <a:xfrm>
            <a:off x="2279650" y="2852738"/>
            <a:ext cx="2301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100"/>
              <a:t>J</a:t>
            </a:r>
          </a:p>
        </p:txBody>
      </p:sp>
      <p:sp>
        <p:nvSpPr>
          <p:cNvPr id="4135" name="TextBox 50"/>
          <p:cNvSpPr txBox="1">
            <a:spLocks noChangeArrowheads="1"/>
          </p:cNvSpPr>
          <p:nvPr/>
        </p:nvSpPr>
        <p:spPr bwMode="auto">
          <a:xfrm>
            <a:off x="2436813" y="2852738"/>
            <a:ext cx="3048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100"/>
              <a:t>M</a:t>
            </a:r>
          </a:p>
        </p:txBody>
      </p:sp>
      <p:sp>
        <p:nvSpPr>
          <p:cNvPr id="4136" name="TextBox 51"/>
          <p:cNvSpPr txBox="1">
            <a:spLocks noChangeArrowheads="1"/>
          </p:cNvSpPr>
          <p:nvPr/>
        </p:nvSpPr>
        <p:spPr bwMode="auto">
          <a:xfrm>
            <a:off x="2636838" y="2852738"/>
            <a:ext cx="3048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100"/>
              <a:t>M</a:t>
            </a:r>
          </a:p>
        </p:txBody>
      </p:sp>
      <p:sp>
        <p:nvSpPr>
          <p:cNvPr id="4137" name="TextBox 52"/>
          <p:cNvSpPr txBox="1">
            <a:spLocks noChangeArrowheads="1"/>
          </p:cNvSpPr>
          <p:nvPr/>
        </p:nvSpPr>
        <p:spPr bwMode="auto">
          <a:xfrm>
            <a:off x="2868613" y="2852738"/>
            <a:ext cx="230187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100"/>
              <a:t>J</a:t>
            </a:r>
          </a:p>
        </p:txBody>
      </p:sp>
      <p:sp>
        <p:nvSpPr>
          <p:cNvPr id="4138" name="TextBox 53"/>
          <p:cNvSpPr txBox="1">
            <a:spLocks noChangeArrowheads="1"/>
          </p:cNvSpPr>
          <p:nvPr/>
        </p:nvSpPr>
        <p:spPr bwMode="auto">
          <a:xfrm>
            <a:off x="3086100" y="2852738"/>
            <a:ext cx="2476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100"/>
              <a:t>S</a:t>
            </a:r>
          </a:p>
        </p:txBody>
      </p:sp>
      <p:sp>
        <p:nvSpPr>
          <p:cNvPr id="4139" name="TextBox 54"/>
          <p:cNvSpPr txBox="1">
            <a:spLocks noChangeArrowheads="1"/>
          </p:cNvSpPr>
          <p:nvPr/>
        </p:nvSpPr>
        <p:spPr bwMode="auto">
          <a:xfrm>
            <a:off x="3302000" y="2852738"/>
            <a:ext cx="27463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100"/>
              <a:t>N</a:t>
            </a:r>
          </a:p>
        </p:txBody>
      </p:sp>
      <p:grpSp>
        <p:nvGrpSpPr>
          <p:cNvPr id="4140" name="Group 55"/>
          <p:cNvGrpSpPr>
            <a:grpSpLocks/>
          </p:cNvGrpSpPr>
          <p:nvPr/>
        </p:nvGrpSpPr>
        <p:grpSpPr bwMode="auto">
          <a:xfrm>
            <a:off x="3719513" y="2781300"/>
            <a:ext cx="1298575" cy="333375"/>
            <a:chOff x="958074" y="4797152"/>
            <a:chExt cx="1297676" cy="333618"/>
          </a:xfrm>
        </p:grpSpPr>
        <p:cxnSp>
          <p:nvCxnSpPr>
            <p:cNvPr id="57" name="Straight Connector 56"/>
            <p:cNvCxnSpPr/>
            <p:nvPr/>
          </p:nvCxnSpPr>
          <p:spPr>
            <a:xfrm rot="5400000">
              <a:off x="1618707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971455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1187206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1402956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1836043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2051794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79" name="TextBox 62"/>
            <p:cNvSpPr txBox="1">
              <a:spLocks noChangeArrowheads="1"/>
            </p:cNvSpPr>
            <p:nvPr/>
          </p:nvSpPr>
          <p:spPr bwMode="auto">
            <a:xfrm>
              <a:off x="958074" y="4869160"/>
              <a:ext cx="22955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4180" name="TextBox 63"/>
            <p:cNvSpPr txBox="1">
              <a:spLocks noChangeArrowheads="1"/>
            </p:cNvSpPr>
            <p:nvPr/>
          </p:nvSpPr>
          <p:spPr bwMode="auto">
            <a:xfrm>
              <a:off x="1115616" y="4869160"/>
              <a:ext cx="30489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4181" name="TextBox 64"/>
            <p:cNvSpPr txBox="1">
              <a:spLocks noChangeArrowheads="1"/>
            </p:cNvSpPr>
            <p:nvPr/>
          </p:nvSpPr>
          <p:spPr bwMode="auto">
            <a:xfrm>
              <a:off x="1314780" y="4869160"/>
              <a:ext cx="30489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4182" name="TextBox 65"/>
            <p:cNvSpPr txBox="1">
              <a:spLocks noChangeArrowheads="1"/>
            </p:cNvSpPr>
            <p:nvPr/>
          </p:nvSpPr>
          <p:spPr bwMode="auto">
            <a:xfrm>
              <a:off x="1547664" y="4869160"/>
              <a:ext cx="22955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4183" name="TextBox 66"/>
            <p:cNvSpPr txBox="1">
              <a:spLocks noChangeArrowheads="1"/>
            </p:cNvSpPr>
            <p:nvPr/>
          </p:nvSpPr>
          <p:spPr bwMode="auto">
            <a:xfrm>
              <a:off x="1763688" y="4869160"/>
              <a:ext cx="248786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S</a:t>
              </a:r>
            </a:p>
          </p:txBody>
        </p:sp>
        <p:sp>
          <p:nvSpPr>
            <p:cNvPr id="4184" name="TextBox 67"/>
            <p:cNvSpPr txBox="1">
              <a:spLocks noChangeArrowheads="1"/>
            </p:cNvSpPr>
            <p:nvPr/>
          </p:nvSpPr>
          <p:spPr bwMode="auto">
            <a:xfrm>
              <a:off x="1979712" y="4869160"/>
              <a:ext cx="27603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N</a:t>
              </a:r>
            </a:p>
          </p:txBody>
        </p:sp>
      </p:grpSp>
      <p:grpSp>
        <p:nvGrpSpPr>
          <p:cNvPr id="4141" name="Group 68"/>
          <p:cNvGrpSpPr>
            <a:grpSpLocks/>
          </p:cNvGrpSpPr>
          <p:nvPr/>
        </p:nvGrpSpPr>
        <p:grpSpPr bwMode="auto">
          <a:xfrm>
            <a:off x="5160963" y="2781300"/>
            <a:ext cx="1298575" cy="333375"/>
            <a:chOff x="958074" y="4797152"/>
            <a:chExt cx="1297676" cy="333618"/>
          </a:xfrm>
        </p:grpSpPr>
        <p:cxnSp>
          <p:nvCxnSpPr>
            <p:cNvPr id="70" name="Straight Connector 69"/>
            <p:cNvCxnSpPr/>
            <p:nvPr/>
          </p:nvCxnSpPr>
          <p:spPr>
            <a:xfrm rot="5400000">
              <a:off x="1618707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>
              <a:off x="971455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>
              <a:off x="1187206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1402956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1836043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>
              <a:off x="2051794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67" name="TextBox 75"/>
            <p:cNvSpPr txBox="1">
              <a:spLocks noChangeArrowheads="1"/>
            </p:cNvSpPr>
            <p:nvPr/>
          </p:nvSpPr>
          <p:spPr bwMode="auto">
            <a:xfrm>
              <a:off x="958074" y="4869160"/>
              <a:ext cx="22955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4168" name="TextBox 76"/>
            <p:cNvSpPr txBox="1">
              <a:spLocks noChangeArrowheads="1"/>
            </p:cNvSpPr>
            <p:nvPr/>
          </p:nvSpPr>
          <p:spPr bwMode="auto">
            <a:xfrm>
              <a:off x="1115616" y="4869160"/>
              <a:ext cx="30489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4169" name="TextBox 77"/>
            <p:cNvSpPr txBox="1">
              <a:spLocks noChangeArrowheads="1"/>
            </p:cNvSpPr>
            <p:nvPr/>
          </p:nvSpPr>
          <p:spPr bwMode="auto">
            <a:xfrm>
              <a:off x="1314780" y="4869160"/>
              <a:ext cx="30489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4170" name="TextBox 78"/>
            <p:cNvSpPr txBox="1">
              <a:spLocks noChangeArrowheads="1"/>
            </p:cNvSpPr>
            <p:nvPr/>
          </p:nvSpPr>
          <p:spPr bwMode="auto">
            <a:xfrm>
              <a:off x="1547664" y="4869160"/>
              <a:ext cx="22955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4171" name="TextBox 79"/>
            <p:cNvSpPr txBox="1">
              <a:spLocks noChangeArrowheads="1"/>
            </p:cNvSpPr>
            <p:nvPr/>
          </p:nvSpPr>
          <p:spPr bwMode="auto">
            <a:xfrm>
              <a:off x="1763688" y="4869160"/>
              <a:ext cx="248786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S</a:t>
              </a:r>
            </a:p>
          </p:txBody>
        </p:sp>
        <p:sp>
          <p:nvSpPr>
            <p:cNvPr id="4172" name="TextBox 80"/>
            <p:cNvSpPr txBox="1">
              <a:spLocks noChangeArrowheads="1"/>
            </p:cNvSpPr>
            <p:nvPr/>
          </p:nvSpPr>
          <p:spPr bwMode="auto">
            <a:xfrm>
              <a:off x="1979712" y="4869160"/>
              <a:ext cx="27603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N</a:t>
              </a:r>
            </a:p>
          </p:txBody>
        </p:sp>
      </p:grpSp>
      <p:grpSp>
        <p:nvGrpSpPr>
          <p:cNvPr id="4142" name="Group 81"/>
          <p:cNvGrpSpPr>
            <a:grpSpLocks/>
          </p:cNvGrpSpPr>
          <p:nvPr/>
        </p:nvGrpSpPr>
        <p:grpSpPr bwMode="auto">
          <a:xfrm>
            <a:off x="6600825" y="2781300"/>
            <a:ext cx="1296988" cy="333375"/>
            <a:chOff x="958074" y="4797152"/>
            <a:chExt cx="1297676" cy="333618"/>
          </a:xfrm>
        </p:grpSpPr>
        <p:cxnSp>
          <p:nvCxnSpPr>
            <p:cNvPr id="83" name="Straight Connector 82"/>
            <p:cNvCxnSpPr/>
            <p:nvPr/>
          </p:nvCxnSpPr>
          <p:spPr>
            <a:xfrm rot="5400000">
              <a:off x="1619603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5400000">
              <a:off x="971560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1187574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1403589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5400000">
              <a:off x="1835618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2051632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55" name="TextBox 88"/>
            <p:cNvSpPr txBox="1">
              <a:spLocks noChangeArrowheads="1"/>
            </p:cNvSpPr>
            <p:nvPr/>
          </p:nvSpPr>
          <p:spPr bwMode="auto">
            <a:xfrm>
              <a:off x="958074" y="4869160"/>
              <a:ext cx="22955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4156" name="TextBox 89"/>
            <p:cNvSpPr txBox="1">
              <a:spLocks noChangeArrowheads="1"/>
            </p:cNvSpPr>
            <p:nvPr/>
          </p:nvSpPr>
          <p:spPr bwMode="auto">
            <a:xfrm>
              <a:off x="1115616" y="4869160"/>
              <a:ext cx="30489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4157" name="TextBox 90"/>
            <p:cNvSpPr txBox="1">
              <a:spLocks noChangeArrowheads="1"/>
            </p:cNvSpPr>
            <p:nvPr/>
          </p:nvSpPr>
          <p:spPr bwMode="auto">
            <a:xfrm>
              <a:off x="1314780" y="4869160"/>
              <a:ext cx="30489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4158" name="TextBox 91"/>
            <p:cNvSpPr txBox="1">
              <a:spLocks noChangeArrowheads="1"/>
            </p:cNvSpPr>
            <p:nvPr/>
          </p:nvSpPr>
          <p:spPr bwMode="auto">
            <a:xfrm>
              <a:off x="1547664" y="4869160"/>
              <a:ext cx="22955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4159" name="TextBox 92"/>
            <p:cNvSpPr txBox="1">
              <a:spLocks noChangeArrowheads="1"/>
            </p:cNvSpPr>
            <p:nvPr/>
          </p:nvSpPr>
          <p:spPr bwMode="auto">
            <a:xfrm>
              <a:off x="1763688" y="4869160"/>
              <a:ext cx="248786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S</a:t>
              </a:r>
            </a:p>
          </p:txBody>
        </p:sp>
        <p:sp>
          <p:nvSpPr>
            <p:cNvPr id="4160" name="TextBox 93"/>
            <p:cNvSpPr txBox="1">
              <a:spLocks noChangeArrowheads="1"/>
            </p:cNvSpPr>
            <p:nvPr/>
          </p:nvSpPr>
          <p:spPr bwMode="auto">
            <a:xfrm>
              <a:off x="1979712" y="4869160"/>
              <a:ext cx="27603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N</a:t>
              </a:r>
            </a:p>
          </p:txBody>
        </p:sp>
      </p:grpSp>
      <p:cxnSp>
        <p:nvCxnSpPr>
          <p:cNvPr id="95" name="Straight Arrow Connector 94"/>
          <p:cNvCxnSpPr/>
          <p:nvPr/>
        </p:nvCxnSpPr>
        <p:spPr>
          <a:xfrm rot="5400000">
            <a:off x="3146425" y="2563813"/>
            <a:ext cx="57626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44" name="TextBox 95"/>
          <p:cNvSpPr txBox="1">
            <a:spLocks noChangeArrowheads="1"/>
          </p:cNvSpPr>
          <p:nvPr/>
        </p:nvSpPr>
        <p:spPr bwMode="auto">
          <a:xfrm>
            <a:off x="3124200" y="1992313"/>
            <a:ext cx="619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D1.0</a:t>
            </a:r>
          </a:p>
        </p:txBody>
      </p:sp>
      <p:sp>
        <p:nvSpPr>
          <p:cNvPr id="97" name="Rectangle 96"/>
          <p:cNvSpPr/>
          <p:nvPr/>
        </p:nvSpPr>
        <p:spPr>
          <a:xfrm>
            <a:off x="3433763" y="2420938"/>
            <a:ext cx="1439862" cy="431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146" name="TextBox 97"/>
          <p:cNvSpPr txBox="1">
            <a:spLocks noChangeArrowheads="1"/>
          </p:cNvSpPr>
          <p:nvPr/>
        </p:nvSpPr>
        <p:spPr bwMode="auto">
          <a:xfrm>
            <a:off x="3516313" y="2420938"/>
            <a:ext cx="12128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/>
              <a:t>WG Letter ballot</a:t>
            </a:r>
          </a:p>
        </p:txBody>
      </p:sp>
      <p:sp>
        <p:nvSpPr>
          <p:cNvPr id="99" name="Rectangle 98"/>
          <p:cNvSpPr/>
          <p:nvPr/>
        </p:nvSpPr>
        <p:spPr>
          <a:xfrm>
            <a:off x="4873625" y="2420938"/>
            <a:ext cx="850900" cy="431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148" name="TextBox 99"/>
          <p:cNvSpPr txBox="1">
            <a:spLocks noChangeArrowheads="1"/>
          </p:cNvSpPr>
          <p:nvPr/>
        </p:nvSpPr>
        <p:spPr bwMode="auto">
          <a:xfrm>
            <a:off x="4859338" y="2420938"/>
            <a:ext cx="857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/>
              <a:t>Sponsor ballot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Proposed Changes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755576" y="4581128"/>
            <a:ext cx="7772400" cy="838200"/>
          </a:xfrm>
        </p:spPr>
        <p:txBody>
          <a:bodyPr/>
          <a:lstStyle/>
          <a:p>
            <a:r>
              <a:rPr lang="en-CA" sz="2000" dirty="0" smtClean="0"/>
              <a:t>Draft 1.0 is to be ready by May 2011 for WG Letter Ballot</a:t>
            </a:r>
          </a:p>
          <a:p>
            <a:pPr lvl="1"/>
            <a:r>
              <a:rPr lang="en-CA" sz="1800" dirty="0" smtClean="0"/>
              <a:t>Versions of the draft (e.g. D0.1) may be available earlier</a:t>
            </a:r>
          </a:p>
          <a:p>
            <a:r>
              <a:rPr lang="en-CA" sz="2200" dirty="0" smtClean="0"/>
              <a:t>WG Letter Ballot is extended to 20 months, which seems to be close to the current WG average [1].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  <a:endParaRPr lang="en-CA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CA"/>
              <a:t>Slide </a:t>
            </a:r>
            <a:fld id="{C7CC4A8F-1A92-4020-A989-43EE1CD7449F}" type="slidenum">
              <a:rPr lang="en-CA"/>
              <a:pPr/>
              <a:t>4</a:t>
            </a:fld>
            <a:endParaRPr lang="en-CA"/>
          </a:p>
        </p:txBody>
      </p:sp>
      <p:cxnSp>
        <p:nvCxnSpPr>
          <p:cNvPr id="7" name="Straight Connector 6"/>
          <p:cNvCxnSpPr/>
          <p:nvPr/>
        </p:nvCxnSpPr>
        <p:spPr>
          <a:xfrm>
            <a:off x="841375" y="3573463"/>
            <a:ext cx="7200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209007" y="3572669"/>
            <a:ext cx="144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3648869" y="3572669"/>
            <a:ext cx="144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088732" y="3572669"/>
            <a:ext cx="144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6530182" y="3572669"/>
            <a:ext cx="144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769144" y="3572669"/>
            <a:ext cx="144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7970044" y="3572669"/>
            <a:ext cx="144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41375" y="3789363"/>
            <a:ext cx="1439863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281238" y="3789363"/>
            <a:ext cx="1439862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721100" y="3789363"/>
            <a:ext cx="1439863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160963" y="3789363"/>
            <a:ext cx="1441450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602413" y="3789363"/>
            <a:ext cx="1439862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9" name="TextBox 18"/>
          <p:cNvSpPr txBox="1">
            <a:spLocks noChangeArrowheads="1"/>
          </p:cNvSpPr>
          <p:nvPr/>
        </p:nvSpPr>
        <p:spPr bwMode="auto">
          <a:xfrm>
            <a:off x="1273175" y="3860800"/>
            <a:ext cx="5508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400"/>
              <a:t>2009</a:t>
            </a:r>
          </a:p>
        </p:txBody>
      </p:sp>
      <p:sp>
        <p:nvSpPr>
          <p:cNvPr id="5140" name="TextBox 19"/>
          <p:cNvSpPr txBox="1">
            <a:spLocks noChangeArrowheads="1"/>
          </p:cNvSpPr>
          <p:nvPr/>
        </p:nvSpPr>
        <p:spPr bwMode="auto">
          <a:xfrm>
            <a:off x="2786063" y="3860800"/>
            <a:ext cx="549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400"/>
              <a:t>2010</a:t>
            </a:r>
          </a:p>
        </p:txBody>
      </p:sp>
      <p:sp>
        <p:nvSpPr>
          <p:cNvPr id="5141" name="TextBox 20"/>
          <p:cNvSpPr txBox="1">
            <a:spLocks noChangeArrowheads="1"/>
          </p:cNvSpPr>
          <p:nvPr/>
        </p:nvSpPr>
        <p:spPr bwMode="auto">
          <a:xfrm>
            <a:off x="4225925" y="3860800"/>
            <a:ext cx="549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400"/>
              <a:t>2011</a:t>
            </a:r>
          </a:p>
        </p:txBody>
      </p:sp>
      <p:sp>
        <p:nvSpPr>
          <p:cNvPr id="5142" name="TextBox 21"/>
          <p:cNvSpPr txBox="1">
            <a:spLocks noChangeArrowheads="1"/>
          </p:cNvSpPr>
          <p:nvPr/>
        </p:nvSpPr>
        <p:spPr bwMode="auto">
          <a:xfrm>
            <a:off x="5665788" y="3860800"/>
            <a:ext cx="549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400"/>
              <a:t>2012</a:t>
            </a:r>
          </a:p>
        </p:txBody>
      </p:sp>
      <p:sp>
        <p:nvSpPr>
          <p:cNvPr id="5143" name="TextBox 22"/>
          <p:cNvSpPr txBox="1">
            <a:spLocks noChangeArrowheads="1"/>
          </p:cNvSpPr>
          <p:nvPr/>
        </p:nvSpPr>
        <p:spPr bwMode="auto">
          <a:xfrm>
            <a:off x="7034213" y="3860800"/>
            <a:ext cx="549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400"/>
              <a:t>2013</a:t>
            </a:r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1812925" y="3321051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3252787" y="3321051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4692650" y="3321051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6134100" y="3321051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7573962" y="3321051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373062" y="3321051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41375" y="2852738"/>
            <a:ext cx="7200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51" name="Group 30"/>
          <p:cNvGrpSpPr>
            <a:grpSpLocks/>
          </p:cNvGrpSpPr>
          <p:nvPr/>
        </p:nvGrpSpPr>
        <p:grpSpPr bwMode="auto">
          <a:xfrm>
            <a:off x="827088" y="2781300"/>
            <a:ext cx="1298575" cy="333375"/>
            <a:chOff x="958074" y="4797152"/>
            <a:chExt cx="1297676" cy="333618"/>
          </a:xfrm>
        </p:grpSpPr>
        <p:cxnSp>
          <p:nvCxnSpPr>
            <p:cNvPr id="32" name="Straight Connector 31"/>
            <p:cNvCxnSpPr/>
            <p:nvPr/>
          </p:nvCxnSpPr>
          <p:spPr>
            <a:xfrm rot="5400000">
              <a:off x="1618707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971455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187206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1402956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1836043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2051794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15" name="TextBox 37"/>
            <p:cNvSpPr txBox="1">
              <a:spLocks noChangeArrowheads="1"/>
            </p:cNvSpPr>
            <p:nvPr/>
          </p:nvSpPr>
          <p:spPr bwMode="auto">
            <a:xfrm>
              <a:off x="958074" y="4869160"/>
              <a:ext cx="22955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5216" name="TextBox 38"/>
            <p:cNvSpPr txBox="1">
              <a:spLocks noChangeArrowheads="1"/>
            </p:cNvSpPr>
            <p:nvPr/>
          </p:nvSpPr>
          <p:spPr bwMode="auto">
            <a:xfrm>
              <a:off x="1115616" y="4869160"/>
              <a:ext cx="30489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5217" name="TextBox 39"/>
            <p:cNvSpPr txBox="1">
              <a:spLocks noChangeArrowheads="1"/>
            </p:cNvSpPr>
            <p:nvPr/>
          </p:nvSpPr>
          <p:spPr bwMode="auto">
            <a:xfrm>
              <a:off x="1314780" y="4869160"/>
              <a:ext cx="30489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5218" name="TextBox 40"/>
            <p:cNvSpPr txBox="1">
              <a:spLocks noChangeArrowheads="1"/>
            </p:cNvSpPr>
            <p:nvPr/>
          </p:nvSpPr>
          <p:spPr bwMode="auto">
            <a:xfrm>
              <a:off x="1547664" y="4869160"/>
              <a:ext cx="22955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5219" name="TextBox 41"/>
            <p:cNvSpPr txBox="1">
              <a:spLocks noChangeArrowheads="1"/>
            </p:cNvSpPr>
            <p:nvPr/>
          </p:nvSpPr>
          <p:spPr bwMode="auto">
            <a:xfrm>
              <a:off x="1763688" y="4869160"/>
              <a:ext cx="248786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S</a:t>
              </a:r>
            </a:p>
          </p:txBody>
        </p:sp>
        <p:sp>
          <p:nvSpPr>
            <p:cNvPr id="5220" name="TextBox 42"/>
            <p:cNvSpPr txBox="1">
              <a:spLocks noChangeArrowheads="1"/>
            </p:cNvSpPr>
            <p:nvPr/>
          </p:nvSpPr>
          <p:spPr bwMode="auto">
            <a:xfrm>
              <a:off x="1979712" y="4869160"/>
              <a:ext cx="27603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N</a:t>
              </a:r>
            </a:p>
          </p:txBody>
        </p:sp>
      </p:grpSp>
      <p:cxnSp>
        <p:nvCxnSpPr>
          <p:cNvPr id="44" name="Straight Connector 43"/>
          <p:cNvCxnSpPr/>
          <p:nvPr/>
        </p:nvCxnSpPr>
        <p:spPr>
          <a:xfrm rot="5400000">
            <a:off x="2941637" y="2852738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2293937" y="2852738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2509837" y="2852738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2725737" y="2852738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3157537" y="2852738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3373437" y="2852738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58" name="TextBox 49"/>
          <p:cNvSpPr txBox="1">
            <a:spLocks noChangeArrowheads="1"/>
          </p:cNvSpPr>
          <p:nvPr/>
        </p:nvSpPr>
        <p:spPr bwMode="auto">
          <a:xfrm>
            <a:off x="2279650" y="2852738"/>
            <a:ext cx="2301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100"/>
              <a:t>J</a:t>
            </a:r>
          </a:p>
        </p:txBody>
      </p:sp>
      <p:sp>
        <p:nvSpPr>
          <p:cNvPr id="5159" name="TextBox 50"/>
          <p:cNvSpPr txBox="1">
            <a:spLocks noChangeArrowheads="1"/>
          </p:cNvSpPr>
          <p:nvPr/>
        </p:nvSpPr>
        <p:spPr bwMode="auto">
          <a:xfrm>
            <a:off x="2436813" y="2852738"/>
            <a:ext cx="3048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100"/>
              <a:t>M</a:t>
            </a:r>
          </a:p>
        </p:txBody>
      </p:sp>
      <p:sp>
        <p:nvSpPr>
          <p:cNvPr id="5160" name="TextBox 51"/>
          <p:cNvSpPr txBox="1">
            <a:spLocks noChangeArrowheads="1"/>
          </p:cNvSpPr>
          <p:nvPr/>
        </p:nvSpPr>
        <p:spPr bwMode="auto">
          <a:xfrm>
            <a:off x="2636838" y="2852738"/>
            <a:ext cx="3048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100"/>
              <a:t>M</a:t>
            </a:r>
          </a:p>
        </p:txBody>
      </p:sp>
      <p:sp>
        <p:nvSpPr>
          <p:cNvPr id="5161" name="TextBox 52"/>
          <p:cNvSpPr txBox="1">
            <a:spLocks noChangeArrowheads="1"/>
          </p:cNvSpPr>
          <p:nvPr/>
        </p:nvSpPr>
        <p:spPr bwMode="auto">
          <a:xfrm>
            <a:off x="2868613" y="2852738"/>
            <a:ext cx="230187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100"/>
              <a:t>J</a:t>
            </a:r>
          </a:p>
        </p:txBody>
      </p:sp>
      <p:sp>
        <p:nvSpPr>
          <p:cNvPr id="5162" name="TextBox 53"/>
          <p:cNvSpPr txBox="1">
            <a:spLocks noChangeArrowheads="1"/>
          </p:cNvSpPr>
          <p:nvPr/>
        </p:nvSpPr>
        <p:spPr bwMode="auto">
          <a:xfrm>
            <a:off x="3086100" y="2852738"/>
            <a:ext cx="2476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100"/>
              <a:t>S</a:t>
            </a:r>
          </a:p>
        </p:txBody>
      </p:sp>
      <p:sp>
        <p:nvSpPr>
          <p:cNvPr id="5163" name="TextBox 54"/>
          <p:cNvSpPr txBox="1">
            <a:spLocks noChangeArrowheads="1"/>
          </p:cNvSpPr>
          <p:nvPr/>
        </p:nvSpPr>
        <p:spPr bwMode="auto">
          <a:xfrm>
            <a:off x="3302000" y="2852738"/>
            <a:ext cx="27463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100"/>
              <a:t>N</a:t>
            </a:r>
          </a:p>
        </p:txBody>
      </p:sp>
      <p:grpSp>
        <p:nvGrpSpPr>
          <p:cNvPr id="5164" name="Group 55"/>
          <p:cNvGrpSpPr>
            <a:grpSpLocks/>
          </p:cNvGrpSpPr>
          <p:nvPr/>
        </p:nvGrpSpPr>
        <p:grpSpPr bwMode="auto">
          <a:xfrm>
            <a:off x="3719513" y="2781300"/>
            <a:ext cx="1298575" cy="333375"/>
            <a:chOff x="958074" y="4797152"/>
            <a:chExt cx="1297676" cy="333618"/>
          </a:xfrm>
        </p:grpSpPr>
        <p:cxnSp>
          <p:nvCxnSpPr>
            <p:cNvPr id="57" name="Straight Connector 56"/>
            <p:cNvCxnSpPr/>
            <p:nvPr/>
          </p:nvCxnSpPr>
          <p:spPr>
            <a:xfrm rot="5400000">
              <a:off x="1618707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971455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1187206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1402956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1836043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2051794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03" name="TextBox 62"/>
            <p:cNvSpPr txBox="1">
              <a:spLocks noChangeArrowheads="1"/>
            </p:cNvSpPr>
            <p:nvPr/>
          </p:nvSpPr>
          <p:spPr bwMode="auto">
            <a:xfrm>
              <a:off x="958074" y="4869160"/>
              <a:ext cx="22955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5204" name="TextBox 63"/>
            <p:cNvSpPr txBox="1">
              <a:spLocks noChangeArrowheads="1"/>
            </p:cNvSpPr>
            <p:nvPr/>
          </p:nvSpPr>
          <p:spPr bwMode="auto">
            <a:xfrm>
              <a:off x="1115616" y="4869160"/>
              <a:ext cx="30489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5205" name="TextBox 64"/>
            <p:cNvSpPr txBox="1">
              <a:spLocks noChangeArrowheads="1"/>
            </p:cNvSpPr>
            <p:nvPr/>
          </p:nvSpPr>
          <p:spPr bwMode="auto">
            <a:xfrm>
              <a:off x="1314780" y="4869160"/>
              <a:ext cx="30489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5206" name="TextBox 65"/>
            <p:cNvSpPr txBox="1">
              <a:spLocks noChangeArrowheads="1"/>
            </p:cNvSpPr>
            <p:nvPr/>
          </p:nvSpPr>
          <p:spPr bwMode="auto">
            <a:xfrm>
              <a:off x="1547664" y="4869160"/>
              <a:ext cx="22955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5207" name="TextBox 66"/>
            <p:cNvSpPr txBox="1">
              <a:spLocks noChangeArrowheads="1"/>
            </p:cNvSpPr>
            <p:nvPr/>
          </p:nvSpPr>
          <p:spPr bwMode="auto">
            <a:xfrm>
              <a:off x="1763688" y="4869160"/>
              <a:ext cx="248786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S</a:t>
              </a:r>
            </a:p>
          </p:txBody>
        </p:sp>
        <p:sp>
          <p:nvSpPr>
            <p:cNvPr id="5208" name="TextBox 67"/>
            <p:cNvSpPr txBox="1">
              <a:spLocks noChangeArrowheads="1"/>
            </p:cNvSpPr>
            <p:nvPr/>
          </p:nvSpPr>
          <p:spPr bwMode="auto">
            <a:xfrm>
              <a:off x="1979712" y="4869160"/>
              <a:ext cx="27603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N</a:t>
              </a:r>
            </a:p>
          </p:txBody>
        </p:sp>
      </p:grpSp>
      <p:grpSp>
        <p:nvGrpSpPr>
          <p:cNvPr id="5165" name="Group 68"/>
          <p:cNvGrpSpPr>
            <a:grpSpLocks/>
          </p:cNvGrpSpPr>
          <p:nvPr/>
        </p:nvGrpSpPr>
        <p:grpSpPr bwMode="auto">
          <a:xfrm>
            <a:off x="5160963" y="2781300"/>
            <a:ext cx="1298575" cy="333375"/>
            <a:chOff x="958074" y="4797152"/>
            <a:chExt cx="1297676" cy="333618"/>
          </a:xfrm>
        </p:grpSpPr>
        <p:cxnSp>
          <p:nvCxnSpPr>
            <p:cNvPr id="70" name="Straight Connector 69"/>
            <p:cNvCxnSpPr/>
            <p:nvPr/>
          </p:nvCxnSpPr>
          <p:spPr>
            <a:xfrm rot="5400000">
              <a:off x="1618707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>
              <a:off x="971455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>
              <a:off x="1187206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1402956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1836043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>
              <a:off x="2051794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91" name="TextBox 75"/>
            <p:cNvSpPr txBox="1">
              <a:spLocks noChangeArrowheads="1"/>
            </p:cNvSpPr>
            <p:nvPr/>
          </p:nvSpPr>
          <p:spPr bwMode="auto">
            <a:xfrm>
              <a:off x="958074" y="4869160"/>
              <a:ext cx="22955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5192" name="TextBox 76"/>
            <p:cNvSpPr txBox="1">
              <a:spLocks noChangeArrowheads="1"/>
            </p:cNvSpPr>
            <p:nvPr/>
          </p:nvSpPr>
          <p:spPr bwMode="auto">
            <a:xfrm>
              <a:off x="1115616" y="4869160"/>
              <a:ext cx="30489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5193" name="TextBox 77"/>
            <p:cNvSpPr txBox="1">
              <a:spLocks noChangeArrowheads="1"/>
            </p:cNvSpPr>
            <p:nvPr/>
          </p:nvSpPr>
          <p:spPr bwMode="auto">
            <a:xfrm>
              <a:off x="1314780" y="4869160"/>
              <a:ext cx="30489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5194" name="TextBox 78"/>
            <p:cNvSpPr txBox="1">
              <a:spLocks noChangeArrowheads="1"/>
            </p:cNvSpPr>
            <p:nvPr/>
          </p:nvSpPr>
          <p:spPr bwMode="auto">
            <a:xfrm>
              <a:off x="1547664" y="4869160"/>
              <a:ext cx="22955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5195" name="TextBox 79"/>
            <p:cNvSpPr txBox="1">
              <a:spLocks noChangeArrowheads="1"/>
            </p:cNvSpPr>
            <p:nvPr/>
          </p:nvSpPr>
          <p:spPr bwMode="auto">
            <a:xfrm>
              <a:off x="1763688" y="4869160"/>
              <a:ext cx="248786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S</a:t>
              </a:r>
            </a:p>
          </p:txBody>
        </p:sp>
        <p:sp>
          <p:nvSpPr>
            <p:cNvPr id="5196" name="TextBox 80"/>
            <p:cNvSpPr txBox="1">
              <a:spLocks noChangeArrowheads="1"/>
            </p:cNvSpPr>
            <p:nvPr/>
          </p:nvSpPr>
          <p:spPr bwMode="auto">
            <a:xfrm>
              <a:off x="1979712" y="4869160"/>
              <a:ext cx="27603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N</a:t>
              </a:r>
            </a:p>
          </p:txBody>
        </p:sp>
      </p:grpSp>
      <p:grpSp>
        <p:nvGrpSpPr>
          <p:cNvPr id="5166" name="Group 81"/>
          <p:cNvGrpSpPr>
            <a:grpSpLocks/>
          </p:cNvGrpSpPr>
          <p:nvPr/>
        </p:nvGrpSpPr>
        <p:grpSpPr bwMode="auto">
          <a:xfrm>
            <a:off x="6600825" y="2781300"/>
            <a:ext cx="1296988" cy="333375"/>
            <a:chOff x="958074" y="4797152"/>
            <a:chExt cx="1297676" cy="333618"/>
          </a:xfrm>
        </p:grpSpPr>
        <p:cxnSp>
          <p:nvCxnSpPr>
            <p:cNvPr id="83" name="Straight Connector 82"/>
            <p:cNvCxnSpPr/>
            <p:nvPr/>
          </p:nvCxnSpPr>
          <p:spPr>
            <a:xfrm rot="5400000">
              <a:off x="1619603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5400000">
              <a:off x="971560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1187574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1403589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5400000">
              <a:off x="1835618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2051632" y="4869437"/>
              <a:ext cx="1445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79" name="TextBox 88"/>
            <p:cNvSpPr txBox="1">
              <a:spLocks noChangeArrowheads="1"/>
            </p:cNvSpPr>
            <p:nvPr/>
          </p:nvSpPr>
          <p:spPr bwMode="auto">
            <a:xfrm>
              <a:off x="958074" y="4869160"/>
              <a:ext cx="22955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5180" name="TextBox 89"/>
            <p:cNvSpPr txBox="1">
              <a:spLocks noChangeArrowheads="1"/>
            </p:cNvSpPr>
            <p:nvPr/>
          </p:nvSpPr>
          <p:spPr bwMode="auto">
            <a:xfrm>
              <a:off x="1115616" y="4869160"/>
              <a:ext cx="30489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5181" name="TextBox 90"/>
            <p:cNvSpPr txBox="1">
              <a:spLocks noChangeArrowheads="1"/>
            </p:cNvSpPr>
            <p:nvPr/>
          </p:nvSpPr>
          <p:spPr bwMode="auto">
            <a:xfrm>
              <a:off x="1314780" y="4869160"/>
              <a:ext cx="30489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M</a:t>
              </a:r>
            </a:p>
          </p:txBody>
        </p:sp>
        <p:sp>
          <p:nvSpPr>
            <p:cNvPr id="5182" name="TextBox 91"/>
            <p:cNvSpPr txBox="1">
              <a:spLocks noChangeArrowheads="1"/>
            </p:cNvSpPr>
            <p:nvPr/>
          </p:nvSpPr>
          <p:spPr bwMode="auto">
            <a:xfrm>
              <a:off x="1547664" y="4869160"/>
              <a:ext cx="22955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J</a:t>
              </a:r>
            </a:p>
          </p:txBody>
        </p:sp>
        <p:sp>
          <p:nvSpPr>
            <p:cNvPr id="5183" name="TextBox 92"/>
            <p:cNvSpPr txBox="1">
              <a:spLocks noChangeArrowheads="1"/>
            </p:cNvSpPr>
            <p:nvPr/>
          </p:nvSpPr>
          <p:spPr bwMode="auto">
            <a:xfrm>
              <a:off x="1763688" y="4869160"/>
              <a:ext cx="248786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S</a:t>
              </a:r>
            </a:p>
          </p:txBody>
        </p:sp>
        <p:sp>
          <p:nvSpPr>
            <p:cNvPr id="5184" name="TextBox 93"/>
            <p:cNvSpPr txBox="1">
              <a:spLocks noChangeArrowheads="1"/>
            </p:cNvSpPr>
            <p:nvPr/>
          </p:nvSpPr>
          <p:spPr bwMode="auto">
            <a:xfrm>
              <a:off x="1979712" y="4869160"/>
              <a:ext cx="27603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sz="1100"/>
                <a:t>N</a:t>
              </a:r>
            </a:p>
          </p:txBody>
        </p:sp>
      </p:grpSp>
      <p:cxnSp>
        <p:nvCxnSpPr>
          <p:cNvPr id="95" name="Straight Arrow Connector 94"/>
          <p:cNvCxnSpPr/>
          <p:nvPr/>
        </p:nvCxnSpPr>
        <p:spPr>
          <a:xfrm rot="5400000">
            <a:off x="3924622" y="2564210"/>
            <a:ext cx="5762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8" name="TextBox 95"/>
          <p:cNvSpPr txBox="1">
            <a:spLocks noChangeArrowheads="1"/>
          </p:cNvSpPr>
          <p:nvPr/>
        </p:nvSpPr>
        <p:spPr bwMode="auto">
          <a:xfrm>
            <a:off x="3581400" y="1981200"/>
            <a:ext cx="619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D1.0</a:t>
            </a:r>
          </a:p>
        </p:txBody>
      </p:sp>
      <p:sp>
        <p:nvSpPr>
          <p:cNvPr id="97" name="Rectangle 96"/>
          <p:cNvSpPr/>
          <p:nvPr/>
        </p:nvSpPr>
        <p:spPr>
          <a:xfrm>
            <a:off x="4211960" y="2438400"/>
            <a:ext cx="2493640" cy="4145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170" name="TextBox 97"/>
          <p:cNvSpPr txBox="1">
            <a:spLocks noChangeArrowheads="1"/>
          </p:cNvSpPr>
          <p:nvPr/>
        </p:nvSpPr>
        <p:spPr bwMode="auto">
          <a:xfrm>
            <a:off x="4648200" y="2514600"/>
            <a:ext cx="12144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/>
              <a:t>WG Letter ballot</a:t>
            </a:r>
          </a:p>
        </p:txBody>
      </p:sp>
      <p:sp>
        <p:nvSpPr>
          <p:cNvPr id="99" name="Rectangle 98"/>
          <p:cNvSpPr/>
          <p:nvPr/>
        </p:nvSpPr>
        <p:spPr>
          <a:xfrm>
            <a:off x="6705600" y="2438400"/>
            <a:ext cx="1066800" cy="431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172" name="TextBox 99"/>
          <p:cNvSpPr txBox="1">
            <a:spLocks noChangeArrowheads="1"/>
          </p:cNvSpPr>
          <p:nvPr/>
        </p:nvSpPr>
        <p:spPr bwMode="auto">
          <a:xfrm>
            <a:off x="6781800" y="2433638"/>
            <a:ext cx="8556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/>
              <a:t>Sponsor ballot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Straw Poll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mtClean="0"/>
              <a:t>Do you agree to change the current TGac Timeline as indicated in slide 4 of this presentation.</a:t>
            </a:r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  <a:endParaRPr lang="en-CA"/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CA"/>
              <a:t>Slide </a:t>
            </a:r>
            <a:fld id="{981BF67B-3882-499C-9942-5B4639956DB6}" type="slidenum">
              <a:rPr lang="en-CA"/>
              <a:pPr/>
              <a:t>5</a:t>
            </a:fld>
            <a:endParaRPr lang="en-C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  <a:endParaRPr lang="en-CA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CA" smtClean="0"/>
              <a:t>Osama Aboul-Magd, Samsung</a:t>
            </a:r>
            <a:endParaRPr lang="en-CA"/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CA"/>
              <a:t>Slide </a:t>
            </a:r>
            <a:fld id="{07393576-DA02-4EBF-B7AE-3E9CA5253465}" type="slidenum">
              <a:rPr lang="en-CA"/>
              <a:pPr/>
              <a:t>6</a:t>
            </a:fld>
            <a:endParaRPr lang="en-CA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[1] 11-07-1952-14-0000, “Non-Procedural Letter Ballot Results”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1-10-xxxx-00-00ac-TGac-Timeline-proposed-change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11-10-xxxx-00-00ac-TGac-Timeline-proposed-changes</Template>
  <TotalTime>32</TotalTime>
  <Words>331</Words>
  <Application>Microsoft Office PowerPoint</Application>
  <PresentationFormat>On-screen Show (4:3)</PresentationFormat>
  <Paragraphs>134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11-10-xxxx-00-00ac-TGac-Timeline-proposed-changes</vt:lpstr>
      <vt:lpstr>Microsoft Office Word 97 - 2003 Document</vt:lpstr>
      <vt:lpstr>TGac Proposed Timeline Changes</vt:lpstr>
      <vt:lpstr>Abstract</vt:lpstr>
      <vt:lpstr>TGac Current Timeline</vt:lpstr>
      <vt:lpstr>Proposed Changes</vt:lpstr>
      <vt:lpstr>Straw Poll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[TGac Timeline Proposed Changes]</dc:title>
  <dc:creator>osama</dc:creator>
  <cp:lastModifiedBy>Preferred Customer</cp:lastModifiedBy>
  <cp:revision>3</cp:revision>
  <cp:lastPrinted>1998-02-10T13:28:06Z</cp:lastPrinted>
  <dcterms:created xsi:type="dcterms:W3CDTF">2010-09-09T15:47:30Z</dcterms:created>
  <dcterms:modified xsi:type="dcterms:W3CDTF">2010-09-15T21:23:24Z</dcterms:modified>
</cp:coreProperties>
</file>