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6" r:id="rId3"/>
    <p:sldId id="341" r:id="rId4"/>
    <p:sldId id="340" r:id="rId5"/>
    <p:sldId id="342" r:id="rId6"/>
    <p:sldId id="332" r:id="rId7"/>
    <p:sldId id="345" r:id="rId8"/>
    <p:sldId id="333" r:id="rId9"/>
    <p:sldId id="347" r:id="rId10"/>
    <p:sldId id="348" r:id="rId11"/>
    <p:sldId id="343" r:id="rId12"/>
    <p:sldId id="344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00"/>
    <a:srgbClr val="FF9966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3" autoAdjust="0"/>
    <p:restoredTop sz="85329" autoAdjust="0"/>
  </p:normalViewPr>
  <p:slideViewPr>
    <p:cSldViewPr snapToGrid="0">
      <p:cViewPr varScale="1">
        <p:scale>
          <a:sx n="71" d="100"/>
          <a:sy n="71" d="100"/>
        </p:scale>
        <p:origin x="-588" y="-102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713" y="203200"/>
            <a:ext cx="2338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4725" eaLnBrk="0" hangingPunct="0">
              <a:defRPr kumimoji="0" sz="1500" b="1"/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200" y="203200"/>
            <a:ext cx="1000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4725" eaLnBrk="0" hangingPunct="0">
              <a:defRPr kumimoji="0" sz="1500" b="1"/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00588" y="9906000"/>
            <a:ext cx="17684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4725" eaLnBrk="0" hangingPunct="0">
              <a:defRPr kumimoji="0" sz="1300"/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55950" y="9906000"/>
            <a:ext cx="6318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4725" eaLnBrk="0" hangingPunct="0">
              <a:defRPr kumimoji="0" sz="130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D96BA6C1-DBF1-4CF2-BC35-61537A034D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9613" y="427038"/>
            <a:ext cx="568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9613" y="9906000"/>
            <a:ext cx="72866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74725" eaLnBrk="0" hangingPunct="0">
              <a:defRPr/>
            </a:pPr>
            <a:r>
              <a:rPr kumimoji="0" lang="en-US" altLang="ja-JP" sz="13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9613" y="9893300"/>
            <a:ext cx="5837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2575" y="114300"/>
            <a:ext cx="2338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4725" eaLnBrk="0" hangingPunct="0">
              <a:defRPr kumimoji="0" sz="1500" b="1"/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925" y="114300"/>
            <a:ext cx="1000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4725" eaLnBrk="0" hangingPunct="0">
              <a:defRPr kumimoji="0" sz="1500" b="1"/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0638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767" tIns="48056" rIns="97767" bIns="4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4650" y="9909175"/>
            <a:ext cx="22463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7838" lvl="4" algn="r" defTabSz="974725" eaLnBrk="0" hangingPunct="0">
              <a:defRPr kumimoji="0" sz="1300"/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2463" y="9909175"/>
            <a:ext cx="6318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4725" eaLnBrk="0" hangingPunct="0">
              <a:defRPr kumimoji="0" sz="130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9CFFE7BF-4AEB-43EC-AEB4-69AA127FE3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363" y="9909175"/>
            <a:ext cx="728662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54088" eaLnBrk="0" hangingPunct="0">
              <a:defRPr/>
            </a:pPr>
            <a:r>
              <a:rPr kumimoji="0" lang="en-US" altLang="ja-JP" sz="13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363" y="9907588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1988" y="327025"/>
            <a:ext cx="577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775325" y="107950"/>
            <a:ext cx="655638" cy="234950"/>
          </a:xfrm>
          <a:noFill/>
        </p:spPr>
        <p:txBody>
          <a:bodyPr/>
          <a:lstStyle/>
          <a:p>
            <a:r>
              <a:rPr lang="en-US" altLang="ja-JP" smtClean="0"/>
              <a:t>doc.: IEEE 802.11-yy/xxxxr0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925" y="107950"/>
            <a:ext cx="846138" cy="234950"/>
          </a:xfrm>
          <a:noFill/>
        </p:spPr>
        <p:txBody>
          <a:bodyPr/>
          <a:lstStyle/>
          <a:p>
            <a:r>
              <a:rPr lang="en-US" altLang="ja-JP" smtClean="0"/>
              <a:t>Month Year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486400" y="9909175"/>
            <a:ext cx="944563" cy="201613"/>
          </a:xfrm>
          <a:noFill/>
        </p:spPr>
        <p:txBody>
          <a:bodyPr/>
          <a:lstStyle/>
          <a:p>
            <a:pPr lvl="4"/>
            <a:r>
              <a:rPr lang="en-US" altLang="ja-JP" smtClean="0"/>
              <a:t>John Doe, Some Company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8825" y="9909175"/>
            <a:ext cx="525463" cy="201613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0BB1E221-2070-4DB7-BE3B-14CF98060EF3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sz="1800" b="1">
                <a:ea typeface="+mn-ea"/>
              </a:rPr>
              <a:t>doc.: IEEE 802.11-09/0161r1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sz="1200">
                <a:ea typeface="+mn-ea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sz="1200">
              <a:ea typeface="+mn-ea"/>
            </a:endParaRPr>
          </a:p>
        </p:txBody>
      </p:sp>
      <p:sp>
        <p:nvSpPr>
          <p:cNvPr id="8" name="TextBox 10"/>
          <p:cNvSpPr txBox="1"/>
          <p:nvPr userDrawn="1"/>
        </p:nvSpPr>
        <p:spPr>
          <a:xfrm>
            <a:off x="5181600" y="190500"/>
            <a:ext cx="335280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kumimoji="0" lang="en-US" altLang="ja-JP" b="1" dirty="0" smtClean="0"/>
              <a:t>doc.: IEEE </a:t>
            </a:r>
            <a:r>
              <a:rPr kumimoji="0" lang="en-US" altLang="ja-JP" b="1" dirty="0" smtClean="0"/>
              <a:t>802.11-10/1131r0</a:t>
            </a:r>
            <a:endParaRPr kumimoji="0" lang="en-US" altLang="ja-JP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3588" y="264339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2010</a:t>
            </a:r>
            <a:endParaRPr lang="en-US" altLang="ja-JP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K. Ishihara  et al.,(NTT)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83AFFA4-E96A-4BE6-8BBF-5D7B458E7D9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3588" y="266700"/>
            <a:ext cx="21717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/>
            </a:lvl1pPr>
          </a:lstStyle>
          <a:p>
            <a:r>
              <a:rPr lang="en-US" altLang="ja-JP" dirty="0" smtClean="0"/>
              <a:t>July 2010</a:t>
            </a:r>
            <a:endParaRPr lang="en-US" altLang="ja-JP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0638" y="6523038"/>
            <a:ext cx="2159000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 sz="1200"/>
            </a:lvl1pPr>
          </a:lstStyle>
          <a:p>
            <a:r>
              <a:rPr lang="en-US" altLang="ja-JP"/>
              <a:t>K. Ishihara  et al.,(NTT)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37000" y="6500813"/>
            <a:ext cx="60007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11744A1-E294-4582-A17F-75EADAC61A2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Arial" pitchFamily="34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/>
              <a:t>K. Ishihara  et al.,(NTT)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2EF8CDE9-0BED-4C88-ADBE-58CE2364B200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027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1030" name="Rectangle 6"/>
          <p:cNvSpPr txBox="1">
            <a:spLocks noGrp="1" noChangeArrowheads="1"/>
          </p:cNvSpPr>
          <p:nvPr/>
        </p:nvSpPr>
        <p:spPr bwMode="auto">
          <a:xfrm>
            <a:off x="3937000" y="65008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D733134D-CC9F-4FC2-B576-063B8117E8A8}" type="slidenum">
              <a:rPr kumimoji="0" lang="en-US" altLang="ja-JP" sz="1200"/>
              <a:pPr algn="ctr" eaLnBrk="0" hangingPunct="0"/>
              <a:t>1</a:t>
            </a:fld>
            <a:endParaRPr kumimoji="0" lang="en-US" altLang="ja-JP" sz="1200"/>
          </a:p>
        </p:txBody>
      </p:sp>
      <p:sp>
        <p:nvSpPr>
          <p:cNvPr id="1032" name="Rectangle 6"/>
          <p:cNvSpPr txBox="1">
            <a:spLocks noGrp="1" noChangeArrowheads="1"/>
          </p:cNvSpPr>
          <p:nvPr/>
        </p:nvSpPr>
        <p:spPr bwMode="auto">
          <a:xfrm>
            <a:off x="3937000" y="65008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FCCFC9C5-735D-4893-BA92-51EE024AEC1A}" type="slidenum">
              <a:rPr kumimoji="0" lang="en-US" altLang="ja-JP" sz="1200"/>
              <a:pPr algn="ctr" eaLnBrk="0" hangingPunct="0"/>
              <a:t>1</a:t>
            </a:fld>
            <a:endParaRPr kumimoji="0" lang="en-US" altLang="ja-JP" sz="120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785813"/>
            <a:ext cx="7896225" cy="1066800"/>
          </a:xfrm>
        </p:spPr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Time-Domain CSI Compression Schemes for Explicit </a:t>
            </a:r>
            <a:r>
              <a:rPr lang="en-US" altLang="ja-JP" dirty="0" err="1" smtClean="0">
                <a:latin typeface="Times New Roman" pitchFamily="18" charset="0"/>
                <a:ea typeface="ＭＳ Ｐゴシック" charset="-128"/>
              </a:rPr>
              <a:t>Beamforming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 in MU-MIMO</a:t>
            </a:r>
          </a:p>
        </p:txBody>
      </p:sp>
      <p:sp>
        <p:nvSpPr>
          <p:cNvPr id="10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79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b="0" dirty="0" smtClean="0">
                <a:latin typeface="Times New Roman" pitchFamily="18" charset="0"/>
                <a:ea typeface="ＭＳ Ｐゴシック" charset="-128"/>
              </a:rPr>
              <a:t>Date:</a:t>
            </a:r>
            <a:r>
              <a:rPr lang="en-US" altLang="ja-JP" sz="2000" dirty="0" smtClean="0">
                <a:latin typeface="Times New Roman" pitchFamily="18" charset="0"/>
                <a:ea typeface="ＭＳ Ｐゴシック" charset="-128"/>
              </a:rPr>
              <a:t> 2010-9-14</a:t>
            </a:r>
            <a:endParaRPr lang="ja-JP" altLang="en-US" sz="2000" dirty="0" smtClean="0">
              <a:latin typeface="Times New Roman" pitchFamily="18" charset="0"/>
              <a:ea typeface="ＭＳ Ｐゴシック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69963" y="2840038"/>
          <a:ext cx="6732587" cy="4225925"/>
        </p:xfrm>
        <a:graphic>
          <a:graphicData uri="http://schemas.openxmlformats.org/presentationml/2006/ole">
            <p:oleObj spid="_x0000_s1026" name="Document" r:id="rId4" imgW="8427729" imgH="5288074" progId="Word.Document.8">
              <p:embed/>
            </p:oleObj>
          </a:graphicData>
        </a:graphic>
      </p:graphicFrame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533400" y="234473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b="1"/>
              <a:t>Authors: </a:t>
            </a:r>
            <a:endParaRPr kumimoji="0"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771A74B2-AA46-4ABF-85D8-CFAC6B1F2616}" type="slidenum">
              <a:rPr lang="en-US" altLang="ja-JP"/>
              <a:pPr>
                <a:defRPr/>
              </a:pPr>
              <a:t>10</a:t>
            </a:fld>
            <a:endParaRPr lang="en-US" altLang="ja-JP"/>
          </a:p>
        </p:txBody>
      </p:sp>
      <p:pic>
        <p:nvPicPr>
          <p:cNvPr id="4609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525" y="1863725"/>
            <a:ext cx="4081463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83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Performance comparison of 3 CSI-FB schemes (2/2)</a:t>
            </a:r>
            <a:endParaRPr lang="ja-JP" altLang="en-US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3144838" y="1939925"/>
            <a:ext cx="14970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1400" b="1"/>
              <a:t>Channel model B</a:t>
            </a:r>
          </a:p>
          <a:p>
            <a:pPr algn="r"/>
            <a:r>
              <a:rPr lang="en-US" altLang="ja-JP" sz="1400" b="1" i="1"/>
              <a:t>N</a:t>
            </a:r>
            <a:r>
              <a:rPr lang="en-US" altLang="ja-JP" sz="1400" b="1" i="1" baseline="-25000"/>
              <a:t>b</a:t>
            </a:r>
            <a:r>
              <a:rPr lang="en-US" altLang="ja-JP" sz="1400" b="1"/>
              <a:t> = 6bits</a:t>
            </a:r>
          </a:p>
        </p:txBody>
      </p:sp>
      <p:sp>
        <p:nvSpPr>
          <p:cNvPr id="46088" name="Text Box 46"/>
          <p:cNvSpPr txBox="1">
            <a:spLocks noChangeArrowheads="1"/>
          </p:cNvSpPr>
          <p:nvPr/>
        </p:nvSpPr>
        <p:spPr bwMode="auto">
          <a:xfrm>
            <a:off x="5827713" y="2089150"/>
            <a:ext cx="900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i="1"/>
              <a:t>N</a:t>
            </a:r>
            <a:r>
              <a:rPr lang="en-US" altLang="ja-JP" sz="1600" i="1" baseline="-25000"/>
              <a:t>b</a:t>
            </a:r>
            <a:r>
              <a:rPr lang="en-US" altLang="ja-JP" sz="1600"/>
              <a:t>=6bits</a:t>
            </a:r>
          </a:p>
        </p:txBody>
      </p:sp>
      <p:sp>
        <p:nvSpPr>
          <p:cNvPr id="46089" name="Rectangle 13"/>
          <p:cNvSpPr>
            <a:spLocks noChangeArrowheads="1"/>
          </p:cNvSpPr>
          <p:nvPr/>
        </p:nvSpPr>
        <p:spPr bwMode="auto">
          <a:xfrm>
            <a:off x="6267450" y="3224213"/>
            <a:ext cx="598488" cy="1377950"/>
          </a:xfrm>
          <a:prstGeom prst="rect">
            <a:avLst/>
          </a:prstGeom>
          <a:noFill/>
          <a:ln w="19050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0" name="Line 14"/>
          <p:cNvSpPr>
            <a:spLocks noChangeShapeType="1"/>
          </p:cNvSpPr>
          <p:nvPr/>
        </p:nvSpPr>
        <p:spPr bwMode="auto">
          <a:xfrm>
            <a:off x="6569075" y="3224213"/>
            <a:ext cx="0" cy="71596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091" name="Text Box 15"/>
          <p:cNvSpPr txBox="1">
            <a:spLocks noChangeArrowheads="1"/>
          </p:cNvSpPr>
          <p:nvPr/>
        </p:nvSpPr>
        <p:spPr bwMode="auto">
          <a:xfrm>
            <a:off x="393700" y="5911850"/>
            <a:ext cx="8450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When the delay spread is small, the amount of FB information can reduce by controlling the number of CSI-FB components </a:t>
            </a:r>
            <a:r>
              <a:rPr lang="en-US" altLang="ja-JP" sz="1600" i="1" dirty="0">
                <a:solidFill>
                  <a:srgbClr val="FF0000"/>
                </a:solidFill>
              </a:rPr>
              <a:t>L.</a:t>
            </a:r>
            <a:r>
              <a:rPr lang="en-US" altLang="ja-JP" sz="16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609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1611313"/>
            <a:ext cx="4419600" cy="44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5016907" y="5020532"/>
            <a:ext cx="3987393" cy="83099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Note:  When using optimization of </a:t>
            </a:r>
            <a:r>
              <a:rPr lang="en-US" altLang="ja-JP" sz="1600" dirty="0" err="1" smtClean="0"/>
              <a:t>TiDFT</a:t>
            </a:r>
            <a:r>
              <a:rPr lang="en-US" altLang="ja-JP" sz="1600" dirty="0" smtClean="0"/>
              <a:t> matrix, </a:t>
            </a:r>
            <a:r>
              <a:rPr lang="en-US" altLang="ja-JP" sz="1600" dirty="0" err="1" smtClean="0"/>
              <a:t>TiDFT</a:t>
            </a:r>
            <a:r>
              <a:rPr lang="en-US" altLang="ja-JP" sz="1600" dirty="0" smtClean="0"/>
              <a:t> can also reduce the number of FB information bits.  </a:t>
            </a:r>
            <a:endParaRPr lang="en-US" altLang="ja-JP" sz="16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FA871137-921C-46C2-94BC-C2C894BF05CF}" type="slidenum">
              <a:rPr lang="en-US" altLang="ja-JP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40961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40964" name="Rectangle 6"/>
          <p:cNvSpPr txBox="1">
            <a:spLocks noGrp="1" noChangeArrowheads="1"/>
          </p:cNvSpPr>
          <p:nvPr/>
        </p:nvSpPr>
        <p:spPr bwMode="auto">
          <a:xfrm>
            <a:off x="3984625" y="65008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E869C94D-8DC2-4C0D-B801-5E4F49087BDD}" type="slidenum">
              <a:rPr kumimoji="0" lang="en-US" altLang="ja-JP" sz="1200"/>
              <a:pPr algn="ctr" eaLnBrk="0" hangingPunct="0"/>
              <a:t>11</a:t>
            </a:fld>
            <a:endParaRPr kumimoji="0" lang="en-US" altLang="ja-JP" sz="120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Conclusion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25600"/>
            <a:ext cx="7772400" cy="48133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sz="2000" b="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We presented the performance evaluations for time-domain CSI-FB schemes to reduce the amount of FB information.</a:t>
            </a:r>
          </a:p>
          <a:p>
            <a:pPr>
              <a:spcBef>
                <a:spcPct val="0"/>
              </a:spcBef>
            </a:pPr>
            <a:r>
              <a:rPr lang="en-US" altLang="ja-JP" sz="2000" b="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Time-domain approach can reduce FB information since the number of channel impulse response components fits within GI period.</a:t>
            </a:r>
          </a:p>
          <a:p>
            <a:pPr lvl="1">
              <a:spcBef>
                <a:spcPct val="0"/>
              </a:spcBef>
            </a:pPr>
            <a:r>
              <a:rPr lang="en-US" altLang="ja-JP" sz="18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DCT reduces CSI-FB information by about half of the conventional one with some additional calculation.</a:t>
            </a:r>
          </a:p>
          <a:p>
            <a:pPr lvl="1">
              <a:spcBef>
                <a:spcPct val="0"/>
              </a:spcBef>
            </a:pPr>
            <a:r>
              <a:rPr lang="en-US" altLang="ja-JP" sz="18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TiDFT</a:t>
            </a:r>
            <a:r>
              <a:rPr lang="en-US" altLang="ja-JP" sz="18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is the most effective scheme of CSI compression although calculation complexity increases at STA.</a:t>
            </a:r>
          </a:p>
          <a:p>
            <a:pPr>
              <a:spcBef>
                <a:spcPct val="0"/>
              </a:spcBef>
            </a:pPr>
            <a:r>
              <a:rPr lang="en-US" altLang="ja-JP" sz="2000" b="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The amount of FB information can be adjusted dynamically by controlling the number of CSI-FB components with the demand of CSI accuracy. </a:t>
            </a:r>
          </a:p>
          <a:p>
            <a:pPr>
              <a:spcBef>
                <a:spcPct val="0"/>
              </a:spcBef>
            </a:pPr>
            <a:r>
              <a:rPr lang="en-US" altLang="ja-JP" sz="2000" b="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In addition, time-domain operation can improve the CSI estimation accuracy by reducing the noise on the estimated channel coefficients.</a:t>
            </a:r>
          </a:p>
          <a:p>
            <a:pPr>
              <a:spcBef>
                <a:spcPct val="0"/>
              </a:spcBef>
            </a:pPr>
            <a:endParaRPr lang="en-US" altLang="ja-JP" sz="2000" b="0" dirty="0" smtClean="0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ja-JP" sz="2000" b="0" dirty="0" smtClean="0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ja-JP" sz="2000" b="0" dirty="0" smtClean="0"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40529F94-EA3B-4646-9A89-E32925C70775}" type="slidenum">
              <a:rPr lang="en-US" altLang="ja-JP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41985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41986" name="Rectangle 5"/>
          <p:cNvSpPr txBox="1">
            <a:spLocks noGrp="1" noChangeArrowheads="1"/>
          </p:cNvSpPr>
          <p:nvPr/>
        </p:nvSpPr>
        <p:spPr bwMode="auto">
          <a:xfrm>
            <a:off x="6370638" y="6523038"/>
            <a:ext cx="2159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kumimoji="0" lang="en-US" altLang="ja-JP" sz="1200"/>
              <a:t>K. Ishihara  et al.,(NTT)</a:t>
            </a:r>
          </a:p>
        </p:txBody>
      </p:sp>
      <p:sp>
        <p:nvSpPr>
          <p:cNvPr id="41988" name="Rectangle 6"/>
          <p:cNvSpPr txBox="1">
            <a:spLocks noGrp="1" noChangeArrowheads="1"/>
          </p:cNvSpPr>
          <p:nvPr/>
        </p:nvSpPr>
        <p:spPr bwMode="auto">
          <a:xfrm>
            <a:off x="3984625" y="65008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1F7366F8-C168-4F38-9F7D-85423E0845A0}" type="slidenum">
              <a:rPr kumimoji="0" lang="en-US" altLang="ja-JP" sz="1200"/>
              <a:pPr algn="ctr" eaLnBrk="0" hangingPunct="0"/>
              <a:t>12</a:t>
            </a:fld>
            <a:endParaRPr kumimoji="0" lang="en-US" altLang="ja-JP" sz="1200"/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644525" y="4397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0" lang="en-US" altLang="ja-JP" sz="3200" b="1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41990" name="Rectangle 3"/>
          <p:cNvSpPr>
            <a:spLocks noChangeArrowheads="1"/>
          </p:cNvSpPr>
          <p:nvPr/>
        </p:nvSpPr>
        <p:spPr bwMode="auto">
          <a:xfrm>
            <a:off x="685800" y="15573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/>
              <a:t>[1] K. Ishihara et al., </a:t>
            </a:r>
            <a:r>
              <a:rPr lang="en-US" altLang="ja-JP" sz="2400"/>
              <a:t>CSI Report for Explicit Feedback Beamforming in Downlink MU-MIMO, IEEE 802.11-10/0332r0, Mar. 2010</a:t>
            </a:r>
            <a:r>
              <a:rPr kumimoji="0" lang="en-US" altLang="ja-JP" sz="2400"/>
              <a:t>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/>
              <a:t>[2] K. Ishihara et al., CSI Feedback Scheme using DCT for Explicit Beamforming</a:t>
            </a:r>
            <a:r>
              <a:rPr lang="en-US" altLang="ja-JP" sz="2400"/>
              <a:t>, IEEE 802.11-10/0806r1, July 2010</a:t>
            </a:r>
            <a:r>
              <a:rPr kumimoji="0" lang="en-US" altLang="ja-JP" sz="2400"/>
              <a:t>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400"/>
              <a:t>[3] L. Cariou and M. Diallo, Time Domain CSI report for explicit feedback, </a:t>
            </a:r>
            <a:r>
              <a:rPr lang="en-US" altLang="ja-JP" sz="2400"/>
              <a:t>IEEE 802.11-10/0586r1, May 2010</a:t>
            </a:r>
            <a:r>
              <a:rPr kumimoji="0" lang="en-US" altLang="ja-JP" sz="2400"/>
              <a:t>.</a:t>
            </a:r>
          </a:p>
          <a:p>
            <a:pPr marL="342900" indent="-342900" eaLnBrk="0" hangingPunct="0">
              <a:spcBef>
                <a:spcPct val="20000"/>
              </a:spcBef>
            </a:pPr>
            <a:endParaRPr kumimoji="0" lang="en-US" altLang="ja-JP" sz="2400"/>
          </a:p>
          <a:p>
            <a:pPr marL="342900" indent="-342900" eaLnBrk="0" hangingPunct="0">
              <a:spcBef>
                <a:spcPct val="20000"/>
              </a:spcBef>
            </a:pPr>
            <a:endParaRPr kumimoji="0" lang="en-US" altLang="ja-JP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07B1D1FB-278E-4CF0-ADD9-BCCA2C39A742}" type="slidenum">
              <a:rPr lang="en-US" altLang="ja-JP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8193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684213"/>
          </a:xfrm>
        </p:spPr>
        <p:txBody>
          <a:bodyPr/>
          <a:lstStyle/>
          <a:p>
            <a:r>
              <a:rPr lang="en-US" altLang="ja-JP" sz="3600" smtClean="0">
                <a:latin typeface="Times New Roman" pitchFamily="18" charset="0"/>
                <a:ea typeface="ＭＳ Ｐゴシック" charset="-128"/>
              </a:rPr>
              <a:t>Introduction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9925" y="1379538"/>
            <a:ext cx="7772400" cy="47767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Downlink (DL) MU-MIMO will be adopted to improve the spectrum efficiency in TGac.</a:t>
            </a:r>
          </a:p>
          <a:p>
            <a:pPr>
              <a:spcBef>
                <a:spcPct val="0"/>
              </a:spcBef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We have shown CSI report requirements for TGac in explicit feedback and in need of some CSI compression scheme to achieve higher MAC efficiency for MU-MIMO transmission [1].</a:t>
            </a:r>
          </a:p>
          <a:p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In [2] and [3], time-domain CSI compression schemes were proposed to reduce the amount of CSI needed. </a:t>
            </a:r>
          </a:p>
          <a:p>
            <a:pPr lvl="1"/>
            <a:r>
              <a:rPr lang="en-US" altLang="ja-JP" sz="1800" smtClean="0">
                <a:latin typeface="Times New Roman" pitchFamily="18" charset="0"/>
                <a:ea typeface="ＭＳ Ｐゴシック" charset="-128"/>
              </a:rPr>
              <a:t> [2] uses discrete cosine transform (DCT).</a:t>
            </a:r>
          </a:p>
          <a:p>
            <a:pPr lvl="1"/>
            <a:r>
              <a:rPr lang="en-US" altLang="ja-JP" sz="1800" smtClean="0">
                <a:latin typeface="Times New Roman" pitchFamily="18" charset="0"/>
                <a:ea typeface="ＭＳ Ｐゴシック" charset="-128"/>
              </a:rPr>
              <a:t> [3] uses truncated inverse discrete Fourier transform (TiDFT).</a:t>
            </a:r>
            <a:r>
              <a:rPr lang="en-US" altLang="ja-JP" sz="1800" b="1" smtClean="0">
                <a:latin typeface="Times New Roman" pitchFamily="18" charset="0"/>
                <a:ea typeface="ＭＳ Ｐゴシック" charset="-128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In this submission, we present these CSI compression schemes and evaluate these performances.</a:t>
            </a:r>
          </a:p>
          <a:p>
            <a:endParaRPr lang="ja-JP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4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5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CB5A285C-7232-4813-B7F3-1427621C8541}" type="slidenum">
              <a:rPr lang="en-US" altLang="ja-JP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9217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9220" name="Rectangle 6"/>
          <p:cNvSpPr txBox="1">
            <a:spLocks noGrp="1" noChangeArrowheads="1"/>
          </p:cNvSpPr>
          <p:nvPr/>
        </p:nvSpPr>
        <p:spPr bwMode="auto">
          <a:xfrm>
            <a:off x="3937000" y="65008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EED36597-9E55-4E08-AB4D-759596AB5FC7}" type="slidenum">
              <a:rPr kumimoji="0" lang="en-US" altLang="ja-JP" sz="1200"/>
              <a:pPr algn="ctr" eaLnBrk="0" hangingPunct="0"/>
              <a:t>3</a:t>
            </a:fld>
            <a:endParaRPr kumimoji="0" lang="en-US" altLang="ja-JP" sz="1200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685800"/>
            <a:ext cx="8216900" cy="835025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Concept of time-domain CSI feedback</a:t>
            </a:r>
          </a:p>
        </p:txBody>
      </p:sp>
      <p:sp>
        <p:nvSpPr>
          <p:cNvPr id="9222" name="Rectangle 4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24013"/>
            <a:ext cx="7772400" cy="4114800"/>
          </a:xfrm>
        </p:spPr>
        <p:txBody>
          <a:bodyPr/>
          <a:lstStyle/>
          <a:p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Frequency-domain (FD) CSI-FB: CSI between a Tx antenna and a Rx antenna consists of </a:t>
            </a:r>
            <a:r>
              <a:rPr lang="en-US" altLang="ja-JP" sz="2000" b="0" i="1" smtClean="0">
                <a:latin typeface="Times New Roman" pitchFamily="18" charset="0"/>
                <a:ea typeface="ＭＳ Ｐゴシック" charset="-128"/>
              </a:rPr>
              <a:t>N</a:t>
            </a:r>
            <a:r>
              <a:rPr lang="en-US" altLang="ja-JP" sz="2000" b="0" i="1" baseline="-25000" smtClean="0">
                <a:latin typeface="Times New Roman" pitchFamily="18" charset="0"/>
                <a:ea typeface="ＭＳ Ｐゴシック" charset="-128"/>
              </a:rPr>
              <a:t>subc</a:t>
            </a: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 subcarrier components.</a:t>
            </a:r>
          </a:p>
          <a:p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Time-domain (TD) CSI-FB: CSI consists of only </a:t>
            </a:r>
            <a:r>
              <a:rPr lang="en-US" altLang="ja-JP" sz="2000" b="0" i="1" smtClean="0">
                <a:latin typeface="Times New Roman" pitchFamily="18" charset="0"/>
                <a:ea typeface="ＭＳ Ｐゴシック" charset="-128"/>
              </a:rPr>
              <a:t>N</a:t>
            </a:r>
            <a:r>
              <a:rPr lang="en-US" altLang="ja-JP" sz="2000" b="0" i="1" baseline="-25000" smtClean="0">
                <a:latin typeface="Times New Roman" pitchFamily="18" charset="0"/>
                <a:ea typeface="ＭＳ Ｐゴシック" charset="-128"/>
              </a:rPr>
              <a:t>g</a:t>
            </a: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 components since it is assumed that the actual channel impulse response is present only the GI duration.</a:t>
            </a:r>
          </a:p>
          <a:p>
            <a:pPr>
              <a:buFontTx/>
              <a:buNone/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	</a:t>
            </a:r>
            <a:r>
              <a:rPr lang="en-US" altLang="ja-JP" sz="2000" b="0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Less CSI-FB needed with TD than with FD: factor is </a:t>
            </a:r>
            <a:r>
              <a:rPr lang="en-US" altLang="ja-JP" sz="2000" b="0" i="1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N</a:t>
            </a:r>
            <a:r>
              <a:rPr lang="en-US" altLang="ja-JP" sz="2000" b="0" i="1" baseline="-25000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g</a:t>
            </a:r>
            <a:r>
              <a:rPr lang="en-US" altLang="ja-JP" sz="2000" b="0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/</a:t>
            </a:r>
            <a:r>
              <a:rPr lang="en-US" altLang="ja-JP" sz="2000" b="0" i="1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N</a:t>
            </a:r>
            <a:r>
              <a:rPr lang="en-US" altLang="ja-JP" sz="2000" b="0" i="1" baseline="-25000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subc</a:t>
            </a:r>
            <a:r>
              <a:rPr lang="en-US" altLang="ja-JP" sz="2000" b="0" smtClean="0">
                <a:solidFill>
                  <a:srgbClr val="FF0000"/>
                </a:solidFill>
                <a:latin typeface="Times New Roman" pitchFamily="18" charset="0"/>
                <a:ea typeface="ＭＳ Ｐゴシック" charset="-128"/>
              </a:rPr>
              <a:t>.</a:t>
            </a:r>
          </a:p>
        </p:txBody>
      </p:sp>
      <p:sp>
        <p:nvSpPr>
          <p:cNvPr id="9223" name="Line 30"/>
          <p:cNvSpPr>
            <a:spLocks noChangeShapeType="1"/>
          </p:cNvSpPr>
          <p:nvPr/>
        </p:nvSpPr>
        <p:spPr bwMode="auto">
          <a:xfrm>
            <a:off x="1016000" y="5519738"/>
            <a:ext cx="270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4" name="Text Box 32"/>
          <p:cNvSpPr txBox="1">
            <a:spLocks noChangeArrowheads="1"/>
          </p:cNvSpPr>
          <p:nvPr/>
        </p:nvSpPr>
        <p:spPr bwMode="auto">
          <a:xfrm>
            <a:off x="3578225" y="5475288"/>
            <a:ext cx="5159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 i="1"/>
              <a:t>freq.</a:t>
            </a:r>
          </a:p>
        </p:txBody>
      </p:sp>
      <p:sp>
        <p:nvSpPr>
          <p:cNvPr id="9225" name="Line 33"/>
          <p:cNvSpPr>
            <a:spLocks noChangeShapeType="1"/>
          </p:cNvSpPr>
          <p:nvPr/>
        </p:nvSpPr>
        <p:spPr bwMode="auto">
          <a:xfrm flipV="1">
            <a:off x="1135063" y="4752975"/>
            <a:ext cx="0" cy="768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6" name="Line 49"/>
          <p:cNvSpPr>
            <a:spLocks noChangeShapeType="1"/>
          </p:cNvSpPr>
          <p:nvPr/>
        </p:nvSpPr>
        <p:spPr bwMode="auto">
          <a:xfrm>
            <a:off x="1117600" y="5686425"/>
            <a:ext cx="23495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7" name="Text Box 52"/>
          <p:cNvSpPr txBox="1">
            <a:spLocks noChangeArrowheads="1"/>
          </p:cNvSpPr>
          <p:nvPr/>
        </p:nvSpPr>
        <p:spPr bwMode="auto">
          <a:xfrm>
            <a:off x="2117725" y="5711825"/>
            <a:ext cx="65722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600" i="1"/>
              <a:t>N</a:t>
            </a:r>
            <a:r>
              <a:rPr kumimoji="0" lang="en-US" altLang="ja-JP" sz="1600" i="1" baseline="-25000"/>
              <a:t>subc</a:t>
            </a:r>
          </a:p>
        </p:txBody>
      </p:sp>
      <p:sp>
        <p:nvSpPr>
          <p:cNvPr id="9228" name="Freeform 54"/>
          <p:cNvSpPr>
            <a:spLocks/>
          </p:cNvSpPr>
          <p:nvPr/>
        </p:nvSpPr>
        <p:spPr bwMode="auto">
          <a:xfrm>
            <a:off x="1125538" y="4002088"/>
            <a:ext cx="2322512" cy="1470025"/>
          </a:xfrm>
          <a:custGeom>
            <a:avLst/>
            <a:gdLst>
              <a:gd name="T0" fmla="*/ 0 w 1463"/>
              <a:gd name="T1" fmla="*/ 2147483647 h 926"/>
              <a:gd name="T2" fmla="*/ 2147483647 w 1463"/>
              <a:gd name="T3" fmla="*/ 2147483647 h 926"/>
              <a:gd name="T4" fmla="*/ 2147483647 w 1463"/>
              <a:gd name="T5" fmla="*/ 2147483647 h 926"/>
              <a:gd name="T6" fmla="*/ 2147483647 w 1463"/>
              <a:gd name="T7" fmla="*/ 2147483647 h 926"/>
              <a:gd name="T8" fmla="*/ 2147483647 w 1463"/>
              <a:gd name="T9" fmla="*/ 2147483647 h 926"/>
              <a:gd name="T10" fmla="*/ 2147483647 w 1463"/>
              <a:gd name="T11" fmla="*/ 2147483647 h 926"/>
              <a:gd name="T12" fmla="*/ 2147483647 w 1463"/>
              <a:gd name="T13" fmla="*/ 2147483647 h 926"/>
              <a:gd name="T14" fmla="*/ 2147483647 w 1463"/>
              <a:gd name="T15" fmla="*/ 2147483647 h 926"/>
              <a:gd name="T16" fmla="*/ 2147483647 w 1463"/>
              <a:gd name="T17" fmla="*/ 2147483647 h 926"/>
              <a:gd name="T18" fmla="*/ 2147483647 w 1463"/>
              <a:gd name="T19" fmla="*/ 2147483647 h 926"/>
              <a:gd name="T20" fmla="*/ 2147483647 w 1463"/>
              <a:gd name="T21" fmla="*/ 2147483647 h 926"/>
              <a:gd name="T22" fmla="*/ 2147483647 w 1463"/>
              <a:gd name="T23" fmla="*/ 2147483647 h 926"/>
              <a:gd name="T24" fmla="*/ 2147483647 w 1463"/>
              <a:gd name="T25" fmla="*/ 2147483647 h 926"/>
              <a:gd name="T26" fmla="*/ 2147483647 w 1463"/>
              <a:gd name="T27" fmla="*/ 2147483647 h 926"/>
              <a:gd name="T28" fmla="*/ 2147483647 w 1463"/>
              <a:gd name="T29" fmla="*/ 2147483647 h 926"/>
              <a:gd name="T30" fmla="*/ 2147483647 w 1463"/>
              <a:gd name="T31" fmla="*/ 2147483647 h 926"/>
              <a:gd name="T32" fmla="*/ 2147483647 w 1463"/>
              <a:gd name="T33" fmla="*/ 2147483647 h 926"/>
              <a:gd name="T34" fmla="*/ 2147483647 w 1463"/>
              <a:gd name="T35" fmla="*/ 2147483647 h 926"/>
              <a:gd name="T36" fmla="*/ 2147483647 w 1463"/>
              <a:gd name="T37" fmla="*/ 2147483647 h 926"/>
              <a:gd name="T38" fmla="*/ 2147483647 w 1463"/>
              <a:gd name="T39" fmla="*/ 2147483647 h 926"/>
              <a:gd name="T40" fmla="*/ 2147483647 w 1463"/>
              <a:gd name="T41" fmla="*/ 2147483647 h 926"/>
              <a:gd name="T42" fmla="*/ 2147483647 w 1463"/>
              <a:gd name="T43" fmla="*/ 2147483647 h 926"/>
              <a:gd name="T44" fmla="*/ 2147483647 w 1463"/>
              <a:gd name="T45" fmla="*/ 2147483647 h 926"/>
              <a:gd name="T46" fmla="*/ 2147483647 w 1463"/>
              <a:gd name="T47" fmla="*/ 2147483647 h 926"/>
              <a:gd name="T48" fmla="*/ 2147483647 w 1463"/>
              <a:gd name="T49" fmla="*/ 2147483647 h 926"/>
              <a:gd name="T50" fmla="*/ 2147483647 w 1463"/>
              <a:gd name="T51" fmla="*/ 2147483647 h 926"/>
              <a:gd name="T52" fmla="*/ 2147483647 w 1463"/>
              <a:gd name="T53" fmla="*/ 2147483647 h 926"/>
              <a:gd name="T54" fmla="*/ 2147483647 w 1463"/>
              <a:gd name="T55" fmla="*/ 2147483647 h 926"/>
              <a:gd name="T56" fmla="*/ 2147483647 w 1463"/>
              <a:gd name="T57" fmla="*/ 2147483647 h 926"/>
              <a:gd name="T58" fmla="*/ 2147483647 w 1463"/>
              <a:gd name="T59" fmla="*/ 2147483647 h 926"/>
              <a:gd name="T60" fmla="*/ 2147483647 w 1463"/>
              <a:gd name="T61" fmla="*/ 2147483647 h 926"/>
              <a:gd name="T62" fmla="*/ 2147483647 w 1463"/>
              <a:gd name="T63" fmla="*/ 2147483647 h 926"/>
              <a:gd name="T64" fmla="*/ 2147483647 w 1463"/>
              <a:gd name="T65" fmla="*/ 2147483647 h 926"/>
              <a:gd name="T66" fmla="*/ 2147483647 w 1463"/>
              <a:gd name="T67" fmla="*/ 2147483647 h 926"/>
              <a:gd name="T68" fmla="*/ 2147483647 w 1463"/>
              <a:gd name="T69" fmla="*/ 2147483647 h 926"/>
              <a:gd name="T70" fmla="*/ 2147483647 w 1463"/>
              <a:gd name="T71" fmla="*/ 2147483647 h 926"/>
              <a:gd name="T72" fmla="*/ 2147483647 w 1463"/>
              <a:gd name="T73" fmla="*/ 2147483647 h 926"/>
              <a:gd name="T74" fmla="*/ 2147483647 w 1463"/>
              <a:gd name="T75" fmla="*/ 2147483647 h 926"/>
              <a:gd name="T76" fmla="*/ 2147483647 w 1463"/>
              <a:gd name="T77" fmla="*/ 2147483647 h 926"/>
              <a:gd name="T78" fmla="*/ 2147483647 w 1463"/>
              <a:gd name="T79" fmla="*/ 2147483647 h 926"/>
              <a:gd name="T80" fmla="*/ 2147483647 w 1463"/>
              <a:gd name="T81" fmla="*/ 2147483647 h 926"/>
              <a:gd name="T82" fmla="*/ 2147483647 w 1463"/>
              <a:gd name="T83" fmla="*/ 2147483647 h 926"/>
              <a:gd name="T84" fmla="*/ 2147483647 w 1463"/>
              <a:gd name="T85" fmla="*/ 2147483647 h 926"/>
              <a:gd name="T86" fmla="*/ 2147483647 w 1463"/>
              <a:gd name="T87" fmla="*/ 2147483647 h 926"/>
              <a:gd name="T88" fmla="*/ 2147483647 w 1463"/>
              <a:gd name="T89" fmla="*/ 2147483647 h 926"/>
              <a:gd name="T90" fmla="*/ 2147483647 w 1463"/>
              <a:gd name="T91" fmla="*/ 2147483647 h 926"/>
              <a:gd name="T92" fmla="*/ 2147483647 w 1463"/>
              <a:gd name="T93" fmla="*/ 2147483647 h 926"/>
              <a:gd name="T94" fmla="*/ 2147483647 w 1463"/>
              <a:gd name="T95" fmla="*/ 2147483647 h 926"/>
              <a:gd name="T96" fmla="*/ 2147483647 w 1463"/>
              <a:gd name="T97" fmla="*/ 0 h 926"/>
              <a:gd name="T98" fmla="*/ 2147483647 w 1463"/>
              <a:gd name="T99" fmla="*/ 2147483647 h 926"/>
              <a:gd name="T100" fmla="*/ 2147483647 w 1463"/>
              <a:gd name="T101" fmla="*/ 2147483647 h 926"/>
              <a:gd name="T102" fmla="*/ 2147483647 w 1463"/>
              <a:gd name="T103" fmla="*/ 2147483647 h 926"/>
              <a:gd name="T104" fmla="*/ 2147483647 w 1463"/>
              <a:gd name="T105" fmla="*/ 2147483647 h 926"/>
              <a:gd name="T106" fmla="*/ 2147483647 w 1463"/>
              <a:gd name="T107" fmla="*/ 2147483647 h 926"/>
              <a:gd name="T108" fmla="*/ 2147483647 w 1463"/>
              <a:gd name="T109" fmla="*/ 2147483647 h 926"/>
              <a:gd name="T110" fmla="*/ 2147483647 w 1463"/>
              <a:gd name="T111" fmla="*/ 2147483647 h 92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463"/>
              <a:gd name="T169" fmla="*/ 0 h 926"/>
              <a:gd name="T170" fmla="*/ 1463 w 1463"/>
              <a:gd name="T171" fmla="*/ 926 h 92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463" h="926">
                <a:moveTo>
                  <a:pt x="0" y="480"/>
                </a:moveTo>
                <a:lnTo>
                  <a:pt x="24" y="401"/>
                </a:lnTo>
                <a:lnTo>
                  <a:pt x="48" y="248"/>
                </a:lnTo>
                <a:lnTo>
                  <a:pt x="73" y="165"/>
                </a:lnTo>
                <a:lnTo>
                  <a:pt x="105" y="132"/>
                </a:lnTo>
                <a:lnTo>
                  <a:pt x="130" y="132"/>
                </a:lnTo>
                <a:lnTo>
                  <a:pt x="154" y="157"/>
                </a:lnTo>
                <a:lnTo>
                  <a:pt x="186" y="203"/>
                </a:lnTo>
                <a:lnTo>
                  <a:pt x="211" y="248"/>
                </a:lnTo>
                <a:lnTo>
                  <a:pt x="235" y="289"/>
                </a:lnTo>
                <a:lnTo>
                  <a:pt x="260" y="360"/>
                </a:lnTo>
                <a:lnTo>
                  <a:pt x="292" y="554"/>
                </a:lnTo>
                <a:lnTo>
                  <a:pt x="317" y="628"/>
                </a:lnTo>
                <a:lnTo>
                  <a:pt x="341" y="351"/>
                </a:lnTo>
                <a:lnTo>
                  <a:pt x="373" y="244"/>
                </a:lnTo>
                <a:lnTo>
                  <a:pt x="398" y="211"/>
                </a:lnTo>
                <a:lnTo>
                  <a:pt x="422" y="227"/>
                </a:lnTo>
                <a:lnTo>
                  <a:pt x="447" y="256"/>
                </a:lnTo>
                <a:lnTo>
                  <a:pt x="479" y="269"/>
                </a:lnTo>
                <a:lnTo>
                  <a:pt x="504" y="260"/>
                </a:lnTo>
                <a:lnTo>
                  <a:pt x="528" y="265"/>
                </a:lnTo>
                <a:lnTo>
                  <a:pt x="560" y="285"/>
                </a:lnTo>
                <a:lnTo>
                  <a:pt x="585" y="306"/>
                </a:lnTo>
                <a:lnTo>
                  <a:pt x="609" y="310"/>
                </a:lnTo>
                <a:lnTo>
                  <a:pt x="634" y="314"/>
                </a:lnTo>
                <a:lnTo>
                  <a:pt x="666" y="343"/>
                </a:lnTo>
                <a:lnTo>
                  <a:pt x="690" y="393"/>
                </a:lnTo>
                <a:lnTo>
                  <a:pt x="715" y="434"/>
                </a:lnTo>
                <a:lnTo>
                  <a:pt x="739" y="442"/>
                </a:lnTo>
                <a:lnTo>
                  <a:pt x="772" y="463"/>
                </a:lnTo>
                <a:lnTo>
                  <a:pt x="796" y="558"/>
                </a:lnTo>
                <a:lnTo>
                  <a:pt x="821" y="926"/>
                </a:lnTo>
                <a:lnTo>
                  <a:pt x="853" y="599"/>
                </a:lnTo>
                <a:lnTo>
                  <a:pt x="877" y="380"/>
                </a:lnTo>
                <a:lnTo>
                  <a:pt x="902" y="281"/>
                </a:lnTo>
                <a:lnTo>
                  <a:pt x="926" y="236"/>
                </a:lnTo>
                <a:lnTo>
                  <a:pt x="959" y="227"/>
                </a:lnTo>
                <a:lnTo>
                  <a:pt x="983" y="232"/>
                </a:lnTo>
                <a:lnTo>
                  <a:pt x="1007" y="223"/>
                </a:lnTo>
                <a:lnTo>
                  <a:pt x="1040" y="198"/>
                </a:lnTo>
                <a:lnTo>
                  <a:pt x="1064" y="174"/>
                </a:lnTo>
                <a:lnTo>
                  <a:pt x="1089" y="161"/>
                </a:lnTo>
                <a:lnTo>
                  <a:pt x="1113" y="178"/>
                </a:lnTo>
                <a:lnTo>
                  <a:pt x="1146" y="211"/>
                </a:lnTo>
                <a:lnTo>
                  <a:pt x="1170" y="227"/>
                </a:lnTo>
                <a:lnTo>
                  <a:pt x="1194" y="169"/>
                </a:lnTo>
                <a:lnTo>
                  <a:pt x="1227" y="87"/>
                </a:lnTo>
                <a:lnTo>
                  <a:pt x="1251" y="25"/>
                </a:lnTo>
                <a:lnTo>
                  <a:pt x="1276" y="0"/>
                </a:lnTo>
                <a:lnTo>
                  <a:pt x="1300" y="8"/>
                </a:lnTo>
                <a:lnTo>
                  <a:pt x="1333" y="45"/>
                </a:lnTo>
                <a:lnTo>
                  <a:pt x="1357" y="87"/>
                </a:lnTo>
                <a:lnTo>
                  <a:pt x="1381" y="103"/>
                </a:lnTo>
                <a:lnTo>
                  <a:pt x="1414" y="107"/>
                </a:lnTo>
                <a:lnTo>
                  <a:pt x="1438" y="116"/>
                </a:lnTo>
                <a:lnTo>
                  <a:pt x="1463" y="1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9" name="Line 33"/>
          <p:cNvSpPr>
            <a:spLocks noChangeShapeType="1"/>
          </p:cNvSpPr>
          <p:nvPr/>
        </p:nvSpPr>
        <p:spPr bwMode="auto">
          <a:xfrm flipV="1">
            <a:off x="1287463" y="4251325"/>
            <a:ext cx="0" cy="1258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0" name="Line 33"/>
          <p:cNvSpPr>
            <a:spLocks noChangeShapeType="1"/>
          </p:cNvSpPr>
          <p:nvPr/>
        </p:nvSpPr>
        <p:spPr bwMode="auto">
          <a:xfrm flipV="1">
            <a:off x="1436688" y="4403725"/>
            <a:ext cx="3175" cy="1106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1" name="Line 33"/>
          <p:cNvSpPr>
            <a:spLocks noChangeShapeType="1"/>
          </p:cNvSpPr>
          <p:nvPr/>
        </p:nvSpPr>
        <p:spPr bwMode="auto">
          <a:xfrm flipV="1">
            <a:off x="1589088" y="4914900"/>
            <a:ext cx="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2" name="Line 33"/>
          <p:cNvSpPr>
            <a:spLocks noChangeShapeType="1"/>
          </p:cNvSpPr>
          <p:nvPr/>
        </p:nvSpPr>
        <p:spPr bwMode="auto">
          <a:xfrm flipH="1" flipV="1">
            <a:off x="1735138" y="4356100"/>
            <a:ext cx="0" cy="1157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3" name="Line 33"/>
          <p:cNvSpPr>
            <a:spLocks noChangeShapeType="1"/>
          </p:cNvSpPr>
          <p:nvPr/>
        </p:nvSpPr>
        <p:spPr bwMode="auto">
          <a:xfrm flipV="1">
            <a:off x="1884363" y="4419600"/>
            <a:ext cx="3175" cy="1100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4" name="Line 33"/>
          <p:cNvSpPr>
            <a:spLocks noChangeShapeType="1"/>
          </p:cNvSpPr>
          <p:nvPr/>
        </p:nvSpPr>
        <p:spPr bwMode="auto">
          <a:xfrm flipV="1">
            <a:off x="2030413" y="4470400"/>
            <a:ext cx="635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5" name="Line 33"/>
          <p:cNvSpPr>
            <a:spLocks noChangeShapeType="1"/>
          </p:cNvSpPr>
          <p:nvPr/>
        </p:nvSpPr>
        <p:spPr bwMode="auto">
          <a:xfrm flipV="1">
            <a:off x="2182813" y="4568825"/>
            <a:ext cx="3175" cy="944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6" name="Line 33"/>
          <p:cNvSpPr>
            <a:spLocks noChangeShapeType="1"/>
          </p:cNvSpPr>
          <p:nvPr/>
        </p:nvSpPr>
        <p:spPr bwMode="auto">
          <a:xfrm flipV="1">
            <a:off x="2332038" y="4721225"/>
            <a:ext cx="635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7" name="Line 33"/>
          <p:cNvSpPr>
            <a:spLocks noChangeShapeType="1"/>
          </p:cNvSpPr>
          <p:nvPr/>
        </p:nvSpPr>
        <p:spPr bwMode="auto">
          <a:xfrm flipV="1">
            <a:off x="2487613" y="4873625"/>
            <a:ext cx="6350" cy="655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8" name="Line 33"/>
          <p:cNvSpPr>
            <a:spLocks noChangeShapeType="1"/>
          </p:cNvSpPr>
          <p:nvPr/>
        </p:nvSpPr>
        <p:spPr bwMode="auto">
          <a:xfrm flipV="1">
            <a:off x="2636838" y="4368800"/>
            <a:ext cx="9525" cy="1154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9" name="Line 33"/>
          <p:cNvSpPr>
            <a:spLocks noChangeShapeType="1"/>
          </p:cNvSpPr>
          <p:nvPr/>
        </p:nvSpPr>
        <p:spPr bwMode="auto">
          <a:xfrm flipV="1">
            <a:off x="2789238" y="4308475"/>
            <a:ext cx="3175" cy="1201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0" name="Line 33"/>
          <p:cNvSpPr>
            <a:spLocks noChangeShapeType="1"/>
          </p:cNvSpPr>
          <p:nvPr/>
        </p:nvSpPr>
        <p:spPr bwMode="auto">
          <a:xfrm flipV="1">
            <a:off x="2938463" y="4337050"/>
            <a:ext cx="3175" cy="1169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1" name="Line 33"/>
          <p:cNvSpPr>
            <a:spLocks noChangeShapeType="1"/>
          </p:cNvSpPr>
          <p:nvPr/>
        </p:nvSpPr>
        <p:spPr bwMode="auto">
          <a:xfrm flipV="1">
            <a:off x="3087688" y="4079875"/>
            <a:ext cx="6350" cy="144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2" name="Line 33"/>
          <p:cNvSpPr>
            <a:spLocks noChangeShapeType="1"/>
          </p:cNvSpPr>
          <p:nvPr/>
        </p:nvSpPr>
        <p:spPr bwMode="auto">
          <a:xfrm flipV="1">
            <a:off x="3240088" y="4086225"/>
            <a:ext cx="3175" cy="142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3" name="Line 33"/>
          <p:cNvSpPr>
            <a:spLocks noChangeShapeType="1"/>
          </p:cNvSpPr>
          <p:nvPr/>
        </p:nvSpPr>
        <p:spPr bwMode="auto">
          <a:xfrm flipV="1">
            <a:off x="3392488" y="4165600"/>
            <a:ext cx="3175" cy="1357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4" name="Line 30"/>
          <p:cNvSpPr>
            <a:spLocks noChangeShapeType="1"/>
          </p:cNvSpPr>
          <p:nvPr/>
        </p:nvSpPr>
        <p:spPr bwMode="auto">
          <a:xfrm>
            <a:off x="5865813" y="5559425"/>
            <a:ext cx="2640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5" name="Text Box 32"/>
          <p:cNvSpPr txBox="1">
            <a:spLocks noChangeArrowheads="1"/>
          </p:cNvSpPr>
          <p:nvPr/>
        </p:nvSpPr>
        <p:spPr bwMode="auto">
          <a:xfrm>
            <a:off x="8308975" y="5508625"/>
            <a:ext cx="4905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1400" i="1"/>
              <a:t>time</a:t>
            </a:r>
          </a:p>
        </p:txBody>
      </p:sp>
      <p:sp>
        <p:nvSpPr>
          <p:cNvPr id="9246" name="Line 49"/>
          <p:cNvSpPr>
            <a:spLocks noChangeShapeType="1"/>
          </p:cNvSpPr>
          <p:nvPr/>
        </p:nvSpPr>
        <p:spPr bwMode="auto">
          <a:xfrm>
            <a:off x="6057900" y="5726113"/>
            <a:ext cx="1268413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7" name="Text Box 52"/>
          <p:cNvSpPr txBox="1">
            <a:spLocks noChangeArrowheads="1"/>
          </p:cNvSpPr>
          <p:nvPr/>
        </p:nvSpPr>
        <p:spPr bwMode="auto">
          <a:xfrm>
            <a:off x="6862763" y="5681663"/>
            <a:ext cx="458787" cy="338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600" i="1"/>
              <a:t>N</a:t>
            </a:r>
            <a:r>
              <a:rPr kumimoji="0" lang="en-US" altLang="ja-JP" sz="1600" i="1" baseline="-25000"/>
              <a:t>g</a:t>
            </a:r>
          </a:p>
        </p:txBody>
      </p:sp>
      <p:sp>
        <p:nvSpPr>
          <p:cNvPr id="9248" name="Line 33"/>
          <p:cNvSpPr>
            <a:spLocks noChangeShapeType="1"/>
          </p:cNvSpPr>
          <p:nvPr/>
        </p:nvSpPr>
        <p:spPr bwMode="auto">
          <a:xfrm flipV="1">
            <a:off x="6067425" y="4291013"/>
            <a:ext cx="0" cy="1258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V="1">
            <a:off x="6216650" y="4443413"/>
            <a:ext cx="3175" cy="1106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0" name="Line 33"/>
          <p:cNvSpPr>
            <a:spLocks noChangeShapeType="1"/>
          </p:cNvSpPr>
          <p:nvPr/>
        </p:nvSpPr>
        <p:spPr bwMode="auto">
          <a:xfrm flipV="1">
            <a:off x="6369050" y="4954588"/>
            <a:ext cx="0" cy="604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1" name="Line 33"/>
          <p:cNvSpPr>
            <a:spLocks noChangeShapeType="1"/>
          </p:cNvSpPr>
          <p:nvPr/>
        </p:nvSpPr>
        <p:spPr bwMode="auto">
          <a:xfrm flipH="1" flipV="1">
            <a:off x="6515100" y="4779963"/>
            <a:ext cx="0" cy="773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2" name="Line 33"/>
          <p:cNvSpPr>
            <a:spLocks noChangeShapeType="1"/>
          </p:cNvSpPr>
          <p:nvPr/>
        </p:nvSpPr>
        <p:spPr bwMode="auto">
          <a:xfrm flipV="1">
            <a:off x="6664325" y="5184775"/>
            <a:ext cx="317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3" name="Line 33"/>
          <p:cNvSpPr>
            <a:spLocks noChangeShapeType="1"/>
          </p:cNvSpPr>
          <p:nvPr/>
        </p:nvSpPr>
        <p:spPr bwMode="auto">
          <a:xfrm flipH="1" flipV="1">
            <a:off x="6808788" y="5430838"/>
            <a:ext cx="1587" cy="134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4" name="Freeform 91"/>
          <p:cNvSpPr>
            <a:spLocks/>
          </p:cNvSpPr>
          <p:nvPr/>
        </p:nvSpPr>
        <p:spPr bwMode="auto">
          <a:xfrm>
            <a:off x="6065838" y="4262438"/>
            <a:ext cx="879475" cy="1311275"/>
          </a:xfrm>
          <a:custGeom>
            <a:avLst/>
            <a:gdLst>
              <a:gd name="T0" fmla="*/ 0 w 554"/>
              <a:gd name="T1" fmla="*/ 0 h 826"/>
              <a:gd name="T2" fmla="*/ 2147483647 w 554"/>
              <a:gd name="T3" fmla="*/ 2147483647 h 826"/>
              <a:gd name="T4" fmla="*/ 2147483647 w 554"/>
              <a:gd name="T5" fmla="*/ 2147483647 h 826"/>
              <a:gd name="T6" fmla="*/ 2147483647 w 554"/>
              <a:gd name="T7" fmla="*/ 2147483647 h 826"/>
              <a:gd name="T8" fmla="*/ 2147483647 w 554"/>
              <a:gd name="T9" fmla="*/ 2147483647 h 826"/>
              <a:gd name="T10" fmla="*/ 2147483647 w 554"/>
              <a:gd name="T11" fmla="*/ 2147483647 h 826"/>
              <a:gd name="T12" fmla="*/ 2147483647 w 554"/>
              <a:gd name="T13" fmla="*/ 2147483647 h 8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54"/>
              <a:gd name="T22" fmla="*/ 0 h 826"/>
              <a:gd name="T23" fmla="*/ 554 w 554"/>
              <a:gd name="T24" fmla="*/ 826 h 8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54" h="826">
                <a:moveTo>
                  <a:pt x="0" y="0"/>
                </a:moveTo>
                <a:cubicBezTo>
                  <a:pt x="17" y="20"/>
                  <a:pt x="71" y="51"/>
                  <a:pt x="101" y="123"/>
                </a:cubicBezTo>
                <a:cubicBezTo>
                  <a:pt x="131" y="195"/>
                  <a:pt x="149" y="402"/>
                  <a:pt x="180" y="435"/>
                </a:cubicBezTo>
                <a:cubicBezTo>
                  <a:pt x="211" y="468"/>
                  <a:pt x="252" y="295"/>
                  <a:pt x="286" y="321"/>
                </a:cubicBezTo>
                <a:cubicBezTo>
                  <a:pt x="320" y="347"/>
                  <a:pt x="355" y="519"/>
                  <a:pt x="387" y="589"/>
                </a:cubicBezTo>
                <a:cubicBezTo>
                  <a:pt x="419" y="659"/>
                  <a:pt x="451" y="700"/>
                  <a:pt x="479" y="739"/>
                </a:cubicBezTo>
                <a:cubicBezTo>
                  <a:pt x="507" y="778"/>
                  <a:pt x="530" y="802"/>
                  <a:pt x="554" y="82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5" name="Line 30"/>
          <p:cNvSpPr>
            <a:spLocks noChangeShapeType="1"/>
          </p:cNvSpPr>
          <p:nvPr/>
        </p:nvSpPr>
        <p:spPr bwMode="auto">
          <a:xfrm flipH="1" flipV="1">
            <a:off x="1017588" y="3878263"/>
            <a:ext cx="4762" cy="163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6" name="Text Box 93"/>
          <p:cNvSpPr txBox="1">
            <a:spLocks noChangeArrowheads="1"/>
          </p:cNvSpPr>
          <p:nvPr/>
        </p:nvSpPr>
        <p:spPr bwMode="auto">
          <a:xfrm rot="-5400000">
            <a:off x="529431" y="4520407"/>
            <a:ext cx="649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Power</a:t>
            </a:r>
          </a:p>
        </p:txBody>
      </p:sp>
      <p:sp>
        <p:nvSpPr>
          <p:cNvPr id="9257" name="Line 30"/>
          <p:cNvSpPr>
            <a:spLocks noChangeShapeType="1"/>
          </p:cNvSpPr>
          <p:nvPr/>
        </p:nvSpPr>
        <p:spPr bwMode="auto">
          <a:xfrm flipH="1" flipV="1">
            <a:off x="5881688" y="3925888"/>
            <a:ext cx="4762" cy="163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8" name="Text Box 95"/>
          <p:cNvSpPr txBox="1">
            <a:spLocks noChangeArrowheads="1"/>
          </p:cNvSpPr>
          <p:nvPr/>
        </p:nvSpPr>
        <p:spPr bwMode="auto">
          <a:xfrm rot="-5400000">
            <a:off x="5393531" y="4568032"/>
            <a:ext cx="649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Power</a:t>
            </a:r>
          </a:p>
        </p:txBody>
      </p:sp>
      <p:sp>
        <p:nvSpPr>
          <p:cNvPr id="9259" name="AutoShape 45"/>
          <p:cNvSpPr>
            <a:spLocks noChangeArrowheads="1"/>
          </p:cNvSpPr>
          <p:nvPr/>
        </p:nvSpPr>
        <p:spPr bwMode="auto">
          <a:xfrm>
            <a:off x="4046538" y="4424363"/>
            <a:ext cx="1214437" cy="881062"/>
          </a:xfrm>
          <a:prstGeom prst="leftRightArrow">
            <a:avLst>
              <a:gd name="adj1" fmla="val 50000"/>
              <a:gd name="adj2" fmla="val 27568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60" name="Text Box 46"/>
          <p:cNvSpPr txBox="1">
            <a:spLocks noChangeArrowheads="1"/>
          </p:cNvSpPr>
          <p:nvPr/>
        </p:nvSpPr>
        <p:spPr bwMode="auto">
          <a:xfrm>
            <a:off x="1062038" y="6061075"/>
            <a:ext cx="2476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/>
              <a:t>Frequency-domain CSI</a:t>
            </a:r>
          </a:p>
        </p:txBody>
      </p:sp>
      <p:sp>
        <p:nvSpPr>
          <p:cNvPr id="9261" name="Text Box 47"/>
          <p:cNvSpPr txBox="1">
            <a:spLocks noChangeArrowheads="1"/>
          </p:cNvSpPr>
          <p:nvPr/>
        </p:nvSpPr>
        <p:spPr bwMode="auto">
          <a:xfrm>
            <a:off x="6137275" y="602297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/>
              <a:t>Time-domain CSI</a:t>
            </a:r>
          </a:p>
        </p:txBody>
      </p:sp>
      <p:sp>
        <p:nvSpPr>
          <p:cNvPr id="9262" name="Text Box 48"/>
          <p:cNvSpPr txBox="1">
            <a:spLocks noChangeArrowheads="1"/>
          </p:cNvSpPr>
          <p:nvPr/>
        </p:nvSpPr>
        <p:spPr bwMode="auto">
          <a:xfrm>
            <a:off x="3784600" y="4578350"/>
            <a:ext cx="1743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600" b="1" i="1"/>
              <a:t>TD/FD conversion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10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0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ECA4B065-212E-48A3-99F1-06247A99126E}" type="slidenum">
              <a:rPr lang="en-US" altLang="ja-JP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29719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29722" name="Rectangle 6"/>
          <p:cNvSpPr txBox="1">
            <a:spLocks noGrp="1" noChangeArrowheads="1"/>
          </p:cNvSpPr>
          <p:nvPr/>
        </p:nvSpPr>
        <p:spPr bwMode="auto">
          <a:xfrm>
            <a:off x="4022725" y="65008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7200754B-0B2F-42CA-BD37-CEBF020A801F}" type="slidenum">
              <a:rPr kumimoji="0" lang="en-US" altLang="ja-JP" sz="1200"/>
              <a:pPr algn="ctr" eaLnBrk="0" hangingPunct="0"/>
              <a:t>4</a:t>
            </a:fld>
            <a:endParaRPr kumimoji="0" lang="en-US" altLang="ja-JP" sz="1200"/>
          </a:p>
        </p:txBody>
      </p:sp>
      <p:sp>
        <p:nvSpPr>
          <p:cNvPr id="29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563" y="514350"/>
            <a:ext cx="8840787" cy="106680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CSI compression scheme using DCT [2]</a:t>
            </a:r>
          </a:p>
        </p:txBody>
      </p:sp>
      <p:sp>
        <p:nvSpPr>
          <p:cNvPr id="29724" name="Line 30"/>
          <p:cNvSpPr>
            <a:spLocks noChangeShapeType="1"/>
          </p:cNvSpPr>
          <p:nvPr/>
        </p:nvSpPr>
        <p:spPr bwMode="auto">
          <a:xfrm flipH="1" flipV="1">
            <a:off x="484188" y="4335463"/>
            <a:ext cx="4762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5" name="Text Box 11"/>
          <p:cNvSpPr txBox="1">
            <a:spLocks noChangeArrowheads="1"/>
          </p:cNvSpPr>
          <p:nvPr/>
        </p:nvSpPr>
        <p:spPr bwMode="auto">
          <a:xfrm rot="-5400000">
            <a:off x="-18256" y="4656932"/>
            <a:ext cx="649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Power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211138" y="53355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7" name="Freeform 13"/>
          <p:cNvSpPr>
            <a:spLocks/>
          </p:cNvSpPr>
          <p:nvPr/>
        </p:nvSpPr>
        <p:spPr bwMode="auto">
          <a:xfrm>
            <a:off x="595313" y="4359275"/>
            <a:ext cx="1500187" cy="881063"/>
          </a:xfrm>
          <a:custGeom>
            <a:avLst/>
            <a:gdLst>
              <a:gd name="T0" fmla="*/ 0 w 233"/>
              <a:gd name="T1" fmla="*/ 2147483647 h 182"/>
              <a:gd name="T2" fmla="*/ 2147483647 w 233"/>
              <a:gd name="T3" fmla="*/ 2147483647 h 182"/>
              <a:gd name="T4" fmla="*/ 2147483647 w 233"/>
              <a:gd name="T5" fmla="*/ 2147483647 h 182"/>
              <a:gd name="T6" fmla="*/ 2147483647 w 233"/>
              <a:gd name="T7" fmla="*/ 2147483647 h 182"/>
              <a:gd name="T8" fmla="*/ 2147483647 w 233"/>
              <a:gd name="T9" fmla="*/ 2147483647 h 182"/>
              <a:gd name="T10" fmla="*/ 2147483647 w 233"/>
              <a:gd name="T11" fmla="*/ 2147483647 h 182"/>
              <a:gd name="T12" fmla="*/ 2147483647 w 233"/>
              <a:gd name="T13" fmla="*/ 2147483647 h 182"/>
              <a:gd name="T14" fmla="*/ 2147483647 w 233"/>
              <a:gd name="T15" fmla="*/ 2147483647 h 182"/>
              <a:gd name="T16" fmla="*/ 2147483647 w 233"/>
              <a:gd name="T17" fmla="*/ 2147483647 h 182"/>
              <a:gd name="T18" fmla="*/ 2147483647 w 233"/>
              <a:gd name="T19" fmla="*/ 2147483647 h 182"/>
              <a:gd name="T20" fmla="*/ 2147483647 w 233"/>
              <a:gd name="T21" fmla="*/ 2147483647 h 182"/>
              <a:gd name="T22" fmla="*/ 2147483647 w 233"/>
              <a:gd name="T23" fmla="*/ 2147483647 h 182"/>
              <a:gd name="T24" fmla="*/ 2147483647 w 233"/>
              <a:gd name="T25" fmla="*/ 2147483647 h 182"/>
              <a:gd name="T26" fmla="*/ 2147483647 w 233"/>
              <a:gd name="T27" fmla="*/ 2147483647 h 182"/>
              <a:gd name="T28" fmla="*/ 2147483647 w 233"/>
              <a:gd name="T29" fmla="*/ 2147483647 h 182"/>
              <a:gd name="T30" fmla="*/ 2147483647 w 233"/>
              <a:gd name="T31" fmla="*/ 2147483647 h 182"/>
              <a:gd name="T32" fmla="*/ 2147483647 w 233"/>
              <a:gd name="T33" fmla="*/ 2147483647 h 182"/>
              <a:gd name="T34" fmla="*/ 2147483647 w 233"/>
              <a:gd name="T35" fmla="*/ 2147483647 h 182"/>
              <a:gd name="T36" fmla="*/ 2147483647 w 233"/>
              <a:gd name="T37" fmla="*/ 2147483647 h 182"/>
              <a:gd name="T38" fmla="*/ 2147483647 w 233"/>
              <a:gd name="T39" fmla="*/ 2147483647 h 182"/>
              <a:gd name="T40" fmla="*/ 2147483647 w 233"/>
              <a:gd name="T41" fmla="*/ 2147483647 h 182"/>
              <a:gd name="T42" fmla="*/ 2147483647 w 233"/>
              <a:gd name="T43" fmla="*/ 2147483647 h 182"/>
              <a:gd name="T44" fmla="*/ 2147483647 w 233"/>
              <a:gd name="T45" fmla="*/ 2147483647 h 182"/>
              <a:gd name="T46" fmla="*/ 2147483647 w 233"/>
              <a:gd name="T47" fmla="*/ 2147483647 h 182"/>
              <a:gd name="T48" fmla="*/ 2147483647 w 233"/>
              <a:gd name="T49" fmla="*/ 2147483647 h 182"/>
              <a:gd name="T50" fmla="*/ 2147483647 w 233"/>
              <a:gd name="T51" fmla="*/ 2147483647 h 182"/>
              <a:gd name="T52" fmla="*/ 2147483647 w 233"/>
              <a:gd name="T53" fmla="*/ 0 h 182"/>
              <a:gd name="T54" fmla="*/ 2147483647 w 233"/>
              <a:gd name="T55" fmla="*/ 2147483647 h 182"/>
              <a:gd name="T56" fmla="*/ 2147483647 w 233"/>
              <a:gd name="T57" fmla="*/ 2147483647 h 182"/>
              <a:gd name="T58" fmla="*/ 2147483647 w 233"/>
              <a:gd name="T59" fmla="*/ 2147483647 h 182"/>
              <a:gd name="T60" fmla="*/ 2147483647 w 233"/>
              <a:gd name="T61" fmla="*/ 2147483647 h 182"/>
              <a:gd name="T62" fmla="*/ 2147483647 w 233"/>
              <a:gd name="T63" fmla="*/ 2147483647 h 18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182"/>
              <a:gd name="T98" fmla="*/ 233 w 233"/>
              <a:gd name="T99" fmla="*/ 182 h 18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182">
                <a:moveTo>
                  <a:pt x="0" y="60"/>
                </a:moveTo>
                <a:lnTo>
                  <a:pt x="7" y="60"/>
                </a:lnTo>
                <a:lnTo>
                  <a:pt x="15" y="61"/>
                </a:lnTo>
                <a:lnTo>
                  <a:pt x="22" y="67"/>
                </a:lnTo>
                <a:lnTo>
                  <a:pt x="30" y="77"/>
                </a:lnTo>
                <a:lnTo>
                  <a:pt x="37" y="85"/>
                </a:lnTo>
                <a:lnTo>
                  <a:pt x="45" y="86"/>
                </a:lnTo>
                <a:lnTo>
                  <a:pt x="52" y="90"/>
                </a:lnTo>
                <a:lnTo>
                  <a:pt x="60" y="109"/>
                </a:lnTo>
                <a:lnTo>
                  <a:pt x="67" y="182"/>
                </a:lnTo>
                <a:lnTo>
                  <a:pt x="75" y="117"/>
                </a:lnTo>
                <a:lnTo>
                  <a:pt x="82" y="75"/>
                </a:lnTo>
                <a:lnTo>
                  <a:pt x="90" y="55"/>
                </a:lnTo>
                <a:lnTo>
                  <a:pt x="97" y="46"/>
                </a:lnTo>
                <a:lnTo>
                  <a:pt x="105" y="44"/>
                </a:lnTo>
                <a:lnTo>
                  <a:pt x="112" y="45"/>
                </a:lnTo>
                <a:lnTo>
                  <a:pt x="120" y="43"/>
                </a:lnTo>
                <a:lnTo>
                  <a:pt x="127" y="39"/>
                </a:lnTo>
                <a:lnTo>
                  <a:pt x="135" y="34"/>
                </a:lnTo>
                <a:lnTo>
                  <a:pt x="143" y="32"/>
                </a:lnTo>
                <a:lnTo>
                  <a:pt x="150" y="34"/>
                </a:lnTo>
                <a:lnTo>
                  <a:pt x="158" y="41"/>
                </a:lnTo>
                <a:lnTo>
                  <a:pt x="165" y="44"/>
                </a:lnTo>
                <a:lnTo>
                  <a:pt x="173" y="33"/>
                </a:lnTo>
                <a:lnTo>
                  <a:pt x="180" y="17"/>
                </a:lnTo>
                <a:lnTo>
                  <a:pt x="188" y="5"/>
                </a:lnTo>
                <a:lnTo>
                  <a:pt x="195" y="0"/>
                </a:lnTo>
                <a:lnTo>
                  <a:pt x="203" y="2"/>
                </a:lnTo>
                <a:lnTo>
                  <a:pt x="210" y="9"/>
                </a:lnTo>
                <a:lnTo>
                  <a:pt x="218" y="17"/>
                </a:lnTo>
                <a:lnTo>
                  <a:pt x="225" y="20"/>
                </a:lnTo>
                <a:lnTo>
                  <a:pt x="233" y="21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Text Box 14"/>
          <p:cNvSpPr txBox="1">
            <a:spLocks noChangeArrowheads="1"/>
          </p:cNvSpPr>
          <p:nvPr/>
        </p:nvSpPr>
        <p:spPr bwMode="auto">
          <a:xfrm>
            <a:off x="1735138" y="5035550"/>
            <a:ext cx="641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 i="1"/>
              <a:t>Freq.</a:t>
            </a:r>
          </a:p>
        </p:txBody>
      </p:sp>
      <p:sp>
        <p:nvSpPr>
          <p:cNvPr id="29729" name="Text Box 15"/>
          <p:cNvSpPr txBox="1">
            <a:spLocks noChangeArrowheads="1"/>
          </p:cNvSpPr>
          <p:nvPr/>
        </p:nvSpPr>
        <p:spPr bwMode="auto">
          <a:xfrm>
            <a:off x="576263" y="5461000"/>
            <a:ext cx="139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/>
              <a:t>Channel gain</a:t>
            </a:r>
          </a:p>
        </p:txBody>
      </p:sp>
      <p:sp>
        <p:nvSpPr>
          <p:cNvPr id="29730" name="Line 30"/>
          <p:cNvSpPr>
            <a:spLocks noChangeShapeType="1"/>
          </p:cNvSpPr>
          <p:nvPr/>
        </p:nvSpPr>
        <p:spPr bwMode="auto">
          <a:xfrm>
            <a:off x="3016250" y="4337050"/>
            <a:ext cx="2938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Text Box 22"/>
          <p:cNvSpPr txBox="1">
            <a:spLocks noChangeArrowheads="1"/>
          </p:cNvSpPr>
          <p:nvPr/>
        </p:nvSpPr>
        <p:spPr bwMode="auto">
          <a:xfrm>
            <a:off x="5668963" y="4062413"/>
            <a:ext cx="574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Freq.</a:t>
            </a:r>
          </a:p>
        </p:txBody>
      </p:sp>
      <p:sp>
        <p:nvSpPr>
          <p:cNvPr id="29732" name="Freeform 24"/>
          <p:cNvSpPr>
            <a:spLocks/>
          </p:cNvSpPr>
          <p:nvPr/>
        </p:nvSpPr>
        <p:spPr bwMode="auto">
          <a:xfrm>
            <a:off x="4513263" y="3395663"/>
            <a:ext cx="1165225" cy="881062"/>
          </a:xfrm>
          <a:custGeom>
            <a:avLst/>
            <a:gdLst>
              <a:gd name="T0" fmla="*/ 0 w 233"/>
              <a:gd name="T1" fmla="*/ 2147483647 h 182"/>
              <a:gd name="T2" fmla="*/ 2147483647 w 233"/>
              <a:gd name="T3" fmla="*/ 2147483647 h 182"/>
              <a:gd name="T4" fmla="*/ 2147483647 w 233"/>
              <a:gd name="T5" fmla="*/ 2147483647 h 182"/>
              <a:gd name="T6" fmla="*/ 2147483647 w 233"/>
              <a:gd name="T7" fmla="*/ 2147483647 h 182"/>
              <a:gd name="T8" fmla="*/ 2147483647 w 233"/>
              <a:gd name="T9" fmla="*/ 2147483647 h 182"/>
              <a:gd name="T10" fmla="*/ 2147483647 w 233"/>
              <a:gd name="T11" fmla="*/ 2147483647 h 182"/>
              <a:gd name="T12" fmla="*/ 2147483647 w 233"/>
              <a:gd name="T13" fmla="*/ 2147483647 h 182"/>
              <a:gd name="T14" fmla="*/ 2147483647 w 233"/>
              <a:gd name="T15" fmla="*/ 2147483647 h 182"/>
              <a:gd name="T16" fmla="*/ 2147483647 w 233"/>
              <a:gd name="T17" fmla="*/ 2147483647 h 182"/>
              <a:gd name="T18" fmla="*/ 2147483647 w 233"/>
              <a:gd name="T19" fmla="*/ 2147483647 h 182"/>
              <a:gd name="T20" fmla="*/ 2147483647 w 233"/>
              <a:gd name="T21" fmla="*/ 2147483647 h 182"/>
              <a:gd name="T22" fmla="*/ 2147483647 w 233"/>
              <a:gd name="T23" fmla="*/ 2147483647 h 182"/>
              <a:gd name="T24" fmla="*/ 2147483647 w 233"/>
              <a:gd name="T25" fmla="*/ 2147483647 h 182"/>
              <a:gd name="T26" fmla="*/ 2147483647 w 233"/>
              <a:gd name="T27" fmla="*/ 2147483647 h 182"/>
              <a:gd name="T28" fmla="*/ 2147483647 w 233"/>
              <a:gd name="T29" fmla="*/ 2147483647 h 182"/>
              <a:gd name="T30" fmla="*/ 2147483647 w 233"/>
              <a:gd name="T31" fmla="*/ 2147483647 h 182"/>
              <a:gd name="T32" fmla="*/ 2147483647 w 233"/>
              <a:gd name="T33" fmla="*/ 2147483647 h 182"/>
              <a:gd name="T34" fmla="*/ 2147483647 w 233"/>
              <a:gd name="T35" fmla="*/ 2147483647 h 182"/>
              <a:gd name="T36" fmla="*/ 2147483647 w 233"/>
              <a:gd name="T37" fmla="*/ 2147483647 h 182"/>
              <a:gd name="T38" fmla="*/ 2147483647 w 233"/>
              <a:gd name="T39" fmla="*/ 2147483647 h 182"/>
              <a:gd name="T40" fmla="*/ 2147483647 w 233"/>
              <a:gd name="T41" fmla="*/ 2147483647 h 182"/>
              <a:gd name="T42" fmla="*/ 2147483647 w 233"/>
              <a:gd name="T43" fmla="*/ 2147483647 h 182"/>
              <a:gd name="T44" fmla="*/ 2147483647 w 233"/>
              <a:gd name="T45" fmla="*/ 2147483647 h 182"/>
              <a:gd name="T46" fmla="*/ 2147483647 w 233"/>
              <a:gd name="T47" fmla="*/ 2147483647 h 182"/>
              <a:gd name="T48" fmla="*/ 2147483647 w 233"/>
              <a:gd name="T49" fmla="*/ 2147483647 h 182"/>
              <a:gd name="T50" fmla="*/ 2147483647 w 233"/>
              <a:gd name="T51" fmla="*/ 2147483647 h 182"/>
              <a:gd name="T52" fmla="*/ 2147483647 w 233"/>
              <a:gd name="T53" fmla="*/ 0 h 182"/>
              <a:gd name="T54" fmla="*/ 2147483647 w 233"/>
              <a:gd name="T55" fmla="*/ 2147483647 h 182"/>
              <a:gd name="T56" fmla="*/ 2147483647 w 233"/>
              <a:gd name="T57" fmla="*/ 2147483647 h 182"/>
              <a:gd name="T58" fmla="*/ 2147483647 w 233"/>
              <a:gd name="T59" fmla="*/ 2147483647 h 182"/>
              <a:gd name="T60" fmla="*/ 2147483647 w 233"/>
              <a:gd name="T61" fmla="*/ 2147483647 h 182"/>
              <a:gd name="T62" fmla="*/ 2147483647 w 233"/>
              <a:gd name="T63" fmla="*/ 2147483647 h 18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182"/>
              <a:gd name="T98" fmla="*/ 233 w 233"/>
              <a:gd name="T99" fmla="*/ 182 h 18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182">
                <a:moveTo>
                  <a:pt x="0" y="60"/>
                </a:moveTo>
                <a:lnTo>
                  <a:pt x="7" y="60"/>
                </a:lnTo>
                <a:lnTo>
                  <a:pt x="15" y="61"/>
                </a:lnTo>
                <a:lnTo>
                  <a:pt x="22" y="67"/>
                </a:lnTo>
                <a:lnTo>
                  <a:pt x="30" y="77"/>
                </a:lnTo>
                <a:lnTo>
                  <a:pt x="37" y="85"/>
                </a:lnTo>
                <a:lnTo>
                  <a:pt x="45" y="86"/>
                </a:lnTo>
                <a:lnTo>
                  <a:pt x="52" y="90"/>
                </a:lnTo>
                <a:lnTo>
                  <a:pt x="60" y="109"/>
                </a:lnTo>
                <a:lnTo>
                  <a:pt x="67" y="182"/>
                </a:lnTo>
                <a:lnTo>
                  <a:pt x="75" y="117"/>
                </a:lnTo>
                <a:lnTo>
                  <a:pt x="82" y="75"/>
                </a:lnTo>
                <a:lnTo>
                  <a:pt x="90" y="55"/>
                </a:lnTo>
                <a:lnTo>
                  <a:pt x="97" y="46"/>
                </a:lnTo>
                <a:lnTo>
                  <a:pt x="105" y="44"/>
                </a:lnTo>
                <a:lnTo>
                  <a:pt x="112" y="45"/>
                </a:lnTo>
                <a:lnTo>
                  <a:pt x="120" y="43"/>
                </a:lnTo>
                <a:lnTo>
                  <a:pt x="127" y="39"/>
                </a:lnTo>
                <a:lnTo>
                  <a:pt x="135" y="34"/>
                </a:lnTo>
                <a:lnTo>
                  <a:pt x="143" y="32"/>
                </a:lnTo>
                <a:lnTo>
                  <a:pt x="150" y="34"/>
                </a:lnTo>
                <a:lnTo>
                  <a:pt x="158" y="41"/>
                </a:lnTo>
                <a:lnTo>
                  <a:pt x="165" y="44"/>
                </a:lnTo>
                <a:lnTo>
                  <a:pt x="173" y="33"/>
                </a:lnTo>
                <a:lnTo>
                  <a:pt x="180" y="17"/>
                </a:lnTo>
                <a:lnTo>
                  <a:pt x="188" y="5"/>
                </a:lnTo>
                <a:lnTo>
                  <a:pt x="195" y="0"/>
                </a:lnTo>
                <a:lnTo>
                  <a:pt x="203" y="2"/>
                </a:lnTo>
                <a:lnTo>
                  <a:pt x="210" y="9"/>
                </a:lnTo>
                <a:lnTo>
                  <a:pt x="218" y="17"/>
                </a:lnTo>
                <a:lnTo>
                  <a:pt x="225" y="20"/>
                </a:lnTo>
                <a:lnTo>
                  <a:pt x="233" y="21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3" name="Freeform 26"/>
          <p:cNvSpPr>
            <a:spLocks/>
          </p:cNvSpPr>
          <p:nvPr/>
        </p:nvSpPr>
        <p:spPr bwMode="auto">
          <a:xfrm>
            <a:off x="3352800" y="3379788"/>
            <a:ext cx="1165225" cy="881062"/>
          </a:xfrm>
          <a:custGeom>
            <a:avLst/>
            <a:gdLst>
              <a:gd name="T0" fmla="*/ 0 w 233"/>
              <a:gd name="T1" fmla="*/ 2147483647 h 182"/>
              <a:gd name="T2" fmla="*/ 2147483647 w 233"/>
              <a:gd name="T3" fmla="*/ 2147483647 h 182"/>
              <a:gd name="T4" fmla="*/ 2147483647 w 233"/>
              <a:gd name="T5" fmla="*/ 2147483647 h 182"/>
              <a:gd name="T6" fmla="*/ 2147483647 w 233"/>
              <a:gd name="T7" fmla="*/ 2147483647 h 182"/>
              <a:gd name="T8" fmla="*/ 2147483647 w 233"/>
              <a:gd name="T9" fmla="*/ 2147483647 h 182"/>
              <a:gd name="T10" fmla="*/ 2147483647 w 233"/>
              <a:gd name="T11" fmla="*/ 2147483647 h 182"/>
              <a:gd name="T12" fmla="*/ 2147483647 w 233"/>
              <a:gd name="T13" fmla="*/ 2147483647 h 182"/>
              <a:gd name="T14" fmla="*/ 2147483647 w 233"/>
              <a:gd name="T15" fmla="*/ 2147483647 h 182"/>
              <a:gd name="T16" fmla="*/ 2147483647 w 233"/>
              <a:gd name="T17" fmla="*/ 2147483647 h 182"/>
              <a:gd name="T18" fmla="*/ 2147483647 w 233"/>
              <a:gd name="T19" fmla="*/ 2147483647 h 182"/>
              <a:gd name="T20" fmla="*/ 2147483647 w 233"/>
              <a:gd name="T21" fmla="*/ 2147483647 h 182"/>
              <a:gd name="T22" fmla="*/ 2147483647 w 233"/>
              <a:gd name="T23" fmla="*/ 2147483647 h 182"/>
              <a:gd name="T24" fmla="*/ 2147483647 w 233"/>
              <a:gd name="T25" fmla="*/ 2147483647 h 182"/>
              <a:gd name="T26" fmla="*/ 2147483647 w 233"/>
              <a:gd name="T27" fmla="*/ 2147483647 h 182"/>
              <a:gd name="T28" fmla="*/ 2147483647 w 233"/>
              <a:gd name="T29" fmla="*/ 2147483647 h 182"/>
              <a:gd name="T30" fmla="*/ 2147483647 w 233"/>
              <a:gd name="T31" fmla="*/ 2147483647 h 182"/>
              <a:gd name="T32" fmla="*/ 2147483647 w 233"/>
              <a:gd name="T33" fmla="*/ 2147483647 h 182"/>
              <a:gd name="T34" fmla="*/ 2147483647 w 233"/>
              <a:gd name="T35" fmla="*/ 2147483647 h 182"/>
              <a:gd name="T36" fmla="*/ 2147483647 w 233"/>
              <a:gd name="T37" fmla="*/ 2147483647 h 182"/>
              <a:gd name="T38" fmla="*/ 2147483647 w 233"/>
              <a:gd name="T39" fmla="*/ 2147483647 h 182"/>
              <a:gd name="T40" fmla="*/ 2147483647 w 233"/>
              <a:gd name="T41" fmla="*/ 2147483647 h 182"/>
              <a:gd name="T42" fmla="*/ 2147483647 w 233"/>
              <a:gd name="T43" fmla="*/ 2147483647 h 182"/>
              <a:gd name="T44" fmla="*/ 2147483647 w 233"/>
              <a:gd name="T45" fmla="*/ 2147483647 h 182"/>
              <a:gd name="T46" fmla="*/ 2147483647 w 233"/>
              <a:gd name="T47" fmla="*/ 2147483647 h 182"/>
              <a:gd name="T48" fmla="*/ 2147483647 w 233"/>
              <a:gd name="T49" fmla="*/ 2147483647 h 182"/>
              <a:gd name="T50" fmla="*/ 2147483647 w 233"/>
              <a:gd name="T51" fmla="*/ 2147483647 h 182"/>
              <a:gd name="T52" fmla="*/ 2147483647 w 233"/>
              <a:gd name="T53" fmla="*/ 0 h 182"/>
              <a:gd name="T54" fmla="*/ 2147483647 w 233"/>
              <a:gd name="T55" fmla="*/ 2147483647 h 182"/>
              <a:gd name="T56" fmla="*/ 2147483647 w 233"/>
              <a:gd name="T57" fmla="*/ 2147483647 h 182"/>
              <a:gd name="T58" fmla="*/ 2147483647 w 233"/>
              <a:gd name="T59" fmla="*/ 2147483647 h 182"/>
              <a:gd name="T60" fmla="*/ 2147483647 w 233"/>
              <a:gd name="T61" fmla="*/ 2147483647 h 182"/>
              <a:gd name="T62" fmla="*/ 2147483647 w 233"/>
              <a:gd name="T63" fmla="*/ 2147483647 h 18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182"/>
              <a:gd name="T98" fmla="*/ 233 w 233"/>
              <a:gd name="T99" fmla="*/ 182 h 18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182">
                <a:moveTo>
                  <a:pt x="0" y="60"/>
                </a:moveTo>
                <a:lnTo>
                  <a:pt x="7" y="60"/>
                </a:lnTo>
                <a:lnTo>
                  <a:pt x="15" y="61"/>
                </a:lnTo>
                <a:lnTo>
                  <a:pt x="22" y="67"/>
                </a:lnTo>
                <a:lnTo>
                  <a:pt x="30" y="77"/>
                </a:lnTo>
                <a:lnTo>
                  <a:pt x="37" y="85"/>
                </a:lnTo>
                <a:lnTo>
                  <a:pt x="45" y="86"/>
                </a:lnTo>
                <a:lnTo>
                  <a:pt x="52" y="90"/>
                </a:lnTo>
                <a:lnTo>
                  <a:pt x="60" y="109"/>
                </a:lnTo>
                <a:lnTo>
                  <a:pt x="67" y="182"/>
                </a:lnTo>
                <a:lnTo>
                  <a:pt x="75" y="117"/>
                </a:lnTo>
                <a:lnTo>
                  <a:pt x="82" y="75"/>
                </a:lnTo>
                <a:lnTo>
                  <a:pt x="90" y="55"/>
                </a:lnTo>
                <a:lnTo>
                  <a:pt x="97" y="46"/>
                </a:lnTo>
                <a:lnTo>
                  <a:pt x="105" y="44"/>
                </a:lnTo>
                <a:lnTo>
                  <a:pt x="112" y="45"/>
                </a:lnTo>
                <a:lnTo>
                  <a:pt x="120" y="43"/>
                </a:lnTo>
                <a:lnTo>
                  <a:pt x="127" y="39"/>
                </a:lnTo>
                <a:lnTo>
                  <a:pt x="135" y="34"/>
                </a:lnTo>
                <a:lnTo>
                  <a:pt x="143" y="32"/>
                </a:lnTo>
                <a:lnTo>
                  <a:pt x="150" y="34"/>
                </a:lnTo>
                <a:lnTo>
                  <a:pt x="158" y="41"/>
                </a:lnTo>
                <a:lnTo>
                  <a:pt x="165" y="44"/>
                </a:lnTo>
                <a:lnTo>
                  <a:pt x="173" y="33"/>
                </a:lnTo>
                <a:lnTo>
                  <a:pt x="180" y="17"/>
                </a:lnTo>
                <a:lnTo>
                  <a:pt x="188" y="5"/>
                </a:lnTo>
                <a:lnTo>
                  <a:pt x="195" y="0"/>
                </a:lnTo>
                <a:lnTo>
                  <a:pt x="203" y="2"/>
                </a:lnTo>
                <a:lnTo>
                  <a:pt x="210" y="9"/>
                </a:lnTo>
                <a:lnTo>
                  <a:pt x="218" y="17"/>
                </a:lnTo>
                <a:lnTo>
                  <a:pt x="225" y="20"/>
                </a:lnTo>
                <a:lnTo>
                  <a:pt x="233" y="21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2998788" y="3878263"/>
          <a:ext cx="503237" cy="215900"/>
        </p:xfrm>
        <a:graphic>
          <a:graphicData uri="http://schemas.openxmlformats.org/presentationml/2006/ole">
            <p:oleObj spid="_x0000_s29711" name="数式" r:id="rId3" imgW="177480" imgH="75960" progId="Equation.3">
              <p:embed/>
            </p:oleObj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5699125" y="3870325"/>
          <a:ext cx="503238" cy="215900"/>
        </p:xfrm>
        <a:graphic>
          <a:graphicData uri="http://schemas.openxmlformats.org/presentationml/2006/ole">
            <p:oleObj spid="_x0000_s29712" name="数式" r:id="rId4" imgW="177480" imgH="75960" progId="Equation.3">
              <p:embed/>
            </p:oleObj>
          </a:graphicData>
        </a:graphic>
      </p:graphicFrame>
      <p:sp>
        <p:nvSpPr>
          <p:cNvPr id="29734" name="Line 30"/>
          <p:cNvSpPr>
            <a:spLocks noChangeShapeType="1"/>
          </p:cNvSpPr>
          <p:nvPr/>
        </p:nvSpPr>
        <p:spPr bwMode="auto">
          <a:xfrm>
            <a:off x="3035300" y="5868988"/>
            <a:ext cx="2938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5" name="Text Box 32"/>
          <p:cNvSpPr txBox="1">
            <a:spLocks noChangeArrowheads="1"/>
          </p:cNvSpPr>
          <p:nvPr/>
        </p:nvSpPr>
        <p:spPr bwMode="auto">
          <a:xfrm>
            <a:off x="5657850" y="5581650"/>
            <a:ext cx="574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Freq.</a:t>
            </a:r>
          </a:p>
        </p:txBody>
      </p:sp>
      <p:sp>
        <p:nvSpPr>
          <p:cNvPr id="29736" name="Freeform 33"/>
          <p:cNvSpPr>
            <a:spLocks/>
          </p:cNvSpPr>
          <p:nvPr/>
        </p:nvSpPr>
        <p:spPr bwMode="auto">
          <a:xfrm flipH="1">
            <a:off x="4533900" y="4908550"/>
            <a:ext cx="1200150" cy="881063"/>
          </a:xfrm>
          <a:custGeom>
            <a:avLst/>
            <a:gdLst>
              <a:gd name="T0" fmla="*/ 0 w 233"/>
              <a:gd name="T1" fmla="*/ 2147483647 h 182"/>
              <a:gd name="T2" fmla="*/ 2147483647 w 233"/>
              <a:gd name="T3" fmla="*/ 2147483647 h 182"/>
              <a:gd name="T4" fmla="*/ 2147483647 w 233"/>
              <a:gd name="T5" fmla="*/ 2147483647 h 182"/>
              <a:gd name="T6" fmla="*/ 2147483647 w 233"/>
              <a:gd name="T7" fmla="*/ 2147483647 h 182"/>
              <a:gd name="T8" fmla="*/ 2147483647 w 233"/>
              <a:gd name="T9" fmla="*/ 2147483647 h 182"/>
              <a:gd name="T10" fmla="*/ 2147483647 w 233"/>
              <a:gd name="T11" fmla="*/ 2147483647 h 182"/>
              <a:gd name="T12" fmla="*/ 2147483647 w 233"/>
              <a:gd name="T13" fmla="*/ 2147483647 h 182"/>
              <a:gd name="T14" fmla="*/ 2147483647 w 233"/>
              <a:gd name="T15" fmla="*/ 2147483647 h 182"/>
              <a:gd name="T16" fmla="*/ 2147483647 w 233"/>
              <a:gd name="T17" fmla="*/ 2147483647 h 182"/>
              <a:gd name="T18" fmla="*/ 2147483647 w 233"/>
              <a:gd name="T19" fmla="*/ 2147483647 h 182"/>
              <a:gd name="T20" fmla="*/ 2147483647 w 233"/>
              <a:gd name="T21" fmla="*/ 2147483647 h 182"/>
              <a:gd name="T22" fmla="*/ 2147483647 w 233"/>
              <a:gd name="T23" fmla="*/ 2147483647 h 182"/>
              <a:gd name="T24" fmla="*/ 2147483647 w 233"/>
              <a:gd name="T25" fmla="*/ 2147483647 h 182"/>
              <a:gd name="T26" fmla="*/ 2147483647 w 233"/>
              <a:gd name="T27" fmla="*/ 2147483647 h 182"/>
              <a:gd name="T28" fmla="*/ 2147483647 w 233"/>
              <a:gd name="T29" fmla="*/ 2147483647 h 182"/>
              <a:gd name="T30" fmla="*/ 2147483647 w 233"/>
              <a:gd name="T31" fmla="*/ 2147483647 h 182"/>
              <a:gd name="T32" fmla="*/ 2147483647 w 233"/>
              <a:gd name="T33" fmla="*/ 2147483647 h 182"/>
              <a:gd name="T34" fmla="*/ 2147483647 w 233"/>
              <a:gd name="T35" fmla="*/ 2147483647 h 182"/>
              <a:gd name="T36" fmla="*/ 2147483647 w 233"/>
              <a:gd name="T37" fmla="*/ 2147483647 h 182"/>
              <a:gd name="T38" fmla="*/ 2147483647 w 233"/>
              <a:gd name="T39" fmla="*/ 2147483647 h 182"/>
              <a:gd name="T40" fmla="*/ 2147483647 w 233"/>
              <a:gd name="T41" fmla="*/ 2147483647 h 182"/>
              <a:gd name="T42" fmla="*/ 2147483647 w 233"/>
              <a:gd name="T43" fmla="*/ 2147483647 h 182"/>
              <a:gd name="T44" fmla="*/ 2147483647 w 233"/>
              <a:gd name="T45" fmla="*/ 2147483647 h 182"/>
              <a:gd name="T46" fmla="*/ 2147483647 w 233"/>
              <a:gd name="T47" fmla="*/ 2147483647 h 182"/>
              <a:gd name="T48" fmla="*/ 2147483647 w 233"/>
              <a:gd name="T49" fmla="*/ 2147483647 h 182"/>
              <a:gd name="T50" fmla="*/ 2147483647 w 233"/>
              <a:gd name="T51" fmla="*/ 2147483647 h 182"/>
              <a:gd name="T52" fmla="*/ 2147483647 w 233"/>
              <a:gd name="T53" fmla="*/ 0 h 182"/>
              <a:gd name="T54" fmla="*/ 2147483647 w 233"/>
              <a:gd name="T55" fmla="*/ 2147483647 h 182"/>
              <a:gd name="T56" fmla="*/ 2147483647 w 233"/>
              <a:gd name="T57" fmla="*/ 2147483647 h 182"/>
              <a:gd name="T58" fmla="*/ 2147483647 w 233"/>
              <a:gd name="T59" fmla="*/ 2147483647 h 182"/>
              <a:gd name="T60" fmla="*/ 2147483647 w 233"/>
              <a:gd name="T61" fmla="*/ 2147483647 h 182"/>
              <a:gd name="T62" fmla="*/ 2147483647 w 233"/>
              <a:gd name="T63" fmla="*/ 2147483647 h 18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182"/>
              <a:gd name="T98" fmla="*/ 233 w 233"/>
              <a:gd name="T99" fmla="*/ 182 h 18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182">
                <a:moveTo>
                  <a:pt x="0" y="60"/>
                </a:moveTo>
                <a:lnTo>
                  <a:pt x="7" y="60"/>
                </a:lnTo>
                <a:lnTo>
                  <a:pt x="15" y="61"/>
                </a:lnTo>
                <a:lnTo>
                  <a:pt x="22" y="67"/>
                </a:lnTo>
                <a:lnTo>
                  <a:pt x="30" y="77"/>
                </a:lnTo>
                <a:lnTo>
                  <a:pt x="37" y="85"/>
                </a:lnTo>
                <a:lnTo>
                  <a:pt x="45" y="86"/>
                </a:lnTo>
                <a:lnTo>
                  <a:pt x="52" y="90"/>
                </a:lnTo>
                <a:lnTo>
                  <a:pt x="60" y="109"/>
                </a:lnTo>
                <a:lnTo>
                  <a:pt x="67" y="182"/>
                </a:lnTo>
                <a:lnTo>
                  <a:pt x="75" y="117"/>
                </a:lnTo>
                <a:lnTo>
                  <a:pt x="82" y="75"/>
                </a:lnTo>
                <a:lnTo>
                  <a:pt x="90" y="55"/>
                </a:lnTo>
                <a:lnTo>
                  <a:pt x="97" y="46"/>
                </a:lnTo>
                <a:lnTo>
                  <a:pt x="105" y="44"/>
                </a:lnTo>
                <a:lnTo>
                  <a:pt x="112" y="45"/>
                </a:lnTo>
                <a:lnTo>
                  <a:pt x="120" y="43"/>
                </a:lnTo>
                <a:lnTo>
                  <a:pt x="127" y="39"/>
                </a:lnTo>
                <a:lnTo>
                  <a:pt x="135" y="34"/>
                </a:lnTo>
                <a:lnTo>
                  <a:pt x="143" y="32"/>
                </a:lnTo>
                <a:lnTo>
                  <a:pt x="150" y="34"/>
                </a:lnTo>
                <a:lnTo>
                  <a:pt x="158" y="41"/>
                </a:lnTo>
                <a:lnTo>
                  <a:pt x="165" y="44"/>
                </a:lnTo>
                <a:lnTo>
                  <a:pt x="173" y="33"/>
                </a:lnTo>
                <a:lnTo>
                  <a:pt x="180" y="17"/>
                </a:lnTo>
                <a:lnTo>
                  <a:pt x="188" y="5"/>
                </a:lnTo>
                <a:lnTo>
                  <a:pt x="195" y="0"/>
                </a:lnTo>
                <a:lnTo>
                  <a:pt x="203" y="2"/>
                </a:lnTo>
                <a:lnTo>
                  <a:pt x="210" y="9"/>
                </a:lnTo>
                <a:lnTo>
                  <a:pt x="218" y="17"/>
                </a:lnTo>
                <a:lnTo>
                  <a:pt x="225" y="20"/>
                </a:lnTo>
                <a:lnTo>
                  <a:pt x="233" y="21"/>
                </a:lnTo>
              </a:path>
            </a:pathLst>
          </a:cu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7" name="Freeform 34"/>
          <p:cNvSpPr>
            <a:spLocks/>
          </p:cNvSpPr>
          <p:nvPr/>
        </p:nvSpPr>
        <p:spPr bwMode="auto">
          <a:xfrm>
            <a:off x="3371850" y="4911725"/>
            <a:ext cx="1165225" cy="881063"/>
          </a:xfrm>
          <a:custGeom>
            <a:avLst/>
            <a:gdLst>
              <a:gd name="T0" fmla="*/ 0 w 233"/>
              <a:gd name="T1" fmla="*/ 2147483647 h 182"/>
              <a:gd name="T2" fmla="*/ 2147483647 w 233"/>
              <a:gd name="T3" fmla="*/ 2147483647 h 182"/>
              <a:gd name="T4" fmla="*/ 2147483647 w 233"/>
              <a:gd name="T5" fmla="*/ 2147483647 h 182"/>
              <a:gd name="T6" fmla="*/ 2147483647 w 233"/>
              <a:gd name="T7" fmla="*/ 2147483647 h 182"/>
              <a:gd name="T8" fmla="*/ 2147483647 w 233"/>
              <a:gd name="T9" fmla="*/ 2147483647 h 182"/>
              <a:gd name="T10" fmla="*/ 2147483647 w 233"/>
              <a:gd name="T11" fmla="*/ 2147483647 h 182"/>
              <a:gd name="T12" fmla="*/ 2147483647 w 233"/>
              <a:gd name="T13" fmla="*/ 2147483647 h 182"/>
              <a:gd name="T14" fmla="*/ 2147483647 w 233"/>
              <a:gd name="T15" fmla="*/ 2147483647 h 182"/>
              <a:gd name="T16" fmla="*/ 2147483647 w 233"/>
              <a:gd name="T17" fmla="*/ 2147483647 h 182"/>
              <a:gd name="T18" fmla="*/ 2147483647 w 233"/>
              <a:gd name="T19" fmla="*/ 2147483647 h 182"/>
              <a:gd name="T20" fmla="*/ 2147483647 w 233"/>
              <a:gd name="T21" fmla="*/ 2147483647 h 182"/>
              <a:gd name="T22" fmla="*/ 2147483647 w 233"/>
              <a:gd name="T23" fmla="*/ 2147483647 h 182"/>
              <a:gd name="T24" fmla="*/ 2147483647 w 233"/>
              <a:gd name="T25" fmla="*/ 2147483647 h 182"/>
              <a:gd name="T26" fmla="*/ 2147483647 w 233"/>
              <a:gd name="T27" fmla="*/ 2147483647 h 182"/>
              <a:gd name="T28" fmla="*/ 2147483647 w 233"/>
              <a:gd name="T29" fmla="*/ 2147483647 h 182"/>
              <a:gd name="T30" fmla="*/ 2147483647 w 233"/>
              <a:gd name="T31" fmla="*/ 2147483647 h 182"/>
              <a:gd name="T32" fmla="*/ 2147483647 w 233"/>
              <a:gd name="T33" fmla="*/ 2147483647 h 182"/>
              <a:gd name="T34" fmla="*/ 2147483647 w 233"/>
              <a:gd name="T35" fmla="*/ 2147483647 h 182"/>
              <a:gd name="T36" fmla="*/ 2147483647 w 233"/>
              <a:gd name="T37" fmla="*/ 2147483647 h 182"/>
              <a:gd name="T38" fmla="*/ 2147483647 w 233"/>
              <a:gd name="T39" fmla="*/ 2147483647 h 182"/>
              <a:gd name="T40" fmla="*/ 2147483647 w 233"/>
              <a:gd name="T41" fmla="*/ 2147483647 h 182"/>
              <a:gd name="T42" fmla="*/ 2147483647 w 233"/>
              <a:gd name="T43" fmla="*/ 2147483647 h 182"/>
              <a:gd name="T44" fmla="*/ 2147483647 w 233"/>
              <a:gd name="T45" fmla="*/ 2147483647 h 182"/>
              <a:gd name="T46" fmla="*/ 2147483647 w 233"/>
              <a:gd name="T47" fmla="*/ 2147483647 h 182"/>
              <a:gd name="T48" fmla="*/ 2147483647 w 233"/>
              <a:gd name="T49" fmla="*/ 2147483647 h 182"/>
              <a:gd name="T50" fmla="*/ 2147483647 w 233"/>
              <a:gd name="T51" fmla="*/ 2147483647 h 182"/>
              <a:gd name="T52" fmla="*/ 2147483647 w 233"/>
              <a:gd name="T53" fmla="*/ 0 h 182"/>
              <a:gd name="T54" fmla="*/ 2147483647 w 233"/>
              <a:gd name="T55" fmla="*/ 2147483647 h 182"/>
              <a:gd name="T56" fmla="*/ 2147483647 w 233"/>
              <a:gd name="T57" fmla="*/ 2147483647 h 182"/>
              <a:gd name="T58" fmla="*/ 2147483647 w 233"/>
              <a:gd name="T59" fmla="*/ 2147483647 h 182"/>
              <a:gd name="T60" fmla="*/ 2147483647 w 233"/>
              <a:gd name="T61" fmla="*/ 2147483647 h 182"/>
              <a:gd name="T62" fmla="*/ 2147483647 w 233"/>
              <a:gd name="T63" fmla="*/ 2147483647 h 18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33"/>
              <a:gd name="T97" fmla="*/ 0 h 182"/>
              <a:gd name="T98" fmla="*/ 233 w 233"/>
              <a:gd name="T99" fmla="*/ 182 h 18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33" h="182">
                <a:moveTo>
                  <a:pt x="0" y="60"/>
                </a:moveTo>
                <a:lnTo>
                  <a:pt x="7" y="60"/>
                </a:lnTo>
                <a:lnTo>
                  <a:pt x="15" y="61"/>
                </a:lnTo>
                <a:lnTo>
                  <a:pt x="22" y="67"/>
                </a:lnTo>
                <a:lnTo>
                  <a:pt x="30" y="77"/>
                </a:lnTo>
                <a:lnTo>
                  <a:pt x="37" y="85"/>
                </a:lnTo>
                <a:lnTo>
                  <a:pt x="45" y="86"/>
                </a:lnTo>
                <a:lnTo>
                  <a:pt x="52" y="90"/>
                </a:lnTo>
                <a:lnTo>
                  <a:pt x="60" y="109"/>
                </a:lnTo>
                <a:lnTo>
                  <a:pt x="67" y="182"/>
                </a:lnTo>
                <a:lnTo>
                  <a:pt x="75" y="117"/>
                </a:lnTo>
                <a:lnTo>
                  <a:pt x="82" y="75"/>
                </a:lnTo>
                <a:lnTo>
                  <a:pt x="90" y="55"/>
                </a:lnTo>
                <a:lnTo>
                  <a:pt x="97" y="46"/>
                </a:lnTo>
                <a:lnTo>
                  <a:pt x="105" y="44"/>
                </a:lnTo>
                <a:lnTo>
                  <a:pt x="112" y="45"/>
                </a:lnTo>
                <a:lnTo>
                  <a:pt x="120" y="43"/>
                </a:lnTo>
                <a:lnTo>
                  <a:pt x="127" y="39"/>
                </a:lnTo>
                <a:lnTo>
                  <a:pt x="135" y="34"/>
                </a:lnTo>
                <a:lnTo>
                  <a:pt x="143" y="32"/>
                </a:lnTo>
                <a:lnTo>
                  <a:pt x="150" y="34"/>
                </a:lnTo>
                <a:lnTo>
                  <a:pt x="158" y="41"/>
                </a:lnTo>
                <a:lnTo>
                  <a:pt x="165" y="44"/>
                </a:lnTo>
                <a:lnTo>
                  <a:pt x="173" y="33"/>
                </a:lnTo>
                <a:lnTo>
                  <a:pt x="180" y="17"/>
                </a:lnTo>
                <a:lnTo>
                  <a:pt x="188" y="5"/>
                </a:lnTo>
                <a:lnTo>
                  <a:pt x="195" y="0"/>
                </a:lnTo>
                <a:lnTo>
                  <a:pt x="203" y="2"/>
                </a:lnTo>
                <a:lnTo>
                  <a:pt x="210" y="9"/>
                </a:lnTo>
                <a:lnTo>
                  <a:pt x="218" y="17"/>
                </a:lnTo>
                <a:lnTo>
                  <a:pt x="225" y="20"/>
                </a:lnTo>
                <a:lnTo>
                  <a:pt x="233" y="21"/>
                </a:lnTo>
              </a:path>
            </a:pathLst>
          </a:cu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3017838" y="5410200"/>
          <a:ext cx="503237" cy="215900"/>
        </p:xfrm>
        <a:graphic>
          <a:graphicData uri="http://schemas.openxmlformats.org/presentationml/2006/ole">
            <p:oleObj spid="_x0000_s29717" name="数式" r:id="rId5" imgW="177480" imgH="75960" progId="Equation.3">
              <p:embed/>
            </p:oleObj>
          </a:graphicData>
        </a:graphic>
      </p:graphicFrame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5718175" y="5402263"/>
          <a:ext cx="503238" cy="215900"/>
        </p:xfrm>
        <a:graphic>
          <a:graphicData uri="http://schemas.openxmlformats.org/presentationml/2006/ole">
            <p:oleObj spid="_x0000_s29718" name="数式" r:id="rId6" imgW="177480" imgH="75960" progId="Equation.3">
              <p:embed/>
            </p:oleObj>
          </a:graphicData>
        </a:graphic>
      </p:graphicFrame>
      <p:sp>
        <p:nvSpPr>
          <p:cNvPr id="29738" name="Oval 37"/>
          <p:cNvSpPr>
            <a:spLocks noChangeArrowheads="1"/>
          </p:cNvSpPr>
          <p:nvPr/>
        </p:nvSpPr>
        <p:spPr bwMode="auto">
          <a:xfrm>
            <a:off x="4411663" y="3286125"/>
            <a:ext cx="195262" cy="585788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39" name="Text Box 38"/>
          <p:cNvSpPr txBox="1">
            <a:spLocks noChangeArrowheads="1"/>
          </p:cNvSpPr>
          <p:nvPr/>
        </p:nvSpPr>
        <p:spPr bwMode="auto">
          <a:xfrm>
            <a:off x="3803650" y="3803650"/>
            <a:ext cx="1316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 i="1">
                <a:solidFill>
                  <a:srgbClr val="FF0000"/>
                </a:solidFill>
              </a:rPr>
              <a:t>Discontinuity</a:t>
            </a:r>
          </a:p>
        </p:txBody>
      </p:sp>
      <p:sp>
        <p:nvSpPr>
          <p:cNvPr id="29740" name="AutoShape 41"/>
          <p:cNvSpPr>
            <a:spLocks noChangeArrowheads="1"/>
          </p:cNvSpPr>
          <p:nvPr/>
        </p:nvSpPr>
        <p:spPr bwMode="auto">
          <a:xfrm>
            <a:off x="2451100" y="3249613"/>
            <a:ext cx="4117975" cy="1501775"/>
          </a:xfrm>
          <a:prstGeom prst="roundRect">
            <a:avLst>
              <a:gd name="adj" fmla="val 7634"/>
            </a:avLst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41" name="AutoShape 43"/>
          <p:cNvSpPr>
            <a:spLocks noChangeArrowheads="1"/>
          </p:cNvSpPr>
          <p:nvPr/>
        </p:nvSpPr>
        <p:spPr bwMode="auto">
          <a:xfrm rot="-1310587">
            <a:off x="2157413" y="3946525"/>
            <a:ext cx="663575" cy="485775"/>
          </a:xfrm>
          <a:prstGeom prst="rightArrow">
            <a:avLst>
              <a:gd name="adj1" fmla="val 50000"/>
              <a:gd name="adj2" fmla="val 34150"/>
            </a:avLst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1800"/>
          </a:p>
        </p:txBody>
      </p:sp>
      <p:sp>
        <p:nvSpPr>
          <p:cNvPr id="29742" name="AutoShape 44"/>
          <p:cNvSpPr>
            <a:spLocks noChangeArrowheads="1"/>
          </p:cNvSpPr>
          <p:nvPr/>
        </p:nvSpPr>
        <p:spPr bwMode="auto">
          <a:xfrm rot="1522739">
            <a:off x="6299200" y="3916363"/>
            <a:ext cx="684213" cy="485775"/>
          </a:xfrm>
          <a:prstGeom prst="rightArrow">
            <a:avLst>
              <a:gd name="adj1" fmla="val 50000"/>
              <a:gd name="adj2" fmla="val 35212"/>
            </a:avLst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1800"/>
          </a:p>
        </p:txBody>
      </p:sp>
      <p:sp>
        <p:nvSpPr>
          <p:cNvPr id="29743" name="Text Box 45"/>
          <p:cNvSpPr txBox="1">
            <a:spLocks noChangeArrowheads="1"/>
          </p:cNvSpPr>
          <p:nvPr/>
        </p:nvSpPr>
        <p:spPr bwMode="auto">
          <a:xfrm>
            <a:off x="2536825" y="4378325"/>
            <a:ext cx="401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/>
              <a:t>Inverse discrete Fourier transform (IDFT)</a:t>
            </a:r>
          </a:p>
        </p:txBody>
      </p:sp>
      <p:sp>
        <p:nvSpPr>
          <p:cNvPr id="29744" name="Text Box 47"/>
          <p:cNvSpPr txBox="1">
            <a:spLocks noChangeArrowheads="1"/>
          </p:cNvSpPr>
          <p:nvPr/>
        </p:nvSpPr>
        <p:spPr bwMode="auto">
          <a:xfrm>
            <a:off x="2984500" y="587375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/>
              <a:t>Discrete cosine transform (DCT)</a:t>
            </a:r>
          </a:p>
        </p:txBody>
      </p:sp>
      <p:grpSp>
        <p:nvGrpSpPr>
          <p:cNvPr id="29745" name="Group 53"/>
          <p:cNvGrpSpPr>
            <a:grpSpLocks/>
          </p:cNvGrpSpPr>
          <p:nvPr/>
        </p:nvGrpSpPr>
        <p:grpSpPr bwMode="auto">
          <a:xfrm>
            <a:off x="7297738" y="4265613"/>
            <a:ext cx="1462087" cy="1022350"/>
            <a:chOff x="1981" y="1815"/>
            <a:chExt cx="1483" cy="958"/>
          </a:xfrm>
        </p:grpSpPr>
        <p:sp>
          <p:nvSpPr>
            <p:cNvPr id="29760" name="Freeform 54"/>
            <p:cNvSpPr>
              <a:spLocks/>
            </p:cNvSpPr>
            <p:nvPr/>
          </p:nvSpPr>
          <p:spPr bwMode="auto">
            <a:xfrm>
              <a:off x="1981" y="1821"/>
              <a:ext cx="54" cy="90"/>
            </a:xfrm>
            <a:custGeom>
              <a:avLst/>
              <a:gdLst>
                <a:gd name="T0" fmla="*/ 0 w 54"/>
                <a:gd name="T1" fmla="*/ 90 h 90"/>
                <a:gd name="T2" fmla="*/ 12 w 54"/>
                <a:gd name="T3" fmla="*/ 66 h 90"/>
                <a:gd name="T4" fmla="*/ 27 w 54"/>
                <a:gd name="T5" fmla="*/ 39 h 90"/>
                <a:gd name="T6" fmla="*/ 33 w 54"/>
                <a:gd name="T7" fmla="*/ 24 h 90"/>
                <a:gd name="T8" fmla="*/ 39 w 54"/>
                <a:gd name="T9" fmla="*/ 15 h 90"/>
                <a:gd name="T10" fmla="*/ 48 w 54"/>
                <a:gd name="T11" fmla="*/ 6 h 90"/>
                <a:gd name="T12" fmla="*/ 54 w 54"/>
                <a:gd name="T13" fmla="*/ 0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90"/>
                <a:gd name="T23" fmla="*/ 54 w 54"/>
                <a:gd name="T24" fmla="*/ 90 h 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90">
                  <a:moveTo>
                    <a:pt x="0" y="90"/>
                  </a:moveTo>
                  <a:lnTo>
                    <a:pt x="12" y="66"/>
                  </a:lnTo>
                  <a:lnTo>
                    <a:pt x="27" y="39"/>
                  </a:lnTo>
                  <a:lnTo>
                    <a:pt x="33" y="24"/>
                  </a:lnTo>
                  <a:lnTo>
                    <a:pt x="39" y="15"/>
                  </a:lnTo>
                  <a:lnTo>
                    <a:pt x="48" y="6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1" name="Freeform 55"/>
            <p:cNvSpPr>
              <a:spLocks/>
            </p:cNvSpPr>
            <p:nvPr/>
          </p:nvSpPr>
          <p:spPr bwMode="auto">
            <a:xfrm>
              <a:off x="2035" y="1818"/>
              <a:ext cx="57" cy="30"/>
            </a:xfrm>
            <a:custGeom>
              <a:avLst/>
              <a:gdLst>
                <a:gd name="T0" fmla="*/ 0 w 57"/>
                <a:gd name="T1" fmla="*/ 3 h 30"/>
                <a:gd name="T2" fmla="*/ 6 w 57"/>
                <a:gd name="T3" fmla="*/ 0 h 30"/>
                <a:gd name="T4" fmla="*/ 15 w 57"/>
                <a:gd name="T5" fmla="*/ 0 h 30"/>
                <a:gd name="T6" fmla="*/ 27 w 57"/>
                <a:gd name="T7" fmla="*/ 6 h 30"/>
                <a:gd name="T8" fmla="*/ 42 w 57"/>
                <a:gd name="T9" fmla="*/ 18 h 30"/>
                <a:gd name="T10" fmla="*/ 57 w 57"/>
                <a:gd name="T11" fmla="*/ 3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"/>
                <a:gd name="T19" fmla="*/ 0 h 30"/>
                <a:gd name="T20" fmla="*/ 57 w 57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" h="30">
                  <a:moveTo>
                    <a:pt x="0" y="3"/>
                  </a:moveTo>
                  <a:lnTo>
                    <a:pt x="6" y="0"/>
                  </a:lnTo>
                  <a:lnTo>
                    <a:pt x="15" y="0"/>
                  </a:lnTo>
                  <a:lnTo>
                    <a:pt x="27" y="6"/>
                  </a:lnTo>
                  <a:lnTo>
                    <a:pt x="42" y="18"/>
                  </a:lnTo>
                  <a:lnTo>
                    <a:pt x="57" y="3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2" name="Freeform 56"/>
            <p:cNvSpPr>
              <a:spLocks/>
            </p:cNvSpPr>
            <p:nvPr/>
          </p:nvSpPr>
          <p:spPr bwMode="auto">
            <a:xfrm>
              <a:off x="2092" y="1848"/>
              <a:ext cx="54" cy="66"/>
            </a:xfrm>
            <a:custGeom>
              <a:avLst/>
              <a:gdLst>
                <a:gd name="T0" fmla="*/ 0 w 54"/>
                <a:gd name="T1" fmla="*/ 0 h 66"/>
                <a:gd name="T2" fmla="*/ 12 w 54"/>
                <a:gd name="T3" fmla="*/ 12 h 66"/>
                <a:gd name="T4" fmla="*/ 27 w 54"/>
                <a:gd name="T5" fmla="*/ 24 h 66"/>
                <a:gd name="T6" fmla="*/ 42 w 54"/>
                <a:gd name="T7" fmla="*/ 42 h 66"/>
                <a:gd name="T8" fmla="*/ 48 w 54"/>
                <a:gd name="T9" fmla="*/ 51 h 66"/>
                <a:gd name="T10" fmla="*/ 54 w 54"/>
                <a:gd name="T11" fmla="*/ 66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66"/>
                <a:gd name="T20" fmla="*/ 54 w 54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66">
                  <a:moveTo>
                    <a:pt x="0" y="0"/>
                  </a:moveTo>
                  <a:lnTo>
                    <a:pt x="12" y="12"/>
                  </a:lnTo>
                  <a:lnTo>
                    <a:pt x="27" y="24"/>
                  </a:lnTo>
                  <a:lnTo>
                    <a:pt x="42" y="42"/>
                  </a:lnTo>
                  <a:lnTo>
                    <a:pt x="48" y="51"/>
                  </a:lnTo>
                  <a:lnTo>
                    <a:pt x="54" y="66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3" name="Freeform 57"/>
            <p:cNvSpPr>
              <a:spLocks/>
            </p:cNvSpPr>
            <p:nvPr/>
          </p:nvSpPr>
          <p:spPr bwMode="auto">
            <a:xfrm>
              <a:off x="2146" y="1914"/>
              <a:ext cx="54" cy="189"/>
            </a:xfrm>
            <a:custGeom>
              <a:avLst/>
              <a:gdLst>
                <a:gd name="T0" fmla="*/ 0 w 54"/>
                <a:gd name="T1" fmla="*/ 0 h 189"/>
                <a:gd name="T2" fmla="*/ 6 w 54"/>
                <a:gd name="T3" fmla="*/ 18 h 189"/>
                <a:gd name="T4" fmla="*/ 12 w 54"/>
                <a:gd name="T5" fmla="*/ 45 h 189"/>
                <a:gd name="T6" fmla="*/ 21 w 54"/>
                <a:gd name="T7" fmla="*/ 72 h 189"/>
                <a:gd name="T8" fmla="*/ 27 w 54"/>
                <a:gd name="T9" fmla="*/ 102 h 189"/>
                <a:gd name="T10" fmla="*/ 33 w 54"/>
                <a:gd name="T11" fmla="*/ 129 h 189"/>
                <a:gd name="T12" fmla="*/ 39 w 54"/>
                <a:gd name="T13" fmla="*/ 156 h 189"/>
                <a:gd name="T14" fmla="*/ 48 w 54"/>
                <a:gd name="T15" fmla="*/ 174 h 189"/>
                <a:gd name="T16" fmla="*/ 54 w 54"/>
                <a:gd name="T17" fmla="*/ 189 h 1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4"/>
                <a:gd name="T28" fmla="*/ 0 h 189"/>
                <a:gd name="T29" fmla="*/ 54 w 54"/>
                <a:gd name="T30" fmla="*/ 189 h 1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4" h="189">
                  <a:moveTo>
                    <a:pt x="0" y="0"/>
                  </a:moveTo>
                  <a:lnTo>
                    <a:pt x="6" y="18"/>
                  </a:lnTo>
                  <a:lnTo>
                    <a:pt x="12" y="45"/>
                  </a:lnTo>
                  <a:lnTo>
                    <a:pt x="21" y="72"/>
                  </a:lnTo>
                  <a:lnTo>
                    <a:pt x="27" y="102"/>
                  </a:lnTo>
                  <a:lnTo>
                    <a:pt x="33" y="129"/>
                  </a:lnTo>
                  <a:lnTo>
                    <a:pt x="39" y="156"/>
                  </a:lnTo>
                  <a:lnTo>
                    <a:pt x="48" y="174"/>
                  </a:lnTo>
                  <a:lnTo>
                    <a:pt x="54" y="189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4" name="Freeform 58"/>
            <p:cNvSpPr>
              <a:spLocks/>
            </p:cNvSpPr>
            <p:nvPr/>
          </p:nvSpPr>
          <p:spPr bwMode="auto">
            <a:xfrm>
              <a:off x="2200" y="2067"/>
              <a:ext cx="54" cy="42"/>
            </a:xfrm>
            <a:custGeom>
              <a:avLst/>
              <a:gdLst>
                <a:gd name="T0" fmla="*/ 0 w 54"/>
                <a:gd name="T1" fmla="*/ 36 h 42"/>
                <a:gd name="T2" fmla="*/ 6 w 54"/>
                <a:gd name="T3" fmla="*/ 42 h 42"/>
                <a:gd name="T4" fmla="*/ 12 w 54"/>
                <a:gd name="T5" fmla="*/ 42 h 42"/>
                <a:gd name="T6" fmla="*/ 21 w 54"/>
                <a:gd name="T7" fmla="*/ 36 h 42"/>
                <a:gd name="T8" fmla="*/ 27 w 54"/>
                <a:gd name="T9" fmla="*/ 27 h 42"/>
                <a:gd name="T10" fmla="*/ 39 w 54"/>
                <a:gd name="T11" fmla="*/ 9 h 42"/>
                <a:gd name="T12" fmla="*/ 48 w 54"/>
                <a:gd name="T13" fmla="*/ 3 h 42"/>
                <a:gd name="T14" fmla="*/ 54 w 54"/>
                <a:gd name="T15" fmla="*/ 0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42"/>
                <a:gd name="T26" fmla="*/ 54 w 54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42">
                  <a:moveTo>
                    <a:pt x="0" y="36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1" y="36"/>
                  </a:lnTo>
                  <a:lnTo>
                    <a:pt x="27" y="27"/>
                  </a:lnTo>
                  <a:lnTo>
                    <a:pt x="39" y="9"/>
                  </a:lnTo>
                  <a:lnTo>
                    <a:pt x="48" y="3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5" name="Freeform 59"/>
            <p:cNvSpPr>
              <a:spLocks/>
            </p:cNvSpPr>
            <p:nvPr/>
          </p:nvSpPr>
          <p:spPr bwMode="auto">
            <a:xfrm>
              <a:off x="2254" y="2067"/>
              <a:ext cx="57" cy="30"/>
            </a:xfrm>
            <a:custGeom>
              <a:avLst/>
              <a:gdLst>
                <a:gd name="T0" fmla="*/ 0 w 57"/>
                <a:gd name="T1" fmla="*/ 0 h 30"/>
                <a:gd name="T2" fmla="*/ 15 w 57"/>
                <a:gd name="T3" fmla="*/ 3 h 30"/>
                <a:gd name="T4" fmla="*/ 27 w 57"/>
                <a:gd name="T5" fmla="*/ 12 h 30"/>
                <a:gd name="T6" fmla="*/ 42 w 57"/>
                <a:gd name="T7" fmla="*/ 21 h 30"/>
                <a:gd name="T8" fmla="*/ 57 w 57"/>
                <a:gd name="T9" fmla="*/ 3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30"/>
                <a:gd name="T17" fmla="*/ 57 w 57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30">
                  <a:moveTo>
                    <a:pt x="0" y="0"/>
                  </a:moveTo>
                  <a:lnTo>
                    <a:pt x="15" y="3"/>
                  </a:lnTo>
                  <a:lnTo>
                    <a:pt x="27" y="12"/>
                  </a:lnTo>
                  <a:lnTo>
                    <a:pt x="42" y="21"/>
                  </a:lnTo>
                  <a:lnTo>
                    <a:pt x="57" y="3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6" name="Line 60"/>
            <p:cNvSpPr>
              <a:spLocks noChangeShapeType="1"/>
            </p:cNvSpPr>
            <p:nvPr/>
          </p:nvSpPr>
          <p:spPr bwMode="auto">
            <a:xfrm>
              <a:off x="2311" y="2097"/>
              <a:ext cx="54" cy="24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7" name="Line 61"/>
            <p:cNvSpPr>
              <a:spLocks noChangeShapeType="1"/>
            </p:cNvSpPr>
            <p:nvPr/>
          </p:nvSpPr>
          <p:spPr bwMode="auto">
            <a:xfrm>
              <a:off x="2365" y="2121"/>
              <a:ext cx="54" cy="18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8" name="Freeform 62"/>
            <p:cNvSpPr>
              <a:spLocks/>
            </p:cNvSpPr>
            <p:nvPr/>
          </p:nvSpPr>
          <p:spPr bwMode="auto">
            <a:xfrm>
              <a:off x="2419" y="2139"/>
              <a:ext cx="57" cy="12"/>
            </a:xfrm>
            <a:custGeom>
              <a:avLst/>
              <a:gdLst>
                <a:gd name="T0" fmla="*/ 0 w 57"/>
                <a:gd name="T1" fmla="*/ 0 h 12"/>
                <a:gd name="T2" fmla="*/ 27 w 57"/>
                <a:gd name="T3" fmla="*/ 6 h 12"/>
                <a:gd name="T4" fmla="*/ 57 w 57"/>
                <a:gd name="T5" fmla="*/ 12 h 12"/>
                <a:gd name="T6" fmla="*/ 0 60000 65536"/>
                <a:gd name="T7" fmla="*/ 0 60000 65536"/>
                <a:gd name="T8" fmla="*/ 0 60000 65536"/>
                <a:gd name="T9" fmla="*/ 0 w 57"/>
                <a:gd name="T10" fmla="*/ 0 h 12"/>
                <a:gd name="T11" fmla="*/ 57 w 57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12">
                  <a:moveTo>
                    <a:pt x="0" y="0"/>
                  </a:moveTo>
                  <a:lnTo>
                    <a:pt x="27" y="6"/>
                  </a:lnTo>
                  <a:lnTo>
                    <a:pt x="57" y="12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69" name="Line 63"/>
            <p:cNvSpPr>
              <a:spLocks noChangeShapeType="1"/>
            </p:cNvSpPr>
            <p:nvPr/>
          </p:nvSpPr>
          <p:spPr bwMode="auto">
            <a:xfrm>
              <a:off x="2476" y="2151"/>
              <a:ext cx="54" cy="12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0" name="Line 64"/>
            <p:cNvSpPr>
              <a:spLocks noChangeShapeType="1"/>
            </p:cNvSpPr>
            <p:nvPr/>
          </p:nvSpPr>
          <p:spPr bwMode="auto">
            <a:xfrm>
              <a:off x="2530" y="2163"/>
              <a:ext cx="54" cy="9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1" name="Freeform 65"/>
            <p:cNvSpPr>
              <a:spLocks/>
            </p:cNvSpPr>
            <p:nvPr/>
          </p:nvSpPr>
          <p:spPr bwMode="auto">
            <a:xfrm>
              <a:off x="2584" y="2172"/>
              <a:ext cx="57" cy="6"/>
            </a:xfrm>
            <a:custGeom>
              <a:avLst/>
              <a:gdLst>
                <a:gd name="T0" fmla="*/ 0 w 57"/>
                <a:gd name="T1" fmla="*/ 0 h 6"/>
                <a:gd name="T2" fmla="*/ 27 w 57"/>
                <a:gd name="T3" fmla="*/ 3 h 6"/>
                <a:gd name="T4" fmla="*/ 57 w 57"/>
                <a:gd name="T5" fmla="*/ 6 h 6"/>
                <a:gd name="T6" fmla="*/ 0 60000 65536"/>
                <a:gd name="T7" fmla="*/ 0 60000 65536"/>
                <a:gd name="T8" fmla="*/ 0 60000 65536"/>
                <a:gd name="T9" fmla="*/ 0 w 57"/>
                <a:gd name="T10" fmla="*/ 0 h 6"/>
                <a:gd name="T11" fmla="*/ 57 w 57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6">
                  <a:moveTo>
                    <a:pt x="0" y="0"/>
                  </a:moveTo>
                  <a:lnTo>
                    <a:pt x="27" y="3"/>
                  </a:lnTo>
                  <a:lnTo>
                    <a:pt x="57" y="6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2" name="Line 66"/>
            <p:cNvSpPr>
              <a:spLocks noChangeShapeType="1"/>
            </p:cNvSpPr>
            <p:nvPr/>
          </p:nvSpPr>
          <p:spPr bwMode="auto">
            <a:xfrm>
              <a:off x="2641" y="2178"/>
              <a:ext cx="55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3" name="Line 67"/>
            <p:cNvSpPr>
              <a:spLocks noChangeShapeType="1"/>
            </p:cNvSpPr>
            <p:nvPr/>
          </p:nvSpPr>
          <p:spPr bwMode="auto">
            <a:xfrm>
              <a:off x="2696" y="2181"/>
              <a:ext cx="54" cy="3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4" name="Freeform 68"/>
            <p:cNvSpPr>
              <a:spLocks/>
            </p:cNvSpPr>
            <p:nvPr/>
          </p:nvSpPr>
          <p:spPr bwMode="auto">
            <a:xfrm>
              <a:off x="2750" y="2184"/>
              <a:ext cx="54" cy="3"/>
            </a:xfrm>
            <a:custGeom>
              <a:avLst/>
              <a:gdLst>
                <a:gd name="T0" fmla="*/ 0 w 54"/>
                <a:gd name="T1" fmla="*/ 0 h 3"/>
                <a:gd name="T2" fmla="*/ 27 w 54"/>
                <a:gd name="T3" fmla="*/ 3 h 3"/>
                <a:gd name="T4" fmla="*/ 54 w 54"/>
                <a:gd name="T5" fmla="*/ 3 h 3"/>
                <a:gd name="T6" fmla="*/ 0 60000 65536"/>
                <a:gd name="T7" fmla="*/ 0 60000 65536"/>
                <a:gd name="T8" fmla="*/ 0 60000 65536"/>
                <a:gd name="T9" fmla="*/ 0 w 54"/>
                <a:gd name="T10" fmla="*/ 0 h 3"/>
                <a:gd name="T11" fmla="*/ 54 w 54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3">
                  <a:moveTo>
                    <a:pt x="0" y="0"/>
                  </a:moveTo>
                  <a:lnTo>
                    <a:pt x="27" y="3"/>
                  </a:lnTo>
                  <a:lnTo>
                    <a:pt x="54" y="3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5" name="Freeform 69"/>
            <p:cNvSpPr>
              <a:spLocks/>
            </p:cNvSpPr>
            <p:nvPr/>
          </p:nvSpPr>
          <p:spPr bwMode="auto">
            <a:xfrm>
              <a:off x="2804" y="2184"/>
              <a:ext cx="57" cy="3"/>
            </a:xfrm>
            <a:custGeom>
              <a:avLst/>
              <a:gdLst>
                <a:gd name="T0" fmla="*/ 0 w 57"/>
                <a:gd name="T1" fmla="*/ 3 h 3"/>
                <a:gd name="T2" fmla="*/ 27 w 57"/>
                <a:gd name="T3" fmla="*/ 3 h 3"/>
                <a:gd name="T4" fmla="*/ 57 w 57"/>
                <a:gd name="T5" fmla="*/ 0 h 3"/>
                <a:gd name="T6" fmla="*/ 0 60000 65536"/>
                <a:gd name="T7" fmla="*/ 0 60000 65536"/>
                <a:gd name="T8" fmla="*/ 0 60000 65536"/>
                <a:gd name="T9" fmla="*/ 0 w 57"/>
                <a:gd name="T10" fmla="*/ 0 h 3"/>
                <a:gd name="T11" fmla="*/ 57 w 57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3">
                  <a:moveTo>
                    <a:pt x="0" y="3"/>
                  </a:moveTo>
                  <a:lnTo>
                    <a:pt x="27" y="3"/>
                  </a:lnTo>
                  <a:lnTo>
                    <a:pt x="57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6" name="Freeform 70"/>
            <p:cNvSpPr>
              <a:spLocks/>
            </p:cNvSpPr>
            <p:nvPr/>
          </p:nvSpPr>
          <p:spPr bwMode="auto">
            <a:xfrm>
              <a:off x="2861" y="2184"/>
              <a:ext cx="54" cy="0"/>
            </a:xfrm>
            <a:custGeom>
              <a:avLst/>
              <a:gdLst>
                <a:gd name="T0" fmla="*/ 0 w 54"/>
                <a:gd name="T1" fmla="*/ 27 w 54"/>
                <a:gd name="T2" fmla="*/ 54 w 54"/>
                <a:gd name="T3" fmla="*/ 0 60000 65536"/>
                <a:gd name="T4" fmla="*/ 0 60000 65536"/>
                <a:gd name="T5" fmla="*/ 0 60000 65536"/>
                <a:gd name="T6" fmla="*/ 0 w 54"/>
                <a:gd name="T7" fmla="*/ 54 w 54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54">
                  <a:moveTo>
                    <a:pt x="0" y="0"/>
                  </a:moveTo>
                  <a:lnTo>
                    <a:pt x="27" y="0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7" name="Freeform 71"/>
            <p:cNvSpPr>
              <a:spLocks/>
            </p:cNvSpPr>
            <p:nvPr/>
          </p:nvSpPr>
          <p:spPr bwMode="auto">
            <a:xfrm>
              <a:off x="2915" y="2178"/>
              <a:ext cx="54" cy="6"/>
            </a:xfrm>
            <a:custGeom>
              <a:avLst/>
              <a:gdLst>
                <a:gd name="T0" fmla="*/ 0 w 54"/>
                <a:gd name="T1" fmla="*/ 6 h 6"/>
                <a:gd name="T2" fmla="*/ 27 w 54"/>
                <a:gd name="T3" fmla="*/ 3 h 6"/>
                <a:gd name="T4" fmla="*/ 54 w 54"/>
                <a:gd name="T5" fmla="*/ 0 h 6"/>
                <a:gd name="T6" fmla="*/ 0 60000 65536"/>
                <a:gd name="T7" fmla="*/ 0 60000 65536"/>
                <a:gd name="T8" fmla="*/ 0 60000 65536"/>
                <a:gd name="T9" fmla="*/ 0 w 54"/>
                <a:gd name="T10" fmla="*/ 0 h 6"/>
                <a:gd name="T11" fmla="*/ 54 w 54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6">
                  <a:moveTo>
                    <a:pt x="0" y="6"/>
                  </a:moveTo>
                  <a:lnTo>
                    <a:pt x="27" y="3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8" name="Freeform 72"/>
            <p:cNvSpPr>
              <a:spLocks/>
            </p:cNvSpPr>
            <p:nvPr/>
          </p:nvSpPr>
          <p:spPr bwMode="auto">
            <a:xfrm>
              <a:off x="2969" y="2172"/>
              <a:ext cx="57" cy="6"/>
            </a:xfrm>
            <a:custGeom>
              <a:avLst/>
              <a:gdLst>
                <a:gd name="T0" fmla="*/ 0 w 57"/>
                <a:gd name="T1" fmla="*/ 6 h 6"/>
                <a:gd name="T2" fmla="*/ 27 w 57"/>
                <a:gd name="T3" fmla="*/ 3 h 6"/>
                <a:gd name="T4" fmla="*/ 57 w 57"/>
                <a:gd name="T5" fmla="*/ 0 h 6"/>
                <a:gd name="T6" fmla="*/ 0 60000 65536"/>
                <a:gd name="T7" fmla="*/ 0 60000 65536"/>
                <a:gd name="T8" fmla="*/ 0 60000 65536"/>
                <a:gd name="T9" fmla="*/ 0 w 57"/>
                <a:gd name="T10" fmla="*/ 0 h 6"/>
                <a:gd name="T11" fmla="*/ 57 w 57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6">
                  <a:moveTo>
                    <a:pt x="0" y="6"/>
                  </a:moveTo>
                  <a:lnTo>
                    <a:pt x="27" y="3"/>
                  </a:lnTo>
                  <a:lnTo>
                    <a:pt x="57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79" name="Freeform 73"/>
            <p:cNvSpPr>
              <a:spLocks/>
            </p:cNvSpPr>
            <p:nvPr/>
          </p:nvSpPr>
          <p:spPr bwMode="auto">
            <a:xfrm>
              <a:off x="3026" y="2166"/>
              <a:ext cx="54" cy="6"/>
            </a:xfrm>
            <a:custGeom>
              <a:avLst/>
              <a:gdLst>
                <a:gd name="T0" fmla="*/ 0 w 54"/>
                <a:gd name="T1" fmla="*/ 6 h 6"/>
                <a:gd name="T2" fmla="*/ 27 w 54"/>
                <a:gd name="T3" fmla="*/ 3 h 6"/>
                <a:gd name="T4" fmla="*/ 54 w 54"/>
                <a:gd name="T5" fmla="*/ 0 h 6"/>
                <a:gd name="T6" fmla="*/ 0 60000 65536"/>
                <a:gd name="T7" fmla="*/ 0 60000 65536"/>
                <a:gd name="T8" fmla="*/ 0 60000 65536"/>
                <a:gd name="T9" fmla="*/ 0 w 54"/>
                <a:gd name="T10" fmla="*/ 0 h 6"/>
                <a:gd name="T11" fmla="*/ 54 w 54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6">
                  <a:moveTo>
                    <a:pt x="0" y="6"/>
                  </a:moveTo>
                  <a:lnTo>
                    <a:pt x="27" y="3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0" name="Freeform 74"/>
            <p:cNvSpPr>
              <a:spLocks/>
            </p:cNvSpPr>
            <p:nvPr/>
          </p:nvSpPr>
          <p:spPr bwMode="auto">
            <a:xfrm>
              <a:off x="3080" y="2154"/>
              <a:ext cx="54" cy="12"/>
            </a:xfrm>
            <a:custGeom>
              <a:avLst/>
              <a:gdLst>
                <a:gd name="T0" fmla="*/ 0 w 54"/>
                <a:gd name="T1" fmla="*/ 12 h 12"/>
                <a:gd name="T2" fmla="*/ 27 w 54"/>
                <a:gd name="T3" fmla="*/ 6 h 12"/>
                <a:gd name="T4" fmla="*/ 54 w 54"/>
                <a:gd name="T5" fmla="*/ 0 h 12"/>
                <a:gd name="T6" fmla="*/ 0 60000 65536"/>
                <a:gd name="T7" fmla="*/ 0 60000 65536"/>
                <a:gd name="T8" fmla="*/ 0 60000 65536"/>
                <a:gd name="T9" fmla="*/ 0 w 54"/>
                <a:gd name="T10" fmla="*/ 0 h 12"/>
                <a:gd name="T11" fmla="*/ 54 w 54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12">
                  <a:moveTo>
                    <a:pt x="0" y="12"/>
                  </a:moveTo>
                  <a:lnTo>
                    <a:pt x="27" y="6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1" name="Freeform 75"/>
            <p:cNvSpPr>
              <a:spLocks/>
            </p:cNvSpPr>
            <p:nvPr/>
          </p:nvSpPr>
          <p:spPr bwMode="auto">
            <a:xfrm>
              <a:off x="3134" y="2142"/>
              <a:ext cx="57" cy="12"/>
            </a:xfrm>
            <a:custGeom>
              <a:avLst/>
              <a:gdLst>
                <a:gd name="T0" fmla="*/ 0 w 57"/>
                <a:gd name="T1" fmla="*/ 12 h 12"/>
                <a:gd name="T2" fmla="*/ 27 w 57"/>
                <a:gd name="T3" fmla="*/ 6 h 12"/>
                <a:gd name="T4" fmla="*/ 57 w 57"/>
                <a:gd name="T5" fmla="*/ 0 h 12"/>
                <a:gd name="T6" fmla="*/ 0 60000 65536"/>
                <a:gd name="T7" fmla="*/ 0 60000 65536"/>
                <a:gd name="T8" fmla="*/ 0 60000 65536"/>
                <a:gd name="T9" fmla="*/ 0 w 57"/>
                <a:gd name="T10" fmla="*/ 0 h 12"/>
                <a:gd name="T11" fmla="*/ 57 w 57"/>
                <a:gd name="T12" fmla="*/ 12 h 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12">
                  <a:moveTo>
                    <a:pt x="0" y="12"/>
                  </a:moveTo>
                  <a:lnTo>
                    <a:pt x="27" y="6"/>
                  </a:lnTo>
                  <a:lnTo>
                    <a:pt x="57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2" name="Line 76"/>
            <p:cNvSpPr>
              <a:spLocks noChangeShapeType="1"/>
            </p:cNvSpPr>
            <p:nvPr/>
          </p:nvSpPr>
          <p:spPr bwMode="auto">
            <a:xfrm flipV="1">
              <a:off x="3191" y="2127"/>
              <a:ext cx="54" cy="15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3" name="Line 77"/>
            <p:cNvSpPr>
              <a:spLocks noChangeShapeType="1"/>
            </p:cNvSpPr>
            <p:nvPr/>
          </p:nvSpPr>
          <p:spPr bwMode="auto">
            <a:xfrm flipV="1">
              <a:off x="3245" y="2106"/>
              <a:ext cx="54" cy="21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4" name="Line 78"/>
            <p:cNvSpPr>
              <a:spLocks noChangeShapeType="1"/>
            </p:cNvSpPr>
            <p:nvPr/>
          </p:nvSpPr>
          <p:spPr bwMode="auto">
            <a:xfrm flipV="1">
              <a:off x="3299" y="2079"/>
              <a:ext cx="54" cy="27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5" name="Freeform 79"/>
            <p:cNvSpPr>
              <a:spLocks/>
            </p:cNvSpPr>
            <p:nvPr/>
          </p:nvSpPr>
          <p:spPr bwMode="auto">
            <a:xfrm>
              <a:off x="3353" y="2046"/>
              <a:ext cx="57" cy="33"/>
            </a:xfrm>
            <a:custGeom>
              <a:avLst/>
              <a:gdLst>
                <a:gd name="T0" fmla="*/ 0 w 57"/>
                <a:gd name="T1" fmla="*/ 33 h 33"/>
                <a:gd name="T2" fmla="*/ 27 w 57"/>
                <a:gd name="T3" fmla="*/ 18 h 33"/>
                <a:gd name="T4" fmla="*/ 57 w 57"/>
                <a:gd name="T5" fmla="*/ 0 h 33"/>
                <a:gd name="T6" fmla="*/ 0 60000 65536"/>
                <a:gd name="T7" fmla="*/ 0 60000 65536"/>
                <a:gd name="T8" fmla="*/ 0 60000 65536"/>
                <a:gd name="T9" fmla="*/ 0 w 57"/>
                <a:gd name="T10" fmla="*/ 0 h 33"/>
                <a:gd name="T11" fmla="*/ 57 w 57"/>
                <a:gd name="T12" fmla="*/ 33 h 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" h="33">
                  <a:moveTo>
                    <a:pt x="0" y="33"/>
                  </a:moveTo>
                  <a:lnTo>
                    <a:pt x="27" y="18"/>
                  </a:lnTo>
                  <a:lnTo>
                    <a:pt x="57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6" name="Freeform 80"/>
            <p:cNvSpPr>
              <a:spLocks/>
            </p:cNvSpPr>
            <p:nvPr/>
          </p:nvSpPr>
          <p:spPr bwMode="auto">
            <a:xfrm>
              <a:off x="3410" y="1995"/>
              <a:ext cx="54" cy="51"/>
            </a:xfrm>
            <a:custGeom>
              <a:avLst/>
              <a:gdLst>
                <a:gd name="T0" fmla="*/ 0 w 54"/>
                <a:gd name="T1" fmla="*/ 51 h 51"/>
                <a:gd name="T2" fmla="*/ 15 w 54"/>
                <a:gd name="T3" fmla="*/ 39 h 51"/>
                <a:gd name="T4" fmla="*/ 27 w 54"/>
                <a:gd name="T5" fmla="*/ 27 h 51"/>
                <a:gd name="T6" fmla="*/ 54 w 5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51"/>
                <a:gd name="T14" fmla="*/ 54 w 54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51">
                  <a:moveTo>
                    <a:pt x="0" y="51"/>
                  </a:moveTo>
                  <a:lnTo>
                    <a:pt x="15" y="39"/>
                  </a:lnTo>
                  <a:lnTo>
                    <a:pt x="27" y="27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7" name="Freeform 81"/>
            <p:cNvSpPr>
              <a:spLocks/>
            </p:cNvSpPr>
            <p:nvPr/>
          </p:nvSpPr>
          <p:spPr bwMode="auto">
            <a:xfrm>
              <a:off x="1981" y="1815"/>
              <a:ext cx="54" cy="96"/>
            </a:xfrm>
            <a:custGeom>
              <a:avLst/>
              <a:gdLst>
                <a:gd name="T0" fmla="*/ 0 w 54"/>
                <a:gd name="T1" fmla="*/ 96 h 96"/>
                <a:gd name="T2" fmla="*/ 6 w 54"/>
                <a:gd name="T3" fmla="*/ 84 h 96"/>
                <a:gd name="T4" fmla="*/ 12 w 54"/>
                <a:gd name="T5" fmla="*/ 69 h 96"/>
                <a:gd name="T6" fmla="*/ 27 w 54"/>
                <a:gd name="T7" fmla="*/ 39 h 96"/>
                <a:gd name="T8" fmla="*/ 33 w 54"/>
                <a:gd name="T9" fmla="*/ 24 h 96"/>
                <a:gd name="T10" fmla="*/ 39 w 54"/>
                <a:gd name="T11" fmla="*/ 12 h 96"/>
                <a:gd name="T12" fmla="*/ 48 w 54"/>
                <a:gd name="T13" fmla="*/ 3 h 96"/>
                <a:gd name="T14" fmla="*/ 54 w 54"/>
                <a:gd name="T15" fmla="*/ 0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96"/>
                <a:gd name="T26" fmla="*/ 54 w 54"/>
                <a:gd name="T27" fmla="*/ 96 h 9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96">
                  <a:moveTo>
                    <a:pt x="0" y="96"/>
                  </a:moveTo>
                  <a:lnTo>
                    <a:pt x="6" y="84"/>
                  </a:lnTo>
                  <a:lnTo>
                    <a:pt x="12" y="69"/>
                  </a:lnTo>
                  <a:lnTo>
                    <a:pt x="27" y="39"/>
                  </a:lnTo>
                  <a:lnTo>
                    <a:pt x="33" y="24"/>
                  </a:lnTo>
                  <a:lnTo>
                    <a:pt x="39" y="12"/>
                  </a:lnTo>
                  <a:lnTo>
                    <a:pt x="48" y="3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8" name="Freeform 82"/>
            <p:cNvSpPr>
              <a:spLocks/>
            </p:cNvSpPr>
            <p:nvPr/>
          </p:nvSpPr>
          <p:spPr bwMode="auto">
            <a:xfrm>
              <a:off x="2035" y="1815"/>
              <a:ext cx="57" cy="69"/>
            </a:xfrm>
            <a:custGeom>
              <a:avLst/>
              <a:gdLst>
                <a:gd name="T0" fmla="*/ 0 w 57"/>
                <a:gd name="T1" fmla="*/ 0 h 69"/>
                <a:gd name="T2" fmla="*/ 6 w 57"/>
                <a:gd name="T3" fmla="*/ 0 h 69"/>
                <a:gd name="T4" fmla="*/ 15 w 57"/>
                <a:gd name="T5" fmla="*/ 3 h 69"/>
                <a:gd name="T6" fmla="*/ 21 w 57"/>
                <a:gd name="T7" fmla="*/ 9 h 69"/>
                <a:gd name="T8" fmla="*/ 27 w 57"/>
                <a:gd name="T9" fmla="*/ 18 h 69"/>
                <a:gd name="T10" fmla="*/ 42 w 57"/>
                <a:gd name="T11" fmla="*/ 39 h 69"/>
                <a:gd name="T12" fmla="*/ 57 w 57"/>
                <a:gd name="T13" fmla="*/ 69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"/>
                <a:gd name="T22" fmla="*/ 0 h 69"/>
                <a:gd name="T23" fmla="*/ 57 w 57"/>
                <a:gd name="T24" fmla="*/ 69 h 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" h="69">
                  <a:moveTo>
                    <a:pt x="0" y="0"/>
                  </a:moveTo>
                  <a:lnTo>
                    <a:pt x="6" y="0"/>
                  </a:lnTo>
                  <a:lnTo>
                    <a:pt x="15" y="3"/>
                  </a:lnTo>
                  <a:lnTo>
                    <a:pt x="21" y="9"/>
                  </a:lnTo>
                  <a:lnTo>
                    <a:pt x="27" y="18"/>
                  </a:lnTo>
                  <a:lnTo>
                    <a:pt x="42" y="39"/>
                  </a:lnTo>
                  <a:lnTo>
                    <a:pt x="57" y="6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89" name="Freeform 83"/>
            <p:cNvSpPr>
              <a:spLocks/>
            </p:cNvSpPr>
            <p:nvPr/>
          </p:nvSpPr>
          <p:spPr bwMode="auto">
            <a:xfrm>
              <a:off x="2092" y="1884"/>
              <a:ext cx="54" cy="189"/>
            </a:xfrm>
            <a:custGeom>
              <a:avLst/>
              <a:gdLst>
                <a:gd name="T0" fmla="*/ 0 w 54"/>
                <a:gd name="T1" fmla="*/ 0 h 189"/>
                <a:gd name="T2" fmla="*/ 3 w 54"/>
                <a:gd name="T3" fmla="*/ 9 h 189"/>
                <a:gd name="T4" fmla="*/ 6 w 54"/>
                <a:gd name="T5" fmla="*/ 21 h 189"/>
                <a:gd name="T6" fmla="*/ 15 w 54"/>
                <a:gd name="T7" fmla="*/ 48 h 189"/>
                <a:gd name="T8" fmla="*/ 21 w 54"/>
                <a:gd name="T9" fmla="*/ 78 h 189"/>
                <a:gd name="T10" fmla="*/ 27 w 54"/>
                <a:gd name="T11" fmla="*/ 111 h 189"/>
                <a:gd name="T12" fmla="*/ 33 w 54"/>
                <a:gd name="T13" fmla="*/ 141 h 189"/>
                <a:gd name="T14" fmla="*/ 42 w 54"/>
                <a:gd name="T15" fmla="*/ 165 h 189"/>
                <a:gd name="T16" fmla="*/ 45 w 54"/>
                <a:gd name="T17" fmla="*/ 174 h 189"/>
                <a:gd name="T18" fmla="*/ 48 w 54"/>
                <a:gd name="T19" fmla="*/ 183 h 189"/>
                <a:gd name="T20" fmla="*/ 51 w 54"/>
                <a:gd name="T21" fmla="*/ 186 h 189"/>
                <a:gd name="T22" fmla="*/ 54 w 54"/>
                <a:gd name="T23" fmla="*/ 189 h 18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89"/>
                <a:gd name="T38" fmla="*/ 54 w 54"/>
                <a:gd name="T39" fmla="*/ 189 h 18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89">
                  <a:moveTo>
                    <a:pt x="0" y="0"/>
                  </a:moveTo>
                  <a:lnTo>
                    <a:pt x="3" y="9"/>
                  </a:lnTo>
                  <a:lnTo>
                    <a:pt x="6" y="21"/>
                  </a:lnTo>
                  <a:lnTo>
                    <a:pt x="15" y="48"/>
                  </a:lnTo>
                  <a:lnTo>
                    <a:pt x="21" y="78"/>
                  </a:lnTo>
                  <a:lnTo>
                    <a:pt x="27" y="111"/>
                  </a:lnTo>
                  <a:lnTo>
                    <a:pt x="33" y="141"/>
                  </a:lnTo>
                  <a:lnTo>
                    <a:pt x="42" y="165"/>
                  </a:lnTo>
                  <a:lnTo>
                    <a:pt x="45" y="174"/>
                  </a:lnTo>
                  <a:lnTo>
                    <a:pt x="48" y="183"/>
                  </a:lnTo>
                  <a:lnTo>
                    <a:pt x="51" y="186"/>
                  </a:lnTo>
                  <a:lnTo>
                    <a:pt x="54" y="18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0" name="Freeform 84"/>
            <p:cNvSpPr>
              <a:spLocks/>
            </p:cNvSpPr>
            <p:nvPr/>
          </p:nvSpPr>
          <p:spPr bwMode="auto">
            <a:xfrm>
              <a:off x="2146" y="1893"/>
              <a:ext cx="54" cy="180"/>
            </a:xfrm>
            <a:custGeom>
              <a:avLst/>
              <a:gdLst>
                <a:gd name="T0" fmla="*/ 0 w 54"/>
                <a:gd name="T1" fmla="*/ 180 h 180"/>
                <a:gd name="T2" fmla="*/ 3 w 54"/>
                <a:gd name="T3" fmla="*/ 180 h 180"/>
                <a:gd name="T4" fmla="*/ 6 w 54"/>
                <a:gd name="T5" fmla="*/ 174 h 180"/>
                <a:gd name="T6" fmla="*/ 9 w 54"/>
                <a:gd name="T7" fmla="*/ 165 h 180"/>
                <a:gd name="T8" fmla="*/ 12 w 54"/>
                <a:gd name="T9" fmla="*/ 156 h 180"/>
                <a:gd name="T10" fmla="*/ 21 w 54"/>
                <a:gd name="T11" fmla="*/ 132 h 180"/>
                <a:gd name="T12" fmla="*/ 27 w 54"/>
                <a:gd name="T13" fmla="*/ 102 h 180"/>
                <a:gd name="T14" fmla="*/ 33 w 54"/>
                <a:gd name="T15" fmla="*/ 69 h 180"/>
                <a:gd name="T16" fmla="*/ 39 w 54"/>
                <a:gd name="T17" fmla="*/ 39 h 180"/>
                <a:gd name="T18" fmla="*/ 48 w 54"/>
                <a:gd name="T19" fmla="*/ 15 h 180"/>
                <a:gd name="T20" fmla="*/ 51 w 54"/>
                <a:gd name="T21" fmla="*/ 6 h 180"/>
                <a:gd name="T22" fmla="*/ 54 w 54"/>
                <a:gd name="T23" fmla="*/ 0 h 1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80"/>
                <a:gd name="T38" fmla="*/ 54 w 54"/>
                <a:gd name="T39" fmla="*/ 180 h 1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80">
                  <a:moveTo>
                    <a:pt x="0" y="180"/>
                  </a:moveTo>
                  <a:lnTo>
                    <a:pt x="3" y="180"/>
                  </a:lnTo>
                  <a:lnTo>
                    <a:pt x="6" y="174"/>
                  </a:lnTo>
                  <a:lnTo>
                    <a:pt x="9" y="165"/>
                  </a:lnTo>
                  <a:lnTo>
                    <a:pt x="12" y="156"/>
                  </a:lnTo>
                  <a:lnTo>
                    <a:pt x="21" y="132"/>
                  </a:lnTo>
                  <a:lnTo>
                    <a:pt x="27" y="102"/>
                  </a:lnTo>
                  <a:lnTo>
                    <a:pt x="33" y="69"/>
                  </a:lnTo>
                  <a:lnTo>
                    <a:pt x="39" y="39"/>
                  </a:lnTo>
                  <a:lnTo>
                    <a:pt x="48" y="15"/>
                  </a:lnTo>
                  <a:lnTo>
                    <a:pt x="51" y="6"/>
                  </a:lnTo>
                  <a:lnTo>
                    <a:pt x="54" y="0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1" name="Freeform 85"/>
            <p:cNvSpPr>
              <a:spLocks/>
            </p:cNvSpPr>
            <p:nvPr/>
          </p:nvSpPr>
          <p:spPr bwMode="auto">
            <a:xfrm>
              <a:off x="2200" y="1881"/>
              <a:ext cx="54" cy="21"/>
            </a:xfrm>
            <a:custGeom>
              <a:avLst/>
              <a:gdLst>
                <a:gd name="T0" fmla="*/ 0 w 54"/>
                <a:gd name="T1" fmla="*/ 12 h 21"/>
                <a:gd name="T2" fmla="*/ 6 w 54"/>
                <a:gd name="T3" fmla="*/ 6 h 21"/>
                <a:gd name="T4" fmla="*/ 12 w 54"/>
                <a:gd name="T5" fmla="*/ 3 h 21"/>
                <a:gd name="T6" fmla="*/ 21 w 54"/>
                <a:gd name="T7" fmla="*/ 0 h 21"/>
                <a:gd name="T8" fmla="*/ 27 w 54"/>
                <a:gd name="T9" fmla="*/ 3 h 21"/>
                <a:gd name="T10" fmla="*/ 42 w 54"/>
                <a:gd name="T11" fmla="*/ 9 h 21"/>
                <a:gd name="T12" fmla="*/ 54 w 54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21"/>
                <a:gd name="T23" fmla="*/ 54 w 54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21">
                  <a:moveTo>
                    <a:pt x="0" y="12"/>
                  </a:moveTo>
                  <a:lnTo>
                    <a:pt x="6" y="6"/>
                  </a:lnTo>
                  <a:lnTo>
                    <a:pt x="12" y="3"/>
                  </a:lnTo>
                  <a:lnTo>
                    <a:pt x="21" y="0"/>
                  </a:lnTo>
                  <a:lnTo>
                    <a:pt x="27" y="3"/>
                  </a:lnTo>
                  <a:lnTo>
                    <a:pt x="42" y="9"/>
                  </a:lnTo>
                  <a:lnTo>
                    <a:pt x="54" y="21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2" name="Freeform 86"/>
            <p:cNvSpPr>
              <a:spLocks/>
            </p:cNvSpPr>
            <p:nvPr/>
          </p:nvSpPr>
          <p:spPr bwMode="auto">
            <a:xfrm>
              <a:off x="2254" y="1902"/>
              <a:ext cx="57" cy="99"/>
            </a:xfrm>
            <a:custGeom>
              <a:avLst/>
              <a:gdLst>
                <a:gd name="T0" fmla="*/ 0 w 57"/>
                <a:gd name="T1" fmla="*/ 0 h 99"/>
                <a:gd name="T2" fmla="*/ 15 w 57"/>
                <a:gd name="T3" fmla="*/ 18 h 99"/>
                <a:gd name="T4" fmla="*/ 27 w 57"/>
                <a:gd name="T5" fmla="*/ 39 h 99"/>
                <a:gd name="T6" fmla="*/ 42 w 57"/>
                <a:gd name="T7" fmla="*/ 69 h 99"/>
                <a:gd name="T8" fmla="*/ 57 w 57"/>
                <a:gd name="T9" fmla="*/ 99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99"/>
                <a:gd name="T17" fmla="*/ 57 w 57"/>
                <a:gd name="T18" fmla="*/ 99 h 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99">
                  <a:moveTo>
                    <a:pt x="0" y="0"/>
                  </a:moveTo>
                  <a:lnTo>
                    <a:pt x="15" y="18"/>
                  </a:lnTo>
                  <a:lnTo>
                    <a:pt x="27" y="39"/>
                  </a:lnTo>
                  <a:lnTo>
                    <a:pt x="42" y="69"/>
                  </a:lnTo>
                  <a:lnTo>
                    <a:pt x="57" y="9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3" name="Freeform 87"/>
            <p:cNvSpPr>
              <a:spLocks/>
            </p:cNvSpPr>
            <p:nvPr/>
          </p:nvSpPr>
          <p:spPr bwMode="auto">
            <a:xfrm>
              <a:off x="2311" y="2001"/>
              <a:ext cx="54" cy="162"/>
            </a:xfrm>
            <a:custGeom>
              <a:avLst/>
              <a:gdLst>
                <a:gd name="T0" fmla="*/ 0 w 54"/>
                <a:gd name="T1" fmla="*/ 0 h 162"/>
                <a:gd name="T2" fmla="*/ 15 w 54"/>
                <a:gd name="T3" fmla="*/ 36 h 162"/>
                <a:gd name="T4" fmla="*/ 27 w 54"/>
                <a:gd name="T5" fmla="*/ 78 h 162"/>
                <a:gd name="T6" fmla="*/ 42 w 54"/>
                <a:gd name="T7" fmla="*/ 120 h 162"/>
                <a:gd name="T8" fmla="*/ 54 w 54"/>
                <a:gd name="T9" fmla="*/ 162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162"/>
                <a:gd name="T17" fmla="*/ 54 w 54"/>
                <a:gd name="T18" fmla="*/ 162 h 1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162">
                  <a:moveTo>
                    <a:pt x="0" y="0"/>
                  </a:moveTo>
                  <a:lnTo>
                    <a:pt x="15" y="36"/>
                  </a:lnTo>
                  <a:lnTo>
                    <a:pt x="27" y="78"/>
                  </a:lnTo>
                  <a:lnTo>
                    <a:pt x="42" y="120"/>
                  </a:lnTo>
                  <a:lnTo>
                    <a:pt x="54" y="162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4" name="Freeform 88"/>
            <p:cNvSpPr>
              <a:spLocks/>
            </p:cNvSpPr>
            <p:nvPr/>
          </p:nvSpPr>
          <p:spPr bwMode="auto">
            <a:xfrm>
              <a:off x="2365" y="2163"/>
              <a:ext cx="54" cy="159"/>
            </a:xfrm>
            <a:custGeom>
              <a:avLst/>
              <a:gdLst>
                <a:gd name="T0" fmla="*/ 0 w 54"/>
                <a:gd name="T1" fmla="*/ 0 h 159"/>
                <a:gd name="T2" fmla="*/ 6 w 54"/>
                <a:gd name="T3" fmla="*/ 21 h 159"/>
                <a:gd name="T4" fmla="*/ 12 w 54"/>
                <a:gd name="T5" fmla="*/ 48 h 159"/>
                <a:gd name="T6" fmla="*/ 21 w 54"/>
                <a:gd name="T7" fmla="*/ 72 h 159"/>
                <a:gd name="T8" fmla="*/ 27 w 54"/>
                <a:gd name="T9" fmla="*/ 99 h 159"/>
                <a:gd name="T10" fmla="*/ 33 w 54"/>
                <a:gd name="T11" fmla="*/ 123 h 159"/>
                <a:gd name="T12" fmla="*/ 39 w 54"/>
                <a:gd name="T13" fmla="*/ 141 h 159"/>
                <a:gd name="T14" fmla="*/ 48 w 54"/>
                <a:gd name="T15" fmla="*/ 153 h 159"/>
                <a:gd name="T16" fmla="*/ 51 w 54"/>
                <a:gd name="T17" fmla="*/ 159 h 159"/>
                <a:gd name="T18" fmla="*/ 54 w 54"/>
                <a:gd name="T19" fmla="*/ 159 h 1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"/>
                <a:gd name="T31" fmla="*/ 0 h 159"/>
                <a:gd name="T32" fmla="*/ 54 w 54"/>
                <a:gd name="T33" fmla="*/ 159 h 15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" h="159">
                  <a:moveTo>
                    <a:pt x="0" y="0"/>
                  </a:moveTo>
                  <a:lnTo>
                    <a:pt x="6" y="21"/>
                  </a:lnTo>
                  <a:lnTo>
                    <a:pt x="12" y="48"/>
                  </a:lnTo>
                  <a:lnTo>
                    <a:pt x="21" y="72"/>
                  </a:lnTo>
                  <a:lnTo>
                    <a:pt x="27" y="99"/>
                  </a:lnTo>
                  <a:lnTo>
                    <a:pt x="33" y="123"/>
                  </a:lnTo>
                  <a:lnTo>
                    <a:pt x="39" y="141"/>
                  </a:lnTo>
                  <a:lnTo>
                    <a:pt x="48" y="153"/>
                  </a:lnTo>
                  <a:lnTo>
                    <a:pt x="51" y="159"/>
                  </a:lnTo>
                  <a:lnTo>
                    <a:pt x="54" y="15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5" name="Freeform 89"/>
            <p:cNvSpPr>
              <a:spLocks/>
            </p:cNvSpPr>
            <p:nvPr/>
          </p:nvSpPr>
          <p:spPr bwMode="auto">
            <a:xfrm>
              <a:off x="2419" y="2172"/>
              <a:ext cx="57" cy="150"/>
            </a:xfrm>
            <a:custGeom>
              <a:avLst/>
              <a:gdLst>
                <a:gd name="T0" fmla="*/ 0 w 57"/>
                <a:gd name="T1" fmla="*/ 150 h 150"/>
                <a:gd name="T2" fmla="*/ 3 w 57"/>
                <a:gd name="T3" fmla="*/ 150 h 150"/>
                <a:gd name="T4" fmla="*/ 6 w 57"/>
                <a:gd name="T5" fmla="*/ 144 h 150"/>
                <a:gd name="T6" fmla="*/ 12 w 57"/>
                <a:gd name="T7" fmla="*/ 138 h 150"/>
                <a:gd name="T8" fmla="*/ 15 w 57"/>
                <a:gd name="T9" fmla="*/ 129 h 150"/>
                <a:gd name="T10" fmla="*/ 21 w 57"/>
                <a:gd name="T11" fmla="*/ 105 h 150"/>
                <a:gd name="T12" fmla="*/ 27 w 57"/>
                <a:gd name="T13" fmla="*/ 81 h 150"/>
                <a:gd name="T14" fmla="*/ 36 w 57"/>
                <a:gd name="T15" fmla="*/ 54 h 150"/>
                <a:gd name="T16" fmla="*/ 42 w 57"/>
                <a:gd name="T17" fmla="*/ 30 h 150"/>
                <a:gd name="T18" fmla="*/ 51 w 57"/>
                <a:gd name="T19" fmla="*/ 9 h 150"/>
                <a:gd name="T20" fmla="*/ 54 w 57"/>
                <a:gd name="T21" fmla="*/ 3 h 150"/>
                <a:gd name="T22" fmla="*/ 57 w 57"/>
                <a:gd name="T23" fmla="*/ 0 h 1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"/>
                <a:gd name="T37" fmla="*/ 0 h 150"/>
                <a:gd name="T38" fmla="*/ 57 w 57"/>
                <a:gd name="T39" fmla="*/ 150 h 1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" h="150">
                  <a:moveTo>
                    <a:pt x="0" y="150"/>
                  </a:moveTo>
                  <a:lnTo>
                    <a:pt x="3" y="150"/>
                  </a:lnTo>
                  <a:lnTo>
                    <a:pt x="6" y="144"/>
                  </a:lnTo>
                  <a:lnTo>
                    <a:pt x="12" y="138"/>
                  </a:lnTo>
                  <a:lnTo>
                    <a:pt x="15" y="129"/>
                  </a:lnTo>
                  <a:lnTo>
                    <a:pt x="21" y="105"/>
                  </a:lnTo>
                  <a:lnTo>
                    <a:pt x="27" y="81"/>
                  </a:lnTo>
                  <a:lnTo>
                    <a:pt x="36" y="54"/>
                  </a:lnTo>
                  <a:lnTo>
                    <a:pt x="42" y="30"/>
                  </a:lnTo>
                  <a:lnTo>
                    <a:pt x="51" y="9"/>
                  </a:lnTo>
                  <a:lnTo>
                    <a:pt x="54" y="3"/>
                  </a:lnTo>
                  <a:lnTo>
                    <a:pt x="57" y="0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6" name="Freeform 90"/>
            <p:cNvSpPr>
              <a:spLocks/>
            </p:cNvSpPr>
            <p:nvPr/>
          </p:nvSpPr>
          <p:spPr bwMode="auto">
            <a:xfrm>
              <a:off x="2476" y="2172"/>
              <a:ext cx="54" cy="75"/>
            </a:xfrm>
            <a:custGeom>
              <a:avLst/>
              <a:gdLst>
                <a:gd name="T0" fmla="*/ 0 w 54"/>
                <a:gd name="T1" fmla="*/ 0 h 75"/>
                <a:gd name="T2" fmla="*/ 6 w 54"/>
                <a:gd name="T3" fmla="*/ 0 h 75"/>
                <a:gd name="T4" fmla="*/ 15 w 54"/>
                <a:gd name="T5" fmla="*/ 3 h 75"/>
                <a:gd name="T6" fmla="*/ 21 w 54"/>
                <a:gd name="T7" fmla="*/ 15 h 75"/>
                <a:gd name="T8" fmla="*/ 27 w 54"/>
                <a:gd name="T9" fmla="*/ 27 h 75"/>
                <a:gd name="T10" fmla="*/ 42 w 54"/>
                <a:gd name="T11" fmla="*/ 54 h 75"/>
                <a:gd name="T12" fmla="*/ 48 w 54"/>
                <a:gd name="T13" fmla="*/ 66 h 75"/>
                <a:gd name="T14" fmla="*/ 54 w 54"/>
                <a:gd name="T15" fmla="*/ 75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75"/>
                <a:gd name="T26" fmla="*/ 54 w 54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75">
                  <a:moveTo>
                    <a:pt x="0" y="0"/>
                  </a:moveTo>
                  <a:lnTo>
                    <a:pt x="6" y="0"/>
                  </a:lnTo>
                  <a:lnTo>
                    <a:pt x="15" y="3"/>
                  </a:lnTo>
                  <a:lnTo>
                    <a:pt x="21" y="15"/>
                  </a:lnTo>
                  <a:lnTo>
                    <a:pt x="27" y="27"/>
                  </a:lnTo>
                  <a:lnTo>
                    <a:pt x="42" y="54"/>
                  </a:lnTo>
                  <a:lnTo>
                    <a:pt x="48" y="66"/>
                  </a:lnTo>
                  <a:lnTo>
                    <a:pt x="54" y="75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7" name="Freeform 91"/>
            <p:cNvSpPr>
              <a:spLocks/>
            </p:cNvSpPr>
            <p:nvPr/>
          </p:nvSpPr>
          <p:spPr bwMode="auto">
            <a:xfrm>
              <a:off x="2530" y="2247"/>
              <a:ext cx="54" cy="12"/>
            </a:xfrm>
            <a:custGeom>
              <a:avLst/>
              <a:gdLst>
                <a:gd name="T0" fmla="*/ 0 w 54"/>
                <a:gd name="T1" fmla="*/ 0 h 12"/>
                <a:gd name="T2" fmla="*/ 6 w 54"/>
                <a:gd name="T3" fmla="*/ 3 h 12"/>
                <a:gd name="T4" fmla="*/ 12 w 54"/>
                <a:gd name="T5" fmla="*/ 6 h 12"/>
                <a:gd name="T6" fmla="*/ 27 w 54"/>
                <a:gd name="T7" fmla="*/ 6 h 12"/>
                <a:gd name="T8" fmla="*/ 39 w 54"/>
                <a:gd name="T9" fmla="*/ 9 h 12"/>
                <a:gd name="T10" fmla="*/ 54 w 54"/>
                <a:gd name="T11" fmla="*/ 12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2"/>
                <a:gd name="T20" fmla="*/ 54 w 54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2">
                  <a:moveTo>
                    <a:pt x="0" y="0"/>
                  </a:moveTo>
                  <a:lnTo>
                    <a:pt x="6" y="3"/>
                  </a:lnTo>
                  <a:lnTo>
                    <a:pt x="12" y="6"/>
                  </a:lnTo>
                  <a:lnTo>
                    <a:pt x="27" y="6"/>
                  </a:lnTo>
                  <a:lnTo>
                    <a:pt x="39" y="9"/>
                  </a:lnTo>
                  <a:lnTo>
                    <a:pt x="54" y="12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8" name="Freeform 92"/>
            <p:cNvSpPr>
              <a:spLocks/>
            </p:cNvSpPr>
            <p:nvPr/>
          </p:nvSpPr>
          <p:spPr bwMode="auto">
            <a:xfrm>
              <a:off x="2584" y="2259"/>
              <a:ext cx="57" cy="51"/>
            </a:xfrm>
            <a:custGeom>
              <a:avLst/>
              <a:gdLst>
                <a:gd name="T0" fmla="*/ 0 w 57"/>
                <a:gd name="T1" fmla="*/ 0 h 51"/>
                <a:gd name="T2" fmla="*/ 15 w 57"/>
                <a:gd name="T3" fmla="*/ 12 h 51"/>
                <a:gd name="T4" fmla="*/ 27 w 57"/>
                <a:gd name="T5" fmla="*/ 27 h 51"/>
                <a:gd name="T6" fmla="*/ 42 w 57"/>
                <a:gd name="T7" fmla="*/ 42 h 51"/>
                <a:gd name="T8" fmla="*/ 57 w 57"/>
                <a:gd name="T9" fmla="*/ 5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51"/>
                <a:gd name="T17" fmla="*/ 57 w 57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51">
                  <a:moveTo>
                    <a:pt x="0" y="0"/>
                  </a:moveTo>
                  <a:lnTo>
                    <a:pt x="15" y="12"/>
                  </a:lnTo>
                  <a:lnTo>
                    <a:pt x="27" y="27"/>
                  </a:lnTo>
                  <a:lnTo>
                    <a:pt x="42" y="42"/>
                  </a:lnTo>
                  <a:lnTo>
                    <a:pt x="57" y="51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99" name="Freeform 93"/>
            <p:cNvSpPr>
              <a:spLocks/>
            </p:cNvSpPr>
            <p:nvPr/>
          </p:nvSpPr>
          <p:spPr bwMode="auto">
            <a:xfrm>
              <a:off x="2641" y="2310"/>
              <a:ext cx="55" cy="3"/>
            </a:xfrm>
            <a:custGeom>
              <a:avLst/>
              <a:gdLst>
                <a:gd name="T0" fmla="*/ 0 w 55"/>
                <a:gd name="T1" fmla="*/ 0 h 3"/>
                <a:gd name="T2" fmla="*/ 16 w 55"/>
                <a:gd name="T3" fmla="*/ 3 h 3"/>
                <a:gd name="T4" fmla="*/ 28 w 55"/>
                <a:gd name="T5" fmla="*/ 3 h 3"/>
                <a:gd name="T6" fmla="*/ 43 w 55"/>
                <a:gd name="T7" fmla="*/ 0 h 3"/>
                <a:gd name="T8" fmla="*/ 55 w 55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3"/>
                <a:gd name="T17" fmla="*/ 55 w 55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3">
                  <a:moveTo>
                    <a:pt x="0" y="0"/>
                  </a:moveTo>
                  <a:lnTo>
                    <a:pt x="16" y="3"/>
                  </a:lnTo>
                  <a:lnTo>
                    <a:pt x="28" y="3"/>
                  </a:lnTo>
                  <a:lnTo>
                    <a:pt x="43" y="0"/>
                  </a:lnTo>
                  <a:lnTo>
                    <a:pt x="55" y="3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0" name="Freeform 94"/>
            <p:cNvSpPr>
              <a:spLocks/>
            </p:cNvSpPr>
            <p:nvPr/>
          </p:nvSpPr>
          <p:spPr bwMode="auto">
            <a:xfrm>
              <a:off x="2696" y="2313"/>
              <a:ext cx="54" cy="46"/>
            </a:xfrm>
            <a:custGeom>
              <a:avLst/>
              <a:gdLst>
                <a:gd name="T0" fmla="*/ 0 w 54"/>
                <a:gd name="T1" fmla="*/ 0 h 46"/>
                <a:gd name="T2" fmla="*/ 12 w 54"/>
                <a:gd name="T3" fmla="*/ 9 h 46"/>
                <a:gd name="T4" fmla="*/ 27 w 54"/>
                <a:gd name="T5" fmla="*/ 21 h 46"/>
                <a:gd name="T6" fmla="*/ 39 w 54"/>
                <a:gd name="T7" fmla="*/ 36 h 46"/>
                <a:gd name="T8" fmla="*/ 54 w 54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6"/>
                <a:gd name="T17" fmla="*/ 54 w 5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6">
                  <a:moveTo>
                    <a:pt x="0" y="0"/>
                  </a:moveTo>
                  <a:lnTo>
                    <a:pt x="12" y="9"/>
                  </a:lnTo>
                  <a:lnTo>
                    <a:pt x="27" y="21"/>
                  </a:lnTo>
                  <a:lnTo>
                    <a:pt x="39" y="36"/>
                  </a:lnTo>
                  <a:lnTo>
                    <a:pt x="54" y="46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1" name="Freeform 95"/>
            <p:cNvSpPr>
              <a:spLocks/>
            </p:cNvSpPr>
            <p:nvPr/>
          </p:nvSpPr>
          <p:spPr bwMode="auto">
            <a:xfrm>
              <a:off x="2750" y="2359"/>
              <a:ext cx="54" cy="6"/>
            </a:xfrm>
            <a:custGeom>
              <a:avLst/>
              <a:gdLst>
                <a:gd name="T0" fmla="*/ 0 w 54"/>
                <a:gd name="T1" fmla="*/ 0 h 6"/>
                <a:gd name="T2" fmla="*/ 12 w 54"/>
                <a:gd name="T3" fmla="*/ 3 h 6"/>
                <a:gd name="T4" fmla="*/ 27 w 54"/>
                <a:gd name="T5" fmla="*/ 3 h 6"/>
                <a:gd name="T6" fmla="*/ 39 w 54"/>
                <a:gd name="T7" fmla="*/ 3 h 6"/>
                <a:gd name="T8" fmla="*/ 54 w 54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6"/>
                <a:gd name="T17" fmla="*/ 54 w 54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6">
                  <a:moveTo>
                    <a:pt x="0" y="0"/>
                  </a:moveTo>
                  <a:lnTo>
                    <a:pt x="12" y="3"/>
                  </a:lnTo>
                  <a:lnTo>
                    <a:pt x="27" y="3"/>
                  </a:lnTo>
                  <a:lnTo>
                    <a:pt x="39" y="3"/>
                  </a:lnTo>
                  <a:lnTo>
                    <a:pt x="54" y="6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2" name="Freeform 96"/>
            <p:cNvSpPr>
              <a:spLocks/>
            </p:cNvSpPr>
            <p:nvPr/>
          </p:nvSpPr>
          <p:spPr bwMode="auto">
            <a:xfrm>
              <a:off x="2804" y="2365"/>
              <a:ext cx="57" cy="39"/>
            </a:xfrm>
            <a:custGeom>
              <a:avLst/>
              <a:gdLst>
                <a:gd name="T0" fmla="*/ 0 w 57"/>
                <a:gd name="T1" fmla="*/ 0 h 39"/>
                <a:gd name="T2" fmla="*/ 15 w 57"/>
                <a:gd name="T3" fmla="*/ 9 h 39"/>
                <a:gd name="T4" fmla="*/ 27 w 57"/>
                <a:gd name="T5" fmla="*/ 21 h 39"/>
                <a:gd name="T6" fmla="*/ 42 w 57"/>
                <a:gd name="T7" fmla="*/ 30 h 39"/>
                <a:gd name="T8" fmla="*/ 57 w 57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39"/>
                <a:gd name="T17" fmla="*/ 57 w 5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39">
                  <a:moveTo>
                    <a:pt x="0" y="0"/>
                  </a:moveTo>
                  <a:lnTo>
                    <a:pt x="15" y="9"/>
                  </a:lnTo>
                  <a:lnTo>
                    <a:pt x="27" y="21"/>
                  </a:lnTo>
                  <a:lnTo>
                    <a:pt x="42" y="30"/>
                  </a:lnTo>
                  <a:lnTo>
                    <a:pt x="57" y="3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3" name="Freeform 97"/>
            <p:cNvSpPr>
              <a:spLocks/>
            </p:cNvSpPr>
            <p:nvPr/>
          </p:nvSpPr>
          <p:spPr bwMode="auto">
            <a:xfrm>
              <a:off x="2861" y="2404"/>
              <a:ext cx="54" cy="3"/>
            </a:xfrm>
            <a:custGeom>
              <a:avLst/>
              <a:gdLst>
                <a:gd name="T0" fmla="*/ 0 w 54"/>
                <a:gd name="T1" fmla="*/ 0 h 3"/>
                <a:gd name="T2" fmla="*/ 15 w 54"/>
                <a:gd name="T3" fmla="*/ 3 h 3"/>
                <a:gd name="T4" fmla="*/ 27 w 54"/>
                <a:gd name="T5" fmla="*/ 0 h 3"/>
                <a:gd name="T6" fmla="*/ 42 w 54"/>
                <a:gd name="T7" fmla="*/ 0 h 3"/>
                <a:gd name="T8" fmla="*/ 54 w 54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"/>
                <a:gd name="T17" fmla="*/ 54 w 54"/>
                <a:gd name="T18" fmla="*/ 3 h 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">
                  <a:moveTo>
                    <a:pt x="0" y="0"/>
                  </a:moveTo>
                  <a:lnTo>
                    <a:pt x="15" y="3"/>
                  </a:lnTo>
                  <a:lnTo>
                    <a:pt x="27" y="0"/>
                  </a:lnTo>
                  <a:lnTo>
                    <a:pt x="42" y="0"/>
                  </a:lnTo>
                  <a:lnTo>
                    <a:pt x="54" y="3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4" name="Freeform 98"/>
            <p:cNvSpPr>
              <a:spLocks/>
            </p:cNvSpPr>
            <p:nvPr/>
          </p:nvSpPr>
          <p:spPr bwMode="auto">
            <a:xfrm>
              <a:off x="2915" y="2407"/>
              <a:ext cx="54" cy="39"/>
            </a:xfrm>
            <a:custGeom>
              <a:avLst/>
              <a:gdLst>
                <a:gd name="T0" fmla="*/ 0 w 54"/>
                <a:gd name="T1" fmla="*/ 0 h 39"/>
                <a:gd name="T2" fmla="*/ 12 w 54"/>
                <a:gd name="T3" fmla="*/ 9 h 39"/>
                <a:gd name="T4" fmla="*/ 27 w 54"/>
                <a:gd name="T5" fmla="*/ 18 h 39"/>
                <a:gd name="T6" fmla="*/ 39 w 54"/>
                <a:gd name="T7" fmla="*/ 30 h 39"/>
                <a:gd name="T8" fmla="*/ 54 w 54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9"/>
                <a:gd name="T17" fmla="*/ 54 w 54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9">
                  <a:moveTo>
                    <a:pt x="0" y="0"/>
                  </a:moveTo>
                  <a:lnTo>
                    <a:pt x="12" y="9"/>
                  </a:lnTo>
                  <a:lnTo>
                    <a:pt x="27" y="18"/>
                  </a:lnTo>
                  <a:lnTo>
                    <a:pt x="39" y="30"/>
                  </a:lnTo>
                  <a:lnTo>
                    <a:pt x="54" y="3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5" name="Freeform 99"/>
            <p:cNvSpPr>
              <a:spLocks/>
            </p:cNvSpPr>
            <p:nvPr/>
          </p:nvSpPr>
          <p:spPr bwMode="auto">
            <a:xfrm>
              <a:off x="2969" y="2446"/>
              <a:ext cx="57" cy="6"/>
            </a:xfrm>
            <a:custGeom>
              <a:avLst/>
              <a:gdLst>
                <a:gd name="T0" fmla="*/ 0 w 57"/>
                <a:gd name="T1" fmla="*/ 0 h 6"/>
                <a:gd name="T2" fmla="*/ 15 w 57"/>
                <a:gd name="T3" fmla="*/ 3 h 6"/>
                <a:gd name="T4" fmla="*/ 27 w 57"/>
                <a:gd name="T5" fmla="*/ 3 h 6"/>
                <a:gd name="T6" fmla="*/ 42 w 57"/>
                <a:gd name="T7" fmla="*/ 3 h 6"/>
                <a:gd name="T8" fmla="*/ 57 w 57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6"/>
                <a:gd name="T17" fmla="*/ 57 w 57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6">
                  <a:moveTo>
                    <a:pt x="0" y="0"/>
                  </a:moveTo>
                  <a:lnTo>
                    <a:pt x="15" y="3"/>
                  </a:lnTo>
                  <a:lnTo>
                    <a:pt x="27" y="3"/>
                  </a:lnTo>
                  <a:lnTo>
                    <a:pt x="42" y="3"/>
                  </a:lnTo>
                  <a:lnTo>
                    <a:pt x="57" y="6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6" name="Freeform 100"/>
            <p:cNvSpPr>
              <a:spLocks/>
            </p:cNvSpPr>
            <p:nvPr/>
          </p:nvSpPr>
          <p:spPr bwMode="auto">
            <a:xfrm>
              <a:off x="3026" y="2452"/>
              <a:ext cx="54" cy="39"/>
            </a:xfrm>
            <a:custGeom>
              <a:avLst/>
              <a:gdLst>
                <a:gd name="T0" fmla="*/ 0 w 54"/>
                <a:gd name="T1" fmla="*/ 0 h 39"/>
                <a:gd name="T2" fmla="*/ 15 w 54"/>
                <a:gd name="T3" fmla="*/ 9 h 39"/>
                <a:gd name="T4" fmla="*/ 27 w 54"/>
                <a:gd name="T5" fmla="*/ 18 h 39"/>
                <a:gd name="T6" fmla="*/ 42 w 54"/>
                <a:gd name="T7" fmla="*/ 30 h 39"/>
                <a:gd name="T8" fmla="*/ 54 w 54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39"/>
                <a:gd name="T17" fmla="*/ 54 w 54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39">
                  <a:moveTo>
                    <a:pt x="0" y="0"/>
                  </a:moveTo>
                  <a:lnTo>
                    <a:pt x="15" y="9"/>
                  </a:lnTo>
                  <a:lnTo>
                    <a:pt x="27" y="18"/>
                  </a:lnTo>
                  <a:lnTo>
                    <a:pt x="42" y="30"/>
                  </a:lnTo>
                  <a:lnTo>
                    <a:pt x="54" y="3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7" name="Freeform 101"/>
            <p:cNvSpPr>
              <a:spLocks/>
            </p:cNvSpPr>
            <p:nvPr/>
          </p:nvSpPr>
          <p:spPr bwMode="auto">
            <a:xfrm>
              <a:off x="3080" y="2491"/>
              <a:ext cx="54" cy="6"/>
            </a:xfrm>
            <a:custGeom>
              <a:avLst/>
              <a:gdLst>
                <a:gd name="T0" fmla="*/ 0 w 54"/>
                <a:gd name="T1" fmla="*/ 0 h 6"/>
                <a:gd name="T2" fmla="*/ 12 w 54"/>
                <a:gd name="T3" fmla="*/ 3 h 6"/>
                <a:gd name="T4" fmla="*/ 27 w 54"/>
                <a:gd name="T5" fmla="*/ 3 h 6"/>
                <a:gd name="T6" fmla="*/ 39 w 54"/>
                <a:gd name="T7" fmla="*/ 3 h 6"/>
                <a:gd name="T8" fmla="*/ 54 w 54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6"/>
                <a:gd name="T17" fmla="*/ 54 w 54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6">
                  <a:moveTo>
                    <a:pt x="0" y="0"/>
                  </a:moveTo>
                  <a:lnTo>
                    <a:pt x="12" y="3"/>
                  </a:lnTo>
                  <a:lnTo>
                    <a:pt x="27" y="3"/>
                  </a:lnTo>
                  <a:lnTo>
                    <a:pt x="39" y="3"/>
                  </a:lnTo>
                  <a:lnTo>
                    <a:pt x="54" y="6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8" name="Freeform 102"/>
            <p:cNvSpPr>
              <a:spLocks/>
            </p:cNvSpPr>
            <p:nvPr/>
          </p:nvSpPr>
          <p:spPr bwMode="auto">
            <a:xfrm>
              <a:off x="3134" y="2497"/>
              <a:ext cx="57" cy="42"/>
            </a:xfrm>
            <a:custGeom>
              <a:avLst/>
              <a:gdLst>
                <a:gd name="T0" fmla="*/ 0 w 57"/>
                <a:gd name="T1" fmla="*/ 0 h 42"/>
                <a:gd name="T2" fmla="*/ 15 w 57"/>
                <a:gd name="T3" fmla="*/ 9 h 42"/>
                <a:gd name="T4" fmla="*/ 27 w 57"/>
                <a:gd name="T5" fmla="*/ 21 h 42"/>
                <a:gd name="T6" fmla="*/ 42 w 57"/>
                <a:gd name="T7" fmla="*/ 33 h 42"/>
                <a:gd name="T8" fmla="*/ 57 w 57"/>
                <a:gd name="T9" fmla="*/ 42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42"/>
                <a:gd name="T17" fmla="*/ 57 w 5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42">
                  <a:moveTo>
                    <a:pt x="0" y="0"/>
                  </a:moveTo>
                  <a:lnTo>
                    <a:pt x="15" y="9"/>
                  </a:lnTo>
                  <a:lnTo>
                    <a:pt x="27" y="21"/>
                  </a:lnTo>
                  <a:lnTo>
                    <a:pt x="42" y="33"/>
                  </a:lnTo>
                  <a:lnTo>
                    <a:pt x="57" y="42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09" name="Freeform 103"/>
            <p:cNvSpPr>
              <a:spLocks/>
            </p:cNvSpPr>
            <p:nvPr/>
          </p:nvSpPr>
          <p:spPr bwMode="auto">
            <a:xfrm>
              <a:off x="3191" y="2539"/>
              <a:ext cx="54" cy="12"/>
            </a:xfrm>
            <a:custGeom>
              <a:avLst/>
              <a:gdLst>
                <a:gd name="T0" fmla="*/ 0 w 54"/>
                <a:gd name="T1" fmla="*/ 0 h 12"/>
                <a:gd name="T2" fmla="*/ 15 w 54"/>
                <a:gd name="T3" fmla="*/ 3 h 12"/>
                <a:gd name="T4" fmla="*/ 27 w 54"/>
                <a:gd name="T5" fmla="*/ 6 h 12"/>
                <a:gd name="T6" fmla="*/ 42 w 54"/>
                <a:gd name="T7" fmla="*/ 6 h 12"/>
                <a:gd name="T8" fmla="*/ 54 w 54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12"/>
                <a:gd name="T17" fmla="*/ 54 w 54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12">
                  <a:moveTo>
                    <a:pt x="0" y="0"/>
                  </a:moveTo>
                  <a:lnTo>
                    <a:pt x="15" y="3"/>
                  </a:lnTo>
                  <a:lnTo>
                    <a:pt x="27" y="6"/>
                  </a:lnTo>
                  <a:lnTo>
                    <a:pt x="42" y="6"/>
                  </a:lnTo>
                  <a:lnTo>
                    <a:pt x="54" y="12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10" name="Freeform 104"/>
            <p:cNvSpPr>
              <a:spLocks/>
            </p:cNvSpPr>
            <p:nvPr/>
          </p:nvSpPr>
          <p:spPr bwMode="auto">
            <a:xfrm>
              <a:off x="3245" y="2551"/>
              <a:ext cx="54" cy="48"/>
            </a:xfrm>
            <a:custGeom>
              <a:avLst/>
              <a:gdLst>
                <a:gd name="T0" fmla="*/ 0 w 54"/>
                <a:gd name="T1" fmla="*/ 0 h 48"/>
                <a:gd name="T2" fmla="*/ 12 w 54"/>
                <a:gd name="T3" fmla="*/ 9 h 48"/>
                <a:gd name="T4" fmla="*/ 27 w 54"/>
                <a:gd name="T5" fmla="*/ 24 h 48"/>
                <a:gd name="T6" fmla="*/ 39 w 54"/>
                <a:gd name="T7" fmla="*/ 36 h 48"/>
                <a:gd name="T8" fmla="*/ 54 w 54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48"/>
                <a:gd name="T17" fmla="*/ 54 w 54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48">
                  <a:moveTo>
                    <a:pt x="0" y="0"/>
                  </a:moveTo>
                  <a:lnTo>
                    <a:pt x="12" y="9"/>
                  </a:lnTo>
                  <a:lnTo>
                    <a:pt x="27" y="24"/>
                  </a:lnTo>
                  <a:lnTo>
                    <a:pt x="39" y="36"/>
                  </a:lnTo>
                  <a:lnTo>
                    <a:pt x="54" y="48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11" name="Freeform 105"/>
            <p:cNvSpPr>
              <a:spLocks/>
            </p:cNvSpPr>
            <p:nvPr/>
          </p:nvSpPr>
          <p:spPr bwMode="auto">
            <a:xfrm>
              <a:off x="3299" y="2599"/>
              <a:ext cx="54" cy="27"/>
            </a:xfrm>
            <a:custGeom>
              <a:avLst/>
              <a:gdLst>
                <a:gd name="T0" fmla="*/ 0 w 54"/>
                <a:gd name="T1" fmla="*/ 0 h 27"/>
                <a:gd name="T2" fmla="*/ 12 w 54"/>
                <a:gd name="T3" fmla="*/ 6 h 27"/>
                <a:gd name="T4" fmla="*/ 27 w 54"/>
                <a:gd name="T5" fmla="*/ 12 h 27"/>
                <a:gd name="T6" fmla="*/ 39 w 54"/>
                <a:gd name="T7" fmla="*/ 18 h 27"/>
                <a:gd name="T8" fmla="*/ 54 w 54"/>
                <a:gd name="T9" fmla="*/ 27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27"/>
                <a:gd name="T17" fmla="*/ 54 w 54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27">
                  <a:moveTo>
                    <a:pt x="0" y="0"/>
                  </a:moveTo>
                  <a:lnTo>
                    <a:pt x="12" y="6"/>
                  </a:lnTo>
                  <a:lnTo>
                    <a:pt x="27" y="12"/>
                  </a:lnTo>
                  <a:lnTo>
                    <a:pt x="39" y="18"/>
                  </a:lnTo>
                  <a:lnTo>
                    <a:pt x="54" y="27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12" name="Freeform 106"/>
            <p:cNvSpPr>
              <a:spLocks/>
            </p:cNvSpPr>
            <p:nvPr/>
          </p:nvSpPr>
          <p:spPr bwMode="auto">
            <a:xfrm>
              <a:off x="3353" y="2626"/>
              <a:ext cx="57" cy="69"/>
            </a:xfrm>
            <a:custGeom>
              <a:avLst/>
              <a:gdLst>
                <a:gd name="T0" fmla="*/ 0 w 57"/>
                <a:gd name="T1" fmla="*/ 0 h 69"/>
                <a:gd name="T2" fmla="*/ 15 w 57"/>
                <a:gd name="T3" fmla="*/ 15 h 69"/>
                <a:gd name="T4" fmla="*/ 27 w 57"/>
                <a:gd name="T5" fmla="*/ 30 h 69"/>
                <a:gd name="T6" fmla="*/ 57 w 57"/>
                <a:gd name="T7" fmla="*/ 69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69"/>
                <a:gd name="T14" fmla="*/ 57 w 57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69">
                  <a:moveTo>
                    <a:pt x="0" y="0"/>
                  </a:moveTo>
                  <a:lnTo>
                    <a:pt x="15" y="15"/>
                  </a:lnTo>
                  <a:lnTo>
                    <a:pt x="27" y="30"/>
                  </a:lnTo>
                  <a:lnTo>
                    <a:pt x="57" y="69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813" name="Freeform 107"/>
            <p:cNvSpPr>
              <a:spLocks/>
            </p:cNvSpPr>
            <p:nvPr/>
          </p:nvSpPr>
          <p:spPr bwMode="auto">
            <a:xfrm>
              <a:off x="3410" y="2695"/>
              <a:ext cx="54" cy="78"/>
            </a:xfrm>
            <a:custGeom>
              <a:avLst/>
              <a:gdLst>
                <a:gd name="T0" fmla="*/ 0 w 54"/>
                <a:gd name="T1" fmla="*/ 0 h 78"/>
                <a:gd name="T2" fmla="*/ 27 w 54"/>
                <a:gd name="T3" fmla="*/ 39 h 78"/>
                <a:gd name="T4" fmla="*/ 54 w 54"/>
                <a:gd name="T5" fmla="*/ 78 h 78"/>
                <a:gd name="T6" fmla="*/ 0 60000 65536"/>
                <a:gd name="T7" fmla="*/ 0 60000 65536"/>
                <a:gd name="T8" fmla="*/ 0 60000 65536"/>
                <a:gd name="T9" fmla="*/ 0 w 54"/>
                <a:gd name="T10" fmla="*/ 0 h 78"/>
                <a:gd name="T11" fmla="*/ 54 w 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78">
                  <a:moveTo>
                    <a:pt x="0" y="0"/>
                  </a:moveTo>
                  <a:lnTo>
                    <a:pt x="27" y="39"/>
                  </a:lnTo>
                  <a:lnTo>
                    <a:pt x="54" y="78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9746" name="Line 30"/>
          <p:cNvSpPr>
            <a:spLocks noChangeShapeType="1"/>
          </p:cNvSpPr>
          <p:nvPr/>
        </p:nvSpPr>
        <p:spPr bwMode="auto">
          <a:xfrm flipH="1" flipV="1">
            <a:off x="7223125" y="4341813"/>
            <a:ext cx="4763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7" name="Text Box 109"/>
          <p:cNvSpPr txBox="1">
            <a:spLocks noChangeArrowheads="1"/>
          </p:cNvSpPr>
          <p:nvPr/>
        </p:nvSpPr>
        <p:spPr bwMode="auto">
          <a:xfrm rot="-5400000">
            <a:off x="6720681" y="4663282"/>
            <a:ext cx="649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Power</a:t>
            </a:r>
          </a:p>
        </p:txBody>
      </p:sp>
      <p:sp>
        <p:nvSpPr>
          <p:cNvPr id="29748" name="Line 30"/>
          <p:cNvSpPr>
            <a:spLocks noChangeShapeType="1"/>
          </p:cNvSpPr>
          <p:nvPr/>
        </p:nvSpPr>
        <p:spPr bwMode="auto">
          <a:xfrm>
            <a:off x="6950075" y="5341938"/>
            <a:ext cx="1982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9" name="Text Box 112"/>
          <p:cNvSpPr txBox="1">
            <a:spLocks noChangeArrowheads="1"/>
          </p:cNvSpPr>
          <p:nvPr/>
        </p:nvSpPr>
        <p:spPr bwMode="auto">
          <a:xfrm>
            <a:off x="8432800" y="5327650"/>
            <a:ext cx="614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 i="1"/>
              <a:t>Time</a:t>
            </a:r>
          </a:p>
        </p:txBody>
      </p:sp>
      <p:sp>
        <p:nvSpPr>
          <p:cNvPr id="29750" name="AutoShape 114"/>
          <p:cNvSpPr>
            <a:spLocks noChangeArrowheads="1"/>
          </p:cNvSpPr>
          <p:nvPr/>
        </p:nvSpPr>
        <p:spPr bwMode="auto">
          <a:xfrm>
            <a:off x="2441575" y="4829175"/>
            <a:ext cx="4117975" cy="1419225"/>
          </a:xfrm>
          <a:prstGeom prst="roundRect">
            <a:avLst>
              <a:gd name="adj" fmla="val 7634"/>
            </a:avLst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51" name="AutoShape 115"/>
          <p:cNvSpPr>
            <a:spLocks noChangeArrowheads="1"/>
          </p:cNvSpPr>
          <p:nvPr/>
        </p:nvSpPr>
        <p:spPr bwMode="auto">
          <a:xfrm rot="1539148">
            <a:off x="2170113" y="5473700"/>
            <a:ext cx="679450" cy="485775"/>
          </a:xfrm>
          <a:prstGeom prst="rightArrow">
            <a:avLst>
              <a:gd name="adj1" fmla="val 50000"/>
              <a:gd name="adj2" fmla="val 34967"/>
            </a:avLst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1800"/>
          </a:p>
        </p:txBody>
      </p:sp>
      <p:sp>
        <p:nvSpPr>
          <p:cNvPr id="29752" name="AutoShape 116"/>
          <p:cNvSpPr>
            <a:spLocks noChangeArrowheads="1"/>
          </p:cNvSpPr>
          <p:nvPr/>
        </p:nvSpPr>
        <p:spPr bwMode="auto">
          <a:xfrm rot="-1702509">
            <a:off x="6326188" y="5467350"/>
            <a:ext cx="601662" cy="485775"/>
          </a:xfrm>
          <a:prstGeom prst="rightArrow">
            <a:avLst>
              <a:gd name="adj1" fmla="val 50000"/>
              <a:gd name="adj2" fmla="val 30964"/>
            </a:avLst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1800"/>
          </a:p>
        </p:txBody>
      </p:sp>
      <p:sp>
        <p:nvSpPr>
          <p:cNvPr id="29753" name="Text Box 117"/>
          <p:cNvSpPr txBox="1">
            <a:spLocks noChangeArrowheads="1"/>
          </p:cNvSpPr>
          <p:nvPr/>
        </p:nvSpPr>
        <p:spPr bwMode="auto">
          <a:xfrm>
            <a:off x="7951788" y="4978400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rgbClr val="008000"/>
                </a:solidFill>
              </a:rPr>
              <a:t>DCT</a:t>
            </a:r>
          </a:p>
        </p:txBody>
      </p:sp>
      <p:sp>
        <p:nvSpPr>
          <p:cNvPr id="29754" name="Text Box 118"/>
          <p:cNvSpPr txBox="1">
            <a:spLocks noChangeArrowheads="1"/>
          </p:cNvSpPr>
          <p:nvPr/>
        </p:nvSpPr>
        <p:spPr bwMode="auto">
          <a:xfrm>
            <a:off x="8161338" y="424815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rgbClr val="012BFF"/>
                </a:solidFill>
              </a:rPr>
              <a:t>IDFT</a:t>
            </a:r>
          </a:p>
        </p:txBody>
      </p:sp>
      <p:sp>
        <p:nvSpPr>
          <p:cNvPr id="29755" name="Rectangle 120"/>
          <p:cNvSpPr>
            <a:spLocks noGrp="1" noChangeArrowheads="1"/>
          </p:cNvSpPr>
          <p:nvPr>
            <p:ph type="body" idx="4294967295"/>
          </p:nvPr>
        </p:nvSpPr>
        <p:spPr>
          <a:xfrm>
            <a:off x="153988" y="1349375"/>
            <a:ext cx="8820150" cy="1798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IDFT and DCT can create time-domain components.</a:t>
            </a:r>
          </a:p>
          <a:p>
            <a:pPr>
              <a:lnSpc>
                <a:spcPct val="80000"/>
              </a:lnSpc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In IDFT, the discontinuity at the band edges results in a spreading of energy in the impulse response since DFT assumes that the frequency response is periodic, which causes large CSI error.</a:t>
            </a:r>
          </a:p>
          <a:p>
            <a:pPr>
              <a:lnSpc>
                <a:spcPct val="80000"/>
              </a:lnSpc>
            </a:pPr>
            <a:r>
              <a:rPr lang="en-US" altLang="ja-JP" sz="2000" b="0" smtClean="0">
                <a:latin typeface="Times New Roman" pitchFamily="18" charset="0"/>
                <a:ea typeface="ＭＳ Ｐゴシック" charset="-128"/>
              </a:rPr>
              <a:t>In contrast, DCT can reduce the high-frequency components compared to DFT since it assumes mirror extension of the original data.</a:t>
            </a:r>
          </a:p>
        </p:txBody>
      </p:sp>
      <p:sp>
        <p:nvSpPr>
          <p:cNvPr id="29756" name="Text Box 121"/>
          <p:cNvSpPr txBox="1">
            <a:spLocks noChangeArrowheads="1"/>
          </p:cNvSpPr>
          <p:nvPr/>
        </p:nvSpPr>
        <p:spPr bwMode="auto">
          <a:xfrm>
            <a:off x="4024313" y="5272088"/>
            <a:ext cx="1077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 i="1">
                <a:solidFill>
                  <a:srgbClr val="FF0000"/>
                </a:solidFill>
              </a:rPr>
              <a:t>Continuity</a:t>
            </a:r>
          </a:p>
        </p:txBody>
      </p:sp>
      <p:sp>
        <p:nvSpPr>
          <p:cNvPr id="29757" name="Oval 122"/>
          <p:cNvSpPr>
            <a:spLocks noChangeArrowheads="1"/>
          </p:cNvSpPr>
          <p:nvPr/>
        </p:nvSpPr>
        <p:spPr bwMode="auto">
          <a:xfrm>
            <a:off x="4437063" y="4922838"/>
            <a:ext cx="195262" cy="187325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58" name="Line 49"/>
          <p:cNvSpPr>
            <a:spLocks noChangeShapeType="1"/>
          </p:cNvSpPr>
          <p:nvPr/>
        </p:nvSpPr>
        <p:spPr bwMode="auto">
          <a:xfrm flipV="1">
            <a:off x="7335838" y="5445125"/>
            <a:ext cx="5429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59" name="Text Box 52"/>
          <p:cNvSpPr txBox="1">
            <a:spLocks noChangeArrowheads="1"/>
          </p:cNvSpPr>
          <p:nvPr/>
        </p:nvSpPr>
        <p:spPr bwMode="auto">
          <a:xfrm>
            <a:off x="7412038" y="5416550"/>
            <a:ext cx="45878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400" i="1"/>
              <a:t>N</a:t>
            </a:r>
            <a:r>
              <a:rPr kumimoji="0" lang="en-US" altLang="ja-JP" sz="1400" i="1" baseline="-25000"/>
              <a:t>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DA38718F-E633-4242-AB7C-896AA9590A8E}" type="slidenum">
              <a:rPr lang="en-US" altLang="ja-JP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31882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318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563" y="514350"/>
            <a:ext cx="8840787" cy="106680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CSI compression scheme using TiDFT [3]</a:t>
            </a:r>
          </a:p>
        </p:txBody>
      </p:sp>
      <p:sp>
        <p:nvSpPr>
          <p:cNvPr id="31887" name="Rectangle 101"/>
          <p:cNvSpPr>
            <a:spLocks noChangeArrowheads="1"/>
          </p:cNvSpPr>
          <p:nvPr/>
        </p:nvSpPr>
        <p:spPr bwMode="auto">
          <a:xfrm>
            <a:off x="300038" y="1395413"/>
            <a:ext cx="8355012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altLang="ja-JP"/>
              <a:t>In IDFT, the discontinuity at the band edges results in a spreading of energy in the impulse response.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altLang="ja-JP"/>
              <a:t>To overcome this problem, a truncated IDFT (TiDFT) matrix is applied: TiDFT matrix is the truncated SVD of pseudo-inverse matrix for IDFT.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altLang="ja-JP"/>
              <a:t>TiDFT/FFT operation enables CSI compression since it can suppress CSI error due to discontinuity of the band edges. </a:t>
            </a:r>
          </a:p>
        </p:txBody>
      </p:sp>
      <p:graphicFrame>
        <p:nvGraphicFramePr>
          <p:cNvPr id="31879" name="Object 135"/>
          <p:cNvGraphicFramePr>
            <a:graphicFrameLocks noChangeAspect="1"/>
          </p:cNvGraphicFramePr>
          <p:nvPr/>
        </p:nvGraphicFramePr>
        <p:xfrm>
          <a:off x="3683000" y="4573588"/>
          <a:ext cx="1803400" cy="468312"/>
        </p:xfrm>
        <a:graphic>
          <a:graphicData uri="http://schemas.openxmlformats.org/presentationml/2006/ole">
            <p:oleObj spid="_x0000_s31879" name="数式" r:id="rId3" imgW="1028520" imgH="266400" progId="Equation.3">
              <p:embed/>
            </p:oleObj>
          </a:graphicData>
        </a:graphic>
      </p:graphicFrame>
      <p:graphicFrame>
        <p:nvGraphicFramePr>
          <p:cNvPr id="31881" name="Object 137"/>
          <p:cNvGraphicFramePr>
            <a:graphicFrameLocks noChangeAspect="1"/>
          </p:cNvGraphicFramePr>
          <p:nvPr/>
        </p:nvGraphicFramePr>
        <p:xfrm>
          <a:off x="3324225" y="5826125"/>
          <a:ext cx="2733675" cy="423863"/>
        </p:xfrm>
        <a:graphic>
          <a:graphicData uri="http://schemas.openxmlformats.org/presentationml/2006/ole">
            <p:oleObj spid="_x0000_s31881" name="数式" r:id="rId4" imgW="1562040" imgH="241200" progId="Equation.3">
              <p:embed/>
            </p:oleObj>
          </a:graphicData>
        </a:graphic>
      </p:graphicFrame>
      <p:sp>
        <p:nvSpPr>
          <p:cNvPr id="31888" name="Text Box 139"/>
          <p:cNvSpPr txBox="1">
            <a:spLocks noChangeArrowheads="1"/>
          </p:cNvSpPr>
          <p:nvPr/>
        </p:nvSpPr>
        <p:spPr bwMode="auto">
          <a:xfrm>
            <a:off x="3065463" y="3427413"/>
            <a:ext cx="2770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i="1" baseline="-25000"/>
              <a:t>subc</a:t>
            </a:r>
            <a:r>
              <a:rPr lang="en-US" altLang="ja-JP"/>
              <a:t>x</a:t>
            </a:r>
            <a:r>
              <a:rPr lang="en-US" altLang="ja-JP" i="1"/>
              <a:t>N</a:t>
            </a:r>
            <a:r>
              <a:rPr lang="en-US" altLang="ja-JP" i="1" baseline="-25000"/>
              <a:t>FFT</a:t>
            </a:r>
            <a:r>
              <a:rPr lang="en-US" altLang="ja-JP"/>
              <a:t>)-DFT matrix</a:t>
            </a:r>
          </a:p>
          <a:p>
            <a:pPr algn="ctr"/>
            <a:r>
              <a:rPr lang="en-US" altLang="ja-JP" b="1"/>
              <a:t>F</a:t>
            </a:r>
          </a:p>
        </p:txBody>
      </p:sp>
      <p:sp>
        <p:nvSpPr>
          <p:cNvPr id="31889" name="Text Box 140"/>
          <p:cNvSpPr txBox="1">
            <a:spLocks noChangeArrowheads="1"/>
          </p:cNvSpPr>
          <p:nvPr/>
        </p:nvSpPr>
        <p:spPr bwMode="auto">
          <a:xfrm>
            <a:off x="4725988" y="4087813"/>
            <a:ext cx="2247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i="1"/>
              <a:t>Pseudo-inverse matrix</a:t>
            </a:r>
          </a:p>
        </p:txBody>
      </p:sp>
      <p:sp>
        <p:nvSpPr>
          <p:cNvPr id="31890" name="Text Box 141"/>
          <p:cNvSpPr txBox="1">
            <a:spLocks noChangeArrowheads="1"/>
          </p:cNvSpPr>
          <p:nvPr/>
        </p:nvSpPr>
        <p:spPr bwMode="auto">
          <a:xfrm>
            <a:off x="4773613" y="52085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i="1"/>
              <a:t>Truncated SVD decomposition</a:t>
            </a:r>
          </a:p>
        </p:txBody>
      </p:sp>
      <p:sp>
        <p:nvSpPr>
          <p:cNvPr id="31891" name="AutoShape 142"/>
          <p:cNvSpPr>
            <a:spLocks noChangeArrowheads="1"/>
          </p:cNvSpPr>
          <p:nvPr/>
        </p:nvSpPr>
        <p:spPr bwMode="auto">
          <a:xfrm>
            <a:off x="4076700" y="4083050"/>
            <a:ext cx="785813" cy="506413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892" name="AutoShape 143"/>
          <p:cNvSpPr>
            <a:spLocks noChangeArrowheads="1"/>
          </p:cNvSpPr>
          <p:nvPr/>
        </p:nvSpPr>
        <p:spPr bwMode="auto">
          <a:xfrm>
            <a:off x="4167188" y="5218113"/>
            <a:ext cx="785812" cy="506412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893" name="Oval 144"/>
          <p:cNvSpPr>
            <a:spLocks noChangeArrowheads="1"/>
          </p:cNvSpPr>
          <p:nvPr/>
        </p:nvSpPr>
        <p:spPr bwMode="auto">
          <a:xfrm>
            <a:off x="3254375" y="5783263"/>
            <a:ext cx="485775" cy="4445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894" name="Text Box 145"/>
          <p:cNvSpPr txBox="1">
            <a:spLocks noChangeArrowheads="1"/>
          </p:cNvSpPr>
          <p:nvPr/>
        </p:nvSpPr>
        <p:spPr bwMode="auto">
          <a:xfrm>
            <a:off x="2725738" y="6164263"/>
            <a:ext cx="161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TiDFT matrix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2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2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1348FD9D-7EF3-4984-9F3E-A6E6561490B1}" type="slidenum">
              <a:rPr lang="en-US" altLang="ja-JP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32769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32772" name="Rectangle 6"/>
          <p:cNvSpPr txBox="1">
            <a:spLocks noGrp="1" noChangeArrowheads="1"/>
          </p:cNvSpPr>
          <p:nvPr/>
        </p:nvSpPr>
        <p:spPr bwMode="auto">
          <a:xfrm>
            <a:off x="4022725" y="65008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1646DF0C-1315-46A3-B91C-A4F120B65998}" type="slidenum">
              <a:rPr kumimoji="0" lang="en-US" altLang="ja-JP" sz="1200"/>
              <a:pPr algn="ctr" eaLnBrk="0" hangingPunct="0"/>
              <a:t>6</a:t>
            </a:fld>
            <a:endParaRPr kumimoji="0" lang="en-US" altLang="ja-JP" sz="1200"/>
          </a:p>
        </p:txBody>
      </p:sp>
      <p:pic>
        <p:nvPicPr>
          <p:cNvPr id="32773" name="Picture 1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1730375"/>
            <a:ext cx="42862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</a:rPr>
              <a:t>Performance comparison of 3 CSI-FB schemes (1/2)</a:t>
            </a:r>
          </a:p>
        </p:txBody>
      </p:sp>
      <p:sp>
        <p:nvSpPr>
          <p:cNvPr id="32775" name="Arc 136"/>
          <p:cNvSpPr>
            <a:spLocks/>
          </p:cNvSpPr>
          <p:nvPr/>
        </p:nvSpPr>
        <p:spPr bwMode="auto">
          <a:xfrm rot="6715902">
            <a:off x="1752600" y="3022601"/>
            <a:ext cx="71437" cy="576262"/>
          </a:xfrm>
          <a:custGeom>
            <a:avLst/>
            <a:gdLst>
              <a:gd name="T0" fmla="*/ 0 w 41726"/>
              <a:gd name="T1" fmla="*/ 0 h 43200"/>
              <a:gd name="T2" fmla="*/ 0 w 41726"/>
              <a:gd name="T3" fmla="*/ 0 h 43200"/>
              <a:gd name="T4" fmla="*/ 0 w 41726"/>
              <a:gd name="T5" fmla="*/ 0 h 43200"/>
              <a:gd name="T6" fmla="*/ 0 60000 65536"/>
              <a:gd name="T7" fmla="*/ 0 60000 65536"/>
              <a:gd name="T8" fmla="*/ 0 60000 65536"/>
              <a:gd name="T9" fmla="*/ 0 w 41726"/>
              <a:gd name="T10" fmla="*/ 0 h 43200"/>
              <a:gd name="T11" fmla="*/ 41726 w 4172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26" h="43200" fill="none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</a:path>
              <a:path w="41726" h="43200" stroke="0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  <a:lnTo>
                  <a:pt x="201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en-US"/>
          </a:p>
        </p:txBody>
      </p:sp>
      <p:sp>
        <p:nvSpPr>
          <p:cNvPr id="32776" name="Arc 137"/>
          <p:cNvSpPr>
            <a:spLocks/>
          </p:cNvSpPr>
          <p:nvPr/>
        </p:nvSpPr>
        <p:spPr bwMode="auto">
          <a:xfrm rot="6715902">
            <a:off x="2108200" y="3425826"/>
            <a:ext cx="71437" cy="576262"/>
          </a:xfrm>
          <a:custGeom>
            <a:avLst/>
            <a:gdLst>
              <a:gd name="T0" fmla="*/ 0 w 41726"/>
              <a:gd name="T1" fmla="*/ 0 h 43200"/>
              <a:gd name="T2" fmla="*/ 0 w 41726"/>
              <a:gd name="T3" fmla="*/ 0 h 43200"/>
              <a:gd name="T4" fmla="*/ 0 w 41726"/>
              <a:gd name="T5" fmla="*/ 0 h 43200"/>
              <a:gd name="T6" fmla="*/ 0 60000 65536"/>
              <a:gd name="T7" fmla="*/ 0 60000 65536"/>
              <a:gd name="T8" fmla="*/ 0 60000 65536"/>
              <a:gd name="T9" fmla="*/ 0 w 41726"/>
              <a:gd name="T10" fmla="*/ 0 h 43200"/>
              <a:gd name="T11" fmla="*/ 41726 w 4172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26" h="43200" fill="none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</a:path>
              <a:path w="41726" h="43200" stroke="0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  <a:lnTo>
                  <a:pt x="201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en-US"/>
          </a:p>
        </p:txBody>
      </p:sp>
      <p:sp>
        <p:nvSpPr>
          <p:cNvPr id="32777" name="Arc 138"/>
          <p:cNvSpPr>
            <a:spLocks/>
          </p:cNvSpPr>
          <p:nvPr/>
        </p:nvSpPr>
        <p:spPr bwMode="auto">
          <a:xfrm rot="6715902">
            <a:off x="2447925" y="3937001"/>
            <a:ext cx="71437" cy="576262"/>
          </a:xfrm>
          <a:custGeom>
            <a:avLst/>
            <a:gdLst>
              <a:gd name="T0" fmla="*/ 0 w 41726"/>
              <a:gd name="T1" fmla="*/ 0 h 43200"/>
              <a:gd name="T2" fmla="*/ 0 w 41726"/>
              <a:gd name="T3" fmla="*/ 0 h 43200"/>
              <a:gd name="T4" fmla="*/ 0 w 41726"/>
              <a:gd name="T5" fmla="*/ 0 h 43200"/>
              <a:gd name="T6" fmla="*/ 0 60000 65536"/>
              <a:gd name="T7" fmla="*/ 0 60000 65536"/>
              <a:gd name="T8" fmla="*/ 0 60000 65536"/>
              <a:gd name="T9" fmla="*/ 0 w 41726"/>
              <a:gd name="T10" fmla="*/ 0 h 43200"/>
              <a:gd name="T11" fmla="*/ 41726 w 4172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26" h="43200" fill="none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</a:path>
              <a:path w="41726" h="43200" stroke="0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  <a:lnTo>
                  <a:pt x="201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en-US"/>
          </a:p>
        </p:txBody>
      </p:sp>
      <p:sp>
        <p:nvSpPr>
          <p:cNvPr id="32778" name="Arc 139"/>
          <p:cNvSpPr>
            <a:spLocks/>
          </p:cNvSpPr>
          <p:nvPr/>
        </p:nvSpPr>
        <p:spPr bwMode="auto">
          <a:xfrm rot="6715902">
            <a:off x="2967038" y="3271837"/>
            <a:ext cx="71438" cy="576263"/>
          </a:xfrm>
          <a:custGeom>
            <a:avLst/>
            <a:gdLst>
              <a:gd name="T0" fmla="*/ 0 w 41726"/>
              <a:gd name="T1" fmla="*/ 0 h 43200"/>
              <a:gd name="T2" fmla="*/ 0 w 41726"/>
              <a:gd name="T3" fmla="*/ 0 h 43200"/>
              <a:gd name="T4" fmla="*/ 0 w 41726"/>
              <a:gd name="T5" fmla="*/ 0 h 43200"/>
              <a:gd name="T6" fmla="*/ 0 60000 65536"/>
              <a:gd name="T7" fmla="*/ 0 60000 65536"/>
              <a:gd name="T8" fmla="*/ 0 60000 65536"/>
              <a:gd name="T9" fmla="*/ 0 w 41726"/>
              <a:gd name="T10" fmla="*/ 0 h 43200"/>
              <a:gd name="T11" fmla="*/ 41726 w 4172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26" h="43200" fill="none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</a:path>
              <a:path w="41726" h="43200" stroke="0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  <a:lnTo>
                  <a:pt x="201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en-US"/>
          </a:p>
        </p:txBody>
      </p:sp>
      <p:sp>
        <p:nvSpPr>
          <p:cNvPr id="32779" name="Arc 140"/>
          <p:cNvSpPr>
            <a:spLocks/>
          </p:cNvSpPr>
          <p:nvPr/>
        </p:nvSpPr>
        <p:spPr bwMode="auto">
          <a:xfrm rot="6715902">
            <a:off x="3371850" y="3700463"/>
            <a:ext cx="71438" cy="576262"/>
          </a:xfrm>
          <a:custGeom>
            <a:avLst/>
            <a:gdLst>
              <a:gd name="T0" fmla="*/ 0 w 41726"/>
              <a:gd name="T1" fmla="*/ 0 h 43200"/>
              <a:gd name="T2" fmla="*/ 0 w 41726"/>
              <a:gd name="T3" fmla="*/ 0 h 43200"/>
              <a:gd name="T4" fmla="*/ 0 w 41726"/>
              <a:gd name="T5" fmla="*/ 0 h 43200"/>
              <a:gd name="T6" fmla="*/ 0 60000 65536"/>
              <a:gd name="T7" fmla="*/ 0 60000 65536"/>
              <a:gd name="T8" fmla="*/ 0 60000 65536"/>
              <a:gd name="T9" fmla="*/ 0 w 41726"/>
              <a:gd name="T10" fmla="*/ 0 h 43200"/>
              <a:gd name="T11" fmla="*/ 41726 w 41726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26" h="43200" fill="none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</a:path>
              <a:path w="41726" h="43200" stroke="0" extrusionOk="0">
                <a:moveTo>
                  <a:pt x="0" y="13757"/>
                </a:moveTo>
                <a:cubicBezTo>
                  <a:pt x="3232" y="5462"/>
                  <a:pt x="11223" y="-1"/>
                  <a:pt x="20126" y="0"/>
                </a:cubicBezTo>
                <a:cubicBezTo>
                  <a:pt x="32055" y="0"/>
                  <a:pt x="41726" y="9670"/>
                  <a:pt x="41726" y="21600"/>
                </a:cubicBezTo>
                <a:cubicBezTo>
                  <a:pt x="41726" y="33529"/>
                  <a:pt x="32055" y="43200"/>
                  <a:pt x="20126" y="43200"/>
                </a:cubicBezTo>
                <a:cubicBezTo>
                  <a:pt x="11476" y="43200"/>
                  <a:pt x="3661" y="38040"/>
                  <a:pt x="263" y="30086"/>
                </a:cubicBezTo>
                <a:lnTo>
                  <a:pt x="201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en-US"/>
          </a:p>
        </p:txBody>
      </p:sp>
      <p:sp>
        <p:nvSpPr>
          <p:cNvPr id="32780" name="Text Box 141"/>
          <p:cNvSpPr txBox="1">
            <a:spLocks noChangeArrowheads="1"/>
          </p:cNvSpPr>
          <p:nvPr/>
        </p:nvSpPr>
        <p:spPr bwMode="auto">
          <a:xfrm>
            <a:off x="1062038" y="2882900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N</a:t>
            </a:r>
            <a:r>
              <a:rPr lang="en-US" altLang="ja-JP" sz="1400" i="1" baseline="-25000"/>
              <a:t>b</a:t>
            </a:r>
            <a:r>
              <a:rPr lang="en-US" altLang="ja-JP" sz="1400"/>
              <a:t>=8bits</a:t>
            </a:r>
          </a:p>
        </p:txBody>
      </p:sp>
      <p:sp>
        <p:nvSpPr>
          <p:cNvPr id="32781" name="Text Box 142"/>
          <p:cNvSpPr txBox="1">
            <a:spLocks noChangeArrowheads="1"/>
          </p:cNvSpPr>
          <p:nvPr/>
        </p:nvSpPr>
        <p:spPr bwMode="auto">
          <a:xfrm>
            <a:off x="1998663" y="339090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7bits</a:t>
            </a:r>
          </a:p>
        </p:txBody>
      </p:sp>
      <p:sp>
        <p:nvSpPr>
          <p:cNvPr id="32782" name="Text Box 143"/>
          <p:cNvSpPr txBox="1">
            <a:spLocks noChangeArrowheads="1"/>
          </p:cNvSpPr>
          <p:nvPr/>
        </p:nvSpPr>
        <p:spPr bwMode="auto">
          <a:xfrm>
            <a:off x="2339975" y="3902075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6bits</a:t>
            </a:r>
          </a:p>
        </p:txBody>
      </p:sp>
      <p:sp>
        <p:nvSpPr>
          <p:cNvPr id="32783" name="Text Box 144"/>
          <p:cNvSpPr txBox="1">
            <a:spLocks noChangeArrowheads="1"/>
          </p:cNvSpPr>
          <p:nvPr/>
        </p:nvSpPr>
        <p:spPr bwMode="auto">
          <a:xfrm>
            <a:off x="2857500" y="3092450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5bits</a:t>
            </a:r>
          </a:p>
        </p:txBody>
      </p:sp>
      <p:sp>
        <p:nvSpPr>
          <p:cNvPr id="32784" name="Text Box 145"/>
          <p:cNvSpPr txBox="1">
            <a:spLocks noChangeArrowheads="1"/>
          </p:cNvSpPr>
          <p:nvPr/>
        </p:nvSpPr>
        <p:spPr bwMode="auto">
          <a:xfrm>
            <a:off x="3190875" y="3592513"/>
            <a:ext cx="53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4bits</a:t>
            </a:r>
          </a:p>
        </p:txBody>
      </p:sp>
      <p:sp>
        <p:nvSpPr>
          <p:cNvPr id="32785" name="Line 146"/>
          <p:cNvSpPr>
            <a:spLocks noChangeShapeType="1"/>
          </p:cNvSpPr>
          <p:nvPr/>
        </p:nvSpPr>
        <p:spPr bwMode="auto">
          <a:xfrm>
            <a:off x="687388" y="490378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86" name="Line 147"/>
          <p:cNvSpPr>
            <a:spLocks noChangeShapeType="1"/>
          </p:cNvSpPr>
          <p:nvPr/>
        </p:nvSpPr>
        <p:spPr bwMode="auto">
          <a:xfrm>
            <a:off x="687388" y="509428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87" name="Text Box 148"/>
          <p:cNvSpPr txBox="1">
            <a:spLocks noChangeArrowheads="1"/>
          </p:cNvSpPr>
          <p:nvPr/>
        </p:nvSpPr>
        <p:spPr bwMode="auto">
          <a:xfrm>
            <a:off x="1065213" y="4713288"/>
            <a:ext cx="1531937" cy="73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DCT</a:t>
            </a:r>
          </a:p>
          <a:p>
            <a:r>
              <a:rPr lang="en-US" altLang="ja-JP" sz="1400"/>
              <a:t>TiDFT</a:t>
            </a:r>
          </a:p>
          <a:p>
            <a:r>
              <a:rPr lang="en-US" altLang="ja-JP" sz="1400"/>
              <a:t>Conventional (FD)</a:t>
            </a:r>
          </a:p>
        </p:txBody>
      </p:sp>
      <p:sp>
        <p:nvSpPr>
          <p:cNvPr id="32788" name="Text Box 48"/>
          <p:cNvSpPr txBox="1">
            <a:spLocks noChangeArrowheads="1"/>
          </p:cNvSpPr>
          <p:nvPr/>
        </p:nvSpPr>
        <p:spPr bwMode="auto">
          <a:xfrm>
            <a:off x="5609431" y="1624013"/>
            <a:ext cx="227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i="1" dirty="0"/>
              <a:t>Simulation parameters</a:t>
            </a:r>
          </a:p>
        </p:txBody>
      </p:sp>
      <p:sp>
        <p:nvSpPr>
          <p:cNvPr id="32789" name="Line 146"/>
          <p:cNvSpPr>
            <a:spLocks noChangeShapeType="1"/>
          </p:cNvSpPr>
          <p:nvPr/>
        </p:nvSpPr>
        <p:spPr bwMode="auto">
          <a:xfrm>
            <a:off x="700088" y="5292725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0" name="Text Box 58"/>
          <p:cNvSpPr txBox="1">
            <a:spLocks noChangeArrowheads="1"/>
          </p:cNvSpPr>
          <p:nvPr/>
        </p:nvSpPr>
        <p:spPr bwMode="auto">
          <a:xfrm>
            <a:off x="339725" y="6075363"/>
            <a:ext cx="3733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i="1" dirty="0" err="1"/>
              <a:t>N</a:t>
            </a:r>
            <a:r>
              <a:rPr lang="en-US" altLang="ja-JP" sz="1600" i="1" baseline="-25000" dirty="0" err="1"/>
              <a:t>b</a:t>
            </a:r>
            <a:r>
              <a:rPr lang="en-US" altLang="ja-JP" sz="1600" dirty="0"/>
              <a:t>: Number of bits for each CSI coefficient</a:t>
            </a:r>
          </a:p>
        </p:txBody>
      </p:sp>
      <p:graphicFrame>
        <p:nvGraphicFramePr>
          <p:cNvPr id="32932" name="Group 164"/>
          <p:cNvGraphicFramePr>
            <a:graphicFrameLocks noGrp="1"/>
          </p:cNvGraphicFramePr>
          <p:nvPr/>
        </p:nvGraphicFramePr>
        <p:xfrm>
          <a:off x="4687888" y="1985963"/>
          <a:ext cx="4116387" cy="2854080"/>
        </p:xfrm>
        <a:graphic>
          <a:graphicData uri="http://schemas.openxmlformats.org/drawingml/2006/table">
            <a:tbl>
              <a:tblPr/>
              <a:tblGrid>
                <a:gridCol w="741362"/>
                <a:gridCol w="2546350"/>
                <a:gridCol w="828675"/>
              </a:tblGrid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model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Model 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Bandwidth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40MHz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FFT points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128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subcarriers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subc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 at AP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 at STA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R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CSI-FB components for DCT </a:t>
                      </a:r>
                      <a:r>
                        <a:rPr kumimoji="0" lang="en-US" altLang="ja-JP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2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32x2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DCT points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endParaRPr kumimoji="0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CSI-FB components for TiDFT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  <a:endParaRPr kumimoji="0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Text Box 58"/>
          <p:cNvSpPr txBox="1">
            <a:spLocks noChangeArrowheads="1"/>
          </p:cNvSpPr>
          <p:nvPr/>
        </p:nvSpPr>
        <p:spPr bwMode="auto">
          <a:xfrm>
            <a:off x="4496207" y="5020532"/>
            <a:ext cx="4333920" cy="1323439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Note:  CSI before compression is perfect CSI. </a:t>
            </a:r>
          </a:p>
          <a:p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When CSI before compression includes the effect of noise, MSE performance of DCT and </a:t>
            </a:r>
            <a:r>
              <a:rPr lang="en-US" altLang="ja-JP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TiDFT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will be 3dB and 6dB better than conventional FD respectively because of time domain smoothing. </a:t>
            </a:r>
            <a:endParaRPr lang="en-US" altLang="ja-JP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D05DDBC9-D09A-4E3B-926A-80217C8D2A6C}" type="slidenum">
              <a:rPr lang="en-US" altLang="ja-JP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34817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Performance comparison of 3 CSI-FB schemes (2/2)</a:t>
            </a:r>
            <a:endParaRPr lang="ja-JP" altLang="en-US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820" name="Text Box 48"/>
          <p:cNvSpPr txBox="1">
            <a:spLocks noChangeArrowheads="1"/>
          </p:cNvSpPr>
          <p:nvPr/>
        </p:nvSpPr>
        <p:spPr bwMode="auto">
          <a:xfrm>
            <a:off x="5784243" y="1658938"/>
            <a:ext cx="227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i="1"/>
              <a:t>Simulation parameters</a:t>
            </a:r>
          </a:p>
        </p:txBody>
      </p:sp>
      <p:graphicFrame>
        <p:nvGraphicFramePr>
          <p:cNvPr id="34950" name="Group 134"/>
          <p:cNvGraphicFramePr>
            <a:graphicFrameLocks noGrp="1"/>
          </p:cNvGraphicFramePr>
          <p:nvPr/>
        </p:nvGraphicFramePr>
        <p:xfrm>
          <a:off x="4862700" y="1957762"/>
          <a:ext cx="4116387" cy="2605920"/>
        </p:xfrm>
        <a:graphic>
          <a:graphicData uri="http://schemas.openxmlformats.org/drawingml/2006/table">
            <a:tbl>
              <a:tblPr/>
              <a:tblGrid>
                <a:gridCol w="741362"/>
                <a:gridCol w="2546350"/>
                <a:gridCol w="828675"/>
              </a:tblGrid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model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Model 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Bandwidth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40MHz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Modulation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64QAM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Coding rate</a:t>
                      </a:r>
                      <a:endParaRPr kumimoji="0" lang="en-US" altLang="ja-JP" sz="12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5/6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Transmit beamforming</a:t>
                      </a:r>
                      <a:endParaRPr kumimoji="0" lang="en-US" altLang="ja-JP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ZF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CSI-FB components for DCT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endParaRPr kumimoji="0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32x2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DCT points </a:t>
                      </a:r>
                      <a:r>
                        <a:rPr kumimoji="0" lang="en-US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2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endParaRPr kumimoji="0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CSI-FB components for </a:t>
                      </a:r>
                      <a:r>
                        <a:rPr kumimoji="0" lang="en-US" altLang="ja-JP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ja-JP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2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  <a:endParaRPr kumimoji="0" lang="en-US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868" name="Picture 1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5600"/>
            <a:ext cx="48275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887506" y="3294530"/>
            <a:ext cx="198650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DL MU-MIMO: </a:t>
            </a:r>
          </a:p>
          <a:p>
            <a:r>
              <a:rPr kumimoji="1" lang="en-US" altLang="ja-JP" sz="1400" dirty="0" smtClean="0"/>
              <a:t>AP(8Tx) to 4 STAs(1Tx)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14047" y="4666130"/>
            <a:ext cx="4163698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Note: “Ideal” means Perfect CSI. </a:t>
            </a:r>
          </a:p>
          <a:p>
            <a:r>
              <a:rPr lang="en-US" altLang="ja-JP" sz="1400" dirty="0" smtClean="0"/>
              <a:t>The original CSI of three CSI-FB schemes  is perfect CSI. The CSI error is due to quantization error  and  CSI compression operation. If original CSI  includes  the effect of noise, BER performance of  time domain CSI-FB  becomes much better than conventional scheme because of  noise reduction by smoothing. 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E08F2A7F-03CC-4943-A983-645BB0606F59}" type="slidenum">
              <a:rPr lang="en-US" altLang="ja-JP"/>
              <a:pPr>
                <a:defRPr/>
              </a:pPr>
              <a:t>8</a:t>
            </a:fld>
            <a:endParaRPr lang="en-US" altLang="ja-JP"/>
          </a:p>
        </p:txBody>
      </p:sp>
      <p:pic>
        <p:nvPicPr>
          <p:cNvPr id="35841" name="Picture 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638" y="3101975"/>
            <a:ext cx="4213225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35845" name="Rectangle 6"/>
          <p:cNvSpPr txBox="1">
            <a:spLocks noGrp="1" noChangeArrowheads="1"/>
          </p:cNvSpPr>
          <p:nvPr/>
        </p:nvSpPr>
        <p:spPr bwMode="auto">
          <a:xfrm>
            <a:off x="4022725" y="65008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A2458407-1E80-4AA7-8892-8FECE2DFFA77}" type="slidenum">
              <a:rPr kumimoji="0" lang="en-US" altLang="ja-JP" sz="1200"/>
              <a:pPr algn="ctr" eaLnBrk="0" hangingPunct="0"/>
              <a:t>8</a:t>
            </a:fld>
            <a:endParaRPr kumimoji="0" lang="en-US" altLang="ja-JP" sz="1200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Amount of FB information and calculation complexity</a:t>
            </a:r>
            <a:endParaRPr lang="ja-JP" altLang="en-US" smtClean="0">
              <a:latin typeface="Times New Roman" pitchFamily="18" charset="0"/>
              <a:ea typeface="ＭＳ Ｐゴシック" charset="-128"/>
            </a:endParaRPr>
          </a:p>
        </p:txBody>
      </p:sp>
      <p:graphicFrame>
        <p:nvGraphicFramePr>
          <p:cNvPr id="35885" name="Group 45"/>
          <p:cNvGraphicFramePr>
            <a:graphicFrameLocks noGrp="1"/>
          </p:cNvGraphicFramePr>
          <p:nvPr/>
        </p:nvGraphicFramePr>
        <p:xfrm>
          <a:off x="5159375" y="2387600"/>
          <a:ext cx="3405188" cy="1005840"/>
        </p:xfrm>
        <a:graphic>
          <a:graphicData uri="http://schemas.openxmlformats.org/drawingml/2006/table">
            <a:tbl>
              <a:tblPr/>
              <a:tblGrid>
                <a:gridCol w="566738"/>
                <a:gridCol w="1568450"/>
                <a:gridCol w="12700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2N</a:t>
                      </a:r>
                      <a:r>
                        <a:rPr kumimoji="1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log</a:t>
                      </a:r>
                      <a:r>
                        <a:rPr kumimoji="1" lang="en-US" altLang="ja-JP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</a:t>
                      </a:r>
                      <a:r>
                        <a:rPr kumimoji="1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1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1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subc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  <a:endParaRPr kumimoji="0" lang="ja-JP" altLang="en-US" sz="16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2N</a:t>
                      </a:r>
                      <a:r>
                        <a:rPr kumimoji="1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log</a:t>
                      </a:r>
                      <a:r>
                        <a:rPr kumimoji="1" lang="en-US" altLang="ja-JP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</a:t>
                      </a:r>
                      <a:r>
                        <a:rPr kumimoji="1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1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log</a:t>
                      </a:r>
                      <a:r>
                        <a:rPr kumimoji="0" lang="en-US" altLang="ja-JP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endParaRPr kumimoji="0" lang="ja-JP" alt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5" name="Text Box 48"/>
          <p:cNvSpPr txBox="1">
            <a:spLocks noChangeArrowheads="1"/>
          </p:cNvSpPr>
          <p:nvPr/>
        </p:nvSpPr>
        <p:spPr bwMode="auto">
          <a:xfrm>
            <a:off x="1250950" y="1733550"/>
            <a:ext cx="278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i="1"/>
              <a:t>FB information bits per STA</a:t>
            </a:r>
          </a:p>
        </p:txBody>
      </p:sp>
      <p:graphicFrame>
        <p:nvGraphicFramePr>
          <p:cNvPr id="10286" name="Group 46"/>
          <p:cNvGraphicFramePr>
            <a:graphicFrameLocks noGrp="1"/>
          </p:cNvGraphicFramePr>
          <p:nvPr/>
        </p:nvGraphicFramePr>
        <p:xfrm>
          <a:off x="912813" y="2117725"/>
          <a:ext cx="3479800" cy="1005840"/>
        </p:xfrm>
        <a:graphic>
          <a:graphicData uri="http://schemas.openxmlformats.org/drawingml/2006/table">
            <a:tbl>
              <a:tblPr/>
              <a:tblGrid>
                <a:gridCol w="968375"/>
                <a:gridCol w="25114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(3+2x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R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)x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DCT</a:t>
                      </a:r>
                      <a:endParaRPr kumimoji="0" lang="en-US" altLang="ja-JP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(3+2x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R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)x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TiDFT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Conv.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(3+2x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T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R</a:t>
                      </a:r>
                      <a:r>
                        <a:rPr kumimoji="0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)x</a:t>
                      </a:r>
                      <a:r>
                        <a:rPr kumimoji="0" lang="en-US" altLang="ja-JP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</a:t>
                      </a:r>
                      <a:r>
                        <a:rPr kumimoji="0" lang="en-US" altLang="ja-JP" sz="16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subc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0" name="Text Box 48"/>
          <p:cNvSpPr txBox="1">
            <a:spLocks noChangeArrowheads="1"/>
          </p:cNvSpPr>
          <p:nvPr/>
        </p:nvSpPr>
        <p:spPr bwMode="auto">
          <a:xfrm>
            <a:off x="4827588" y="1746250"/>
            <a:ext cx="3794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1800" i="1"/>
              <a:t>Number of additional multiplications for TD conversion</a:t>
            </a:r>
          </a:p>
        </p:txBody>
      </p:sp>
      <p:pic>
        <p:nvPicPr>
          <p:cNvPr id="35881" name="Picture 5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188" y="3370263"/>
            <a:ext cx="4200525" cy="297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2" name="Text Box 46"/>
          <p:cNvSpPr txBox="1">
            <a:spLocks noChangeArrowheads="1"/>
          </p:cNvSpPr>
          <p:nvPr/>
        </p:nvSpPr>
        <p:spPr bwMode="auto">
          <a:xfrm>
            <a:off x="1258888" y="3365500"/>
            <a:ext cx="900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i="1"/>
              <a:t>N</a:t>
            </a:r>
            <a:r>
              <a:rPr lang="en-US" altLang="ja-JP" sz="1600" i="1" baseline="-25000"/>
              <a:t>b</a:t>
            </a:r>
            <a:r>
              <a:rPr lang="en-US" altLang="ja-JP" sz="1600"/>
              <a:t>=6bits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Sept. 2010</a:t>
            </a:r>
          </a:p>
        </p:txBody>
      </p:sp>
      <p:sp>
        <p:nvSpPr>
          <p:cNvPr id="2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K. Ishihara  et al.,(NTT)</a:t>
            </a:r>
          </a:p>
        </p:txBody>
      </p:sp>
      <p:sp>
        <p:nvSpPr>
          <p:cNvPr id="2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Slide </a:t>
            </a:r>
            <a:fld id="{05083670-36A4-4A55-A253-5C4CC12C462E}" type="slidenum">
              <a:rPr lang="en-US" altLang="ja-JP"/>
              <a:pPr>
                <a:defRPr/>
              </a:pPr>
              <a:t>9</a:t>
            </a:fld>
            <a:endParaRPr lang="en-US" altLang="ja-JP"/>
          </a:p>
        </p:txBody>
      </p:sp>
      <p:pic>
        <p:nvPicPr>
          <p:cNvPr id="44072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4700" y="1541463"/>
            <a:ext cx="42862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71" name="Picture 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263" y="1541463"/>
            <a:ext cx="42862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6" name="Rectangle 4"/>
          <p:cNvSpPr txBox="1">
            <a:spLocks noGrp="1" noChangeArrowheads="1"/>
          </p:cNvSpPr>
          <p:nvPr/>
        </p:nvSpPr>
        <p:spPr bwMode="auto">
          <a:xfrm>
            <a:off x="763588" y="266700"/>
            <a:ext cx="224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kumimoji="0" lang="en-US" altLang="ja-JP" sz="1800" b="1"/>
              <a:t>Sept. 2010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022725" y="65008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kumimoji="0" lang="en-US" altLang="ja-JP" sz="1200"/>
              <a:t>Slide </a:t>
            </a:r>
            <a:fld id="{F0476A01-4753-4944-83AE-EAABCF7D5686}" type="slidenum">
              <a:rPr kumimoji="0" lang="en-US" altLang="ja-JP" sz="1200"/>
              <a:pPr algn="ctr" eaLnBrk="0" hangingPunct="0"/>
              <a:t>9</a:t>
            </a:fld>
            <a:endParaRPr kumimoji="0" lang="en-US" altLang="ja-JP" sz="1200"/>
          </a:p>
        </p:txBody>
      </p:sp>
      <p:sp>
        <p:nvSpPr>
          <p:cNvPr id="440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US" altLang="ja-JP" smtClean="0">
                <a:latin typeface="Times New Roman" pitchFamily="18" charset="0"/>
                <a:ea typeface="ＭＳ Ｐゴシック" charset="-128"/>
              </a:rPr>
              <a:t>Effect of the number of CSI-FB coefficients</a:t>
            </a:r>
          </a:p>
        </p:txBody>
      </p:sp>
      <p:sp>
        <p:nvSpPr>
          <p:cNvPr id="44041" name="Text Box 63"/>
          <p:cNvSpPr txBox="1">
            <a:spLocks noChangeArrowheads="1"/>
          </p:cNvSpPr>
          <p:nvPr/>
        </p:nvSpPr>
        <p:spPr bwMode="auto">
          <a:xfrm>
            <a:off x="666296" y="5913438"/>
            <a:ext cx="33441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/>
              <a:t>Channel model </a:t>
            </a:r>
            <a:r>
              <a:rPr lang="en-US" altLang="ja-JP" sz="1600" dirty="0" smtClean="0"/>
              <a:t>B (small delay spread)</a:t>
            </a:r>
            <a:endParaRPr lang="en-US" altLang="ja-JP" sz="1600" dirty="0"/>
          </a:p>
        </p:txBody>
      </p:sp>
      <p:sp>
        <p:nvSpPr>
          <p:cNvPr id="44042" name="Text Box 64"/>
          <p:cNvSpPr txBox="1">
            <a:spLocks noChangeArrowheads="1"/>
          </p:cNvSpPr>
          <p:nvPr/>
        </p:nvSpPr>
        <p:spPr bwMode="auto">
          <a:xfrm>
            <a:off x="5080836" y="5913438"/>
            <a:ext cx="32939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/>
              <a:t>Channel model </a:t>
            </a:r>
            <a:r>
              <a:rPr lang="en-US" altLang="ja-JP" sz="1600" dirty="0" smtClean="0"/>
              <a:t>E (large delay spread)</a:t>
            </a:r>
            <a:endParaRPr lang="en-US" altLang="ja-JP" sz="1600" dirty="0"/>
          </a:p>
        </p:txBody>
      </p:sp>
      <p:sp>
        <p:nvSpPr>
          <p:cNvPr id="44043" name="Line 146"/>
          <p:cNvSpPr>
            <a:spLocks noChangeShapeType="1"/>
          </p:cNvSpPr>
          <p:nvPr/>
        </p:nvSpPr>
        <p:spPr bwMode="auto">
          <a:xfrm>
            <a:off x="5181600" y="5006975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5" name="Text Box 148"/>
          <p:cNvSpPr txBox="1">
            <a:spLocks noChangeArrowheads="1"/>
          </p:cNvSpPr>
          <p:nvPr/>
        </p:nvSpPr>
        <p:spPr bwMode="auto">
          <a:xfrm>
            <a:off x="5559425" y="4816475"/>
            <a:ext cx="53975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DCT</a:t>
            </a:r>
          </a:p>
        </p:txBody>
      </p:sp>
      <p:sp>
        <p:nvSpPr>
          <p:cNvPr id="44046" name="Line 146"/>
          <p:cNvSpPr>
            <a:spLocks noChangeShapeType="1"/>
          </p:cNvSpPr>
          <p:nvPr/>
        </p:nvSpPr>
        <p:spPr bwMode="auto">
          <a:xfrm>
            <a:off x="3157538" y="5051425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8" name="Text Box 148"/>
          <p:cNvSpPr txBox="1">
            <a:spLocks noChangeArrowheads="1"/>
          </p:cNvSpPr>
          <p:nvPr/>
        </p:nvSpPr>
        <p:spPr bwMode="auto">
          <a:xfrm>
            <a:off x="3535363" y="4860925"/>
            <a:ext cx="53975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DCT</a:t>
            </a:r>
          </a:p>
        </p:txBody>
      </p:sp>
      <p:sp>
        <p:nvSpPr>
          <p:cNvPr id="44049" name="Text Box 141"/>
          <p:cNvSpPr txBox="1">
            <a:spLocks noChangeArrowheads="1"/>
          </p:cNvSpPr>
          <p:nvPr/>
        </p:nvSpPr>
        <p:spPr bwMode="auto">
          <a:xfrm>
            <a:off x="700088" y="1736725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N</a:t>
            </a:r>
            <a:r>
              <a:rPr lang="en-US" altLang="ja-JP" sz="1400" i="1" baseline="-25000"/>
              <a:t>b</a:t>
            </a:r>
            <a:r>
              <a:rPr lang="en-US" altLang="ja-JP" sz="1400"/>
              <a:t>=6bits</a:t>
            </a:r>
          </a:p>
        </p:txBody>
      </p:sp>
      <p:sp>
        <p:nvSpPr>
          <p:cNvPr id="44050" name="Text Box 141"/>
          <p:cNvSpPr txBox="1">
            <a:spLocks noChangeArrowheads="1"/>
          </p:cNvSpPr>
          <p:nvPr/>
        </p:nvSpPr>
        <p:spPr bwMode="auto">
          <a:xfrm>
            <a:off x="5102225" y="1731963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N</a:t>
            </a:r>
            <a:r>
              <a:rPr lang="en-US" altLang="ja-JP" sz="1400" i="1" baseline="-25000"/>
              <a:t>b</a:t>
            </a:r>
            <a:r>
              <a:rPr lang="en-US" altLang="ja-JP" sz="1400"/>
              <a:t>=6bits</a:t>
            </a:r>
          </a:p>
        </p:txBody>
      </p:sp>
      <p:sp>
        <p:nvSpPr>
          <p:cNvPr id="44051" name="Text Box 141"/>
          <p:cNvSpPr txBox="1">
            <a:spLocks noChangeArrowheads="1"/>
          </p:cNvSpPr>
          <p:nvPr/>
        </p:nvSpPr>
        <p:spPr bwMode="auto">
          <a:xfrm>
            <a:off x="2271713" y="3665538"/>
            <a:ext cx="1849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L</a:t>
            </a:r>
            <a:r>
              <a:rPr lang="en-US" altLang="ja-JP" sz="1400" i="1" baseline="-25000"/>
              <a:t>DCT</a:t>
            </a:r>
            <a:r>
              <a:rPr lang="en-US" altLang="ja-JP" sz="1400"/>
              <a:t>=32x2, 24x2, 16x2</a:t>
            </a:r>
            <a:endParaRPr lang="ja-JP" altLang="en-US" sz="1400"/>
          </a:p>
        </p:txBody>
      </p:sp>
      <p:sp>
        <p:nvSpPr>
          <p:cNvPr id="44055" name="Line 82"/>
          <p:cNvSpPr>
            <a:spLocks noChangeShapeType="1"/>
          </p:cNvSpPr>
          <p:nvPr/>
        </p:nvSpPr>
        <p:spPr bwMode="auto">
          <a:xfrm flipH="1" flipV="1">
            <a:off x="2133600" y="3433763"/>
            <a:ext cx="219075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59" name="Text Box 141"/>
          <p:cNvSpPr txBox="1">
            <a:spLocks noChangeArrowheads="1"/>
          </p:cNvSpPr>
          <p:nvPr/>
        </p:nvSpPr>
        <p:spPr bwMode="auto">
          <a:xfrm>
            <a:off x="5629275" y="2752725"/>
            <a:ext cx="960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L</a:t>
            </a:r>
            <a:r>
              <a:rPr lang="en-US" altLang="ja-JP" sz="1400" i="1" baseline="-25000"/>
              <a:t>DCT</a:t>
            </a:r>
            <a:r>
              <a:rPr lang="en-US" altLang="ja-JP" sz="1400"/>
              <a:t>=32x2</a:t>
            </a:r>
          </a:p>
        </p:txBody>
      </p:sp>
      <p:sp>
        <p:nvSpPr>
          <p:cNvPr id="44060" name="Text Box 141"/>
          <p:cNvSpPr txBox="1">
            <a:spLocks noChangeArrowheads="1"/>
          </p:cNvSpPr>
          <p:nvPr/>
        </p:nvSpPr>
        <p:spPr bwMode="auto">
          <a:xfrm>
            <a:off x="6253163" y="3444875"/>
            <a:ext cx="960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L</a:t>
            </a:r>
            <a:r>
              <a:rPr lang="en-US" altLang="ja-JP" sz="1400" i="1" baseline="-25000"/>
              <a:t>DCT</a:t>
            </a:r>
            <a:r>
              <a:rPr lang="en-US" altLang="ja-JP" sz="1400"/>
              <a:t>=24x2</a:t>
            </a:r>
          </a:p>
        </p:txBody>
      </p:sp>
      <p:sp>
        <p:nvSpPr>
          <p:cNvPr id="44061" name="Text Box 141"/>
          <p:cNvSpPr txBox="1">
            <a:spLocks noChangeArrowheads="1"/>
          </p:cNvSpPr>
          <p:nvPr/>
        </p:nvSpPr>
        <p:spPr bwMode="auto">
          <a:xfrm>
            <a:off x="7269163" y="3186113"/>
            <a:ext cx="9604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i="1"/>
              <a:t>L</a:t>
            </a:r>
            <a:r>
              <a:rPr lang="en-US" altLang="ja-JP" sz="1400" i="1" baseline="-25000"/>
              <a:t>DCT</a:t>
            </a:r>
            <a:r>
              <a:rPr lang="en-US" altLang="ja-JP" sz="1400"/>
              <a:t>=16x2</a:t>
            </a:r>
          </a:p>
        </p:txBody>
      </p:sp>
      <p:sp>
        <p:nvSpPr>
          <p:cNvPr id="44065" name="Line 95"/>
          <p:cNvSpPr>
            <a:spLocks noChangeShapeType="1"/>
          </p:cNvSpPr>
          <p:nvPr/>
        </p:nvSpPr>
        <p:spPr bwMode="auto">
          <a:xfrm>
            <a:off x="6524625" y="3019425"/>
            <a:ext cx="16510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66" name="Line 96"/>
          <p:cNvSpPr>
            <a:spLocks noChangeShapeType="1"/>
          </p:cNvSpPr>
          <p:nvPr/>
        </p:nvSpPr>
        <p:spPr bwMode="auto">
          <a:xfrm>
            <a:off x="7007225" y="3778250"/>
            <a:ext cx="16510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67" name="Line 97"/>
          <p:cNvSpPr>
            <a:spLocks noChangeShapeType="1"/>
          </p:cNvSpPr>
          <p:nvPr/>
        </p:nvSpPr>
        <p:spPr bwMode="auto">
          <a:xfrm>
            <a:off x="7866063" y="3455988"/>
            <a:ext cx="1651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13483</TotalTime>
  <Words>1179</Words>
  <Application>Microsoft Office PowerPoint</Application>
  <PresentationFormat>画面に合わせる (4:3)</PresentationFormat>
  <Paragraphs>216</Paragraphs>
  <Slides>12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2_802-11-Submission</vt:lpstr>
      <vt:lpstr>Document</vt:lpstr>
      <vt:lpstr>数式</vt:lpstr>
      <vt:lpstr>Time-Domain CSI Compression Schemes for Explicit Beamforming in MU-MIMO</vt:lpstr>
      <vt:lpstr>Introduction</vt:lpstr>
      <vt:lpstr>Concept of time-domain CSI feedback</vt:lpstr>
      <vt:lpstr>CSI compression scheme using DCT [2]</vt:lpstr>
      <vt:lpstr>CSI compression scheme using TiDFT [3]</vt:lpstr>
      <vt:lpstr>Performance comparison of 3 CSI-FB schemes (1/2)</vt:lpstr>
      <vt:lpstr>Performance comparison of 3 CSI-FB schemes (2/2)</vt:lpstr>
      <vt:lpstr>Amount of FB information and calculation complexity</vt:lpstr>
      <vt:lpstr>Effect of the number of CSI-FB coefficients</vt:lpstr>
      <vt:lpstr>Performance comparison of 3 CSI-FB schemes (2/2)</vt:lpstr>
      <vt:lpstr>Conclusion</vt:lpstr>
      <vt:lpstr>スライド 12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CSI-FB scheme using DCT</dc:title>
  <dc:creator>Koichi Ishihara</dc:creator>
  <cp:lastModifiedBy>Yusuke ASAI</cp:lastModifiedBy>
  <cp:revision>484</cp:revision>
  <cp:lastPrinted>1998-02-10T13:28:06Z</cp:lastPrinted>
  <dcterms:created xsi:type="dcterms:W3CDTF">2007-11-09T04:49:36Z</dcterms:created>
  <dcterms:modified xsi:type="dcterms:W3CDTF">2010-09-14T09:31:26Z</dcterms:modified>
</cp:coreProperties>
</file>