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271" r:id="rId4"/>
    <p:sldId id="265" r:id="rId5"/>
    <p:sldId id="272" r:id="rId6"/>
    <p:sldId id="273"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7" d="100"/>
          <a:sy n="97" d="100"/>
        </p:scale>
        <p:origin x="-568" y="-10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802.11-10/1125r0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September 2010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de-DE"/>
              <a:t>Marc Emmelmann, Fraunhofer FOKUS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35935C0-31EA-EB4E-AC59-4295312D6296}"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802.11-10/1125r0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September 2010</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de-DE"/>
              <a:t>Marc Emmelmann, Fraunhofer FOKUS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04BFE470-00FD-F744-8819-9755F0F16BD1}"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t>doc.: IEEE 802.11-10/1125r0</a:t>
            </a:r>
            <a:endParaRPr lang="en-US"/>
          </a:p>
        </p:txBody>
      </p:sp>
      <p:sp>
        <p:nvSpPr>
          <p:cNvPr id="16387" name="Rectangle 3"/>
          <p:cNvSpPr>
            <a:spLocks noGrp="1" noChangeArrowheads="1"/>
          </p:cNvSpPr>
          <p:nvPr>
            <p:ph type="dt" sz="quarter" idx="1"/>
          </p:nvPr>
        </p:nvSpPr>
        <p:spPr>
          <a:noFill/>
        </p:spPr>
        <p:txBody>
          <a:bodyPr/>
          <a:lstStyle/>
          <a:p>
            <a:r>
              <a:rPr lang="de-DE" smtClean="0"/>
              <a:t>September 2010</a:t>
            </a:r>
            <a:endParaRPr lang="en-US"/>
          </a:p>
        </p:txBody>
      </p:sp>
      <p:sp>
        <p:nvSpPr>
          <p:cNvPr id="16388"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6389" name="Rectangle 7"/>
          <p:cNvSpPr>
            <a:spLocks noGrp="1" noChangeArrowheads="1"/>
          </p:cNvSpPr>
          <p:nvPr>
            <p:ph type="sldNum" sz="quarter" idx="5"/>
          </p:nvPr>
        </p:nvSpPr>
        <p:spPr>
          <a:noFill/>
        </p:spPr>
        <p:txBody>
          <a:bodyPr/>
          <a:lstStyle/>
          <a:p>
            <a:r>
              <a:rPr lang="en-US"/>
              <a:t>Page </a:t>
            </a:r>
            <a:fld id="{409D33E1-8E85-074F-87EF-CC1F5006B15C}"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t>doc.: IEEE 802.11-10/1125r0</a:t>
            </a:r>
            <a:endParaRPr lang="en-US"/>
          </a:p>
        </p:txBody>
      </p:sp>
      <p:sp>
        <p:nvSpPr>
          <p:cNvPr id="18435" name="Rectangle 3"/>
          <p:cNvSpPr>
            <a:spLocks noGrp="1" noChangeArrowheads="1"/>
          </p:cNvSpPr>
          <p:nvPr>
            <p:ph type="dt" sz="quarter" idx="1"/>
          </p:nvPr>
        </p:nvSpPr>
        <p:spPr>
          <a:noFill/>
        </p:spPr>
        <p:txBody>
          <a:bodyPr/>
          <a:lstStyle/>
          <a:p>
            <a:r>
              <a:rPr lang="de-DE" smtClean="0"/>
              <a:t>September 2010</a:t>
            </a:r>
            <a:endParaRPr lang="en-US"/>
          </a:p>
        </p:txBody>
      </p:sp>
      <p:sp>
        <p:nvSpPr>
          <p:cNvPr id="18436"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8437" name="Rectangle 7"/>
          <p:cNvSpPr>
            <a:spLocks noGrp="1" noChangeArrowheads="1"/>
          </p:cNvSpPr>
          <p:nvPr>
            <p:ph type="sldNum" sz="quarter" idx="5"/>
          </p:nvPr>
        </p:nvSpPr>
        <p:spPr>
          <a:noFill/>
        </p:spPr>
        <p:txBody>
          <a:bodyPr/>
          <a:lstStyle/>
          <a:p>
            <a:r>
              <a:rPr lang="en-US"/>
              <a:t>Page </a:t>
            </a:r>
            <a:fld id="{43C11CFD-4E86-2A40-B7D0-6879A56403B6}" type="slidenum">
              <a:rPr lang="en-US"/>
              <a:pPr/>
              <a:t>2</a:t>
            </a:fld>
            <a:endParaRPr 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5F054E-D26C-434F-8922-0F471A5B1836}"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29730E-A57A-9A46-B319-69E8AE720194}"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9862A57-C849-5140-980F-F7ACE2D0D9BB}"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DD69742-A1F4-9247-9BFF-5372D470A195}"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75C4F39-9120-D541-B3A1-AD17BDE60166}"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33722E2-2813-4846-890C-AC76C5D9F71D}"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79F4E21-19DA-994C-A914-BCEB324CB6F8}"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36F1F63-D7CF-0046-BA15-134624415C78}"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034D9C8-A06E-174F-AD50-9905B645D735}"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09CF7E8-7934-4547-88FE-06200FF228B0}"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4C2A05C-1B82-5A41-B197-F63E1546F228}"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smtClean="0"/>
              <a:t>September 2010</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smtClean="0"/>
              <a:t>Marc Emmelmann, Fraunhofer FOKUS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59E9F9D-8AE1-C34B-9047-4787F7D2F26F}" type="slidenum">
              <a:rPr lang="en-US"/>
              <a:pPr>
                <a:defRPr/>
              </a:pPr>
              <a:t>‹Nr.›</a:t>
            </a:fld>
            <a:endParaRPr lang="en-US"/>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802.11</a:t>
            </a:r>
            <a:r>
              <a:rPr lang="en-US" sz="1800" b="1" dirty="0" smtClean="0"/>
              <a:t>-10/1125r0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t>September 2010</a:t>
            </a:r>
            <a:endParaRPr lang="en-US"/>
          </a:p>
        </p:txBody>
      </p:sp>
      <p:sp>
        <p:nvSpPr>
          <p:cNvPr id="15364"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5365" name="Foliennummernplatzhalter 5"/>
          <p:cNvSpPr>
            <a:spLocks noGrp="1"/>
          </p:cNvSpPr>
          <p:nvPr>
            <p:ph type="sldNum" sz="quarter" idx="12"/>
          </p:nvPr>
        </p:nvSpPr>
        <p:spPr>
          <a:noFill/>
        </p:spPr>
        <p:txBody>
          <a:bodyPr/>
          <a:lstStyle/>
          <a:p>
            <a:r>
              <a:rPr lang="en-US" smtClean="0"/>
              <a:t>Slide </a:t>
            </a:r>
            <a:fld id="{F54CBF8D-D530-EC42-812C-F07D20B2288D}"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dirty="0" smtClean="0"/>
              <a:t>How does the (new) Fast Initial Link Set-Up PAR address risen concerns?</a:t>
            </a:r>
            <a:endParaRPr lang="en-US" dirty="0"/>
          </a:p>
        </p:txBody>
      </p:sp>
      <p:sp>
        <p:nvSpPr>
          <p:cNvPr id="15367" name="Rectangle 6"/>
          <p:cNvSpPr>
            <a:spLocks noGrp="1" noChangeArrowheads="1"/>
          </p:cNvSpPr>
          <p:nvPr>
            <p:ph type="body" idx="1"/>
          </p:nvPr>
        </p:nvSpPr>
        <p:spPr>
          <a:xfrm>
            <a:off x="685800" y="1752600"/>
            <a:ext cx="7772400" cy="381000"/>
          </a:xfrm>
          <a:noFill/>
        </p:spPr>
        <p:txBody>
          <a:bodyPr/>
          <a:lstStyle/>
          <a:p>
            <a:pPr algn="ctr">
              <a:buFontTx/>
              <a:buNone/>
            </a:pPr>
            <a:r>
              <a:rPr lang="en-US" sz="2000" dirty="0"/>
              <a:t>Date:</a:t>
            </a:r>
            <a:r>
              <a:rPr lang="en-US" sz="2000" b="0" dirty="0" smtClean="0"/>
              <a:t> 2010-09-13</a:t>
            </a:r>
            <a:endParaRPr lang="en-US" sz="2000" b="0" dirty="0"/>
          </a:p>
        </p:txBody>
      </p:sp>
      <p:graphicFrame>
        <p:nvGraphicFramePr>
          <p:cNvPr id="15362" name="Object 2"/>
          <p:cNvGraphicFramePr>
            <a:graphicFrameLocks noChangeAspect="1"/>
          </p:cNvGraphicFramePr>
          <p:nvPr/>
        </p:nvGraphicFramePr>
        <p:xfrm>
          <a:off x="508000" y="3009900"/>
          <a:ext cx="8156575" cy="2628900"/>
        </p:xfrm>
        <a:graphic>
          <a:graphicData uri="http://schemas.openxmlformats.org/presentationml/2006/ole">
            <p:oleObj spid="_x0000_s15362" name="Dokument" r:id="rId4" imgW="8255000" imgH="2667000" progId="Word.Document.8">
              <p:embed/>
            </p:oleObj>
          </a:graphicData>
        </a:graphic>
      </p:graphicFrame>
      <p:sp>
        <p:nvSpPr>
          <p:cNvPr id="15368" name="Rectangle 12"/>
          <p:cNvSpPr>
            <a:spLocks noChangeArrowheads="1"/>
          </p:cNvSpPr>
          <p:nvPr/>
        </p:nvSpPr>
        <p:spPr bwMode="auto">
          <a:xfrm>
            <a:off x="533400" y="25908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t>September 2010</a:t>
            </a:r>
            <a:endParaRPr lang="en-US"/>
          </a:p>
        </p:txBody>
      </p:sp>
      <p:sp>
        <p:nvSpPr>
          <p:cNvPr id="17411"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7412" name="Foliennummernplatzhalter 5"/>
          <p:cNvSpPr>
            <a:spLocks noGrp="1"/>
          </p:cNvSpPr>
          <p:nvPr>
            <p:ph type="sldNum" sz="quarter" idx="12"/>
          </p:nvPr>
        </p:nvSpPr>
        <p:spPr>
          <a:noFill/>
        </p:spPr>
        <p:txBody>
          <a:bodyPr/>
          <a:lstStyle/>
          <a:p>
            <a:r>
              <a:rPr lang="en-US" smtClean="0"/>
              <a:t>Slide </a:t>
            </a:r>
            <a:fld id="{56278F4D-D440-1643-A5C9-868207B27B27}" type="slidenum">
              <a:rPr lang="en-US" smtClean="0"/>
              <a:pPr/>
              <a:t>2</a:t>
            </a:fld>
            <a:endParaRPr lang="en-US" smtClean="0"/>
          </a:p>
        </p:txBody>
      </p:sp>
      <p:sp>
        <p:nvSpPr>
          <p:cNvPr id="17413" name="Rectangle 2"/>
          <p:cNvSpPr>
            <a:spLocks noGrp="1" noChangeArrowheads="1"/>
          </p:cNvSpPr>
          <p:nvPr>
            <p:ph type="title"/>
          </p:nvPr>
        </p:nvSpPr>
        <p:spPr>
          <a:noFill/>
        </p:spPr>
        <p:txBody>
          <a:bodyPr/>
          <a:lstStyle/>
          <a:p>
            <a:r>
              <a:rPr lang="en-US"/>
              <a:t>Abstract</a:t>
            </a:r>
          </a:p>
        </p:txBody>
      </p:sp>
      <p:sp>
        <p:nvSpPr>
          <p:cNvPr id="17414" name="Rectangle 3"/>
          <p:cNvSpPr>
            <a:spLocks noGrp="1" noChangeArrowheads="1"/>
          </p:cNvSpPr>
          <p:nvPr>
            <p:ph type="body" idx="1"/>
          </p:nvPr>
        </p:nvSpPr>
        <p:spPr>
          <a:noFill/>
        </p:spPr>
        <p:txBody>
          <a:bodyPr/>
          <a:lstStyle/>
          <a:p>
            <a:pPr>
              <a:buFontTx/>
              <a:buNone/>
            </a:pPr>
            <a:r>
              <a:rPr lang="en-US" dirty="0" smtClean="0"/>
              <a:t>This document summarizes the consent reached by FIA SG on how to respond to comments received to the FIA PAR &amp; 5C and how there is intend to editorially adjust the most recent version of the PAR &amp; 5C</a:t>
            </a:r>
            <a:r>
              <a:rPr 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Scope</a:t>
            </a:r>
            <a:endParaRPr lang="en-US" dirty="0"/>
          </a:p>
        </p:txBody>
      </p:sp>
      <p:sp>
        <p:nvSpPr>
          <p:cNvPr id="3" name="Inhaltsplatzhalter 2"/>
          <p:cNvSpPr>
            <a:spLocks noGrp="1"/>
          </p:cNvSpPr>
          <p:nvPr>
            <p:ph idx="1"/>
          </p:nvPr>
        </p:nvSpPr>
        <p:spPr/>
        <p:txBody>
          <a:bodyPr/>
          <a:lstStyle/>
          <a:p>
            <a:r>
              <a:rPr lang="en-US" sz="1600" dirty="0" smtClean="0"/>
              <a:t>Comments</a:t>
            </a:r>
          </a:p>
          <a:p>
            <a:pPr lvl="1"/>
            <a:r>
              <a:rPr lang="en-US" sz="1400" dirty="0" smtClean="0"/>
              <a:t>Scope is too narrow.  … There may be other bottlenecks such as in scanning and network/service discovery.  I would suggest that the par be for "Fast Link Setup”. (A.S.)</a:t>
            </a:r>
          </a:p>
          <a:p>
            <a:pPr lvl="1"/>
            <a:r>
              <a:rPr lang="en-US" sz="1400" dirty="0" smtClean="0"/>
              <a:t>Given the current focus of the PAR on 802.11 security mechanisms, … can the initial link time be reduced sufficiently by only addressing 802.11 security mechanisms? Or is additional work required within 802.11 related to scanning and service discovery, and outside 802.11related to DCHP, etc. (A.M.)</a:t>
            </a:r>
          </a:p>
          <a:p>
            <a:pPr lvl="1"/>
            <a:r>
              <a:rPr lang="en-US" sz="1400" dirty="0" smtClean="0"/>
              <a:t>The agreed problem is that it takes too long for a device to connect to an AP the first time and start doing useful stuff. The time of interest is from when the client is in range of the AP to when application level packets are sent to/from the AP   This time includes scanning though to IP address allocation.  (A.M.)</a:t>
            </a:r>
          </a:p>
          <a:p>
            <a:r>
              <a:rPr lang="en-US" sz="1600" dirty="0" smtClean="0"/>
              <a:t>Response / Changes to be included in PAR &amp; 5C</a:t>
            </a:r>
          </a:p>
          <a:p>
            <a:pPr lvl="1"/>
            <a:r>
              <a:rPr lang="en-US" sz="1400" dirty="0" smtClean="0"/>
              <a:t>Considered all phases of fast initial link set-up including AP discovery and potential performance gains from parallelization of processes for IP address allocation. </a:t>
            </a:r>
          </a:p>
          <a:p>
            <a:pPr lvl="1"/>
            <a:r>
              <a:rPr lang="en-US" sz="1400" dirty="0" smtClean="0"/>
              <a:t>Extended the scope of the PAR (to be “fast initial link set-up”) such that all those phases are within the working group’s objective.</a:t>
            </a:r>
            <a:endParaRPr lang="en-US" sz="1400" dirty="0"/>
          </a:p>
        </p:txBody>
      </p:sp>
      <p:sp>
        <p:nvSpPr>
          <p:cNvPr id="4" name="Datumsplatzhalter 3"/>
          <p:cNvSpPr>
            <a:spLocks noGrp="1"/>
          </p:cNvSpPr>
          <p:nvPr>
            <p:ph type="dt" sz="half" idx="10"/>
          </p:nvPr>
        </p:nvSpPr>
        <p:spPr/>
        <p:txBody>
          <a:bodyPr/>
          <a:lstStyle/>
          <a:p>
            <a:pPr>
              <a:defRPr/>
            </a:pPr>
            <a:r>
              <a:rPr lang="de-DE" smtClean="0"/>
              <a:t>September 2010</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DD69742-A1F4-9247-9BFF-5372D470A195}"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de-DE" smtClean="0"/>
              <a:t>September 2010</a:t>
            </a:r>
            <a:endParaRPr lang="en-US"/>
          </a:p>
        </p:txBody>
      </p:sp>
      <p:sp>
        <p:nvSpPr>
          <p:cNvPr id="25603"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25604" name="Foliennummernplatzhalter 5"/>
          <p:cNvSpPr>
            <a:spLocks noGrp="1"/>
          </p:cNvSpPr>
          <p:nvPr>
            <p:ph type="sldNum" sz="quarter" idx="12"/>
          </p:nvPr>
        </p:nvSpPr>
        <p:spPr>
          <a:noFill/>
        </p:spPr>
        <p:txBody>
          <a:bodyPr/>
          <a:lstStyle/>
          <a:p>
            <a:r>
              <a:rPr lang="en-US" smtClean="0"/>
              <a:t>Slide </a:t>
            </a:r>
            <a:fld id="{2F6928B9-7F17-7E49-AD08-F79F828D5F80}" type="slidenum">
              <a:rPr lang="en-US" smtClean="0"/>
              <a:pPr/>
              <a:t>4</a:t>
            </a:fld>
            <a:endParaRPr lang="en-US" smtClean="0"/>
          </a:p>
        </p:txBody>
      </p:sp>
      <p:sp>
        <p:nvSpPr>
          <p:cNvPr id="25605" name="Rectangle 2"/>
          <p:cNvSpPr>
            <a:spLocks noGrp="1" noChangeArrowheads="1"/>
          </p:cNvSpPr>
          <p:nvPr>
            <p:ph type="title"/>
          </p:nvPr>
        </p:nvSpPr>
        <p:spPr/>
        <p:txBody>
          <a:bodyPr/>
          <a:lstStyle/>
          <a:p>
            <a:r>
              <a:rPr lang="en-US" dirty="0" smtClean="0"/>
              <a:t>Security related comments</a:t>
            </a:r>
            <a:endParaRPr lang="en-US" dirty="0"/>
          </a:p>
        </p:txBody>
      </p:sp>
      <p:sp>
        <p:nvSpPr>
          <p:cNvPr id="25606" name="Rectangle 3"/>
          <p:cNvSpPr>
            <a:spLocks noGrp="1" noChangeArrowheads="1"/>
          </p:cNvSpPr>
          <p:nvPr>
            <p:ph type="body" idx="1"/>
          </p:nvPr>
        </p:nvSpPr>
        <p:spPr>
          <a:xfrm>
            <a:off x="685800" y="1752600"/>
            <a:ext cx="7772400" cy="4114800"/>
          </a:xfrm>
        </p:spPr>
        <p:txBody>
          <a:bodyPr/>
          <a:lstStyle/>
          <a:p>
            <a:r>
              <a:rPr lang="en-GB" sz="1600" dirty="0" smtClean="0"/>
              <a:t>Comments:</a:t>
            </a:r>
          </a:p>
          <a:p>
            <a:pPr lvl="1"/>
            <a:r>
              <a:rPr lang="en-GB" sz="1400" dirty="0" smtClean="0"/>
              <a:t>Do not replace/remove existing authentication schemes. (F.S.)</a:t>
            </a:r>
          </a:p>
          <a:p>
            <a:pPr lvl="1"/>
            <a:r>
              <a:rPr lang="en-GB" sz="1400" dirty="0" smtClean="0"/>
              <a:t>Require a security review before going to sponsor ballot (A.S.)</a:t>
            </a:r>
          </a:p>
          <a:p>
            <a:pPr lvl="1"/>
            <a:r>
              <a:rPr lang="en-GB" sz="1400" dirty="0" smtClean="0"/>
              <a:t>Assure that security level is maintained (add statement that any new mechanism will achieve </a:t>
            </a:r>
            <a:r>
              <a:rPr lang="en-US" sz="1400" dirty="0" smtClean="0"/>
              <a:t>same level of security as RSNA). (A.S.)</a:t>
            </a:r>
          </a:p>
          <a:p>
            <a:pPr lvl="1"/>
            <a:r>
              <a:rPr lang="en-US" sz="1400" dirty="0" smtClean="0"/>
              <a:t>Add a statement indicating whether the changes are intended to be a replacement of 802.1x/EAP,  or to operate using 802.1x/EAP. (A.S.)</a:t>
            </a:r>
          </a:p>
          <a:p>
            <a:pPr lvl="1"/>
            <a:r>
              <a:rPr lang="en-US" sz="1400" dirty="0" smtClean="0"/>
              <a:t>Is it possible to reduce the initial link set-up time sufficiently while maintaining security? (A.M)</a:t>
            </a:r>
          </a:p>
          <a:p>
            <a:r>
              <a:rPr lang="en-US" sz="1600" dirty="0" smtClean="0"/>
              <a:t>Response / Changes to be included in PAR &amp; 5C</a:t>
            </a:r>
          </a:p>
          <a:p>
            <a:pPr lvl="1"/>
            <a:r>
              <a:rPr lang="en-US" sz="1400" dirty="0" smtClean="0"/>
              <a:t>Existing authentication schemes will not be abandoned. (added explanatory note in Section 8.1 of PAR)</a:t>
            </a:r>
          </a:p>
          <a:p>
            <a:pPr lvl="1"/>
            <a:r>
              <a:rPr lang="en-US" sz="1400" dirty="0" smtClean="0"/>
              <a:t>Added statement to Purpose saying that “while not degrading the security currently offered by RSNA”</a:t>
            </a:r>
          </a:p>
          <a:p>
            <a:pPr lvl="1"/>
            <a:r>
              <a:rPr lang="en-US" sz="1400" dirty="0" smtClean="0"/>
              <a:t>Statement in 5C (</a:t>
            </a:r>
            <a:r>
              <a:rPr lang="en-US" sz="1400" dirty="0" err="1" smtClean="0"/>
              <a:t>Cls</a:t>
            </a:r>
            <a:r>
              <a:rPr lang="en-US" sz="1400" dirty="0" smtClean="0"/>
              <a:t>. 17.5.2 Compatibility) assures coexistence with 802.1X architecture</a:t>
            </a:r>
          </a:p>
          <a:p>
            <a:pPr lvl="1"/>
            <a:r>
              <a:rPr lang="en-US" sz="1400" dirty="0" smtClean="0"/>
              <a:t>Security review / comments received by Robert </a:t>
            </a:r>
            <a:r>
              <a:rPr lang="en-US" sz="1400" dirty="0" err="1" smtClean="0"/>
              <a:t>Moskowitz</a:t>
            </a:r>
            <a:r>
              <a:rPr lang="en-US" sz="1400" dirty="0" smtClean="0"/>
              <a:t> indicate that there is technical feasibility to achieve secure link set-up with at most 4 message exchanges piggybacked in (e.g.) authentication frames</a:t>
            </a:r>
          </a:p>
          <a:p>
            <a:pPr lvl="1"/>
            <a:r>
              <a:rPr lang="en-US" sz="1400" dirty="0" smtClean="0"/>
              <a:t>Current analysis of potential performance gain is based on EAP-GPSK, i.e. it maintains the existing security level of existing implementations</a:t>
            </a:r>
            <a:endParaRPr lang="en-GB"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a:t>
            </a:r>
            <a:endParaRPr lang="en-US" dirty="0"/>
          </a:p>
        </p:txBody>
      </p:sp>
      <p:sp>
        <p:nvSpPr>
          <p:cNvPr id="3" name="Inhaltsplatzhalter 2"/>
          <p:cNvSpPr>
            <a:spLocks noGrp="1"/>
          </p:cNvSpPr>
          <p:nvPr>
            <p:ph idx="1"/>
          </p:nvPr>
        </p:nvSpPr>
        <p:spPr/>
        <p:txBody>
          <a:bodyPr/>
          <a:lstStyle/>
          <a:p>
            <a:r>
              <a:rPr lang="en-US" sz="1800" dirty="0" smtClean="0"/>
              <a:t>Comment</a:t>
            </a:r>
          </a:p>
          <a:p>
            <a:pPr lvl="1"/>
            <a:r>
              <a:rPr lang="en-US" sz="1600" dirty="0" smtClean="0"/>
              <a:t>Section 7.1 of the PAR is untrue. There is at least one other standards body with similar scope, the EAP WG of IETF.  If the authors continue to make this claim, they cannot also claim compatibility with 802.1X in 17.5.2. (</a:t>
            </a:r>
            <a:r>
              <a:rPr lang="en-US" sz="1600" i="1" dirty="0" smtClean="0"/>
              <a:t>provided by Andrew on behalf of an anonymous commenter</a:t>
            </a:r>
            <a:r>
              <a:rPr lang="en-US" sz="1600" dirty="0" smtClean="0"/>
              <a:t>)</a:t>
            </a:r>
          </a:p>
          <a:p>
            <a:pPr lvl="1"/>
            <a:r>
              <a:rPr lang="en-US" sz="1600" dirty="0" smtClean="0"/>
              <a:t>Creating a new authentication protocol in 802 MUST get the approval of 802.1 (</a:t>
            </a:r>
            <a:r>
              <a:rPr lang="en-US" sz="1600" i="1" dirty="0" smtClean="0"/>
              <a:t>provided by Andrew on behalf of an anonymous commenter</a:t>
            </a:r>
            <a:r>
              <a:rPr lang="en-US" sz="1600" dirty="0" smtClean="0"/>
              <a:t>)</a:t>
            </a:r>
          </a:p>
          <a:p>
            <a:r>
              <a:rPr lang="en-US" sz="1800" dirty="0" smtClean="0"/>
              <a:t>Response / Changes to be included in PAR &amp; 5C</a:t>
            </a:r>
          </a:p>
          <a:p>
            <a:pPr lvl="1"/>
            <a:r>
              <a:rPr lang="en-US" sz="1600" dirty="0" smtClean="0"/>
              <a:t>IETF EAP WG has concluded its work. Instead, IETF EMU WG has been added to Section 7.1. Though the latter’s scope is not fast initial link set-up of IEEE 802.11, the group shall be informed about the ongoing activity. FIA SG Chair has attended last IETF EMU WG meeting to make the group aware of the ongoing activity.</a:t>
            </a:r>
          </a:p>
          <a:p>
            <a:pPr lvl="1"/>
            <a:r>
              <a:rPr lang="en-US" sz="1600" i="1" dirty="0" smtClean="0"/>
              <a:t>A similar discussion [regarding required approval of 802.1] took place for 802.11s and the 802 as well as 802.11 leadership agreed that this is well within the scope of 802.11 (D.H.)</a:t>
            </a:r>
            <a:endParaRPr lang="en-US" sz="1600" dirty="0" smtClean="0"/>
          </a:p>
          <a:p>
            <a:pPr lvl="1"/>
            <a:endParaRPr lang="en-US" sz="1600" dirty="0" smtClean="0"/>
          </a:p>
          <a:p>
            <a:endParaRPr lang="en-US" sz="1800" dirty="0"/>
          </a:p>
        </p:txBody>
      </p:sp>
      <p:sp>
        <p:nvSpPr>
          <p:cNvPr id="4" name="Datumsplatzhalter 3"/>
          <p:cNvSpPr>
            <a:spLocks noGrp="1"/>
          </p:cNvSpPr>
          <p:nvPr>
            <p:ph type="dt" sz="half" idx="10"/>
          </p:nvPr>
        </p:nvSpPr>
        <p:spPr/>
        <p:txBody>
          <a:bodyPr/>
          <a:lstStyle/>
          <a:p>
            <a:pPr>
              <a:defRPr/>
            </a:pPr>
            <a:r>
              <a:rPr lang="de-DE" smtClean="0"/>
              <a:t>September 2010</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DD69742-A1F4-9247-9BFF-5372D470A195}"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Support for the PAR</a:t>
            </a:r>
            <a:endParaRPr lang="en-US" dirty="0"/>
          </a:p>
        </p:txBody>
      </p:sp>
      <p:sp>
        <p:nvSpPr>
          <p:cNvPr id="3" name="Inhaltsplatzhalter 2"/>
          <p:cNvSpPr>
            <a:spLocks noGrp="1"/>
          </p:cNvSpPr>
          <p:nvPr>
            <p:ph idx="1"/>
          </p:nvPr>
        </p:nvSpPr>
        <p:spPr/>
        <p:txBody>
          <a:bodyPr/>
          <a:lstStyle/>
          <a:p>
            <a:r>
              <a:rPr lang="en-US" dirty="0" smtClean="0"/>
              <a:t>Just saying thanks for the numerous people indicating support for the project during coffee break talks </a:t>
            </a:r>
            <a:r>
              <a:rPr lang="de-DE" dirty="0" smtClean="0">
                <a:sym typeface="Wingdings"/>
              </a:rPr>
              <a:t></a:t>
            </a:r>
            <a:endParaRPr lang="en-US" dirty="0"/>
          </a:p>
        </p:txBody>
      </p:sp>
      <p:sp>
        <p:nvSpPr>
          <p:cNvPr id="4" name="Datumsplatzhalter 3"/>
          <p:cNvSpPr>
            <a:spLocks noGrp="1"/>
          </p:cNvSpPr>
          <p:nvPr>
            <p:ph type="dt" sz="half" idx="10"/>
          </p:nvPr>
        </p:nvSpPr>
        <p:spPr/>
        <p:txBody>
          <a:bodyPr/>
          <a:lstStyle/>
          <a:p>
            <a:pPr>
              <a:defRPr/>
            </a:pPr>
            <a:r>
              <a:rPr lang="de-DE" smtClean="0"/>
              <a:t>September 2010</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DD69742-A1F4-9247-9BFF-5372D470A195}"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10"/>
          </p:nvPr>
        </p:nvSpPr>
        <p:spPr>
          <a:noFill/>
        </p:spPr>
        <p:txBody>
          <a:bodyPr/>
          <a:lstStyle/>
          <a:p>
            <a:r>
              <a:rPr lang="de-DE" smtClean="0"/>
              <a:t>September 2010</a:t>
            </a:r>
            <a:endParaRPr lang="en-US"/>
          </a:p>
        </p:txBody>
      </p:sp>
      <p:sp>
        <p:nvSpPr>
          <p:cNvPr id="27651"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27652" name="Foliennummernplatzhalter 5"/>
          <p:cNvSpPr>
            <a:spLocks noGrp="1"/>
          </p:cNvSpPr>
          <p:nvPr>
            <p:ph type="sldNum" sz="quarter" idx="12"/>
          </p:nvPr>
        </p:nvSpPr>
        <p:spPr>
          <a:noFill/>
        </p:spPr>
        <p:txBody>
          <a:bodyPr/>
          <a:lstStyle/>
          <a:p>
            <a:r>
              <a:rPr lang="en-US" smtClean="0"/>
              <a:t>Slide </a:t>
            </a:r>
            <a:fld id="{F9FC66AA-89F3-024F-A9E5-1E8A890B37D6}" type="slidenum">
              <a:rPr lang="en-US" smtClean="0"/>
              <a:pPr/>
              <a:t>7</a:t>
            </a:fld>
            <a:endParaRPr lang="en-US" smtClean="0"/>
          </a:p>
        </p:txBody>
      </p:sp>
      <p:sp>
        <p:nvSpPr>
          <p:cNvPr id="27653" name="Rectangle 2"/>
          <p:cNvSpPr>
            <a:spLocks noGrp="1" noChangeArrowheads="1"/>
          </p:cNvSpPr>
          <p:nvPr>
            <p:ph type="title"/>
          </p:nvPr>
        </p:nvSpPr>
        <p:spPr/>
        <p:txBody>
          <a:bodyPr/>
          <a:lstStyle/>
          <a:p>
            <a:r>
              <a:rPr lang="en-GB"/>
              <a:t>References</a:t>
            </a:r>
          </a:p>
        </p:txBody>
      </p:sp>
      <p:sp>
        <p:nvSpPr>
          <p:cNvPr id="27654" name="Rectangle 3"/>
          <p:cNvSpPr>
            <a:spLocks noGrp="1" noChangeArrowheads="1"/>
          </p:cNvSpPr>
          <p:nvPr>
            <p:ph type="body" idx="1"/>
          </p:nvPr>
        </p:nvSpPr>
        <p:spPr/>
        <p:txBody>
          <a:bodyPr/>
          <a:lstStyle/>
          <a:p>
            <a:r>
              <a:rPr lang="en-US" dirty="0" smtClean="0"/>
              <a:t>11-10/0832r0: Comments to FIA PAR &amp; 5C</a:t>
            </a:r>
          </a:p>
          <a:p>
            <a:r>
              <a:rPr lang="en-US" dirty="0" smtClean="0"/>
              <a:t>11-10/0980r0: Summary &amp; Comments FIA Security Analysis Bob </a:t>
            </a:r>
            <a:r>
              <a:rPr lang="en-US" dirty="0" err="1" smtClean="0"/>
              <a:t>Moskowitz</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0</TotalTime>
  <Words>868</Words>
  <Application>Microsoft Macintosh PowerPoint</Application>
  <PresentationFormat>Bildschirmpräsentation (4:3)</PresentationFormat>
  <Paragraphs>67</Paragraphs>
  <Slides>7</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7</vt:i4>
      </vt:variant>
    </vt:vector>
  </HeadingPairs>
  <TitlesOfParts>
    <vt:vector size="9" baseType="lpstr">
      <vt:lpstr>802-11-Submission-emmelmann</vt:lpstr>
      <vt:lpstr>Dokument</vt:lpstr>
      <vt:lpstr>How does the (new) Fast Initial Link Set-Up PAR address risen concerns?</vt:lpstr>
      <vt:lpstr>Abstract</vt:lpstr>
      <vt:lpstr>Scope</vt:lpstr>
      <vt:lpstr>Security related comments</vt:lpstr>
      <vt:lpstr>General</vt:lpstr>
      <vt:lpstr>Support for the PAR</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the (new) Fast Initial Link Set-Up PAR address risen concerns?</dc:title>
  <dc:subject/>
  <dc:creator>Marc Emmelmann</dc:creator>
  <cp:keywords/>
  <dc:description/>
  <cp:lastModifiedBy>Marc Emmelmann</cp:lastModifiedBy>
  <cp:revision>13</cp:revision>
  <cp:lastPrinted>1998-02-10T13:28:06Z</cp:lastPrinted>
  <dcterms:created xsi:type="dcterms:W3CDTF">2010-09-14T02:09:04Z</dcterms:created>
  <dcterms:modified xsi:type="dcterms:W3CDTF">2010-09-14T05:06:23Z</dcterms:modified>
  <cp:category/>
</cp:coreProperties>
</file>