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8"/>
  </p:notesMasterIdLst>
  <p:sldIdLst>
    <p:sldId id="282" r:id="rId2"/>
    <p:sldId id="277" r:id="rId3"/>
    <p:sldId id="257" r:id="rId4"/>
    <p:sldId id="275" r:id="rId5"/>
    <p:sldId id="278" r:id="rId6"/>
    <p:sldId id="269" r:id="rId7"/>
    <p:sldId id="263" r:id="rId8"/>
    <p:sldId id="259" r:id="rId9"/>
    <p:sldId id="260" r:id="rId10"/>
    <p:sldId id="283" r:id="rId11"/>
    <p:sldId id="284" r:id="rId12"/>
    <p:sldId id="285" r:id="rId13"/>
    <p:sldId id="280" r:id="rId14"/>
    <p:sldId id="279" r:id="rId15"/>
    <p:sldId id="262" r:id="rId16"/>
    <p:sldId id="281" r:id="rId1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8" autoAdjust="0"/>
    <p:restoredTop sz="84841" autoAdjust="0"/>
  </p:normalViewPr>
  <p:slideViewPr>
    <p:cSldViewPr>
      <p:cViewPr varScale="1">
        <p:scale>
          <a:sx n="75" d="100"/>
          <a:sy n="75" d="100"/>
        </p:scale>
        <p:origin x="-100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9AAC5911-0ED1-4582-8688-84303CD75330}" type="datetimeFigureOut">
              <a:rPr lang="en-US"/>
              <a:pPr>
                <a:defRPr/>
              </a:pPr>
              <a:t>9/14/2010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15563407-08E6-4370-88D5-3FD22A173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563407-08E6-4370-88D5-3FD22A17324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563407-08E6-4370-88D5-3FD22A17324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563407-08E6-4370-88D5-3FD22A17324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See: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http://www.tiaonline.org/standards/committees/committee.cfm?comm=tr-50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and: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http://www.etsi.org/WebSite/NewsandEvents/M2M/2010_M2M_INTRO.aspx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and: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F71B3D-3F09-4BA5-91A1-79055A7F9AE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563407-08E6-4370-88D5-3FD22A17324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D43E58-3FD4-4B66-889A-EC33C247771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563407-08E6-4370-88D5-3FD22A17324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563407-08E6-4370-88D5-3FD22A1732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7239BB-A011-4CEB-87BC-98281404E6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BF40A7-3647-4983-B686-27BA1224320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563407-08E6-4370-88D5-3FD22A17324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5DCC14-56CC-4D57-915F-561038986B8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1A6BD4-42FF-42DC-93F8-C31B5393D68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E48F9B-D17D-4949-BB36-036897376C4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46F4C6-0490-4DE3-9B2C-1C2B547B8EA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52CA0-8569-4F76-89A1-07088F395C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13077" y="6475413"/>
            <a:ext cx="263084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>
                <a:latin typeface="Times New Roman" pitchFamily="18" charset="0"/>
              </a:rPr>
              <a:t>B.Carney</a:t>
            </a:r>
            <a:r>
              <a:rPr lang="en-US" dirty="0" smtClean="0">
                <a:latin typeface="Times New Roman" pitchFamily="18" charset="0"/>
              </a:rPr>
              <a:t>, OakTree Wireless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B.Carney (OakTree Consulting)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1D1C2-7E2B-4EF2-8343-F8BA86D63D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B.Carney (OakTree Consulting)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C0652-4EEE-49F6-B587-9F0D45780F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70483" y="6475413"/>
            <a:ext cx="29734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latin typeface="Times New Roman" pitchFamily="18" charset="0"/>
              </a:rPr>
              <a:t>B.Carney</a:t>
            </a:r>
            <a:r>
              <a:rPr lang="en-US" dirty="0" smtClean="0"/>
              <a:t> (</a:t>
            </a:r>
            <a:r>
              <a:rPr lang="en-US" dirty="0" smtClean="0">
                <a:latin typeface="Times New Roman" pitchFamily="18" charset="0"/>
              </a:rPr>
              <a:t>OakTree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</a:rPr>
              <a:t>Consulting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A6A47-35D1-40BA-8D0C-D8CDD16480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B.Carney (OakTree Consulting)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846D0-B2D3-4C29-8151-8B69272520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B.Carney (OakTree Consulting)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892C5-3680-4918-B235-9E8203FB37E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B.Carney (OakTree Consulting)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9BAC4-E4C3-43E2-9CEA-28A2352505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B.Carney (OakTree Consulting)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8C6EC-E258-4F49-BE3B-E49EB347FE6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B.Carney (OakTree Consulting)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32207-6938-4043-BD85-175A9753F8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B.Carney (OakTree Consulting)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E03ED-CB75-49CD-85C0-A87776B7A7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B.Carney (OakTree Consulting)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1B978-AE63-404E-B086-78277421BA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baseline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August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35830" y="6475413"/>
            <a:ext cx="31080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 </a:t>
            </a:r>
            <a:r>
              <a:rPr lang="en-US" dirty="0" err="1" smtClean="0">
                <a:latin typeface="Times New Roman" pitchFamily="18" charset="0"/>
              </a:rPr>
              <a:t>B.Carney</a:t>
            </a:r>
            <a:r>
              <a:rPr lang="en-US" dirty="0" smtClean="0">
                <a:latin typeface="Times New Roman" pitchFamily="18" charset="0"/>
              </a:rPr>
              <a:t> (OakTree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</a:rPr>
              <a:t>Consulting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75448" y="6475413"/>
            <a:ext cx="26930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baseline="0">
                <a:latin typeface="Times New Roman" pitchFamily="18" charset="0"/>
              </a:defRPr>
            </a:lvl1pPr>
          </a:lstStyle>
          <a:p>
            <a:pPr>
              <a:defRPr/>
            </a:pPr>
            <a:fld id="{226C9E7D-9FDB-42CD-8E4C-0D82BF5E43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baseline="0" dirty="0">
                <a:latin typeface="Times New Roman" pitchFamily="18" charset="0"/>
              </a:rPr>
              <a:t>doc.: IEEE </a:t>
            </a:r>
            <a:r>
              <a:rPr lang="en-US" sz="1800" b="1" baseline="0" dirty="0" smtClean="0">
                <a:latin typeface="Times New Roman" pitchFamily="18" charset="0"/>
              </a:rPr>
              <a:t>802.11-10/1120r0</a:t>
            </a:r>
            <a:endParaRPr lang="en-US" sz="1800" b="1" baseline="0" dirty="0"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baseline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bill.carney@oaktreewireless.co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arth.hillman@oaktreewireless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13077" y="6475413"/>
            <a:ext cx="2630848" cy="276999"/>
          </a:xfrm>
          <a:noFill/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</a:rPr>
              <a:t>B.Carney</a:t>
            </a:r>
            <a:r>
              <a:rPr lang="en-US" dirty="0" smtClean="0">
                <a:latin typeface="Times New Roman" pitchFamily="18" charset="0"/>
              </a:rPr>
              <a:t>, OakTree Wireless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71600"/>
            <a:ext cx="7772400" cy="1066800"/>
          </a:xfrm>
          <a:noFill/>
        </p:spPr>
        <p:txBody>
          <a:bodyPr/>
          <a:lstStyle/>
          <a:p>
            <a:r>
              <a:rPr lang="en-US" u="sng" dirty="0" smtClean="0">
                <a:effectLst/>
              </a:rPr>
              <a:t>“</a:t>
            </a:r>
            <a:r>
              <a:rPr lang="en-US" u="sng" dirty="0" smtClean="0">
                <a:effectLst/>
              </a:rPr>
              <a:t>L</a:t>
            </a:r>
            <a:r>
              <a:rPr lang="en-US" u="sng" baseline="30000" dirty="0" smtClean="0">
                <a:solidFill>
                  <a:schemeClr val="tx1"/>
                </a:solidFill>
                <a:effectLst/>
              </a:rPr>
              <a:t>3</a:t>
            </a:r>
            <a:r>
              <a:rPr lang="en-US" u="sng" dirty="0" smtClean="0">
                <a:effectLst/>
              </a:rPr>
              <a:t>”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LONGER Range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LOWER Data Rate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LOWER Energy/Power</a:t>
            </a:r>
            <a:br>
              <a:rPr lang="en-US" dirty="0" smtClean="0">
                <a:effectLst/>
              </a:rPr>
            </a:br>
            <a:r>
              <a:rPr lang="en-US" dirty="0" smtClean="0"/>
              <a:t>Wi-Fi for the “Internet of Things”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98825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2010-09-13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52383593"/>
              </p:ext>
            </p:extLst>
          </p:nvPr>
        </p:nvGraphicFramePr>
        <p:xfrm>
          <a:off x="534988" y="4065588"/>
          <a:ext cx="7723187" cy="1730375"/>
        </p:xfrm>
        <a:graphic>
          <a:graphicData uri="http://schemas.openxmlformats.org/presentationml/2006/ole">
            <p:oleObj spid="_x0000_s39938" name="Document" r:id="rId4" imgW="9012746" imgH="2025380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36036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Exploration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924800" cy="4343400"/>
          </a:xfrm>
        </p:spPr>
        <p:txBody>
          <a:bodyPr/>
          <a:lstStyle/>
          <a:p>
            <a:r>
              <a:rPr lang="en-US" sz="2000" dirty="0" smtClean="0"/>
              <a:t>Remote, outdoor, battery-operated, parking lot payment kiosk</a:t>
            </a:r>
          </a:p>
          <a:p>
            <a:r>
              <a:rPr lang="en-US" sz="2000" dirty="0" smtClean="0"/>
              <a:t>STA served by neighborhood, carrier, or dedicated network</a:t>
            </a:r>
          </a:p>
          <a:p>
            <a:pPr lvl="1"/>
            <a:r>
              <a:rPr lang="en-US" sz="1800" dirty="0" smtClean="0"/>
              <a:t>Take advantage of whatever 802.11 connectivity may pre-exist</a:t>
            </a:r>
          </a:p>
          <a:p>
            <a:r>
              <a:rPr lang="en-US" sz="2000" dirty="0" smtClean="0"/>
              <a:t>Infrequent, intermittent network connectivity</a:t>
            </a:r>
          </a:p>
          <a:p>
            <a:pPr lvl="1"/>
            <a:r>
              <a:rPr lang="en-US" sz="1800" dirty="0" smtClean="0"/>
              <a:t>Status polling and command by network control application:</a:t>
            </a:r>
          </a:p>
          <a:p>
            <a:pPr lvl="2"/>
            <a:r>
              <a:rPr lang="en-US" sz="1600" dirty="0"/>
              <a:t>B</a:t>
            </a:r>
            <a:r>
              <a:rPr lang="en-US" sz="1600" dirty="0" smtClean="0"/>
              <a:t>attery life, system status/health, ticket inventory, demand-based rate schedule changes, firmware updates, etc…</a:t>
            </a:r>
          </a:p>
          <a:p>
            <a:pPr lvl="1"/>
            <a:r>
              <a:rPr lang="en-US" sz="1800" dirty="0" smtClean="0"/>
              <a:t>User transaction processing:</a:t>
            </a:r>
          </a:p>
          <a:p>
            <a:pPr lvl="2"/>
            <a:r>
              <a:rPr lang="en-US" sz="1600" dirty="0" smtClean="0"/>
              <a:t>Credit/debit card authorizations, monthly pass updates, etc…</a:t>
            </a:r>
          </a:p>
          <a:p>
            <a:r>
              <a:rPr lang="en-US" sz="2000" dirty="0" err="1" smtClean="0"/>
              <a:t>Bursty</a:t>
            </a:r>
            <a:r>
              <a:rPr lang="en-US" sz="2000" dirty="0" smtClean="0"/>
              <a:t>, low-volume, low bit quantity, a-periodic communication</a:t>
            </a:r>
          </a:p>
          <a:p>
            <a:pPr lvl="1"/>
            <a:r>
              <a:rPr lang="en-US" sz="1600" dirty="0" smtClean="0"/>
              <a:t>Time of day, demand variations (i.e., not streaming, continuous or </a:t>
            </a:r>
            <a:r>
              <a:rPr lang="en-US" sz="1600" dirty="0" err="1" smtClean="0"/>
              <a:t>QoS</a:t>
            </a:r>
            <a:r>
              <a:rPr lang="en-US" sz="1600" dirty="0" smtClean="0"/>
              <a:t> constrained)</a:t>
            </a:r>
          </a:p>
          <a:p>
            <a:r>
              <a:rPr lang="en-US" sz="2000" dirty="0" smtClean="0"/>
              <a:t>Reasonable battery life based on service calls frequency required for ticket replenishment or other maintenance</a:t>
            </a:r>
          </a:p>
          <a:p>
            <a:r>
              <a:rPr lang="en-US" sz="2000" dirty="0" smtClean="0"/>
              <a:t>Longer range due to variability of outdoor environment &amp; available networks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7724" y="6475413"/>
            <a:ext cx="2746201" cy="276999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latin typeface="Times New Roman" pitchFamily="18" charset="0"/>
              </a:rPr>
              <a:t>B.Carney</a:t>
            </a:r>
            <a:r>
              <a:rPr lang="en-US" dirty="0" smtClean="0"/>
              <a:t>, </a:t>
            </a:r>
            <a:r>
              <a:rPr lang="en-US" dirty="0" smtClean="0">
                <a:latin typeface="Times New Roman" pitchFamily="18" charset="0"/>
              </a:rPr>
              <a:t>OakTree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</a:rPr>
              <a:t>Wireless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1A6A47-35D1-40BA-8D0C-D8CDD16480A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Use Case Detail – Association Burdens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1800" dirty="0" smtClean="0"/>
              <a:t>Greatly variable Down/Sleep periods, based on transaction activity, network application control/polling, time of day</a:t>
            </a:r>
          </a:p>
          <a:p>
            <a:pPr lvl="1"/>
            <a:r>
              <a:rPr lang="en-US" sz="1400" dirty="0" smtClean="0"/>
              <a:t>Connectivity requirements could vary from seconds to possibly days (when parking lot not used on weekend)</a:t>
            </a:r>
          </a:p>
          <a:p>
            <a:pPr lvl="1"/>
            <a:r>
              <a:rPr lang="en-US" sz="1400" dirty="0" smtClean="0"/>
              <a:t>STA ideally remains associated, regardless of its ability to listen and respond</a:t>
            </a:r>
          </a:p>
          <a:p>
            <a:r>
              <a:rPr lang="en-US" sz="1800" dirty="0" smtClean="0"/>
              <a:t>Beacon listen interval is an ideal mechanism, but variations between APs pose challenge:</a:t>
            </a:r>
          </a:p>
          <a:p>
            <a:pPr lvl="1"/>
            <a:r>
              <a:rPr lang="en-US" sz="1400" dirty="0" smtClean="0"/>
              <a:t>APs beacon listen interval is too short.  APs beacon listen interval is limited to a maximum value (sometimes, in the range of minutes).  This Use Case would clearly benefit from a longer beacon listen interval</a:t>
            </a:r>
          </a:p>
          <a:p>
            <a:r>
              <a:rPr lang="en-US" sz="1800" dirty="0" smtClean="0"/>
              <a:t>Difficult to uniformly optimize power consumption or minimize heat dissipation with existing APs as settings are vendor-specific, non-standard and often undocumented</a:t>
            </a:r>
          </a:p>
          <a:p>
            <a:pPr lvl="1"/>
            <a:r>
              <a:rPr lang="en-US" sz="1400" dirty="0" smtClean="0"/>
              <a:t>Maximum beacon listen interval</a:t>
            </a:r>
          </a:p>
          <a:p>
            <a:pPr lvl="1"/>
            <a:r>
              <a:rPr lang="en-US" sz="1400" dirty="0" smtClean="0"/>
              <a:t>STA idle time before buffered data is flushed</a:t>
            </a:r>
          </a:p>
          <a:p>
            <a:pPr lvl="1"/>
            <a:r>
              <a:rPr lang="en-US" sz="1400" dirty="0" smtClean="0"/>
              <a:t>STA idle time before AP disassociates a station   </a:t>
            </a:r>
          </a:p>
          <a:p>
            <a:r>
              <a:rPr lang="en-US" sz="1800" dirty="0" smtClean="0"/>
              <a:t>Consequently Sensor STAs such as this Use Case will be disassociated too frequently and consume extra energy during re-association</a:t>
            </a:r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84900" y="6475413"/>
            <a:ext cx="2759025" cy="276999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latin typeface="Times New Roman" pitchFamily="18" charset="0"/>
              </a:rPr>
              <a:t>B.Carney</a:t>
            </a:r>
            <a:r>
              <a:rPr lang="en-US" dirty="0" smtClean="0"/>
              <a:t> (</a:t>
            </a:r>
            <a:r>
              <a:rPr lang="en-US" dirty="0" smtClean="0">
                <a:latin typeface="Times New Roman" pitchFamily="18" charset="0"/>
              </a:rPr>
              <a:t>OakTree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</a:rPr>
              <a:t>Wireless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1A6A47-35D1-40BA-8D0C-D8CDD16480A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Different Kind of </a:t>
            </a:r>
            <a:r>
              <a:rPr lang="en-US" dirty="0" err="1" smtClean="0"/>
              <a:t>QoS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sz="1800" dirty="0" smtClean="0"/>
              <a:t>Non-streaming, non-continuous traffic; The opposite of .11e</a:t>
            </a:r>
          </a:p>
          <a:p>
            <a:pPr lvl="1"/>
            <a:r>
              <a:rPr lang="en-US" sz="1600" dirty="0" err="1" smtClean="0"/>
              <a:t>Bursty</a:t>
            </a:r>
            <a:r>
              <a:rPr lang="en-US" sz="1600" dirty="0" smtClean="0"/>
              <a:t>, infrequent connections, small data payloads</a:t>
            </a:r>
          </a:p>
          <a:p>
            <a:r>
              <a:rPr lang="en-US" sz="1800" dirty="0" smtClean="0"/>
              <a:t>AP could </a:t>
            </a:r>
            <a:r>
              <a:rPr lang="en-US" sz="1800" dirty="0" smtClean="0"/>
              <a:t>report </a:t>
            </a:r>
            <a:r>
              <a:rPr lang="en-US" sz="1800" dirty="0" smtClean="0"/>
              <a:t>its extended </a:t>
            </a:r>
            <a:r>
              <a:rPr lang="en-US" sz="1800" dirty="0" smtClean="0"/>
              <a:t>beaconing support, </a:t>
            </a:r>
            <a:r>
              <a:rPr lang="en-US" sz="1800" dirty="0" err="1" smtClean="0"/>
              <a:t>reassociation</a:t>
            </a:r>
            <a:r>
              <a:rPr lang="en-US" sz="1800" dirty="0" smtClean="0"/>
              <a:t> policies and data buffering capabilities</a:t>
            </a:r>
          </a:p>
          <a:p>
            <a:r>
              <a:rPr lang="en-US" sz="1800" b="1" dirty="0" smtClean="0">
                <a:solidFill>
                  <a:schemeClr val="tx1"/>
                </a:solidFill>
                <a:latin typeface="+mn-lt"/>
              </a:rPr>
              <a:t>STA/AP management coordination of this Use Case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: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+mn-lt"/>
              </a:rPr>
              <a:t>Kiosk STA associates 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to a Wi-Fi 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AP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+mn-lt"/>
              </a:rPr>
              <a:t>STA announces 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to 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AP 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that it 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will/would like to 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go to sleep for a long beacon listen interval (1 hour for 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example) and goes 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to 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sleep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+mn-lt"/>
              </a:rPr>
              <a:t>AP 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will maintain association for the 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STA and will 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buffer data </a:t>
            </a:r>
            <a:r>
              <a:rPr lang="en-US" sz="1600" dirty="0" smtClean="0"/>
              <a:t>intended for the STA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+mn-lt"/>
              </a:rPr>
              <a:t>Upon wake, STA connects 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to the AP without complete re-association and security 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handshaking and AP 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sends buffered data to 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STA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+mn-lt"/>
              </a:rPr>
              <a:t>STA goes 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to sleep 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again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+mn-lt"/>
              </a:rPr>
              <a:t>By advertising an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extended beacon listen interval and AP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operational characteristics,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both </a:t>
            </a:r>
            <a:r>
              <a:rPr lang="en-US" sz="2000" dirty="0" smtClean="0">
                <a:latin typeface="+mn-lt"/>
              </a:rPr>
              <a:t>STA and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AP coordinate to minimize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re-associations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and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requests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for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retransmission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84900" y="6475413"/>
            <a:ext cx="2759025" cy="276999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latin typeface="Times New Roman" pitchFamily="18" charset="0"/>
              </a:rPr>
              <a:t>B.Carney</a:t>
            </a:r>
            <a:r>
              <a:rPr lang="en-US" dirty="0" smtClean="0"/>
              <a:t> (</a:t>
            </a:r>
            <a:r>
              <a:rPr lang="en-US" dirty="0" smtClean="0">
                <a:latin typeface="Times New Roman" pitchFamily="18" charset="0"/>
              </a:rPr>
              <a:t>OakTree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</a:rPr>
              <a:t>Wireless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1A6A47-35D1-40BA-8D0C-D8CDD16480A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Sample Standards Activities Helping to Move in the Right Direction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54563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b="1" dirty="0" smtClean="0"/>
              <a:t>Systems/Application level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TIA TR-50 – Smart Device Communications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Develops a framework and application support platforms for a wide range of IOT applications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Coordinated with ETSI in Europe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ETSI’s M2M project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Develops a framework and application support platforms for a wide range of IOT applications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Coordinated with TIA and ITU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SEP 2.0 – Smart Energy Profile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Application layer for specific market segment that would further benefit from addressing market requirements of LONGER Range, Lower Power/Energy, LOWER Data Rates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b="1" dirty="0" smtClean="0"/>
              <a:t>Access Level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802.11af – TVWS and 802.11ah – S1G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Adding available </a:t>
            </a:r>
            <a:r>
              <a:rPr lang="en-US" dirty="0" smtClean="0"/>
              <a:t>worldwide </a:t>
            </a:r>
            <a:r>
              <a:rPr lang="en-US" dirty="0" smtClean="0"/>
              <a:t>spectrum for Wi-Fi below 1Ghz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Many Devices for specific segments/applications may eventually prioritize operation in these new bands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Better outdoor propagation characteristics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Improved coexistence with other co-located  radios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802.11 FIA – Fast Initial Authentication Study Group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May help with the power savings for devices that briefly and infrequently join networks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13077" y="6475413"/>
            <a:ext cx="2630848" cy="276999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</a:rPr>
              <a:t>B.Carney</a:t>
            </a:r>
            <a:r>
              <a:rPr lang="en-US" dirty="0" smtClean="0">
                <a:latin typeface="Times New Roman" pitchFamily="18" charset="0"/>
              </a:rPr>
              <a:t>, OakTree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63578-EA16-4DBB-BC5F-EA4F68B5632C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Possible Next Steps?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6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Define detailed application/use case scenarios for Long Range, Low Data rate and Low Energy/Power applications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Examine capabilities of existing/in-progress 802.11 specifications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and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WFA programs for ability to support detailed use case requirements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Gap(s) in the standard, requiring new capabilities? 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100" dirty="0" smtClean="0"/>
              <a:t>Possibly pursue 802.11 Study Group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Requirements can be addressed by existing 802.11?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100" dirty="0" smtClean="0"/>
              <a:t>Can these be satisfied and implemented while coexisting with standard Wi-Fi products and Certifications?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100" dirty="0" smtClean="0"/>
              <a:t>Possibly consider new certifications within WFA?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100" dirty="0" smtClean="0"/>
              <a:t>…?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13077" y="6475413"/>
            <a:ext cx="2630848" cy="276999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</a:rPr>
              <a:t>B.Carney</a:t>
            </a:r>
            <a:r>
              <a:rPr lang="en-US" dirty="0" smtClean="0">
                <a:latin typeface="Times New Roman" pitchFamily="18" charset="0"/>
              </a:rPr>
              <a:t>, OakTree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1F78F-158C-40E5-8047-3DCA4A0417A2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6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Enormous opportunity to expand the Wi-Fi ecosystem by enabling “Internet of Things”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market requirements for this Third Wave are unique and distinct, primarily distinguished by the need for IP connectivity and leveraging the existing Wi-Fi footprint, plus: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Longer </a:t>
            </a:r>
            <a:r>
              <a:rPr lang="en-US" dirty="0" smtClean="0"/>
              <a:t>R</a:t>
            </a:r>
            <a:r>
              <a:rPr lang="en-US" dirty="0" smtClean="0"/>
              <a:t>ange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Lower Power/Energy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Lower Data Rate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Organize the WLAN industry to identify the best approach to support this vast market opportunity entitlement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13077" y="6475413"/>
            <a:ext cx="2630848" cy="276999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</a:rPr>
              <a:t>B.Carney</a:t>
            </a:r>
            <a:r>
              <a:rPr lang="en-US" dirty="0" smtClean="0">
                <a:latin typeface="Times New Roman" pitchFamily="18" charset="0"/>
              </a:rPr>
              <a:t>, OakTree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02D40-D070-44A3-AC13-76E4CB76ACCB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Follow-Up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Bill Carney</a:t>
            </a:r>
          </a:p>
          <a:p>
            <a:pPr lvl="1"/>
            <a:r>
              <a:rPr lang="en-US" dirty="0">
                <a:hlinkClick r:id="rId3"/>
              </a:rPr>
              <a:t>b</a:t>
            </a:r>
            <a:r>
              <a:rPr lang="en-US" dirty="0" smtClean="0">
                <a:hlinkClick r:id="rId3"/>
              </a:rPr>
              <a:t>ill.carney@oaktreewireless.com</a:t>
            </a:r>
            <a:endParaRPr lang="en-US" dirty="0" smtClean="0"/>
          </a:p>
          <a:p>
            <a:r>
              <a:rPr lang="en-US" dirty="0" smtClean="0"/>
              <a:t>Garth Hillman</a:t>
            </a:r>
          </a:p>
          <a:p>
            <a:pPr lvl="1"/>
            <a:r>
              <a:rPr lang="en-US" dirty="0">
                <a:hlinkClick r:id="rId4"/>
              </a:rPr>
              <a:t>g</a:t>
            </a:r>
            <a:r>
              <a:rPr lang="en-US" dirty="0" smtClean="0">
                <a:hlinkClick r:id="rId4"/>
              </a:rPr>
              <a:t>arth.hillman@oaktreewireless.com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13077" y="6475413"/>
            <a:ext cx="2630848" cy="276999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</a:rPr>
              <a:t>B.Carney</a:t>
            </a:r>
            <a:r>
              <a:rPr lang="en-US" dirty="0" smtClean="0">
                <a:latin typeface="Times New Roman" pitchFamily="18" charset="0"/>
              </a:rPr>
              <a:t>, OakTree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1A6A47-35D1-40BA-8D0C-D8CDD16480A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OakTree Wireless Consulting is engaged in a number of projects on behalf of clients with diverse businesses where 802.11 connectivity provides important new functionality for core product lines</a:t>
            </a:r>
          </a:p>
          <a:p>
            <a:pPr eaLnBrk="1" hangingPunct="1"/>
            <a:r>
              <a:rPr lang="en-US" dirty="0" smtClean="0"/>
              <a:t>This work has provided interesting insight into some common market requirements for new 802.11 applications, not optimally serviced by today’s Wi-Fi offerings</a:t>
            </a:r>
          </a:p>
          <a:p>
            <a:pPr eaLnBrk="1" hangingPunct="1"/>
            <a:r>
              <a:rPr lang="en-US" dirty="0" smtClean="0"/>
              <a:t>OakTree is initiating industry discussion about how to best enable this market and these applications for the rapid adoption of 802.11-based technology</a:t>
            </a:r>
          </a:p>
          <a:p>
            <a:pPr eaLnBrk="1" hangingPunct="1"/>
            <a:r>
              <a:rPr lang="en-US" dirty="0" smtClean="0"/>
              <a:t>Informational presentation only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eeking dialogue and interest for offline follow-up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13077" y="6475413"/>
            <a:ext cx="2630848" cy="276999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</a:rPr>
              <a:t>B.Carney</a:t>
            </a:r>
            <a:r>
              <a:rPr lang="en-US" dirty="0" smtClean="0">
                <a:latin typeface="Times New Roman" pitchFamily="18" charset="0"/>
              </a:rPr>
              <a:t>, OakTree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3D0C8-021E-4C9A-82F8-8E77E3C1E484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10 Years of Phenomenal Wi-Fi Success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/>
              <a:t>Wi-Fi is clearly one of the top 10 world-changing technologies developed and deployed in the last decade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200" dirty="0" smtClean="0"/>
              <a:t>Wi-Fi is affordable, dependable, ubiquitous and secure which has made it universally understood, desired and a necessary part of living, working and communicating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/>
              <a:t>2000 – 2005: The First Wave of Wi-Fi Adoption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200" dirty="0" smtClean="0"/>
              <a:t>PC/IT/Peripheral devices: 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dirty="0" smtClean="0"/>
              <a:t>Laptops, Printers, Access Points, Routers, ….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9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/>
              <a:t>2005 – Present: The Second Wave of Wi-Fi Adoption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200" dirty="0" smtClean="0"/>
              <a:t>Mobile Devices, Consumer Electronics: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dirty="0" err="1" smtClean="0"/>
              <a:t>Smartphones</a:t>
            </a:r>
            <a:r>
              <a:rPr lang="en-US" sz="1900" dirty="0" smtClean="0"/>
              <a:t>, Digital Cameras, Set-top Boxes, Gaming Consoles, Picture Frames,  Music Players, Televisions, 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2010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5913077" y="6475413"/>
            <a:ext cx="2630848" cy="276999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</a:rPr>
              <a:t>B.Carney</a:t>
            </a:r>
            <a:r>
              <a:rPr lang="en-US" dirty="0" smtClean="0">
                <a:latin typeface="Times New Roman" pitchFamily="18" charset="0"/>
              </a:rPr>
              <a:t>, OakTree Wireless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C5252-233A-4221-A3A7-D556DA15C6E3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Wi-Fi Adoption Rate Forecasts</a:t>
            </a:r>
          </a:p>
        </p:txBody>
      </p:sp>
      <p:pic>
        <p:nvPicPr>
          <p:cNvPr id="92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8600" y="1981200"/>
            <a:ext cx="3867150" cy="37338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13077" y="6475413"/>
            <a:ext cx="2630848" cy="276999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</a:rPr>
              <a:t>B.Carney</a:t>
            </a:r>
            <a:r>
              <a:rPr lang="en-US" dirty="0" smtClean="0">
                <a:latin typeface="Times New Roman" pitchFamily="18" charset="0"/>
              </a:rPr>
              <a:t>, OakTree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72627E-23E7-44BF-8E8D-C87C6F3C37A6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922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1981200"/>
            <a:ext cx="45910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TextBox 10"/>
          <p:cNvSpPr txBox="1">
            <a:spLocks noChangeArrowheads="1"/>
          </p:cNvSpPr>
          <p:nvPr/>
        </p:nvSpPr>
        <p:spPr bwMode="auto">
          <a:xfrm>
            <a:off x="4240213" y="4876800"/>
            <a:ext cx="47291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Wireless Sensor &amp; Control (Mu) – OnWorld 2010</a:t>
            </a:r>
          </a:p>
          <a:p>
            <a:pPr algn="ctr"/>
            <a:r>
              <a:rPr lang="en-US">
                <a:latin typeface="Calibri" pitchFamily="34" charset="0"/>
              </a:rPr>
              <a:t>Moderate Scenario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Coming: 3</a:t>
            </a:r>
            <a:r>
              <a:rPr lang="en-US" baseline="30000" dirty="0" smtClean="0"/>
              <a:t>rd</a:t>
            </a:r>
            <a:r>
              <a:rPr lang="en-US" dirty="0" smtClean="0"/>
              <a:t> Wave of Wi-Fi Adoption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“Internet of Things” </a:t>
            </a:r>
            <a:r>
              <a:rPr lang="en-US" dirty="0"/>
              <a:t>(</a:t>
            </a:r>
            <a:r>
              <a:rPr lang="en-US" dirty="0" err="1"/>
              <a:t>IoT</a:t>
            </a:r>
            <a:r>
              <a:rPr lang="en-US" dirty="0"/>
              <a:t>)</a:t>
            </a:r>
            <a:r>
              <a:rPr lang="en-US" dirty="0" smtClean="0"/>
              <a:t>– Everything Else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Demand for connectivity of “things” will increase rapidly, paced by the introduction of “smarts” into all kinds of contexts, from smart grids to smart homes to smart appliances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Wi-Fi connectivity is available worldwide in most homes and businesses,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many exciting new features, products and services are suddenly possible when non-traditional devices are capable of connecting to the internet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Sensors, instruments, monitors, controls, appliances, …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Solutions for many of these categories already deployed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IoT</a:t>
            </a:r>
            <a:r>
              <a:rPr lang="en-US" dirty="0" smtClean="0"/>
              <a:t> devices and companion applications may truly excel at their intended purposes with: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Optimizations already available within existing 802.11 specification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Possible enhancements to 802.11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Use case certifications defined by Wi-Fi Alliance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…..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 smtClean="0"/>
              <a:t>Must clearly understand Use Cases to determine next steps to take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13077" y="6475413"/>
            <a:ext cx="2630848" cy="276999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</a:rPr>
              <a:t>B.Carney</a:t>
            </a:r>
            <a:r>
              <a:rPr lang="en-US" dirty="0" smtClean="0">
                <a:latin typeface="Times New Roman" pitchFamily="18" charset="0"/>
              </a:rPr>
              <a:t>, OakTree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EB6CAB-4534-4023-815F-56D3A07B51D4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Market Awareness of Wi-Fi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“There are significant benefits to the use of Low Power Embedded Wi-Fi in wireless sensor networks. The first of these is the obvious connectivity within existing Wi-Fi networks in a given application space. </a:t>
            </a:r>
            <a:r>
              <a:rPr lang="en-US" u="sng" dirty="0" smtClean="0"/>
              <a:t>In the current economic environment, </a:t>
            </a:r>
            <a:r>
              <a:rPr lang="en-US" u="sng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Low Power Embedded Wi-Fi’s reuse of existing Wi-Fi infrastructures offers a key cost savings</a:t>
            </a:r>
            <a:r>
              <a:rPr lang="en-US" u="sng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u="sng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[..].</a:t>
            </a:r>
            <a:r>
              <a:rPr lang="en-US" u="sng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u="sng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Additionally, the built-in Internet Protocol connectivity enables much easier network deployment and management as well as the use of more well known development and management tools</a:t>
            </a:r>
            <a:r>
              <a:rPr lang="en-US" u="sng" dirty="0" smtClean="0"/>
              <a:t>.</a:t>
            </a:r>
            <a:r>
              <a:rPr lang="en-US" dirty="0" smtClean="0"/>
              <a:t>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 smtClean="0"/>
              <a:t>-- </a:t>
            </a:r>
            <a:r>
              <a:rPr lang="en-US" i="1" dirty="0" err="1" smtClean="0"/>
              <a:t>InfoTECH</a:t>
            </a:r>
            <a:r>
              <a:rPr lang="en-US" i="1" dirty="0" smtClean="0"/>
              <a:t> News, May 13, 2010</a:t>
            </a:r>
            <a:br>
              <a:rPr lang="en-US" i="1" dirty="0" smtClean="0"/>
            </a:b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13077" y="6475413"/>
            <a:ext cx="2630848" cy="276999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</a:rPr>
              <a:t>B.Carney</a:t>
            </a:r>
            <a:r>
              <a:rPr lang="en-US" dirty="0" smtClean="0">
                <a:latin typeface="Times New Roman" pitchFamily="18" charset="0"/>
              </a:rPr>
              <a:t>, OakTree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E1133-E920-4630-8E37-F942A32DA816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“Internet of Things”</a:t>
            </a:r>
            <a:br>
              <a:rPr lang="en-US" dirty="0" smtClean="0"/>
            </a:br>
            <a:r>
              <a:rPr lang="en-US" dirty="0" smtClean="0"/>
              <a:t>Major Market Segments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Energy management</a:t>
            </a:r>
          </a:p>
          <a:p>
            <a:pPr lvl="1" eaLnBrk="1" hangingPunct="1"/>
            <a:r>
              <a:rPr lang="en-US" sz="1800" smtClean="0"/>
              <a:t>Appliances</a:t>
            </a:r>
          </a:p>
          <a:p>
            <a:pPr lvl="1" eaLnBrk="1" hangingPunct="1"/>
            <a:r>
              <a:rPr lang="en-US" sz="1800" smtClean="0"/>
              <a:t>Thermostats</a:t>
            </a:r>
          </a:p>
          <a:p>
            <a:pPr lvl="1" eaLnBrk="1" hangingPunct="1"/>
            <a:r>
              <a:rPr lang="en-US" sz="1800" smtClean="0"/>
              <a:t>HVAC equipment</a:t>
            </a:r>
          </a:p>
          <a:p>
            <a:pPr lvl="1" eaLnBrk="1" hangingPunct="1"/>
            <a:r>
              <a:rPr lang="en-US" sz="1800" smtClean="0"/>
              <a:t>Metering</a:t>
            </a:r>
          </a:p>
          <a:p>
            <a:pPr eaLnBrk="1" hangingPunct="1"/>
            <a:r>
              <a:rPr lang="en-US" sz="2400" smtClean="0"/>
              <a:t>Medical/Health/Fitness</a:t>
            </a:r>
          </a:p>
          <a:p>
            <a:pPr lvl="1" eaLnBrk="1" hangingPunct="1"/>
            <a:r>
              <a:rPr lang="en-US" sz="1800" smtClean="0"/>
              <a:t>Blood glucose meters</a:t>
            </a:r>
          </a:p>
          <a:p>
            <a:pPr lvl="1" eaLnBrk="1" hangingPunct="1"/>
            <a:r>
              <a:rPr lang="en-US" sz="1800" smtClean="0"/>
              <a:t>ECG</a:t>
            </a:r>
          </a:p>
          <a:p>
            <a:pPr lvl="1" eaLnBrk="1" hangingPunct="1"/>
            <a:r>
              <a:rPr lang="en-US" sz="1800" smtClean="0"/>
              <a:t>MRI</a:t>
            </a:r>
          </a:p>
          <a:p>
            <a:pPr lvl="1" eaLnBrk="1" hangingPunct="1"/>
            <a:r>
              <a:rPr lang="en-US" sz="1800" smtClean="0"/>
              <a:t>Patient monitoring systems</a:t>
            </a:r>
          </a:p>
          <a:p>
            <a:pPr eaLnBrk="1" hangingPunct="1"/>
            <a:endParaRPr lang="en-US" sz="2400" smtClean="0">
              <a:solidFill>
                <a:srgbClr val="00B0F0"/>
              </a:solidFill>
            </a:endParaRPr>
          </a:p>
          <a:p>
            <a:pPr eaLnBrk="1" hangingPunct="1"/>
            <a:endParaRPr lang="en-US" sz="2400" smtClean="0"/>
          </a:p>
        </p:txBody>
      </p:sp>
      <p:sp>
        <p:nvSpPr>
          <p:cNvPr id="12292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Building automation</a:t>
            </a:r>
          </a:p>
          <a:p>
            <a:pPr lvl="1" eaLnBrk="1" hangingPunct="1"/>
            <a:r>
              <a:rPr lang="en-US" sz="1800" smtClean="0"/>
              <a:t>HVAC systems</a:t>
            </a:r>
          </a:p>
          <a:p>
            <a:pPr lvl="1" eaLnBrk="1" hangingPunct="1"/>
            <a:r>
              <a:rPr lang="en-US" sz="1800" smtClean="0"/>
              <a:t>Security/access control</a:t>
            </a:r>
          </a:p>
          <a:p>
            <a:pPr lvl="1" eaLnBrk="1" hangingPunct="1"/>
            <a:r>
              <a:rPr lang="en-US" sz="1800" smtClean="0"/>
              <a:t>Lighting</a:t>
            </a:r>
          </a:p>
          <a:p>
            <a:pPr eaLnBrk="1" hangingPunct="1"/>
            <a:r>
              <a:rPr lang="en-US" sz="2400" smtClean="0"/>
              <a:t>Industrial/process control</a:t>
            </a:r>
          </a:p>
          <a:p>
            <a:pPr lvl="1" eaLnBrk="1" hangingPunct="1"/>
            <a:r>
              <a:rPr lang="en-US" sz="1800" smtClean="0"/>
              <a:t>Wireless Sensor Networks</a:t>
            </a:r>
          </a:p>
          <a:p>
            <a:pPr lvl="1" eaLnBrk="1" hangingPunct="1"/>
            <a:r>
              <a:rPr lang="en-US" sz="1800" smtClean="0"/>
              <a:t>Machine to Machine</a:t>
            </a:r>
          </a:p>
          <a:p>
            <a:pPr eaLnBrk="1" hangingPunct="1"/>
            <a:r>
              <a:rPr lang="en-US" sz="2400" smtClean="0"/>
              <a:t>Transportation</a:t>
            </a:r>
          </a:p>
          <a:p>
            <a:pPr lvl="1" eaLnBrk="1" hangingPunct="1"/>
            <a:r>
              <a:rPr lang="en-US" sz="1800" smtClean="0"/>
              <a:t>In-vehicle communication</a:t>
            </a:r>
          </a:p>
          <a:p>
            <a:pPr lvl="1" eaLnBrk="1" hangingPunct="1"/>
            <a:r>
              <a:rPr lang="en-US" sz="1800" smtClean="0"/>
              <a:t>Location-based services</a:t>
            </a:r>
          </a:p>
          <a:p>
            <a:pPr lvl="1" eaLnBrk="1" hangingPunct="1"/>
            <a:endParaRPr lang="en-US" sz="32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13077" y="6475413"/>
            <a:ext cx="2630848" cy="276999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</a:rPr>
              <a:t>B.Carney</a:t>
            </a:r>
            <a:r>
              <a:rPr lang="en-US" dirty="0" smtClean="0">
                <a:latin typeface="Times New Roman" pitchFamily="18" charset="0"/>
              </a:rPr>
              <a:t>, OakTree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E1B4D-EB64-49D0-85FA-181AE7BBCD90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“Internet of Things” </a:t>
            </a:r>
            <a:br>
              <a:rPr lang="en-US" dirty="0" smtClean="0"/>
            </a:br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Very low power consumption if non-mains connected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Battery operation requiring years of life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Not necessarily high throughput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Longer range and reach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Non-human usage models (M2M)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Headless (no display)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One time easy initial setup/provision – set and forget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Highly embedded - often no host processor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Ultra-small form factors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Mobility – pedestrian and vehicular uses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	These are mostly new applications/new use cases for Wi-Fi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13077" y="6475413"/>
            <a:ext cx="2630848" cy="276999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</a:rPr>
              <a:t>B.Carney</a:t>
            </a:r>
            <a:r>
              <a:rPr lang="en-US" dirty="0" smtClean="0">
                <a:latin typeface="Times New Roman" pitchFamily="18" charset="0"/>
              </a:rPr>
              <a:t>, OakTree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0C3E5A-BDAB-44A7-A717-7A2E4EAE485E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How to Meet New Use Cases?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trend for 802.11 specification extension has primarily been towards faster PHYs, higher throughput and </a:t>
            </a:r>
            <a:r>
              <a:rPr lang="en-US" dirty="0" err="1" smtClean="0"/>
              <a:t>QoS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 smtClean="0"/>
              <a:t>Addresses requirements of IT and consumer applications such as internet access, file sharing and streaming media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 smtClean="0"/>
              <a:t>Multiple antennas and spatial diversity employed; size/power not primary design constraints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However, these are not the primary requirements/drivers of the “Internet of Things” market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 smtClean="0"/>
              <a:t>A huge market opportunity exists for wireless sensor networks which are a natural extension of the successful penetration of Wi-Fi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 smtClean="0"/>
              <a:t>The ubiquity of Wi-Fi networks is a fact that should be readily leveraged by wireless sensor applications requiring IP connectivity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 smtClean="0"/>
              <a:t>Unique characteristics of sensor applications require optimizations to meet specific sets of use cases, individually, but also sometimes collectively: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dirty="0" smtClean="0"/>
              <a:t>Long Range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dirty="0" smtClean="0"/>
              <a:t>Low Power/Energy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dirty="0" smtClean="0"/>
              <a:t>Low Data </a:t>
            </a:r>
            <a:r>
              <a:rPr lang="en-US" sz="1900" dirty="0" smtClean="0"/>
              <a:t>Rate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 smtClean="0"/>
              <a:t>	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 smtClean="0"/>
              <a:t>Focus </a:t>
            </a:r>
            <a:r>
              <a:rPr lang="en-US" sz="3600" b="1" dirty="0" smtClean="0"/>
              <a:t>on serving these Use Cases is necessary to assure Wi-Fi can be successfully adopted by this new market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13077" y="6475413"/>
            <a:ext cx="2630848" cy="276999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</a:rPr>
              <a:t>B.Carney</a:t>
            </a:r>
            <a:r>
              <a:rPr lang="en-US" dirty="0" smtClean="0">
                <a:latin typeface="Times New Roman" pitchFamily="18" charset="0"/>
              </a:rPr>
              <a:t>, OakTree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58F32-F779-4CF9-BEAA-3922EF0DD22C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1994</TotalTime>
  <Words>1518</Words>
  <Application>Microsoft Office PowerPoint</Application>
  <PresentationFormat>On-screen Show (4:3)</PresentationFormat>
  <Paragraphs>241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</vt:lpstr>
      <vt:lpstr>Microsoft Office Word 97 - 2003 Document</vt:lpstr>
      <vt:lpstr>“L3” LONGER Range LOWER Data Rate LOWER Energy/Power Wi-Fi for the “Internet of Things”</vt:lpstr>
      <vt:lpstr>Background</vt:lpstr>
      <vt:lpstr>10 Years of Phenomenal Wi-Fi Success</vt:lpstr>
      <vt:lpstr>Wi-Fi Adoption Rate Forecasts</vt:lpstr>
      <vt:lpstr>Coming: 3rd Wave of Wi-Fi Adoption</vt:lpstr>
      <vt:lpstr>Market Awareness of Wi-Fi benefits</vt:lpstr>
      <vt:lpstr>“Internet of Things” Major Market Segments</vt:lpstr>
      <vt:lpstr>“Internet of Things”  Characteristics</vt:lpstr>
      <vt:lpstr>How to Meet New Use Cases?</vt:lpstr>
      <vt:lpstr>Use Case Exploration</vt:lpstr>
      <vt:lpstr>Use Case Detail – Association Burdens</vt:lpstr>
      <vt:lpstr>A Different Kind of QoS</vt:lpstr>
      <vt:lpstr>Sample Standards Activities Helping to Move in the Right Direction</vt:lpstr>
      <vt:lpstr>Possible Next Steps?</vt:lpstr>
      <vt:lpstr>Summary</vt:lpstr>
      <vt:lpstr>Follow-Up Interest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Interneted Everythings</dc:title>
  <dc:subject>The case for a new specification</dc:subject>
  <dc:creator>Bill Carney</dc:creator>
  <cp:lastModifiedBy>Bill Carney</cp:lastModifiedBy>
  <cp:revision>196</cp:revision>
  <dcterms:created xsi:type="dcterms:W3CDTF">2010-07-06T21:00:26Z</dcterms:created>
  <dcterms:modified xsi:type="dcterms:W3CDTF">2010-09-14T07:19:21Z</dcterms:modified>
</cp:coreProperties>
</file>