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78" r:id="rId14"/>
    <p:sldId id="280" r:id="rId15"/>
    <p:sldId id="2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E54DD0C-BD7B-694F-A979-5B9481E745A2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-10/</a:t>
            </a:r>
            <a:r>
              <a:rPr lang="en-US" sz="1800" b="1" dirty="0" smtClean="0"/>
              <a:t>1106r1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 &amp; 5C Transition from FIA to Fast Initial Link Set-Up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2010-09-13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452688"/>
          <a:ext cx="8156575" cy="2828925"/>
        </p:xfrm>
        <a:graphic>
          <a:graphicData uri="http://schemas.openxmlformats.org/presentationml/2006/ole">
            <p:oleObj spid="_x0000_s15362" name="Dokument" r:id="rId4" imgW="8255000" imgH="28702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Initial Authentication &amp; Higher Layer Set-Up: Reduction of messages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19400"/>
          </a:xfrm>
        </p:spPr>
        <p:txBody>
          <a:bodyPr/>
          <a:lstStyle/>
          <a:p>
            <a:r>
              <a:rPr lang="en-US" sz="1400" dirty="0" smtClean="0"/>
              <a:t>Evaluation considers:</a:t>
            </a:r>
          </a:p>
          <a:p>
            <a:pPr lvl="1"/>
            <a:r>
              <a:rPr lang="en-US" sz="1200" dirty="0" smtClean="0"/>
              <a:t>Sync via Active Scanning</a:t>
            </a:r>
          </a:p>
          <a:p>
            <a:pPr lvl="1"/>
            <a:r>
              <a:rPr lang="en-US" sz="1200" dirty="0" smtClean="0"/>
              <a:t>Authentication as described</a:t>
            </a:r>
          </a:p>
          <a:p>
            <a:pPr lvl="1"/>
            <a:r>
              <a:rPr lang="en-US" sz="1200" dirty="0" smtClean="0"/>
              <a:t>DHCP messages to obtain IP and router information</a:t>
            </a:r>
          </a:p>
          <a:p>
            <a:pPr lvl="1"/>
            <a:r>
              <a:rPr lang="en-US" sz="1200" dirty="0" smtClean="0"/>
              <a:t>Processing time (1ms) and Transfer Time (3ms) for messages being sent to server (DHCP server or authentication server). Pls. see 11-10/988r0 for details.</a:t>
            </a:r>
          </a:p>
          <a:p>
            <a:r>
              <a:rPr lang="en-US" sz="1400" dirty="0" smtClean="0"/>
              <a:t>Keep EAP-GPSK to assure consistent comparison of achievable improvements while upholding security level</a:t>
            </a:r>
          </a:p>
          <a:p>
            <a:r>
              <a:rPr lang="en-US" sz="1400" dirty="0" smtClean="0"/>
              <a:t>Optimizes EAP-GPSK:</a:t>
            </a:r>
          </a:p>
          <a:p>
            <a:pPr lvl="1"/>
            <a:r>
              <a:rPr lang="en-US" sz="1200" dirty="0" smtClean="0"/>
              <a:t>As discussed during Beijing meeting: No security concerns risen during meeting</a:t>
            </a:r>
          </a:p>
          <a:p>
            <a:pPr lvl="1"/>
            <a:r>
              <a:rPr lang="en-US" sz="1200" dirty="0" smtClean="0"/>
              <a:t>Remove Auth-</a:t>
            </a:r>
            <a:r>
              <a:rPr lang="en-US" sz="1200" dirty="0" err="1" smtClean="0"/>
              <a:t>Req</a:t>
            </a:r>
            <a:r>
              <a:rPr lang="en-US" sz="1200" dirty="0" smtClean="0"/>
              <a:t>. / Auth-Res.</a:t>
            </a:r>
          </a:p>
          <a:p>
            <a:pPr lvl="1"/>
            <a:r>
              <a:rPr lang="en-US" sz="1200" dirty="0" smtClean="0"/>
              <a:t>AP immediately starts with EAP-GPSK-1 (remove EAPOL Start, EAP-</a:t>
            </a:r>
            <a:r>
              <a:rPr lang="en-US" sz="1200" dirty="0" err="1" smtClean="0"/>
              <a:t>Req.ID</a:t>
            </a:r>
            <a:r>
              <a:rPr lang="en-US" sz="1200" dirty="0" smtClean="0"/>
              <a:t>, EAP-</a:t>
            </a:r>
            <a:r>
              <a:rPr lang="en-US" sz="1200" dirty="0" err="1" smtClean="0"/>
              <a:t>Res.ID</a:t>
            </a:r>
            <a:r>
              <a:rPr lang="en-US" sz="1200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390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11-10/0988r0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81000" y="4572000"/>
          <a:ext cx="8382000" cy="1143000"/>
        </p:xfrm>
        <a:graphic>
          <a:graphicData uri="http://schemas.openxmlformats.org/drawingml/2006/table">
            <a:tbl>
              <a:tblPr/>
              <a:tblGrid>
                <a:gridCol w="25146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2857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Method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Message Exchange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rgbClr val="339966"/>
                          </a:solidFill>
                          <a:latin typeface="ＭＳ Ｐゴシック"/>
                        </a:rPr>
                        <a:t>Connecting Duration</a:t>
                      </a:r>
                      <a:endParaRPr lang="en-US" sz="1200" b="1" i="0" u="none" strike="noStrike" noProof="0">
                        <a:solidFill>
                          <a:srgbClr val="339966"/>
                        </a:solidFill>
                        <a:latin typeface="ＭＳ Ｐゴシック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rgbClr val="339966"/>
                          </a:solidFill>
                          <a:latin typeface="ＭＳ Ｐゴシック"/>
                        </a:rPr>
                        <a:t>Airtime Consumption</a:t>
                      </a:r>
                      <a:endParaRPr lang="en-US" sz="1200" b="1" i="0" u="none" strike="noStrike" noProof="0">
                        <a:solidFill>
                          <a:srgbClr val="339966"/>
                        </a:solidFill>
                        <a:latin typeface="ＭＳ Ｐゴシック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DS1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OFDM6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OFDM54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DS1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OFDM6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OFDM54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IEEE802.11i (EAP-GPSK)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12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108,664μS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76,989μS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72,092μS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49,232μS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9,257μS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3,962μS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Optimize EAP-GPSK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94,752μS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66,409μS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61,921μS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42,428μS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7,860μS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dirty="0" smtClean="0">
                          <a:latin typeface="Arial"/>
                        </a:rPr>
                        <a:t>3,073μS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0" y="58674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</a:rPr>
              <a:t>Next optimization: Picky Backing </a:t>
            </a:r>
            <a:r>
              <a:rPr lang="en-US" sz="1400" b="1" kern="0" dirty="0" err="1" smtClean="0">
                <a:latin typeface="+mn-lt"/>
                <a:ea typeface="ＭＳ Ｐゴシック" charset="-128"/>
                <a:cs typeface="ＭＳ Ｐゴシック" charset="-128"/>
                <a:sym typeface="Wingdings"/>
              </a:rPr>
              <a:t></a:t>
            </a: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  <a:sym typeface="Wingdings"/>
              </a:rPr>
              <a:t> parallel exchange of DHCP-messages with authentication message transfer </a:t>
            </a:r>
            <a:endParaRPr kumimoji="0" lang="en-US" sz="1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Piggybacking of DHCP: one possible approach </a:t>
            </a:r>
            <a:r>
              <a:rPr lang="en-US" sz="2400" baseline="30000" dirty="0" smtClean="0"/>
              <a:t>(*)</a:t>
            </a:r>
            <a:endParaRPr lang="en-US" baseline="30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" name="Gruppierung 6"/>
          <p:cNvGrpSpPr/>
          <p:nvPr/>
        </p:nvGrpSpPr>
        <p:grpSpPr>
          <a:xfrm>
            <a:off x="271233" y="1371600"/>
            <a:ext cx="8633055" cy="4967287"/>
            <a:chOff x="271233" y="1528763"/>
            <a:chExt cx="8633055" cy="4967287"/>
          </a:xfrm>
        </p:grpSpPr>
        <p:sp>
          <p:nvSpPr>
            <p:cNvPr id="8" name="正方形/長方形 84"/>
            <p:cNvSpPr/>
            <p:nvPr/>
          </p:nvSpPr>
          <p:spPr>
            <a:xfrm>
              <a:off x="631825" y="5100638"/>
              <a:ext cx="1068388" cy="9699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sp>
          <p:nvSpPr>
            <p:cNvPr id="9" name="正方形/長方形 80"/>
            <p:cNvSpPr/>
            <p:nvPr/>
          </p:nvSpPr>
          <p:spPr>
            <a:xfrm>
              <a:off x="631825" y="2840038"/>
              <a:ext cx="1958975" cy="20208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cxnSp>
          <p:nvCxnSpPr>
            <p:cNvPr id="10" name="直線コネクタ 53"/>
            <p:cNvCxnSpPr/>
            <p:nvPr/>
          </p:nvCxnSpPr>
          <p:spPr>
            <a:xfrm rot="5400000">
              <a:off x="107951" y="4381500"/>
              <a:ext cx="331311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34"/>
            <p:cNvCxnSpPr/>
            <p:nvPr/>
          </p:nvCxnSpPr>
          <p:spPr>
            <a:xfrm flipV="1">
              <a:off x="1611313" y="289718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36"/>
            <p:cNvCxnSpPr/>
            <p:nvPr/>
          </p:nvCxnSpPr>
          <p:spPr>
            <a:xfrm>
              <a:off x="1765300" y="2830513"/>
              <a:ext cx="1598613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52"/>
            <p:cNvCxnSpPr/>
            <p:nvPr/>
          </p:nvCxnSpPr>
          <p:spPr>
            <a:xfrm flipV="1">
              <a:off x="1763713" y="3219450"/>
              <a:ext cx="1600200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7"/>
            <p:cNvCxnSpPr/>
            <p:nvPr/>
          </p:nvCxnSpPr>
          <p:spPr>
            <a:xfrm>
              <a:off x="752475" y="2424113"/>
              <a:ext cx="860425" cy="133350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0"/>
            <p:cNvCxnSpPr/>
            <p:nvPr/>
          </p:nvCxnSpPr>
          <p:spPr>
            <a:xfrm rot="5400000">
              <a:off x="-1526381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1"/>
            <p:cNvCxnSpPr/>
            <p:nvPr/>
          </p:nvCxnSpPr>
          <p:spPr>
            <a:xfrm rot="5400000">
              <a:off x="-665956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33"/>
            <p:cNvCxnSpPr/>
            <p:nvPr/>
          </p:nvCxnSpPr>
          <p:spPr>
            <a:xfrm rot="5400000">
              <a:off x="196057" y="4172744"/>
              <a:ext cx="4552950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37"/>
            <p:cNvCxnSpPr/>
            <p:nvPr/>
          </p:nvCxnSpPr>
          <p:spPr>
            <a:xfrm rot="5400000">
              <a:off x="1058069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39"/>
            <p:cNvCxnSpPr/>
            <p:nvPr/>
          </p:nvCxnSpPr>
          <p:spPr>
            <a:xfrm flipV="1">
              <a:off x="752475" y="312578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41"/>
            <p:cNvCxnSpPr/>
            <p:nvPr/>
          </p:nvCxnSpPr>
          <p:spPr>
            <a:xfrm>
              <a:off x="746125" y="34178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42"/>
            <p:cNvCxnSpPr/>
            <p:nvPr/>
          </p:nvCxnSpPr>
          <p:spPr>
            <a:xfrm>
              <a:off x="1603375" y="3635375"/>
              <a:ext cx="862013" cy="131763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43"/>
            <p:cNvCxnSpPr/>
            <p:nvPr/>
          </p:nvCxnSpPr>
          <p:spPr>
            <a:xfrm flipV="1">
              <a:off x="1601788" y="391953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44"/>
            <p:cNvCxnSpPr/>
            <p:nvPr/>
          </p:nvCxnSpPr>
          <p:spPr>
            <a:xfrm flipV="1">
              <a:off x="742950" y="41481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45"/>
            <p:cNvCxnSpPr/>
            <p:nvPr/>
          </p:nvCxnSpPr>
          <p:spPr>
            <a:xfrm>
              <a:off x="736600" y="4440238"/>
              <a:ext cx="860425" cy="133350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46"/>
            <p:cNvCxnSpPr/>
            <p:nvPr/>
          </p:nvCxnSpPr>
          <p:spPr>
            <a:xfrm>
              <a:off x="1593850" y="4659313"/>
              <a:ext cx="862013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47"/>
            <p:cNvCxnSpPr/>
            <p:nvPr/>
          </p:nvCxnSpPr>
          <p:spPr>
            <a:xfrm flipV="1">
              <a:off x="1592263" y="4906963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48"/>
            <p:cNvCxnSpPr/>
            <p:nvPr/>
          </p:nvCxnSpPr>
          <p:spPr>
            <a:xfrm flipV="1">
              <a:off x="733425" y="5135563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49"/>
            <p:cNvCxnSpPr/>
            <p:nvPr/>
          </p:nvCxnSpPr>
          <p:spPr>
            <a:xfrm>
              <a:off x="752475" y="53609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55"/>
            <p:cNvCxnSpPr/>
            <p:nvPr/>
          </p:nvCxnSpPr>
          <p:spPr>
            <a:xfrm>
              <a:off x="1763713" y="4800600"/>
              <a:ext cx="1571625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56"/>
            <p:cNvCxnSpPr/>
            <p:nvPr/>
          </p:nvCxnSpPr>
          <p:spPr>
            <a:xfrm flipV="1">
              <a:off x="1763713" y="5157788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58"/>
            <p:cNvCxnSpPr/>
            <p:nvPr/>
          </p:nvCxnSpPr>
          <p:spPr>
            <a:xfrm flipV="1">
              <a:off x="733425" y="56848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59"/>
            <p:cNvCxnSpPr/>
            <p:nvPr/>
          </p:nvCxnSpPr>
          <p:spPr>
            <a:xfrm>
              <a:off x="754063" y="59070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60"/>
            <p:cNvCxnSpPr/>
            <p:nvPr/>
          </p:nvCxnSpPr>
          <p:spPr>
            <a:xfrm flipV="1">
              <a:off x="744538" y="6175375"/>
              <a:ext cx="862012" cy="152400"/>
            </a:xfrm>
            <a:prstGeom prst="straightConnector1">
              <a:avLst/>
            </a:prstGeom>
            <a:ln>
              <a:solidFill>
                <a:srgbClr val="CCFFCC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62"/>
            <p:cNvSpPr txBox="1">
              <a:spLocks noChangeArrowheads="1"/>
            </p:cNvSpPr>
            <p:nvPr/>
          </p:nvSpPr>
          <p:spPr bwMode="auto">
            <a:xfrm>
              <a:off x="360363" y="1530350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STA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5" name="テキスト ボックス 64"/>
            <p:cNvSpPr txBox="1">
              <a:spLocks noChangeArrowheads="1"/>
            </p:cNvSpPr>
            <p:nvPr/>
          </p:nvSpPr>
          <p:spPr bwMode="auto">
            <a:xfrm>
              <a:off x="1271588" y="1528763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AP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6" name="テキスト ボックス 65"/>
            <p:cNvSpPr txBox="1">
              <a:spLocks noChangeArrowheads="1"/>
            </p:cNvSpPr>
            <p:nvPr/>
          </p:nvSpPr>
          <p:spPr bwMode="auto">
            <a:xfrm>
              <a:off x="2101850" y="1528763"/>
              <a:ext cx="7461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7" name="テキスト ボックス 66"/>
            <p:cNvSpPr txBox="1">
              <a:spLocks noChangeArrowheads="1"/>
            </p:cNvSpPr>
            <p:nvPr/>
          </p:nvSpPr>
          <p:spPr bwMode="auto">
            <a:xfrm>
              <a:off x="2706688" y="1528763"/>
              <a:ext cx="23526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DHCP/Default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8" name="テキスト ボックス 67"/>
            <p:cNvSpPr txBox="1">
              <a:spLocks noChangeArrowheads="1"/>
            </p:cNvSpPr>
            <p:nvPr/>
          </p:nvSpPr>
          <p:spPr bwMode="auto">
            <a:xfrm>
              <a:off x="3387725" y="2768600"/>
              <a:ext cx="16716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9" name="テキスト ボックス 68"/>
            <p:cNvSpPr txBox="1">
              <a:spLocks noChangeArrowheads="1"/>
            </p:cNvSpPr>
            <p:nvPr/>
          </p:nvSpPr>
          <p:spPr bwMode="auto">
            <a:xfrm>
              <a:off x="3387725" y="3003550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Offer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0" name="テキスト ボックス 69"/>
            <p:cNvSpPr txBox="1">
              <a:spLocks noChangeArrowheads="1"/>
            </p:cNvSpPr>
            <p:nvPr/>
          </p:nvSpPr>
          <p:spPr bwMode="auto">
            <a:xfrm>
              <a:off x="3387725" y="4730750"/>
              <a:ext cx="15224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Request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1" name="テキスト ボックス 70"/>
            <p:cNvSpPr txBox="1">
              <a:spLocks noChangeArrowheads="1"/>
            </p:cNvSpPr>
            <p:nvPr/>
          </p:nvSpPr>
          <p:spPr bwMode="auto">
            <a:xfrm>
              <a:off x="3387725" y="4948238"/>
              <a:ext cx="11398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ACK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42" name="直線矢印コネクタ 35"/>
            <p:cNvCxnSpPr/>
            <p:nvPr/>
          </p:nvCxnSpPr>
          <p:spPr>
            <a:xfrm>
              <a:off x="1763713" y="5414963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38"/>
            <p:cNvCxnSpPr/>
            <p:nvPr/>
          </p:nvCxnSpPr>
          <p:spPr>
            <a:xfrm flipV="1">
              <a:off x="1763713" y="5837238"/>
              <a:ext cx="1566862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0"/>
            <p:cNvSpPr txBox="1">
              <a:spLocks noChangeArrowheads="1"/>
            </p:cNvSpPr>
            <p:nvPr/>
          </p:nvSpPr>
          <p:spPr bwMode="auto">
            <a:xfrm>
              <a:off x="3387725" y="5362575"/>
              <a:ext cx="3225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Request to 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5" name="テキスト ボックス 50"/>
            <p:cNvSpPr txBox="1">
              <a:spLocks noChangeArrowheads="1"/>
            </p:cNvSpPr>
            <p:nvPr/>
          </p:nvSpPr>
          <p:spPr bwMode="auto">
            <a:xfrm>
              <a:off x="3387725" y="5626100"/>
              <a:ext cx="3238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Reply from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46" name="直線矢印コネクタ 51"/>
            <p:cNvCxnSpPr/>
            <p:nvPr/>
          </p:nvCxnSpPr>
          <p:spPr>
            <a:xfrm>
              <a:off x="1614488" y="2593975"/>
              <a:ext cx="862012" cy="131763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75"/>
            <p:cNvCxnSpPr/>
            <p:nvPr/>
          </p:nvCxnSpPr>
          <p:spPr>
            <a:xfrm rot="10800000" flipV="1">
              <a:off x="1614488" y="6038850"/>
              <a:ext cx="149225" cy="7620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79"/>
            <p:cNvCxnSpPr/>
            <p:nvPr/>
          </p:nvCxnSpPr>
          <p:spPr>
            <a:xfrm rot="10800000" flipH="1" flipV="1">
              <a:off x="1603375" y="2647950"/>
              <a:ext cx="149225" cy="77788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81"/>
            <p:cNvSpPr txBox="1"/>
            <p:nvPr/>
          </p:nvSpPr>
          <p:spPr>
            <a:xfrm>
              <a:off x="271233" y="3351501"/>
              <a:ext cx="461665" cy="1010027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EAP-GPSK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テキスト ボックス 85"/>
            <p:cNvSpPr txBox="1"/>
            <p:nvPr/>
          </p:nvSpPr>
          <p:spPr>
            <a:xfrm>
              <a:off x="271233" y="5027894"/>
              <a:ext cx="461665" cy="11095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EAPOL-Key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テキスト ボックス 86"/>
            <p:cNvSpPr txBox="1">
              <a:spLocks noChangeArrowheads="1"/>
            </p:cNvSpPr>
            <p:nvPr/>
          </p:nvSpPr>
          <p:spPr bwMode="auto">
            <a:xfrm rot="513966">
              <a:off x="1666875" y="2484438"/>
              <a:ext cx="6985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EAPOL-Start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52" name="テキスト ボックス 87"/>
            <p:cNvSpPr txBox="1">
              <a:spLocks noChangeArrowheads="1"/>
            </p:cNvSpPr>
            <p:nvPr/>
          </p:nvSpPr>
          <p:spPr bwMode="auto">
            <a:xfrm rot="20921591">
              <a:off x="1712913" y="4908550"/>
              <a:ext cx="8080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EAPOL-Success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53" name="テキスト ボックス 96"/>
            <p:cNvSpPr txBox="1">
              <a:spLocks noChangeArrowheads="1"/>
            </p:cNvSpPr>
            <p:nvPr/>
          </p:nvSpPr>
          <p:spPr bwMode="auto">
            <a:xfrm>
              <a:off x="5557838" y="2073275"/>
              <a:ext cx="2592387" cy="9239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Request with:</a:t>
              </a:r>
            </a:p>
            <a:p>
              <a:r>
                <a:rPr lang="en-US" altLang="ja-JP">
                  <a:latin typeface="Calibri" charset="0"/>
                </a:rPr>
                <a:t>	AS Selector</a:t>
              </a:r>
            </a:p>
            <a:p>
              <a:r>
                <a:rPr lang="en-US" altLang="ja-JP">
                  <a:latin typeface="Calibri" charset="0"/>
                </a:rPr>
                <a:t>	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54" name="テキスト ボックス 97"/>
            <p:cNvSpPr txBox="1">
              <a:spLocks noChangeArrowheads="1"/>
            </p:cNvSpPr>
            <p:nvPr/>
          </p:nvSpPr>
          <p:spPr bwMode="auto">
            <a:xfrm>
              <a:off x="4910138" y="4144963"/>
              <a:ext cx="3994150" cy="922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Response with:</a:t>
              </a:r>
            </a:p>
            <a:p>
              <a:r>
                <a:rPr lang="en-US" altLang="ja-JP">
                  <a:latin typeface="Calibri" charset="0"/>
                </a:rPr>
                <a:t>	DHCP ACK</a:t>
              </a:r>
            </a:p>
            <a:p>
              <a:r>
                <a:rPr lang="en-US" altLang="ja-JP">
                  <a:latin typeface="Calibri" charset="0"/>
                </a:rPr>
                <a:t>	Gratuitous ARP for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55" name="直線コネクタ 99"/>
            <p:cNvCxnSpPr/>
            <p:nvPr/>
          </p:nvCxnSpPr>
          <p:spPr>
            <a:xfrm rot="10800000">
              <a:off x="1271588" y="2247900"/>
              <a:ext cx="4278312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103"/>
            <p:cNvCxnSpPr/>
            <p:nvPr/>
          </p:nvCxnSpPr>
          <p:spPr>
            <a:xfrm rot="5400000">
              <a:off x="1149350" y="23431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105"/>
            <p:cNvCxnSpPr/>
            <p:nvPr/>
          </p:nvCxnSpPr>
          <p:spPr>
            <a:xfrm rot="16200000" flipH="1">
              <a:off x="1079500" y="63690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107"/>
            <p:cNvCxnSpPr/>
            <p:nvPr/>
          </p:nvCxnSpPr>
          <p:spPr>
            <a:xfrm>
              <a:off x="1212850" y="6483350"/>
              <a:ext cx="5695950" cy="793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109"/>
            <p:cNvCxnSpPr>
              <a:endCxn id="54" idx="2"/>
            </p:cNvCxnSpPr>
            <p:nvPr/>
          </p:nvCxnSpPr>
          <p:spPr>
            <a:xfrm rot="5400000" flipH="1" flipV="1">
              <a:off x="6195219" y="5779294"/>
              <a:ext cx="1423988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115"/>
            <p:cNvCxnSpPr/>
            <p:nvPr/>
          </p:nvCxnSpPr>
          <p:spPr>
            <a:xfrm rot="10800000" flipV="1">
              <a:off x="1238250" y="3589338"/>
              <a:ext cx="863600" cy="836612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3"/>
            <p:cNvSpPr txBox="1"/>
            <p:nvPr/>
          </p:nvSpPr>
          <p:spPr>
            <a:xfrm>
              <a:off x="1473200" y="2780081"/>
              <a:ext cx="400110" cy="25041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latin typeface="+mn-lt"/>
                  <a:ea typeface="+mn-ea"/>
                  <a:cs typeface="+mn-cs"/>
                </a:rPr>
                <a:t>Parallel Processing for EAP and IP</a:t>
              </a:r>
              <a:endParaRPr lang="ja-JP" altLang="en-US" sz="1400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2" name="直線コネクタ 71"/>
            <p:cNvCxnSpPr/>
            <p:nvPr/>
          </p:nvCxnSpPr>
          <p:spPr>
            <a:xfrm>
              <a:off x="1651000" y="6127750"/>
              <a:ext cx="292100" cy="15875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73"/>
            <p:cNvSpPr txBox="1">
              <a:spLocks noChangeArrowheads="1"/>
            </p:cNvSpPr>
            <p:nvPr/>
          </p:nvSpPr>
          <p:spPr bwMode="auto">
            <a:xfrm>
              <a:off x="1854200" y="6159500"/>
              <a:ext cx="3403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>
                  <a:latin typeface="Calibri" charset="0"/>
                </a:rPr>
                <a:t>AP waits for finishing both processes for EAP and IP.</a:t>
              </a:r>
              <a:endParaRPr lang="ja-JP" altLang="en-US" sz="1200">
                <a:latin typeface="Calibri" charset="0"/>
              </a:endParaRPr>
            </a:p>
          </p:txBody>
        </p:sp>
        <p:cxnSp>
          <p:nvCxnSpPr>
            <p:cNvPr id="64" name="直線矢印コネクタ 61"/>
            <p:cNvCxnSpPr/>
            <p:nvPr/>
          </p:nvCxnSpPr>
          <p:spPr>
            <a:xfrm flipV="1">
              <a:off x="742950" y="4094163"/>
              <a:ext cx="850900" cy="141287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テキスト ボックス 82"/>
            <p:cNvSpPr txBox="1">
              <a:spLocks noChangeArrowheads="1"/>
            </p:cNvSpPr>
            <p:nvPr/>
          </p:nvSpPr>
          <p:spPr bwMode="auto">
            <a:xfrm rot="21076346">
              <a:off x="919163" y="4059238"/>
              <a:ext cx="5984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66" name="テキスト ボックス 83"/>
            <p:cNvSpPr txBox="1">
              <a:spLocks noChangeArrowheads="1"/>
            </p:cNvSpPr>
            <p:nvPr/>
          </p:nvSpPr>
          <p:spPr bwMode="auto">
            <a:xfrm>
              <a:off x="4068763" y="3398838"/>
              <a:ext cx="4835525" cy="368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Any packet can be used to transfer DHCP packets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67" name="直線コネクタ 88"/>
            <p:cNvCxnSpPr/>
            <p:nvPr/>
          </p:nvCxnSpPr>
          <p:spPr>
            <a:xfrm rot="10800000">
              <a:off x="2101850" y="3589338"/>
              <a:ext cx="1966913" cy="1587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90"/>
            <p:cNvCxnSpPr/>
            <p:nvPr/>
          </p:nvCxnSpPr>
          <p:spPr>
            <a:xfrm rot="10800000" flipV="1">
              <a:off x="1257300" y="3590925"/>
              <a:ext cx="844550" cy="531813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92"/>
            <p:cNvCxnSpPr/>
            <p:nvPr/>
          </p:nvCxnSpPr>
          <p:spPr>
            <a:xfrm>
              <a:off x="744538" y="4383088"/>
              <a:ext cx="85883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94"/>
            <p:cNvSpPr txBox="1">
              <a:spLocks noChangeArrowheads="1"/>
            </p:cNvSpPr>
            <p:nvPr/>
          </p:nvSpPr>
          <p:spPr bwMode="auto">
            <a:xfrm rot="496741">
              <a:off x="863600" y="4351338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71" name="テキスト ボックス 98"/>
            <p:cNvSpPr txBox="1">
              <a:spLocks noChangeArrowheads="1"/>
            </p:cNvSpPr>
            <p:nvPr/>
          </p:nvSpPr>
          <p:spPr bwMode="auto">
            <a:xfrm rot="21076346">
              <a:off x="868363" y="6096000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72" name="テキスト ボックス 100"/>
            <p:cNvSpPr txBox="1">
              <a:spLocks noChangeArrowheads="1"/>
            </p:cNvSpPr>
            <p:nvPr/>
          </p:nvSpPr>
          <p:spPr bwMode="auto">
            <a:xfrm rot="496741">
              <a:off x="881063" y="2446338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</p:grp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239000" y="6019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11-10/1008r2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+mn-lt"/>
                <a:ea typeface="ＭＳ Ｐゴシック" charset="-128"/>
              </a:rPr>
              <a:t>(*) refers to “Plan B”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066800"/>
          </a:xfrm>
        </p:spPr>
        <p:txBody>
          <a:bodyPr/>
          <a:lstStyle/>
          <a:p>
            <a:r>
              <a:rPr lang="en-US" dirty="0" smtClean="0"/>
              <a:t>Piggybacking of DHCP:</a:t>
            </a:r>
            <a:r>
              <a:rPr lang="en-US" dirty="0" smtClean="0"/>
              <a:t> another possible </a:t>
            </a:r>
            <a:r>
              <a:rPr lang="en-US" dirty="0" smtClean="0"/>
              <a:t>approach </a:t>
            </a:r>
            <a:r>
              <a:rPr lang="en-US" sz="2400" baseline="30000" dirty="0" smtClean="0"/>
              <a:t>(*)</a:t>
            </a:r>
            <a:endParaRPr lang="en-US" baseline="30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239000" y="6019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11-10/1008r2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+mn-lt"/>
                <a:ea typeface="ＭＳ Ｐゴシック" charset="-128"/>
              </a:rPr>
              <a:t>(*) refers to “Plan</a:t>
            </a:r>
            <a:r>
              <a:rPr lang="en-US" sz="1100" b="1" kern="0" dirty="0" smtClean="0">
                <a:solidFill>
                  <a:srgbClr val="0000FF"/>
                </a:solidFill>
                <a:latin typeface="+mn-lt"/>
                <a:ea typeface="ＭＳ Ｐゴシック" charset="-128"/>
              </a:rPr>
              <a:t> A”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grpSp>
        <p:nvGrpSpPr>
          <p:cNvPr id="74" name="Gruppierung 73"/>
          <p:cNvGrpSpPr/>
          <p:nvPr/>
        </p:nvGrpSpPr>
        <p:grpSpPr>
          <a:xfrm>
            <a:off x="271233" y="1357313"/>
            <a:ext cx="8633055" cy="4967287"/>
            <a:chOff x="271233" y="1528763"/>
            <a:chExt cx="8633055" cy="4967287"/>
          </a:xfrm>
        </p:grpSpPr>
        <p:sp>
          <p:nvSpPr>
            <p:cNvPr id="75" name="正方形/長方形 84"/>
            <p:cNvSpPr/>
            <p:nvPr/>
          </p:nvSpPr>
          <p:spPr>
            <a:xfrm>
              <a:off x="631825" y="5100638"/>
              <a:ext cx="1068388" cy="9699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sp>
          <p:nvSpPr>
            <p:cNvPr id="76" name="正方形/長方形 80"/>
            <p:cNvSpPr/>
            <p:nvPr/>
          </p:nvSpPr>
          <p:spPr>
            <a:xfrm>
              <a:off x="631825" y="2840038"/>
              <a:ext cx="1958975" cy="20208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cxnSp>
          <p:nvCxnSpPr>
            <p:cNvPr id="77" name="直線コネクタ 53"/>
            <p:cNvCxnSpPr/>
            <p:nvPr/>
          </p:nvCxnSpPr>
          <p:spPr>
            <a:xfrm rot="5400000">
              <a:off x="107951" y="4381500"/>
              <a:ext cx="331311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34"/>
            <p:cNvCxnSpPr/>
            <p:nvPr/>
          </p:nvCxnSpPr>
          <p:spPr>
            <a:xfrm flipV="1">
              <a:off x="1611313" y="289718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矢印コネクタ 36"/>
            <p:cNvCxnSpPr/>
            <p:nvPr/>
          </p:nvCxnSpPr>
          <p:spPr>
            <a:xfrm>
              <a:off x="1765300" y="2830513"/>
              <a:ext cx="1598613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52"/>
            <p:cNvCxnSpPr/>
            <p:nvPr/>
          </p:nvCxnSpPr>
          <p:spPr>
            <a:xfrm flipV="1">
              <a:off x="1763713" y="3219450"/>
              <a:ext cx="1600200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7"/>
            <p:cNvCxnSpPr/>
            <p:nvPr/>
          </p:nvCxnSpPr>
          <p:spPr>
            <a:xfrm>
              <a:off x="752475" y="2424113"/>
              <a:ext cx="860425" cy="133350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10"/>
            <p:cNvCxnSpPr/>
            <p:nvPr/>
          </p:nvCxnSpPr>
          <p:spPr>
            <a:xfrm rot="5400000">
              <a:off x="-1526381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11"/>
            <p:cNvCxnSpPr/>
            <p:nvPr/>
          </p:nvCxnSpPr>
          <p:spPr>
            <a:xfrm rot="5400000">
              <a:off x="-665956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33"/>
            <p:cNvCxnSpPr/>
            <p:nvPr/>
          </p:nvCxnSpPr>
          <p:spPr>
            <a:xfrm rot="5400000">
              <a:off x="196057" y="4172744"/>
              <a:ext cx="4552950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37"/>
            <p:cNvCxnSpPr/>
            <p:nvPr/>
          </p:nvCxnSpPr>
          <p:spPr>
            <a:xfrm rot="5400000">
              <a:off x="1058069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矢印コネクタ 39"/>
            <p:cNvCxnSpPr/>
            <p:nvPr/>
          </p:nvCxnSpPr>
          <p:spPr>
            <a:xfrm flipV="1">
              <a:off x="752475" y="312578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41"/>
            <p:cNvCxnSpPr/>
            <p:nvPr/>
          </p:nvCxnSpPr>
          <p:spPr>
            <a:xfrm>
              <a:off x="746125" y="34178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42"/>
            <p:cNvCxnSpPr/>
            <p:nvPr/>
          </p:nvCxnSpPr>
          <p:spPr>
            <a:xfrm>
              <a:off x="1603375" y="3635375"/>
              <a:ext cx="862013" cy="131763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矢印コネクタ 43"/>
            <p:cNvCxnSpPr/>
            <p:nvPr/>
          </p:nvCxnSpPr>
          <p:spPr>
            <a:xfrm flipV="1">
              <a:off x="1601788" y="391953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矢印コネクタ 44"/>
            <p:cNvCxnSpPr/>
            <p:nvPr/>
          </p:nvCxnSpPr>
          <p:spPr>
            <a:xfrm flipV="1">
              <a:off x="742950" y="41481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矢印コネクタ 45"/>
            <p:cNvCxnSpPr/>
            <p:nvPr/>
          </p:nvCxnSpPr>
          <p:spPr>
            <a:xfrm>
              <a:off x="736600" y="4440238"/>
              <a:ext cx="860425" cy="133350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矢印コネクタ 46"/>
            <p:cNvCxnSpPr/>
            <p:nvPr/>
          </p:nvCxnSpPr>
          <p:spPr>
            <a:xfrm>
              <a:off x="1593850" y="4659313"/>
              <a:ext cx="862013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矢印コネクタ 47"/>
            <p:cNvCxnSpPr/>
            <p:nvPr/>
          </p:nvCxnSpPr>
          <p:spPr>
            <a:xfrm flipV="1">
              <a:off x="1592263" y="4906963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矢印コネクタ 48"/>
            <p:cNvCxnSpPr/>
            <p:nvPr/>
          </p:nvCxnSpPr>
          <p:spPr>
            <a:xfrm flipV="1">
              <a:off x="733425" y="5135563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矢印コネクタ 49"/>
            <p:cNvCxnSpPr/>
            <p:nvPr/>
          </p:nvCxnSpPr>
          <p:spPr>
            <a:xfrm>
              <a:off x="752475" y="53609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55"/>
            <p:cNvCxnSpPr/>
            <p:nvPr/>
          </p:nvCxnSpPr>
          <p:spPr>
            <a:xfrm>
              <a:off x="1763713" y="4440238"/>
              <a:ext cx="1571625" cy="133350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56"/>
            <p:cNvCxnSpPr/>
            <p:nvPr/>
          </p:nvCxnSpPr>
          <p:spPr>
            <a:xfrm flipV="1">
              <a:off x="1763713" y="5068888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58"/>
            <p:cNvCxnSpPr/>
            <p:nvPr/>
          </p:nvCxnSpPr>
          <p:spPr>
            <a:xfrm flipV="1">
              <a:off x="733425" y="56848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59"/>
            <p:cNvCxnSpPr/>
            <p:nvPr/>
          </p:nvCxnSpPr>
          <p:spPr>
            <a:xfrm>
              <a:off x="754063" y="59070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矢印コネクタ 60"/>
            <p:cNvCxnSpPr/>
            <p:nvPr/>
          </p:nvCxnSpPr>
          <p:spPr>
            <a:xfrm flipV="1">
              <a:off x="744538" y="6175375"/>
              <a:ext cx="862012" cy="152400"/>
            </a:xfrm>
            <a:prstGeom prst="straightConnector1">
              <a:avLst/>
            </a:prstGeom>
            <a:ln>
              <a:solidFill>
                <a:srgbClr val="CCFFCC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テキスト ボックス 62"/>
            <p:cNvSpPr txBox="1">
              <a:spLocks noChangeArrowheads="1"/>
            </p:cNvSpPr>
            <p:nvPr/>
          </p:nvSpPr>
          <p:spPr bwMode="auto">
            <a:xfrm>
              <a:off x="360363" y="1530350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STA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02" name="テキスト ボックス 64"/>
            <p:cNvSpPr txBox="1">
              <a:spLocks noChangeArrowheads="1"/>
            </p:cNvSpPr>
            <p:nvPr/>
          </p:nvSpPr>
          <p:spPr bwMode="auto">
            <a:xfrm>
              <a:off x="1271588" y="1528763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AP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03" name="テキスト ボックス 65"/>
            <p:cNvSpPr txBox="1">
              <a:spLocks noChangeArrowheads="1"/>
            </p:cNvSpPr>
            <p:nvPr/>
          </p:nvSpPr>
          <p:spPr bwMode="auto">
            <a:xfrm>
              <a:off x="2101850" y="1528763"/>
              <a:ext cx="7461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04" name="テキスト ボックス 66"/>
            <p:cNvSpPr txBox="1">
              <a:spLocks noChangeArrowheads="1"/>
            </p:cNvSpPr>
            <p:nvPr/>
          </p:nvSpPr>
          <p:spPr bwMode="auto">
            <a:xfrm>
              <a:off x="2706688" y="1528763"/>
              <a:ext cx="23526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 dirty="0">
                  <a:latin typeface="Calibri" charset="0"/>
                </a:rPr>
                <a:t>DHCP/Default Gateway</a:t>
              </a:r>
              <a:endParaRPr lang="ja-JP" altLang="en-US" dirty="0">
                <a:latin typeface="Calibri" charset="0"/>
              </a:endParaRPr>
            </a:p>
          </p:txBody>
        </p:sp>
        <p:sp>
          <p:nvSpPr>
            <p:cNvPr id="105" name="テキスト ボックス 67"/>
            <p:cNvSpPr txBox="1">
              <a:spLocks noChangeArrowheads="1"/>
            </p:cNvSpPr>
            <p:nvPr/>
          </p:nvSpPr>
          <p:spPr bwMode="auto">
            <a:xfrm>
              <a:off x="3387725" y="2768600"/>
              <a:ext cx="16716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06" name="テキスト ボックス 68"/>
            <p:cNvSpPr txBox="1">
              <a:spLocks noChangeArrowheads="1"/>
            </p:cNvSpPr>
            <p:nvPr/>
          </p:nvSpPr>
          <p:spPr bwMode="auto">
            <a:xfrm>
              <a:off x="3387725" y="3003550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Offer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07" name="テキスト ボックス 69"/>
            <p:cNvSpPr txBox="1">
              <a:spLocks noChangeArrowheads="1"/>
            </p:cNvSpPr>
            <p:nvPr/>
          </p:nvSpPr>
          <p:spPr bwMode="auto">
            <a:xfrm>
              <a:off x="3387725" y="4375150"/>
              <a:ext cx="15224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Request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08" name="テキスト ボックス 70"/>
            <p:cNvSpPr txBox="1">
              <a:spLocks noChangeArrowheads="1"/>
            </p:cNvSpPr>
            <p:nvPr/>
          </p:nvSpPr>
          <p:spPr bwMode="auto">
            <a:xfrm>
              <a:off x="3387725" y="4872038"/>
              <a:ext cx="11398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ACK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109" name="直線矢印コネクタ 35"/>
            <p:cNvCxnSpPr/>
            <p:nvPr/>
          </p:nvCxnSpPr>
          <p:spPr>
            <a:xfrm>
              <a:off x="1763713" y="5414963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38"/>
            <p:cNvCxnSpPr/>
            <p:nvPr/>
          </p:nvCxnSpPr>
          <p:spPr>
            <a:xfrm flipV="1">
              <a:off x="1763713" y="5837238"/>
              <a:ext cx="1566862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40"/>
            <p:cNvSpPr txBox="1">
              <a:spLocks noChangeArrowheads="1"/>
            </p:cNvSpPr>
            <p:nvPr/>
          </p:nvSpPr>
          <p:spPr bwMode="auto">
            <a:xfrm>
              <a:off x="3387725" y="5362575"/>
              <a:ext cx="3225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Request to 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12" name="テキスト ボックス 50"/>
            <p:cNvSpPr txBox="1">
              <a:spLocks noChangeArrowheads="1"/>
            </p:cNvSpPr>
            <p:nvPr/>
          </p:nvSpPr>
          <p:spPr bwMode="auto">
            <a:xfrm>
              <a:off x="3387725" y="5626100"/>
              <a:ext cx="3238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Reply from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113" name="直線矢印コネクタ 51"/>
            <p:cNvCxnSpPr/>
            <p:nvPr/>
          </p:nvCxnSpPr>
          <p:spPr>
            <a:xfrm>
              <a:off x="1614488" y="2593975"/>
              <a:ext cx="862012" cy="131763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75"/>
            <p:cNvCxnSpPr/>
            <p:nvPr/>
          </p:nvCxnSpPr>
          <p:spPr>
            <a:xfrm rot="10800000" flipV="1">
              <a:off x="1614488" y="6038850"/>
              <a:ext cx="149225" cy="7620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79"/>
            <p:cNvCxnSpPr/>
            <p:nvPr/>
          </p:nvCxnSpPr>
          <p:spPr>
            <a:xfrm rot="10800000" flipH="1" flipV="1">
              <a:off x="1603375" y="2647950"/>
              <a:ext cx="149225" cy="77788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テキスト ボックス 81"/>
            <p:cNvSpPr txBox="1"/>
            <p:nvPr/>
          </p:nvSpPr>
          <p:spPr>
            <a:xfrm>
              <a:off x="271233" y="3351501"/>
              <a:ext cx="461665" cy="1010027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EAP-GPSK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" name="テキスト ボックス 85"/>
            <p:cNvSpPr txBox="1"/>
            <p:nvPr/>
          </p:nvSpPr>
          <p:spPr>
            <a:xfrm>
              <a:off x="271233" y="5027894"/>
              <a:ext cx="461665" cy="11095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EAPOL-Key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8" name="テキスト ボックス 86"/>
            <p:cNvSpPr txBox="1">
              <a:spLocks noChangeArrowheads="1"/>
            </p:cNvSpPr>
            <p:nvPr/>
          </p:nvSpPr>
          <p:spPr bwMode="auto">
            <a:xfrm rot="513966">
              <a:off x="1666875" y="2484438"/>
              <a:ext cx="6985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EAPOL-Start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119" name="テキスト ボックス 87"/>
            <p:cNvSpPr txBox="1">
              <a:spLocks noChangeArrowheads="1"/>
            </p:cNvSpPr>
            <p:nvPr/>
          </p:nvSpPr>
          <p:spPr bwMode="auto">
            <a:xfrm rot="20921591">
              <a:off x="1712913" y="4908550"/>
              <a:ext cx="8080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EAPOL-Success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120" name="テキスト ボックス 96"/>
            <p:cNvSpPr txBox="1">
              <a:spLocks noChangeArrowheads="1"/>
            </p:cNvSpPr>
            <p:nvPr/>
          </p:nvSpPr>
          <p:spPr bwMode="auto">
            <a:xfrm>
              <a:off x="5443538" y="2085975"/>
              <a:ext cx="2814637" cy="9239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Request with:</a:t>
              </a:r>
            </a:p>
            <a:p>
              <a:r>
                <a:rPr lang="en-US" altLang="ja-JP">
                  <a:latin typeface="Calibri" charset="0"/>
                </a:rPr>
                <a:t>	AS Selector</a:t>
              </a:r>
            </a:p>
            <a:p>
              <a:r>
                <a:rPr lang="en-US" altLang="ja-JP">
                  <a:latin typeface="Calibri" charset="0"/>
                </a:rPr>
                <a:t>	Request for IP address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121" name="テキスト ボックス 97"/>
            <p:cNvSpPr txBox="1">
              <a:spLocks noChangeArrowheads="1"/>
            </p:cNvSpPr>
            <p:nvPr/>
          </p:nvSpPr>
          <p:spPr bwMode="auto">
            <a:xfrm>
              <a:off x="4910138" y="4144963"/>
              <a:ext cx="3994150" cy="922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Response with:</a:t>
              </a:r>
            </a:p>
            <a:p>
              <a:r>
                <a:rPr lang="en-US" altLang="ja-JP">
                  <a:latin typeface="Calibri" charset="0"/>
                </a:rPr>
                <a:t>	IP address and other configurations</a:t>
              </a:r>
            </a:p>
            <a:p>
              <a:r>
                <a:rPr lang="en-US" altLang="ja-JP">
                  <a:latin typeface="Calibri" charset="0"/>
                </a:rPr>
                <a:t>	MAC address of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122" name="直線コネクタ 99"/>
            <p:cNvCxnSpPr/>
            <p:nvPr/>
          </p:nvCxnSpPr>
          <p:spPr>
            <a:xfrm rot="10800000">
              <a:off x="1271588" y="2247900"/>
              <a:ext cx="4176712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03"/>
            <p:cNvCxnSpPr/>
            <p:nvPr/>
          </p:nvCxnSpPr>
          <p:spPr>
            <a:xfrm rot="5400000">
              <a:off x="1149350" y="23431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コネクタ 105"/>
            <p:cNvCxnSpPr/>
            <p:nvPr/>
          </p:nvCxnSpPr>
          <p:spPr>
            <a:xfrm rot="16200000" flipH="1">
              <a:off x="1079500" y="63690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07"/>
            <p:cNvCxnSpPr/>
            <p:nvPr/>
          </p:nvCxnSpPr>
          <p:spPr>
            <a:xfrm>
              <a:off x="1212850" y="6483350"/>
              <a:ext cx="5695950" cy="793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09"/>
            <p:cNvCxnSpPr>
              <a:endCxn id="121" idx="2"/>
            </p:cNvCxnSpPr>
            <p:nvPr/>
          </p:nvCxnSpPr>
          <p:spPr>
            <a:xfrm rot="5400000" flipH="1" flipV="1">
              <a:off x="6195219" y="5779294"/>
              <a:ext cx="1423988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テキスト ボックス 114"/>
            <p:cNvSpPr txBox="1">
              <a:spLocks noChangeArrowheads="1"/>
            </p:cNvSpPr>
            <p:nvPr/>
          </p:nvSpPr>
          <p:spPr bwMode="auto">
            <a:xfrm>
              <a:off x="2560638" y="2390775"/>
              <a:ext cx="23653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>
                  <a:latin typeface="Calibri" charset="0"/>
                </a:rPr>
                <a:t>AP uses DHCP to obtain IP address.</a:t>
              </a:r>
            </a:p>
          </p:txBody>
        </p:sp>
        <p:cxnSp>
          <p:nvCxnSpPr>
            <p:cNvPr id="128" name="直線コネクタ 115"/>
            <p:cNvCxnSpPr/>
            <p:nvPr/>
          </p:nvCxnSpPr>
          <p:spPr>
            <a:xfrm rot="10800000" flipV="1">
              <a:off x="1828800" y="2552700"/>
              <a:ext cx="812800" cy="2286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テキスト ボックス 63"/>
            <p:cNvSpPr txBox="1"/>
            <p:nvPr/>
          </p:nvSpPr>
          <p:spPr>
            <a:xfrm>
              <a:off x="1473200" y="2780081"/>
              <a:ext cx="400110" cy="25041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latin typeface="+mn-lt"/>
                  <a:ea typeface="+mn-ea"/>
                  <a:cs typeface="+mn-cs"/>
                </a:rPr>
                <a:t>Parallel Processing for EAP and IP</a:t>
              </a:r>
              <a:endParaRPr lang="ja-JP" altLang="en-US" sz="1400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0" name="直線コネクタ 71"/>
            <p:cNvCxnSpPr/>
            <p:nvPr/>
          </p:nvCxnSpPr>
          <p:spPr>
            <a:xfrm>
              <a:off x="1651000" y="6127750"/>
              <a:ext cx="292100" cy="15875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テキスト ボックス 73"/>
            <p:cNvSpPr txBox="1">
              <a:spLocks noChangeArrowheads="1"/>
            </p:cNvSpPr>
            <p:nvPr/>
          </p:nvSpPr>
          <p:spPr bwMode="auto">
            <a:xfrm>
              <a:off x="1854200" y="6159500"/>
              <a:ext cx="3403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>
                  <a:latin typeface="Calibri" charset="0"/>
                </a:rPr>
                <a:t>AP waits for finishing both processes for EAP and IP.</a:t>
              </a:r>
              <a:endParaRPr lang="ja-JP" altLang="en-US" sz="1200">
                <a:latin typeface="Calibri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Gains with Piggybacking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62484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11-10/0988r0  &amp;  11-10/980r1</a:t>
            </a:r>
          </a:p>
        </p:txBody>
      </p:sp>
      <p:sp>
        <p:nvSpPr>
          <p:cNvPr id="10" name="Pfeil nach oben 9"/>
          <p:cNvSpPr/>
          <p:nvPr/>
        </p:nvSpPr>
        <p:spPr bwMode="auto">
          <a:xfrm>
            <a:off x="4953000" y="3352800"/>
            <a:ext cx="2286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181600" y="3581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OFDM6 numbers for evaluation of overall performance gain</a:t>
            </a:r>
            <a:endParaRPr lang="en-US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685800" y="4343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  <a:t>Reduced number of messages account mostly for performance gain </a:t>
            </a:r>
            <a:b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  <a:t>(less overhead due to 802.11 header)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Further improvements might be possible: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b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General security comments by Bob </a:t>
            </a:r>
            <a:r>
              <a:rPr lang="en-US" sz="1600" b="1" kern="0" noProof="0" dirty="0" err="1" smtClean="0">
                <a:latin typeface="+mn-lt"/>
                <a:ea typeface="ＭＳ Ｐゴシック" charset="-128"/>
                <a:cs typeface="ＭＳ Ｐゴシック" charset="-128"/>
              </a:rPr>
              <a:t>Moskowitz</a:t>
            </a:r>
            <a:r>
              <a:rPr lang="en-US" sz="16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 regarding FIA: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</a:rPr>
              <a:t>Secure fast authentication can be achieved by 4 message exchanges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4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Example to prove technical feasibility: HIP</a:t>
            </a:r>
            <a:endParaRPr lang="en-US" sz="1600" b="1" kern="0" noProof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5" name="Inhaltsplatzhalter 14"/>
          <p:cNvGraphicFramePr>
            <a:graphicFrameLocks noGrp="1"/>
          </p:cNvGraphicFramePr>
          <p:nvPr>
            <p:ph idx="1"/>
          </p:nvPr>
        </p:nvGraphicFramePr>
        <p:xfrm>
          <a:off x="0" y="1828800"/>
          <a:ext cx="9144000" cy="1234440"/>
        </p:xfrm>
        <a:graphic>
          <a:graphicData uri="http://schemas.openxmlformats.org/drawingml/2006/table">
            <a:tbl>
              <a:tblPr/>
              <a:tblGrid>
                <a:gridCol w="27432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 err="1">
                          <a:latin typeface="Arial"/>
                        </a:rPr>
                        <a:t>Method</a:t>
                      </a:r>
                      <a:endParaRPr lang="de-DE" sz="12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Message Exchange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39966"/>
                          </a:solidFill>
                          <a:latin typeface="ＭＳ Ｐゴシック"/>
                        </a:rPr>
                        <a:t>Connecting Duration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39966"/>
                          </a:solidFill>
                          <a:latin typeface="ＭＳ Ｐゴシック"/>
                        </a:rPr>
                        <a:t>Airtime Consumption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DS1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DS1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latin typeface="Arial"/>
                        </a:rPr>
                        <a:t>IEEE802.11i (EAP-GPSK)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108,664μS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76,989μS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72,092μS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49,232μS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9,257μS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3,962μS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latin typeface="Arial"/>
                        </a:rPr>
                        <a:t>Optimize EAP-GPSK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97,160μS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69,323μS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64,894μS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41,836μS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7,774μS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3,046μS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latin typeface="Arial"/>
                        </a:rPr>
                        <a:t>Optimize EAP-GPSK w/piggyback 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60,208μS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39,057μS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35,664μS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30,992μS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5,691μS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2,099μS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latin typeface="Arial"/>
                        </a:rPr>
                        <a:t>Optimize EAP-GPSK w/piggyback 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65,488μS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39,937μS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35,762μS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36,272μS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6,571μS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latin typeface="Arial"/>
                        </a:rPr>
                        <a:t>2,197μS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762000"/>
          </a:xfrm>
        </p:spPr>
        <p:txBody>
          <a:bodyPr/>
          <a:lstStyle/>
          <a:p>
            <a:r>
              <a:rPr lang="en-US" sz="1400" dirty="0" smtClean="0"/>
              <a:t>Total time for Link Set-Up for shown technical feasible solutions:</a:t>
            </a:r>
          </a:p>
          <a:p>
            <a:pPr lvl="1"/>
            <a:r>
              <a:rPr lang="en-US" sz="1200" dirty="0" smtClean="0">
                <a:solidFill>
                  <a:srgbClr val="0000FF"/>
                </a:solidFill>
              </a:rPr>
              <a:t>Today per 802.11-2007: 179ms – 2377 ms</a:t>
            </a:r>
          </a:p>
          <a:p>
            <a:pPr lvl="1"/>
            <a:r>
              <a:rPr lang="en-US" sz="1200" dirty="0" smtClean="0">
                <a:solidFill>
                  <a:srgbClr val="0000FF"/>
                </a:solidFill>
              </a:rPr>
              <a:t>With Fast Initial Link-Set Up: 38ms – 86ms</a:t>
            </a:r>
          </a:p>
          <a:p>
            <a:r>
              <a:rPr lang="en-US" sz="1400" dirty="0" smtClean="0"/>
              <a:t>Considering all link set-up phases simultaneously results in largest performance improvement</a:t>
            </a:r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Modified Scope to include all phases of initial link set-up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Required security level of RSNA in Scope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Review by security experts before letter ballot</a:t>
            </a:r>
            <a:endParaRPr lang="en-US" sz="1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28600" y="1219200"/>
          <a:ext cx="8610601" cy="321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EAP-GPSK</a:t>
                      </a:r>
                      <a:r>
                        <a:rPr lang="en-US" sz="1200" baseline="0" dirty="0" smtClean="0"/>
                        <a:t> @ OFDM6</a:t>
                      </a:r>
                      <a:r>
                        <a:rPr lang="en-US" sz="1400" baseline="0" dirty="0" smtClean="0"/>
                        <a:t>: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6ms + 71ms processing time 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EAP-GPSK w/ </a:t>
                      </a:r>
                      <a:r>
                        <a:rPr lang="de-DE" sz="1200" dirty="0" err="1" smtClean="0"/>
                        <a:t>Piggback</a:t>
                      </a:r>
                      <a:r>
                        <a:rPr lang="de-DE" sz="1200" dirty="0" smtClean="0"/>
                        <a:t>@ OFDM6:</a:t>
                      </a:r>
                    </a:p>
                    <a:p>
                      <a:pPr algn="ctr"/>
                      <a:r>
                        <a:rPr lang="en-US" sz="1400" dirty="0" smtClean="0"/>
                        <a:t>5ms + 35ms processing time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(reduced number of messages require less processing time, further optimization might be possible)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10/988r0  &amp;  10/1008r2  &amp; 11-10/980r0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A83F617-B944-4D4E-B442-87673AFB8A0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11-10/853r1: Some concerns about FIA (Emily </a:t>
            </a:r>
            <a:r>
              <a:rPr lang="en-US" sz="1600" dirty="0" err="1" smtClean="0"/>
              <a:t>Qi</a:t>
            </a:r>
            <a:r>
              <a:rPr lang="en-US" sz="1600" dirty="0" smtClean="0"/>
              <a:t> and Jesse Walker, Intel)</a:t>
            </a:r>
          </a:p>
          <a:p>
            <a:r>
              <a:rPr lang="en-US" sz="1600" dirty="0" smtClean="0"/>
              <a:t>11-10/922r2: Achievable gains in AP discovery (Marc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FOKUS)</a:t>
            </a:r>
          </a:p>
          <a:p>
            <a:r>
              <a:rPr lang="en-US" sz="1600" dirty="0" smtClean="0"/>
              <a:t>11-10/965r1: Potential performance improvement with fast initial link set-up (Marc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 &amp; Root Inc.)</a:t>
            </a:r>
          </a:p>
          <a:p>
            <a:r>
              <a:rPr lang="en-US" sz="1600" dirty="0" smtClean="0"/>
              <a:t>11-10/988r1: Protocol comparison (Hitoshi Morioka, Root Inc.)</a:t>
            </a:r>
          </a:p>
          <a:p>
            <a:r>
              <a:rPr lang="en-US" sz="1600" dirty="0" smtClean="0"/>
              <a:t>11-10/1008r2: Parallel processing for upper layer (Hiroki Nakano, TNT Inc.)</a:t>
            </a:r>
          </a:p>
          <a:p>
            <a:r>
              <a:rPr lang="en-US" sz="1600" dirty="0" smtClean="0"/>
              <a:t>11-10/980r0: FIA Security Analysis Bob </a:t>
            </a:r>
            <a:r>
              <a:rPr lang="en-US" sz="1600" dirty="0" err="1" smtClean="0"/>
              <a:t>Moskowitz</a:t>
            </a:r>
            <a:endParaRPr lang="en-US" sz="1600" dirty="0" smtClean="0"/>
          </a:p>
          <a:p>
            <a:r>
              <a:rPr lang="en-US" sz="1600" dirty="0" smtClean="0"/>
              <a:t>11-10/832r0: Comments to PAR &amp; 5C (M.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 &amp; Root Inc.)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93C9030-74CD-F543-AEA7-7431746669C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summarizes submissions being presented to IEEE 802.11 FIA SG from May 2010 (after the Beijing Interim) until September 2010.</a:t>
            </a:r>
          </a:p>
          <a:p>
            <a:pPr>
              <a:buFontTx/>
              <a:buNone/>
            </a:pPr>
            <a:r>
              <a:rPr lang="en-US" dirty="0" smtClean="0"/>
              <a:t>The goal is to underline how the Study Group incorporated comments to the original PAR&amp;5C and modified the latter accordingly, mainly to address security concerns and to extend the scope of the PAR to include all phases of a Fast Initial Link Set-Up.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D7AEB09-DC9F-0740-BA13-CB5C7312DE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FIA to Fast Initial Link Set-Up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GB" sz="1800" dirty="0" smtClean="0"/>
              <a:t>Comments suggested to </a:t>
            </a:r>
            <a:r>
              <a:rPr lang="en-GB" sz="1800" dirty="0" smtClean="0">
                <a:solidFill>
                  <a:srgbClr val="0000FF"/>
                </a:solidFill>
              </a:rPr>
              <a:t>extend the scope </a:t>
            </a:r>
            <a:r>
              <a:rPr lang="en-GB" sz="1800" dirty="0" smtClean="0"/>
              <a:t>from only focusing on the authentication phase to additionally </a:t>
            </a:r>
            <a:r>
              <a:rPr lang="en-GB" sz="1800" dirty="0" smtClean="0">
                <a:solidFill>
                  <a:srgbClr val="0000FF"/>
                </a:solidFill>
              </a:rPr>
              <a:t>include all phases of Fast Initial Link Set-Up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143000" y="3200400"/>
          <a:ext cx="6934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066800"/>
                <a:gridCol w="1676400"/>
                <a:gridCol w="990600"/>
                <a:gridCol w="15240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4419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FIA </a:t>
            </a:r>
            <a:r>
              <a:rPr lang="en-GB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has analyzed the performance of all link set-up phases (as imposed by IEEE 802.11-2007) and identified potentials for performance improvement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The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following summary of this analyzes is in support of establishing a Fast </a:t>
            </a:r>
            <a:r>
              <a:rPr lang="en-GB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Initial Link Set-Up Task Group showing potential improvement and technical feasibility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43000" y="3200400"/>
          <a:ext cx="6934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066800"/>
                <a:gridCol w="1676400"/>
                <a:gridCol w="990600"/>
                <a:gridCol w="15240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 Discovery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Discovery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TSF Sync.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(1 additional scan)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Higher Layer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(DHCP / IP)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C7D7AEC-4148-994E-82A3-17C69BDC54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Access Point Discovery: Today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257800"/>
            <a:ext cx="7086600" cy="381000"/>
          </a:xfrm>
        </p:spPr>
        <p:txBody>
          <a:bodyPr/>
          <a:lstStyle/>
          <a:p>
            <a:r>
              <a:rPr lang="en-US" sz="1200" dirty="0" smtClean="0"/>
              <a:t>Note:</a:t>
            </a:r>
          </a:p>
          <a:p>
            <a:pPr lvl="1"/>
            <a:r>
              <a:rPr lang="en-US" sz="1200" dirty="0" err="1" smtClean="0"/>
              <a:t>Qi</a:t>
            </a:r>
            <a:r>
              <a:rPr lang="en-US" sz="1200" dirty="0" smtClean="0"/>
              <a:t> &amp; Walker (11-10/853r1) provide worst case approximations of up to 3400ms.</a:t>
            </a:r>
          </a:p>
          <a:p>
            <a:pPr lvl="1"/>
            <a:r>
              <a:rPr lang="en-US" sz="1200" dirty="0" smtClean="0"/>
              <a:t>11-10/922r2 contains details how the assumptions behind the expected mean calculation for the values presented herein</a:t>
            </a:r>
            <a:endParaRPr lang="en-US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" y="28898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152400" y="32347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396702" y="16263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478435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160217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273095" y="2819400"/>
            <a:ext cx="26225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 flipH="1">
            <a:off x="419101" y="2552700"/>
            <a:ext cx="2057401" cy="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849078" y="25320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endCxn id="9" idx="2"/>
          </p:cNvCxnSpPr>
          <p:nvPr/>
        </p:nvCxnSpPr>
        <p:spPr>
          <a:xfrm rot="16200000" flipV="1">
            <a:off x="1584678" y="2956278"/>
            <a:ext cx="1216416" cy="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413735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76200" y="15973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2138507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501428" y="32569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251256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3276600" y="15240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Potentials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for improvement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Return from scanning procedure after having found the 1</a:t>
            </a:r>
            <a:r>
              <a:rPr kumimoji="0" lang="en-US" sz="160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st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AP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600" kern="0" dirty="0" smtClean="0">
                <a:latin typeface="+mn-lt"/>
                <a:ea typeface="ＭＳ Ｐゴシック" charset="-128"/>
                <a:cs typeface="ＭＳ Ｐゴシック" charset="-128"/>
              </a:rPr>
              <a:t>Use “external” knowledge on which channels to scan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What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about 5GHz operation—really only passive scanning or are there potential alternatives </a:t>
            </a:r>
            <a:r>
              <a:rPr lang="en-US" sz="1600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for faster AP discovery?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315200" y="61722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Return after 1</a:t>
            </a:r>
            <a:r>
              <a:rPr lang="en-US" baseline="30000" dirty="0" smtClean="0"/>
              <a:t>st</a:t>
            </a:r>
            <a:r>
              <a:rPr lang="en-US" dirty="0" smtClean="0"/>
              <a:t> AP is found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28136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1585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5501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3269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3269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20695" y="2743200"/>
            <a:ext cx="41465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 flipH="1">
            <a:off x="305037" y="2435814"/>
            <a:ext cx="2087562" cy="45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4558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28734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5211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1807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1807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3277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2799406" y="23269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3269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28267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1777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1807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28931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2057400" y="3429000"/>
            <a:ext cx="151105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Textfeld 56"/>
          <p:cNvSpPr txBox="1"/>
          <p:nvPr/>
        </p:nvSpPr>
        <p:spPr>
          <a:xfrm>
            <a:off x="1981200" y="3609201"/>
            <a:ext cx="1636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76200" y="3962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Passive scanning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Theoretically, this is </a:t>
            </a:r>
            <a:r>
              <a:rPr lang="en-US" sz="1600" kern="0" dirty="0" smtClean="0">
                <a:latin typeface="+mn-lt"/>
                <a:ea typeface="ＭＳ Ｐゴシック" charset="-128"/>
              </a:rPr>
              <a:t>possible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: “shall listen to each channel scanned for no longer than a maximum duration defined by the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MaxChannelTime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“ [11REVmb-D4,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11.1.3.1]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BUT: currently, there is not option to the MLME-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SCAN.request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primitive forcing this behavior.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Not possible right now: “…. [scan until]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ProbeTimer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reaches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MaxChannelTime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, process all received probe responses“ [11REVmb-D4,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11.1.3.2.2]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Reduction of number of channels to scan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30422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3871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7787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524000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20695" y="2971800"/>
            <a:ext cx="57467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671878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6844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797961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3065914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3107354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31020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7497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4093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409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412344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4123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3048266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30553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637593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5820729" y="30553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30553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412344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5563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666855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30553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4063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409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31217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1999991" y="3657600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Nach oben gekrümmter Pfeil 57"/>
          <p:cNvSpPr/>
          <p:nvPr/>
        </p:nvSpPr>
        <p:spPr>
          <a:xfrm>
            <a:off x="1981200" y="3807177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Textfeld 58"/>
          <p:cNvSpPr txBox="1"/>
          <p:nvPr/>
        </p:nvSpPr>
        <p:spPr>
          <a:xfrm>
            <a:off x="1981200" y="4186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0" name="Nach oben gekrümmter Pfeil 59"/>
          <p:cNvSpPr/>
          <p:nvPr/>
        </p:nvSpPr>
        <p:spPr>
          <a:xfrm>
            <a:off x="5105401" y="3733801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Textfeld 60"/>
          <p:cNvSpPr txBox="1"/>
          <p:nvPr/>
        </p:nvSpPr>
        <p:spPr>
          <a:xfrm>
            <a:off x="5105400" y="403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7" name="Textfeld 56"/>
          <p:cNvSpPr txBox="1"/>
          <p:nvPr/>
        </p:nvSpPr>
        <p:spPr>
          <a:xfrm>
            <a:off x="2133600" y="3837801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Inhaltsplatzhalter 2"/>
          <p:cNvSpPr>
            <a:spLocks noGrp="1"/>
          </p:cNvSpPr>
          <p:nvPr>
            <p:ph idx="1"/>
          </p:nvPr>
        </p:nvSpPr>
        <p:spPr>
          <a:xfrm>
            <a:off x="152400" y="4724400"/>
            <a:ext cx="7772400" cy="609600"/>
          </a:xfrm>
        </p:spPr>
        <p:txBody>
          <a:bodyPr/>
          <a:lstStyle/>
          <a:p>
            <a:r>
              <a:rPr lang="en-US" sz="1600" dirty="0" smtClean="0"/>
              <a:t>Moving from one BSS to another</a:t>
            </a:r>
            <a:br>
              <a:rPr lang="en-US" sz="1600" dirty="0" smtClean="0"/>
            </a:br>
            <a:r>
              <a:rPr lang="en-US" sz="1600" dirty="0" smtClean="0"/>
              <a:t>(note: not in scope of FIA SG, but mentioned for completeness)</a:t>
            </a:r>
          </a:p>
          <a:p>
            <a:pPr lvl="1"/>
            <a:r>
              <a:rPr lang="en-US" sz="1400" dirty="0" smtClean="0"/>
              <a:t>11k neighbor report can provide information on which channels </a:t>
            </a:r>
            <a:r>
              <a:rPr lang="en-US" sz="1400" dirty="0" err="1" smtClean="0"/>
              <a:t>APs</a:t>
            </a:r>
            <a:r>
              <a:rPr lang="en-US" sz="1400" dirty="0" smtClean="0"/>
              <a:t> operate</a:t>
            </a:r>
          </a:p>
          <a:p>
            <a:r>
              <a:rPr lang="en-US" sz="1600" dirty="0" smtClean="0"/>
              <a:t>Initial link-set up</a:t>
            </a:r>
          </a:p>
          <a:p>
            <a:pPr lvl="1"/>
            <a:r>
              <a:rPr lang="en-US" sz="1400" dirty="0" smtClean="0"/>
              <a:t>Not possible right now (STA is not within a BSS in order to query a neighbor report)</a:t>
            </a:r>
          </a:p>
          <a:p>
            <a:pPr lvl="1"/>
            <a:r>
              <a:rPr lang="en-US" sz="1400" dirty="0" smtClean="0"/>
              <a:t>Possible approach: allow input via management plane</a:t>
            </a:r>
            <a:endParaRPr lang="en-US" sz="1400" dirty="0"/>
          </a:p>
        </p:txBody>
      </p:sp>
      <p:cxnSp>
        <p:nvCxnSpPr>
          <p:cNvPr id="66" name="Gerade Verbindung 65"/>
          <p:cNvCxnSpPr/>
          <p:nvPr/>
        </p:nvCxnSpPr>
        <p:spPr>
          <a:xfrm flipV="1">
            <a:off x="5791200" y="2963080"/>
            <a:ext cx="14033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4" grpId="0"/>
      <p:bldP spid="36" grpId="0"/>
      <p:bldP spid="37" grpId="0"/>
      <p:bldP spid="38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Enablement of 5GHz active scanning via 2.4 GHz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4953000"/>
            <a:ext cx="8686800" cy="1219200"/>
          </a:xfrm>
        </p:spPr>
        <p:txBody>
          <a:bodyPr/>
          <a:lstStyle/>
          <a:p>
            <a:r>
              <a:rPr lang="en-US" sz="1600" dirty="0" err="1" smtClean="0"/>
              <a:t>APs</a:t>
            </a:r>
            <a:r>
              <a:rPr lang="en-US" sz="1600" dirty="0" smtClean="0"/>
              <a:t> with simultaneous dual-band operation are common (esp. in commercial environments)</a:t>
            </a:r>
          </a:p>
          <a:p>
            <a:r>
              <a:rPr lang="en-US" sz="1600" dirty="0" smtClean="0"/>
              <a:t>AP has knowledge on the 5GHz channels it is operating on</a:t>
            </a:r>
          </a:p>
          <a:p>
            <a:r>
              <a:rPr lang="en-US" sz="1600" dirty="0" smtClean="0"/>
              <a:t>Provide information on 5GHz operation / channels via 2.4GHz channel to STA </a:t>
            </a:r>
            <a:r>
              <a:rPr lang="en-US" sz="1600" dirty="0" err="1" smtClean="0">
                <a:sym typeface="Wingdings"/>
              </a:rPr>
              <a:t></a:t>
            </a:r>
            <a:r>
              <a:rPr lang="en-US" sz="1600" dirty="0" smtClean="0">
                <a:sym typeface="Wingdings"/>
              </a:rPr>
              <a:t> STA can immediately synchronize via active scan on 5GHz channel (if legislation permits)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3121223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466173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857743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603023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7212970" y="1944592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20695" y="3059543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750901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763479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876984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3144937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3186377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3181102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828800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488390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48839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491367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491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3127289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3134363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716616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6241810" y="2871405"/>
            <a:ext cx="1859586" cy="17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820729" y="3134363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3134363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491367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610026" y="3491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7232633" y="2645427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8077240" y="2645427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7232919" y="3145219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37422" y="3145219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7192420" y="3502223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5" name="Gerade Verbindung 44"/>
          <p:cNvCxnSpPr/>
          <p:nvPr/>
        </p:nvCxnSpPr>
        <p:spPr>
          <a:xfrm rot="16200000" flipV="1">
            <a:off x="7444105" y="3176905"/>
            <a:ext cx="1245315" cy="20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168739" y="3491367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635363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745878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3134363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485413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48839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3200797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Nach oben gekrümmter Pfeil 61"/>
          <p:cNvSpPr/>
          <p:nvPr/>
        </p:nvSpPr>
        <p:spPr>
          <a:xfrm>
            <a:off x="6553200" y="3790376"/>
            <a:ext cx="1600200" cy="2482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Textfeld 62"/>
          <p:cNvSpPr txBox="1"/>
          <p:nvPr/>
        </p:nvSpPr>
        <p:spPr>
          <a:xfrm>
            <a:off x="6705600" y="4066401"/>
            <a:ext cx="153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Nach oben gekrümmter Pfeil 63"/>
          <p:cNvSpPr/>
          <p:nvPr/>
        </p:nvSpPr>
        <p:spPr>
          <a:xfrm>
            <a:off x="1999991" y="3657600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Nach oben gekrümmter Pfeil 64"/>
          <p:cNvSpPr/>
          <p:nvPr/>
        </p:nvSpPr>
        <p:spPr>
          <a:xfrm>
            <a:off x="1981200" y="3807177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Textfeld 65"/>
          <p:cNvSpPr txBox="1"/>
          <p:nvPr/>
        </p:nvSpPr>
        <p:spPr>
          <a:xfrm>
            <a:off x="1981200" y="4186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7" name="Nach oben gekrümmter Pfeil 66"/>
          <p:cNvSpPr/>
          <p:nvPr/>
        </p:nvSpPr>
        <p:spPr>
          <a:xfrm>
            <a:off x="5105401" y="3733801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Textfeld 67"/>
          <p:cNvSpPr txBox="1"/>
          <p:nvPr/>
        </p:nvSpPr>
        <p:spPr>
          <a:xfrm>
            <a:off x="5105400" y="403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9" name="Textfeld 68"/>
          <p:cNvSpPr txBox="1"/>
          <p:nvPr/>
        </p:nvSpPr>
        <p:spPr>
          <a:xfrm>
            <a:off x="2133600" y="3837801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457200"/>
          </a:xfrm>
        </p:spPr>
        <p:txBody>
          <a:bodyPr/>
          <a:lstStyle/>
          <a:p>
            <a:r>
              <a:rPr lang="en-US" sz="1400" dirty="0" smtClean="0"/>
              <a:t>Information on accessibility can be increasingly obtained from external sources in addition to the existing 802.11 schemes (e.g.: Offline </a:t>
            </a:r>
            <a:r>
              <a:rPr lang="en-US" sz="1400" dirty="0" err="1" smtClean="0"/>
              <a:t>WiFi</a:t>
            </a:r>
            <a:r>
              <a:rPr lang="en-US" sz="1400" dirty="0" smtClean="0"/>
              <a:t> Database for </a:t>
            </a:r>
            <a:r>
              <a:rPr lang="en-US" sz="1400" dirty="0" err="1" smtClean="0"/>
              <a:t>iPhone</a:t>
            </a:r>
            <a:r>
              <a:rPr lang="en-US" sz="1400" dirty="0" smtClean="0"/>
              <a:t>, location information in mobile devices, coverage maps, etc.)</a:t>
            </a:r>
          </a:p>
          <a:p>
            <a:r>
              <a:rPr lang="en-US" sz="1400" dirty="0" smtClean="0"/>
              <a:t>Such information can reduce the time spent in AP discovery, but as of today …</a:t>
            </a:r>
          </a:p>
          <a:p>
            <a:r>
              <a:rPr lang="en-US" sz="1400" dirty="0" smtClean="0"/>
              <a:t>802.11 does not provide all means to fully exploit this potential</a:t>
            </a:r>
          </a:p>
          <a:p>
            <a:r>
              <a:rPr lang="en-US" sz="1400" dirty="0" smtClean="0"/>
              <a:t>Even without external information, scanning in 5GHz can be reduced from 2300ms down to 104ms</a:t>
            </a:r>
            <a:r>
              <a:rPr lang="en-US" sz="1200" dirty="0" smtClean="0"/>
              <a:t> (enablement via 2.4GHz; active scan of all channels at 2.4GHz, active scan of known channel </a:t>
            </a:r>
            <a:r>
              <a:rPr lang="en-US" sz="1200" dirty="0" err="1" smtClean="0"/>
              <a:t>w</a:t>
            </a:r>
            <a:r>
              <a:rPr lang="en-US" sz="1200" dirty="0" smtClean="0"/>
              <a:t>/ immediate return after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probe response on 5GHz channel)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28898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2347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6263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371600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7212970" y="1713169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20695" y="2828120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519478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5320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645561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2913514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2954954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29496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5973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2569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259944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2599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2895866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29029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485193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6241810" y="2639982"/>
            <a:ext cx="1859586" cy="17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820729" y="29029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29029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259944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610026" y="32599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7232633" y="2414004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8077240" y="2414004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7232919" y="2913796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37422" y="2913796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7192420" y="3270800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5" name="Gerade Verbindung 44"/>
          <p:cNvCxnSpPr/>
          <p:nvPr/>
        </p:nvCxnSpPr>
        <p:spPr>
          <a:xfrm rot="16200000" flipV="1">
            <a:off x="7444105" y="2945482"/>
            <a:ext cx="1245315" cy="20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168739" y="3259944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4039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514455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29029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2539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29693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6553200" y="3558953"/>
            <a:ext cx="1600200" cy="2482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Textfeld 56"/>
          <p:cNvSpPr txBox="1"/>
          <p:nvPr/>
        </p:nvSpPr>
        <p:spPr>
          <a:xfrm>
            <a:off x="6705600" y="3834978"/>
            <a:ext cx="153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8" name="Nach oben gekrümmter Pfeil 57"/>
          <p:cNvSpPr/>
          <p:nvPr/>
        </p:nvSpPr>
        <p:spPr>
          <a:xfrm>
            <a:off x="1999991" y="3426177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Nach oben gekrümmter Pfeil 58"/>
          <p:cNvSpPr/>
          <p:nvPr/>
        </p:nvSpPr>
        <p:spPr>
          <a:xfrm>
            <a:off x="1981200" y="3575754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Textfeld 59"/>
          <p:cNvSpPr txBox="1"/>
          <p:nvPr/>
        </p:nvSpPr>
        <p:spPr>
          <a:xfrm>
            <a:off x="1981200" y="3955112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1" name="Nach oben gekrümmter Pfeil 60"/>
          <p:cNvSpPr/>
          <p:nvPr/>
        </p:nvSpPr>
        <p:spPr>
          <a:xfrm>
            <a:off x="5105401" y="3502378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Textfeld 61"/>
          <p:cNvSpPr txBox="1"/>
          <p:nvPr/>
        </p:nvSpPr>
        <p:spPr>
          <a:xfrm>
            <a:off x="5105400" y="380717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3" name="Textfeld 62"/>
          <p:cNvSpPr txBox="1"/>
          <p:nvPr/>
        </p:nvSpPr>
        <p:spPr>
          <a:xfrm>
            <a:off x="2133600" y="3606378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Pfeil nach rechts 63"/>
          <p:cNvSpPr/>
          <p:nvPr/>
        </p:nvSpPr>
        <p:spPr bwMode="auto">
          <a:xfrm>
            <a:off x="1219200" y="4267200"/>
            <a:ext cx="7239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Increase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in </a:t>
            </a:r>
            <a:r>
              <a:rPr lang="en-US" dirty="0" smtClean="0"/>
              <a:t>(externally available) knowledge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524000"/>
          <a:ext cx="8610601" cy="321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bgerundetes Rechteck 7"/>
          <p:cNvSpPr/>
          <p:nvPr/>
        </p:nvSpPr>
        <p:spPr bwMode="auto">
          <a:xfrm rot="20379084">
            <a:off x="4563865" y="3198857"/>
            <a:ext cx="3976575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Next Slides</a:t>
            </a:r>
            <a:endParaRPr kumimoji="0" lang="en-US" sz="1200" b="1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2433</Words>
  <Application>Microsoft Macintosh PowerPoint</Application>
  <PresentationFormat>Bildschirmpräsentation (4:3)</PresentationFormat>
  <Paragraphs>463</Paragraphs>
  <Slides>15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7" baseType="lpstr">
      <vt:lpstr>802-11-Submission-emmelmann</vt:lpstr>
      <vt:lpstr>Dokument</vt:lpstr>
      <vt:lpstr>PAR &amp; 5C Transition from FIA to Fast Initial Link Set-Up</vt:lpstr>
      <vt:lpstr>Abstract</vt:lpstr>
      <vt:lpstr>From FIA to Fast Initial Link Set-Up</vt:lpstr>
      <vt:lpstr>Access Point Discovery: Today</vt:lpstr>
      <vt:lpstr>AP Discovery: Return after 1st AP is found</vt:lpstr>
      <vt:lpstr>AP Discovery: Reduction of number of channels to scan</vt:lpstr>
      <vt:lpstr>AP Discovery: Enablement of 5GHz active scanning via 2.4 GHz</vt:lpstr>
      <vt:lpstr>AP Discovery: Summary</vt:lpstr>
      <vt:lpstr>Fast Initial Link Set-Up</vt:lpstr>
      <vt:lpstr>Fast Initial Authentication &amp; Higher Layer Set-Up: Reduction of messages</vt:lpstr>
      <vt:lpstr>Piggybacking of DHCP: one possible approach (*)</vt:lpstr>
      <vt:lpstr>Piggybacking of DHCP: another possible approach (*)</vt:lpstr>
      <vt:lpstr>Performance Gains with Piggybacking</vt:lpstr>
      <vt:lpstr>Fast Initial Link Set-Up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&amp; 5C Transition from FIA to Fast Initial Link Set-Up</dc:title>
  <dc:subject/>
  <dc:creator>Marc Emmelmann</dc:creator>
  <cp:keywords/>
  <dc:description/>
  <cp:lastModifiedBy>Marc Emmelmann</cp:lastModifiedBy>
  <cp:revision>24</cp:revision>
  <cp:lastPrinted>1998-02-10T13:28:06Z</cp:lastPrinted>
  <dcterms:created xsi:type="dcterms:W3CDTF">2010-09-14T01:52:25Z</dcterms:created>
  <dcterms:modified xsi:type="dcterms:W3CDTF">2010-09-14T01:56:32Z</dcterms:modified>
  <cp:category/>
</cp:coreProperties>
</file>