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Default Extension="doc" ContentType="application/msword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Default Extension="pict" ContentType="image/pict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57" r:id="rId3"/>
    <p:sldId id="265" r:id="rId4"/>
    <p:sldId id="266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81" r:id="rId13"/>
    <p:sldId id="278" r:id="rId14"/>
    <p:sldId id="280" r:id="rId15"/>
    <p:sldId id="270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de-DE" smtClean="0"/>
              <a:t>doc.: IEEE 802.11-10/1106r0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de-DE"/>
              <a:t>Marc Emmelmann, Fraunhofer FOKUS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092C86F7-A631-9742-A3F5-1936D26B841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de-DE" smtClean="0"/>
              <a:t>doc.: IEEE 802.11-10/1106r0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de-DE"/>
              <a:t>Marc Emmelmann, Fraunhofer FOKUS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4BB338F-19F4-FA4C-A4D9-F99FF1D6809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de-DE" smtClean="0"/>
              <a:t>doc.: IEEE 802.11-10/1106r0</a:t>
            </a: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de-DE" smtClean="0"/>
              <a:t>September 2010</a:t>
            </a:r>
            <a:endParaRPr lang="en-US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de-DE"/>
              <a:t>Marc Emmelmann, Fraunhofer FOKUS</a:t>
            </a:r>
            <a:endParaRPr lang="en-US"/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ABC7EC48-FD2F-024E-B5BD-645C5E8E3B65}" type="slidenum">
              <a:rPr lang="en-US"/>
              <a:pPr/>
              <a:t>1</a:t>
            </a:fld>
            <a:endParaRPr lang="en-US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de-DE" smtClean="0"/>
              <a:t>doc.: IEEE 802.11-10/1106r0</a:t>
            </a: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de-DE" smtClean="0"/>
              <a:t>September 2010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de-DE"/>
              <a:t>Marc Emmelmann, Fraunhofer FOKUS</a:t>
            </a:r>
            <a:endParaRPr lang="en-US"/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EE54DD0C-BD7B-694F-A979-5B9481E745A2}" type="slidenum">
              <a:rPr lang="en-US"/>
              <a:pPr/>
              <a:t>2</a:t>
            </a:fld>
            <a:endParaRPr 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6889227-7690-9443-A71D-D6AEB97BA45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45743F-F980-0C4F-874E-7FB126A3E73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CB54B2B-057B-B745-95CD-13AABCB675D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B44F08-1720-5A43-9A02-16738D6080B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1C5AC-7288-DF4E-B3A7-9F31E9EDEA0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D6510-46FE-344C-B970-D595D67B5F7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DE51C8-E5FB-AE40-9E37-99F2FE25B4C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6CC07E-E79B-F442-82B3-26D265A2006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FDA945-0F86-6545-9375-934CD2C0C19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356A2BC-7DFB-4541-BB4A-D3A86E5327F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F92505-38EE-1248-8358-3FA23EE065C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33D4934-E486-E243-9A1A-6801639CF21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36851" y="332601"/>
            <a:ext cx="280864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802.11</a:t>
            </a:r>
            <a:r>
              <a:rPr lang="en-US" sz="1800" b="1" dirty="0" smtClean="0"/>
              <a:t>-10/</a:t>
            </a:r>
            <a:r>
              <a:rPr lang="en-US" sz="1800" b="1" dirty="0" smtClean="0"/>
              <a:t>1106r1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-_2004-Dokument1.doc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September 2010</a:t>
            </a:r>
            <a:endParaRPr lang="en-US"/>
          </a:p>
        </p:txBody>
      </p:sp>
      <p:sp>
        <p:nvSpPr>
          <p:cNvPr id="15364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15365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2DBE7069-5AB7-BF49-BE5C-1250CA92399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PAR &amp; 5C Transition from FIA to Fast Initial Link Set-Up</a:t>
            </a:r>
            <a:endParaRPr lang="en-US" dirty="0"/>
          </a:p>
        </p:txBody>
      </p:sp>
      <p:sp>
        <p:nvSpPr>
          <p:cNvPr id="1536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2010-09-13</a:t>
            </a:r>
            <a:endParaRPr lang="en-US" sz="2000" b="0" dirty="0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508000" y="2452688"/>
          <a:ext cx="8156575" cy="2828925"/>
        </p:xfrm>
        <a:graphic>
          <a:graphicData uri="http://schemas.openxmlformats.org/presentationml/2006/ole">
            <p:oleObj spid="_x0000_s15362" name="Dokument" r:id="rId4" imgW="8255000" imgH="2870200" progId="Word.Document.8">
              <p:embed/>
            </p:oleObj>
          </a:graphicData>
        </a:graphic>
      </p:graphicFrame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 Initial Authentication &amp; Higher Layer Set-Up: Reduction of messages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2819400"/>
          </a:xfrm>
        </p:spPr>
        <p:txBody>
          <a:bodyPr/>
          <a:lstStyle/>
          <a:p>
            <a:r>
              <a:rPr lang="en-US" sz="1400" dirty="0" smtClean="0"/>
              <a:t>Evaluation considers:</a:t>
            </a:r>
          </a:p>
          <a:p>
            <a:pPr lvl="1"/>
            <a:r>
              <a:rPr lang="en-US" sz="1200" dirty="0" smtClean="0"/>
              <a:t>Sync via Active Scanning</a:t>
            </a:r>
          </a:p>
          <a:p>
            <a:pPr lvl="1"/>
            <a:r>
              <a:rPr lang="en-US" sz="1200" dirty="0" smtClean="0"/>
              <a:t>Authentication as described</a:t>
            </a:r>
          </a:p>
          <a:p>
            <a:pPr lvl="1"/>
            <a:r>
              <a:rPr lang="en-US" sz="1200" dirty="0" smtClean="0"/>
              <a:t>DHCP messages to obtain IP and router information</a:t>
            </a:r>
          </a:p>
          <a:p>
            <a:pPr lvl="1"/>
            <a:r>
              <a:rPr lang="en-US" sz="1200" dirty="0" smtClean="0"/>
              <a:t>Processing time (1ms) and Transfer Time (3ms) for messages being sent to server (DHCP server or authentication server). Pls. see 11-10/988r0 for details.</a:t>
            </a:r>
          </a:p>
          <a:p>
            <a:r>
              <a:rPr lang="en-US" sz="1400" dirty="0" smtClean="0"/>
              <a:t>Keep EAP-GPSK to assure consistent comparison of achievable improvements while upholding security level</a:t>
            </a:r>
          </a:p>
          <a:p>
            <a:r>
              <a:rPr lang="en-US" sz="1400" dirty="0" smtClean="0"/>
              <a:t>Optimizes EAP-GPSK:</a:t>
            </a:r>
          </a:p>
          <a:p>
            <a:pPr lvl="1"/>
            <a:r>
              <a:rPr lang="en-US" sz="1200" dirty="0" smtClean="0"/>
              <a:t>As discussed during Beijing meeting: No security concerns risen during meeting</a:t>
            </a:r>
          </a:p>
          <a:p>
            <a:pPr lvl="1"/>
            <a:r>
              <a:rPr lang="en-US" sz="1200" dirty="0" smtClean="0"/>
              <a:t>Remove Auth-</a:t>
            </a:r>
            <a:r>
              <a:rPr lang="en-US" sz="1200" dirty="0" err="1" smtClean="0"/>
              <a:t>Req</a:t>
            </a:r>
            <a:r>
              <a:rPr lang="en-US" sz="1200" dirty="0" smtClean="0"/>
              <a:t>. / Auth-Res.</a:t>
            </a:r>
          </a:p>
          <a:p>
            <a:pPr lvl="1"/>
            <a:r>
              <a:rPr lang="en-US" sz="1200" dirty="0" smtClean="0"/>
              <a:t>AP immediately starts with EAP-GPSK-1 (remove EAPOL Start, EAP-</a:t>
            </a:r>
            <a:r>
              <a:rPr lang="en-US" sz="1200" dirty="0" err="1" smtClean="0"/>
              <a:t>Req.ID</a:t>
            </a:r>
            <a:r>
              <a:rPr lang="en-US" sz="1200" dirty="0" smtClean="0"/>
              <a:t>, EAP-</a:t>
            </a:r>
            <a:r>
              <a:rPr lang="en-US" sz="1200" dirty="0" err="1" smtClean="0"/>
              <a:t>Res.ID</a:t>
            </a:r>
            <a:r>
              <a:rPr lang="en-US" sz="1200" dirty="0" smtClean="0"/>
              <a:t>)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239000" y="6248400"/>
            <a:ext cx="2286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Source: 11-10/0988r0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ＭＳ Ｐゴシック" charset="-128"/>
            </a:endParaRPr>
          </a:p>
        </p:txBody>
      </p:sp>
      <p:graphicFrame>
        <p:nvGraphicFramePr>
          <p:cNvPr id="8" name="Tabelle 7"/>
          <p:cNvGraphicFramePr>
            <a:graphicFrameLocks noGrp="1"/>
          </p:cNvGraphicFramePr>
          <p:nvPr/>
        </p:nvGraphicFramePr>
        <p:xfrm>
          <a:off x="381000" y="4572000"/>
          <a:ext cx="8382000" cy="1143000"/>
        </p:xfrm>
        <a:graphic>
          <a:graphicData uri="http://schemas.openxmlformats.org/drawingml/2006/table">
            <a:tbl>
              <a:tblPr/>
              <a:tblGrid>
                <a:gridCol w="2514600"/>
                <a:gridCol w="838200"/>
                <a:gridCol w="838200"/>
                <a:gridCol w="838200"/>
                <a:gridCol w="838200"/>
                <a:gridCol w="838200"/>
                <a:gridCol w="838200"/>
                <a:gridCol w="838200"/>
              </a:tblGrid>
              <a:tr h="28575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Method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Message Exchange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noProof="0" smtClean="0">
                          <a:solidFill>
                            <a:srgbClr val="339966"/>
                          </a:solidFill>
                          <a:latin typeface="ＭＳ Ｐゴシック"/>
                        </a:rPr>
                        <a:t>Connecting Duration</a:t>
                      </a:r>
                      <a:endParaRPr lang="en-US" sz="1200" b="1" i="0" u="none" strike="noStrike" noProof="0">
                        <a:solidFill>
                          <a:srgbClr val="339966"/>
                        </a:solidFill>
                        <a:latin typeface="ＭＳ Ｐゴシック"/>
                      </a:endParaRPr>
                    </a:p>
                  </a:txBody>
                  <a:tcPr marL="10695" marR="10695" marT="106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noProof="0" smtClean="0">
                          <a:solidFill>
                            <a:srgbClr val="339966"/>
                          </a:solidFill>
                          <a:latin typeface="ＭＳ Ｐゴシック"/>
                        </a:rPr>
                        <a:t>Airtime Consumption</a:t>
                      </a:r>
                      <a:endParaRPr lang="en-US" sz="1200" b="1" i="0" u="none" strike="noStrike" noProof="0">
                        <a:solidFill>
                          <a:srgbClr val="339966"/>
                        </a:solidFill>
                        <a:latin typeface="ＭＳ Ｐゴシック"/>
                      </a:endParaRPr>
                    </a:p>
                  </a:txBody>
                  <a:tcPr marL="10695" marR="10695" marT="106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57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DS1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OFDM6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OFDM54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DS1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OFDM6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OFDM54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IEEE802.11i (EAP-GPSK)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12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108,664μS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76,989μS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72,092μS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49,232μS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9,257μS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3,962μS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Optimize EAP-GPSK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9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94,752μS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66,409μS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61,921μS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42,428μS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7,860μS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noProof="0" dirty="0" smtClean="0">
                          <a:latin typeface="Arial"/>
                        </a:rPr>
                        <a:t>3,073μS</a:t>
                      </a:r>
                      <a:endParaRPr lang="en-US" sz="1200" b="0" i="0" u="none" strike="noStrike" noProof="0" dirty="0">
                        <a:latin typeface="Arial"/>
                      </a:endParaRPr>
                    </a:p>
                  </a:txBody>
                  <a:tcPr marL="10695" marR="10695" marT="1069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Inhaltsplatzhalter 2"/>
          <p:cNvSpPr txBox="1">
            <a:spLocks/>
          </p:cNvSpPr>
          <p:nvPr/>
        </p:nvSpPr>
        <p:spPr bwMode="auto">
          <a:xfrm>
            <a:off x="685800" y="5867400"/>
            <a:ext cx="7772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1400" b="1" kern="0" dirty="0" smtClean="0">
                <a:latin typeface="+mn-lt"/>
                <a:ea typeface="ＭＳ Ｐゴシック" charset="-128"/>
                <a:cs typeface="ＭＳ Ｐゴシック" charset="-128"/>
              </a:rPr>
              <a:t>Next optimization: Picky Backing </a:t>
            </a:r>
            <a:r>
              <a:rPr lang="en-US" sz="1400" b="1" kern="0" dirty="0" err="1" smtClean="0">
                <a:latin typeface="+mn-lt"/>
                <a:ea typeface="ＭＳ Ｐゴシック" charset="-128"/>
                <a:cs typeface="ＭＳ Ｐゴシック" charset="-128"/>
                <a:sym typeface="Wingdings"/>
              </a:rPr>
              <a:t></a:t>
            </a:r>
            <a:r>
              <a:rPr lang="en-US" sz="1400" b="1" kern="0" dirty="0" smtClean="0">
                <a:latin typeface="+mn-lt"/>
                <a:ea typeface="ＭＳ Ｐゴシック" charset="-128"/>
                <a:cs typeface="ＭＳ Ｐゴシック" charset="-128"/>
                <a:sym typeface="Wingdings"/>
              </a:rPr>
              <a:t> parallel exchange of DHCP-messages with authentication message transfer </a:t>
            </a:r>
            <a:endParaRPr kumimoji="0" lang="en-US" sz="1200" b="0" i="0" u="none" strike="noStrike" kern="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839200" cy="1066800"/>
          </a:xfrm>
        </p:spPr>
        <p:txBody>
          <a:bodyPr/>
          <a:lstStyle/>
          <a:p>
            <a:r>
              <a:rPr lang="en-US" dirty="0" smtClean="0"/>
              <a:t>Piggybacking of DHCP: one possible approach </a:t>
            </a:r>
            <a:r>
              <a:rPr lang="en-US" sz="2400" baseline="30000" dirty="0" smtClean="0"/>
              <a:t>(*)</a:t>
            </a:r>
            <a:endParaRPr lang="en-US" baseline="300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pSp>
        <p:nvGrpSpPr>
          <p:cNvPr id="7" name="Gruppierung 6"/>
          <p:cNvGrpSpPr/>
          <p:nvPr/>
        </p:nvGrpSpPr>
        <p:grpSpPr>
          <a:xfrm>
            <a:off x="271233" y="1371600"/>
            <a:ext cx="8633055" cy="4967287"/>
            <a:chOff x="271233" y="1528763"/>
            <a:chExt cx="8633055" cy="4967287"/>
          </a:xfrm>
        </p:grpSpPr>
        <p:sp>
          <p:nvSpPr>
            <p:cNvPr id="8" name="正方形/長方形 84"/>
            <p:cNvSpPr/>
            <p:nvPr/>
          </p:nvSpPr>
          <p:spPr>
            <a:xfrm>
              <a:off x="631825" y="5100638"/>
              <a:ext cx="1068388" cy="96996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ja-JP" altLang="en-US">
                <a:solidFill>
                  <a:srgbClr val="FFFFFF"/>
                </a:solidFill>
                <a:cs typeface="ＭＳ Ｐゴシック" charset="-128"/>
              </a:endParaRPr>
            </a:p>
          </p:txBody>
        </p:sp>
        <p:sp>
          <p:nvSpPr>
            <p:cNvPr id="9" name="正方形/長方形 80"/>
            <p:cNvSpPr/>
            <p:nvPr/>
          </p:nvSpPr>
          <p:spPr>
            <a:xfrm>
              <a:off x="631825" y="2840038"/>
              <a:ext cx="1958975" cy="202088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ja-JP" altLang="en-US">
                <a:solidFill>
                  <a:srgbClr val="FFFFFF"/>
                </a:solidFill>
                <a:cs typeface="ＭＳ Ｐゴシック" charset="-128"/>
              </a:endParaRPr>
            </a:p>
          </p:txBody>
        </p:sp>
        <p:cxnSp>
          <p:nvCxnSpPr>
            <p:cNvPr id="10" name="直線コネクタ 53"/>
            <p:cNvCxnSpPr/>
            <p:nvPr/>
          </p:nvCxnSpPr>
          <p:spPr>
            <a:xfrm rot="5400000">
              <a:off x="107951" y="4381500"/>
              <a:ext cx="3313112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矢印コネクタ 34"/>
            <p:cNvCxnSpPr/>
            <p:nvPr/>
          </p:nvCxnSpPr>
          <p:spPr>
            <a:xfrm flipV="1">
              <a:off x="1611313" y="2897188"/>
              <a:ext cx="863600" cy="152400"/>
            </a:xfrm>
            <a:prstGeom prst="straightConnector1">
              <a:avLst/>
            </a:prstGeom>
            <a:ln>
              <a:solidFill>
                <a:srgbClr val="FFFF66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矢印コネクタ 36"/>
            <p:cNvCxnSpPr/>
            <p:nvPr/>
          </p:nvCxnSpPr>
          <p:spPr>
            <a:xfrm>
              <a:off x="1765300" y="2830513"/>
              <a:ext cx="1598613" cy="131762"/>
            </a:xfrm>
            <a:prstGeom prst="straightConnector1">
              <a:avLst/>
            </a:prstGeom>
            <a:ln>
              <a:solidFill>
                <a:schemeClr val="accent6"/>
              </a:solidFill>
              <a:prstDash val="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矢印コネクタ 52"/>
            <p:cNvCxnSpPr/>
            <p:nvPr/>
          </p:nvCxnSpPr>
          <p:spPr>
            <a:xfrm flipV="1">
              <a:off x="1763713" y="3219450"/>
              <a:ext cx="1600200" cy="131763"/>
            </a:xfrm>
            <a:prstGeom prst="straightConnector1">
              <a:avLst/>
            </a:prstGeom>
            <a:ln>
              <a:solidFill>
                <a:schemeClr val="accent6"/>
              </a:solidFill>
              <a:prstDash val="dash"/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矢印コネクタ 7"/>
            <p:cNvCxnSpPr/>
            <p:nvPr/>
          </p:nvCxnSpPr>
          <p:spPr>
            <a:xfrm>
              <a:off x="752475" y="2424113"/>
              <a:ext cx="860425" cy="133350"/>
            </a:xfrm>
            <a:prstGeom prst="straightConnector1">
              <a:avLst/>
            </a:prstGeom>
            <a:ln>
              <a:solidFill>
                <a:srgbClr val="CCFFCC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0"/>
            <p:cNvCxnSpPr/>
            <p:nvPr/>
          </p:nvCxnSpPr>
          <p:spPr>
            <a:xfrm rot="5400000">
              <a:off x="-1526381" y="4172744"/>
              <a:ext cx="455295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1"/>
            <p:cNvCxnSpPr/>
            <p:nvPr/>
          </p:nvCxnSpPr>
          <p:spPr>
            <a:xfrm rot="5400000">
              <a:off x="-665956" y="4172744"/>
              <a:ext cx="455295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33"/>
            <p:cNvCxnSpPr/>
            <p:nvPr/>
          </p:nvCxnSpPr>
          <p:spPr>
            <a:xfrm rot="5400000">
              <a:off x="196057" y="4172744"/>
              <a:ext cx="4552950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37"/>
            <p:cNvCxnSpPr/>
            <p:nvPr/>
          </p:nvCxnSpPr>
          <p:spPr>
            <a:xfrm rot="5400000">
              <a:off x="1058069" y="4172744"/>
              <a:ext cx="455295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矢印コネクタ 39"/>
            <p:cNvCxnSpPr/>
            <p:nvPr/>
          </p:nvCxnSpPr>
          <p:spPr>
            <a:xfrm flipV="1">
              <a:off x="752475" y="3125788"/>
              <a:ext cx="862013" cy="152400"/>
            </a:xfrm>
            <a:prstGeom prst="straightConnector1">
              <a:avLst/>
            </a:prstGeom>
            <a:ln>
              <a:solidFill>
                <a:srgbClr val="FFFF66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矢印コネクタ 41"/>
            <p:cNvCxnSpPr/>
            <p:nvPr/>
          </p:nvCxnSpPr>
          <p:spPr>
            <a:xfrm>
              <a:off x="746125" y="3417888"/>
              <a:ext cx="860425" cy="131762"/>
            </a:xfrm>
            <a:prstGeom prst="straightConnector1">
              <a:avLst/>
            </a:prstGeom>
            <a:ln>
              <a:solidFill>
                <a:srgbClr val="FFFF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矢印コネクタ 42"/>
            <p:cNvCxnSpPr/>
            <p:nvPr/>
          </p:nvCxnSpPr>
          <p:spPr>
            <a:xfrm>
              <a:off x="1603375" y="3635375"/>
              <a:ext cx="862013" cy="131763"/>
            </a:xfrm>
            <a:prstGeom prst="straightConnector1">
              <a:avLst/>
            </a:prstGeom>
            <a:ln>
              <a:solidFill>
                <a:srgbClr val="FFFF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矢印コネクタ 43"/>
            <p:cNvCxnSpPr/>
            <p:nvPr/>
          </p:nvCxnSpPr>
          <p:spPr>
            <a:xfrm flipV="1">
              <a:off x="1601788" y="3919538"/>
              <a:ext cx="863600" cy="152400"/>
            </a:xfrm>
            <a:prstGeom prst="straightConnector1">
              <a:avLst/>
            </a:prstGeom>
            <a:ln>
              <a:solidFill>
                <a:srgbClr val="FFFF66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矢印コネクタ 44"/>
            <p:cNvCxnSpPr/>
            <p:nvPr/>
          </p:nvCxnSpPr>
          <p:spPr>
            <a:xfrm flipV="1">
              <a:off x="742950" y="4148138"/>
              <a:ext cx="862013" cy="152400"/>
            </a:xfrm>
            <a:prstGeom prst="straightConnector1">
              <a:avLst/>
            </a:prstGeom>
            <a:ln>
              <a:solidFill>
                <a:srgbClr val="FFFF66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矢印コネクタ 45"/>
            <p:cNvCxnSpPr/>
            <p:nvPr/>
          </p:nvCxnSpPr>
          <p:spPr>
            <a:xfrm>
              <a:off x="736600" y="4440238"/>
              <a:ext cx="860425" cy="133350"/>
            </a:xfrm>
            <a:prstGeom prst="straightConnector1">
              <a:avLst/>
            </a:prstGeom>
            <a:ln>
              <a:solidFill>
                <a:srgbClr val="FFFF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矢印コネクタ 46"/>
            <p:cNvCxnSpPr/>
            <p:nvPr/>
          </p:nvCxnSpPr>
          <p:spPr>
            <a:xfrm>
              <a:off x="1593850" y="4659313"/>
              <a:ext cx="862013" cy="131762"/>
            </a:xfrm>
            <a:prstGeom prst="straightConnector1">
              <a:avLst/>
            </a:prstGeom>
            <a:ln>
              <a:solidFill>
                <a:srgbClr val="FFFF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矢印コネクタ 47"/>
            <p:cNvCxnSpPr/>
            <p:nvPr/>
          </p:nvCxnSpPr>
          <p:spPr>
            <a:xfrm flipV="1">
              <a:off x="1592263" y="4906963"/>
              <a:ext cx="863600" cy="152400"/>
            </a:xfrm>
            <a:prstGeom prst="straightConnector1">
              <a:avLst/>
            </a:prstGeom>
            <a:ln>
              <a:solidFill>
                <a:srgbClr val="FFFF66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矢印コネクタ 48"/>
            <p:cNvCxnSpPr/>
            <p:nvPr/>
          </p:nvCxnSpPr>
          <p:spPr>
            <a:xfrm flipV="1">
              <a:off x="733425" y="5135563"/>
              <a:ext cx="862013" cy="152400"/>
            </a:xfrm>
            <a:prstGeom prst="straightConnector1">
              <a:avLst/>
            </a:prstGeom>
            <a:ln>
              <a:solidFill>
                <a:srgbClr val="FFFF66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矢印コネクタ 49"/>
            <p:cNvCxnSpPr/>
            <p:nvPr/>
          </p:nvCxnSpPr>
          <p:spPr>
            <a:xfrm>
              <a:off x="752475" y="5360988"/>
              <a:ext cx="860425" cy="131762"/>
            </a:xfrm>
            <a:prstGeom prst="straightConnector1">
              <a:avLst/>
            </a:prstGeom>
            <a:ln>
              <a:solidFill>
                <a:srgbClr val="FFFF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矢印コネクタ 55"/>
            <p:cNvCxnSpPr/>
            <p:nvPr/>
          </p:nvCxnSpPr>
          <p:spPr>
            <a:xfrm>
              <a:off x="1763713" y="4800600"/>
              <a:ext cx="1571625" cy="131763"/>
            </a:xfrm>
            <a:prstGeom prst="straightConnector1">
              <a:avLst/>
            </a:prstGeom>
            <a:ln>
              <a:solidFill>
                <a:schemeClr val="accent6"/>
              </a:solidFill>
              <a:prstDash val="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矢印コネクタ 56"/>
            <p:cNvCxnSpPr/>
            <p:nvPr/>
          </p:nvCxnSpPr>
          <p:spPr>
            <a:xfrm flipV="1">
              <a:off x="1763713" y="5157788"/>
              <a:ext cx="1576387" cy="131762"/>
            </a:xfrm>
            <a:prstGeom prst="straightConnector1">
              <a:avLst/>
            </a:prstGeom>
            <a:ln>
              <a:solidFill>
                <a:schemeClr val="accent6"/>
              </a:solidFill>
              <a:prstDash val="dash"/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矢印コネクタ 58"/>
            <p:cNvCxnSpPr/>
            <p:nvPr/>
          </p:nvCxnSpPr>
          <p:spPr>
            <a:xfrm flipV="1">
              <a:off x="733425" y="5684838"/>
              <a:ext cx="862013" cy="152400"/>
            </a:xfrm>
            <a:prstGeom prst="straightConnector1">
              <a:avLst/>
            </a:prstGeom>
            <a:ln>
              <a:solidFill>
                <a:srgbClr val="FFFF66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矢印コネクタ 59"/>
            <p:cNvCxnSpPr/>
            <p:nvPr/>
          </p:nvCxnSpPr>
          <p:spPr>
            <a:xfrm>
              <a:off x="754063" y="5907088"/>
              <a:ext cx="860425" cy="131762"/>
            </a:xfrm>
            <a:prstGeom prst="straightConnector1">
              <a:avLst/>
            </a:prstGeom>
            <a:ln>
              <a:solidFill>
                <a:srgbClr val="FFFF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矢印コネクタ 60"/>
            <p:cNvCxnSpPr/>
            <p:nvPr/>
          </p:nvCxnSpPr>
          <p:spPr>
            <a:xfrm flipV="1">
              <a:off x="744538" y="6175375"/>
              <a:ext cx="862012" cy="152400"/>
            </a:xfrm>
            <a:prstGeom prst="straightConnector1">
              <a:avLst/>
            </a:prstGeom>
            <a:ln>
              <a:solidFill>
                <a:srgbClr val="CCFFCC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テキスト ボックス 62"/>
            <p:cNvSpPr txBox="1">
              <a:spLocks noChangeArrowheads="1"/>
            </p:cNvSpPr>
            <p:nvPr/>
          </p:nvSpPr>
          <p:spPr bwMode="auto">
            <a:xfrm>
              <a:off x="360363" y="1530350"/>
              <a:ext cx="744537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  <a:spAutoFit/>
            </a:bodyPr>
            <a:lstStyle/>
            <a:p>
              <a:r>
                <a:rPr lang="en-US" altLang="ja-JP">
                  <a:latin typeface="Calibri" charset="0"/>
                </a:rPr>
                <a:t>STA</a:t>
              </a:r>
              <a:endParaRPr lang="ja-JP" altLang="en-US">
                <a:latin typeface="Calibri" charset="0"/>
              </a:endParaRPr>
            </a:p>
          </p:txBody>
        </p:sp>
        <p:sp>
          <p:nvSpPr>
            <p:cNvPr id="35" name="テキスト ボックス 64"/>
            <p:cNvSpPr txBox="1">
              <a:spLocks noChangeArrowheads="1"/>
            </p:cNvSpPr>
            <p:nvPr/>
          </p:nvSpPr>
          <p:spPr bwMode="auto">
            <a:xfrm>
              <a:off x="1271588" y="1528763"/>
              <a:ext cx="744537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  <a:spAutoFit/>
            </a:bodyPr>
            <a:lstStyle/>
            <a:p>
              <a:r>
                <a:rPr lang="en-US" altLang="ja-JP">
                  <a:latin typeface="Calibri" charset="0"/>
                </a:rPr>
                <a:t>AP</a:t>
              </a:r>
              <a:endParaRPr lang="ja-JP" altLang="en-US">
                <a:latin typeface="Calibri" charset="0"/>
              </a:endParaRPr>
            </a:p>
          </p:txBody>
        </p:sp>
        <p:sp>
          <p:nvSpPr>
            <p:cNvPr id="36" name="テキスト ボックス 65"/>
            <p:cNvSpPr txBox="1">
              <a:spLocks noChangeArrowheads="1"/>
            </p:cNvSpPr>
            <p:nvPr/>
          </p:nvSpPr>
          <p:spPr bwMode="auto">
            <a:xfrm>
              <a:off x="2101850" y="1528763"/>
              <a:ext cx="746125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  <a:spAutoFit/>
            </a:bodyPr>
            <a:lstStyle/>
            <a:p>
              <a:r>
                <a:rPr lang="en-US" altLang="ja-JP">
                  <a:latin typeface="Calibri" charset="0"/>
                </a:rPr>
                <a:t>AS</a:t>
              </a:r>
              <a:endParaRPr lang="ja-JP" altLang="en-US">
                <a:latin typeface="Calibri" charset="0"/>
              </a:endParaRPr>
            </a:p>
          </p:txBody>
        </p:sp>
        <p:sp>
          <p:nvSpPr>
            <p:cNvPr id="37" name="テキスト ボックス 66"/>
            <p:cNvSpPr txBox="1">
              <a:spLocks noChangeArrowheads="1"/>
            </p:cNvSpPr>
            <p:nvPr/>
          </p:nvSpPr>
          <p:spPr bwMode="auto">
            <a:xfrm>
              <a:off x="2706688" y="1528763"/>
              <a:ext cx="2352675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  <a:spAutoFit/>
            </a:bodyPr>
            <a:lstStyle/>
            <a:p>
              <a:r>
                <a:rPr lang="en-US" altLang="ja-JP">
                  <a:latin typeface="Calibri" charset="0"/>
                </a:rPr>
                <a:t>DHCP/Default Gateway</a:t>
              </a:r>
              <a:endParaRPr lang="ja-JP" altLang="en-US">
                <a:latin typeface="Calibri" charset="0"/>
              </a:endParaRPr>
            </a:p>
          </p:txBody>
        </p:sp>
        <p:sp>
          <p:nvSpPr>
            <p:cNvPr id="38" name="テキスト ボックス 67"/>
            <p:cNvSpPr txBox="1">
              <a:spLocks noChangeArrowheads="1"/>
            </p:cNvSpPr>
            <p:nvPr/>
          </p:nvSpPr>
          <p:spPr bwMode="auto">
            <a:xfrm>
              <a:off x="3387725" y="2768600"/>
              <a:ext cx="1671638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ja-JP">
                  <a:latin typeface="Calibri" charset="0"/>
                </a:rPr>
                <a:t>DHCP Discovery</a:t>
              </a:r>
              <a:endParaRPr lang="ja-JP" altLang="en-US">
                <a:latin typeface="Calibri" charset="0"/>
              </a:endParaRPr>
            </a:p>
          </p:txBody>
        </p:sp>
        <p:sp>
          <p:nvSpPr>
            <p:cNvPr id="39" name="テキスト ボックス 68"/>
            <p:cNvSpPr txBox="1">
              <a:spLocks noChangeArrowheads="1"/>
            </p:cNvSpPr>
            <p:nvPr/>
          </p:nvSpPr>
          <p:spPr bwMode="auto">
            <a:xfrm>
              <a:off x="3387725" y="3003550"/>
              <a:ext cx="1249363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ja-JP">
                  <a:latin typeface="Calibri" charset="0"/>
                </a:rPr>
                <a:t>DHCP Offer</a:t>
              </a:r>
              <a:endParaRPr lang="ja-JP" altLang="en-US">
                <a:latin typeface="Calibri" charset="0"/>
              </a:endParaRPr>
            </a:p>
          </p:txBody>
        </p:sp>
        <p:sp>
          <p:nvSpPr>
            <p:cNvPr id="40" name="テキスト ボックス 69"/>
            <p:cNvSpPr txBox="1">
              <a:spLocks noChangeArrowheads="1"/>
            </p:cNvSpPr>
            <p:nvPr/>
          </p:nvSpPr>
          <p:spPr bwMode="auto">
            <a:xfrm>
              <a:off x="3387725" y="4730750"/>
              <a:ext cx="1522413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ja-JP">
                  <a:latin typeface="Calibri" charset="0"/>
                </a:rPr>
                <a:t>DHCP Request</a:t>
              </a:r>
              <a:endParaRPr lang="ja-JP" altLang="en-US">
                <a:latin typeface="Calibri" charset="0"/>
              </a:endParaRPr>
            </a:p>
          </p:txBody>
        </p:sp>
        <p:sp>
          <p:nvSpPr>
            <p:cNvPr id="41" name="テキスト ボックス 70"/>
            <p:cNvSpPr txBox="1">
              <a:spLocks noChangeArrowheads="1"/>
            </p:cNvSpPr>
            <p:nvPr/>
          </p:nvSpPr>
          <p:spPr bwMode="auto">
            <a:xfrm>
              <a:off x="3387725" y="4948238"/>
              <a:ext cx="1139825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ja-JP">
                  <a:latin typeface="Calibri" charset="0"/>
                </a:rPr>
                <a:t>DHCP ACK</a:t>
              </a:r>
              <a:endParaRPr lang="ja-JP" altLang="en-US">
                <a:latin typeface="Calibri" charset="0"/>
              </a:endParaRPr>
            </a:p>
          </p:txBody>
        </p:sp>
        <p:cxnSp>
          <p:nvCxnSpPr>
            <p:cNvPr id="42" name="直線矢印コネクタ 35"/>
            <p:cNvCxnSpPr/>
            <p:nvPr/>
          </p:nvCxnSpPr>
          <p:spPr>
            <a:xfrm>
              <a:off x="1763713" y="5414963"/>
              <a:ext cx="1576387" cy="131762"/>
            </a:xfrm>
            <a:prstGeom prst="straightConnector1">
              <a:avLst/>
            </a:prstGeom>
            <a:ln>
              <a:solidFill>
                <a:schemeClr val="accent6"/>
              </a:solidFill>
              <a:prstDash val="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矢印コネクタ 38"/>
            <p:cNvCxnSpPr/>
            <p:nvPr/>
          </p:nvCxnSpPr>
          <p:spPr>
            <a:xfrm flipV="1">
              <a:off x="1763713" y="5837238"/>
              <a:ext cx="1566862" cy="131762"/>
            </a:xfrm>
            <a:prstGeom prst="straightConnector1">
              <a:avLst/>
            </a:prstGeom>
            <a:ln>
              <a:solidFill>
                <a:schemeClr val="accent6"/>
              </a:solidFill>
              <a:prstDash val="dash"/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テキスト ボックス 40"/>
            <p:cNvSpPr txBox="1">
              <a:spLocks noChangeArrowheads="1"/>
            </p:cNvSpPr>
            <p:nvPr/>
          </p:nvSpPr>
          <p:spPr bwMode="auto">
            <a:xfrm>
              <a:off x="3387725" y="5362575"/>
              <a:ext cx="3225800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ja-JP">
                  <a:latin typeface="Calibri" charset="0"/>
                </a:rPr>
                <a:t>ARP Request to Default Gateway</a:t>
              </a:r>
              <a:endParaRPr lang="ja-JP" altLang="en-US">
                <a:latin typeface="Calibri" charset="0"/>
              </a:endParaRPr>
            </a:p>
          </p:txBody>
        </p:sp>
        <p:sp>
          <p:nvSpPr>
            <p:cNvPr id="45" name="テキスト ボックス 50"/>
            <p:cNvSpPr txBox="1">
              <a:spLocks noChangeArrowheads="1"/>
            </p:cNvSpPr>
            <p:nvPr/>
          </p:nvSpPr>
          <p:spPr bwMode="auto">
            <a:xfrm>
              <a:off x="3387725" y="5626100"/>
              <a:ext cx="3238500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ja-JP">
                  <a:latin typeface="Calibri" charset="0"/>
                </a:rPr>
                <a:t>ARP Reply from Default Gateway</a:t>
              </a:r>
              <a:endParaRPr lang="ja-JP" altLang="en-US">
                <a:latin typeface="Calibri" charset="0"/>
              </a:endParaRPr>
            </a:p>
          </p:txBody>
        </p:sp>
        <p:cxnSp>
          <p:nvCxnSpPr>
            <p:cNvPr id="46" name="直線矢印コネクタ 51"/>
            <p:cNvCxnSpPr/>
            <p:nvPr/>
          </p:nvCxnSpPr>
          <p:spPr>
            <a:xfrm>
              <a:off x="1614488" y="2593975"/>
              <a:ext cx="862012" cy="131763"/>
            </a:xfrm>
            <a:prstGeom prst="straightConnector1">
              <a:avLst/>
            </a:prstGeom>
            <a:ln>
              <a:solidFill>
                <a:srgbClr val="CCFFCC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75"/>
            <p:cNvCxnSpPr/>
            <p:nvPr/>
          </p:nvCxnSpPr>
          <p:spPr>
            <a:xfrm rot="10800000" flipV="1">
              <a:off x="1614488" y="6038850"/>
              <a:ext cx="149225" cy="76200"/>
            </a:xfrm>
            <a:prstGeom prst="line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79"/>
            <p:cNvCxnSpPr/>
            <p:nvPr/>
          </p:nvCxnSpPr>
          <p:spPr>
            <a:xfrm rot="10800000" flipH="1" flipV="1">
              <a:off x="1603375" y="2647950"/>
              <a:ext cx="149225" cy="77788"/>
            </a:xfrm>
            <a:prstGeom prst="line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テキスト ボックス 81"/>
            <p:cNvSpPr txBox="1"/>
            <p:nvPr/>
          </p:nvSpPr>
          <p:spPr>
            <a:xfrm>
              <a:off x="271233" y="3351501"/>
              <a:ext cx="461665" cy="1010027"/>
            </a:xfrm>
            <a:prstGeom prst="rect">
              <a:avLst/>
            </a:prstGeom>
            <a:noFill/>
          </p:spPr>
          <p:txBody>
            <a:bodyPr vert="vert270"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>
                  <a:latin typeface="+mn-lt"/>
                  <a:ea typeface="+mn-ea"/>
                  <a:cs typeface="+mn-cs"/>
                </a:rPr>
                <a:t>EAP-GPSK</a:t>
              </a:r>
              <a:endParaRPr lang="ja-JP" alt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0" name="テキスト ボックス 85"/>
            <p:cNvSpPr txBox="1"/>
            <p:nvPr/>
          </p:nvSpPr>
          <p:spPr>
            <a:xfrm>
              <a:off x="271233" y="5027894"/>
              <a:ext cx="461665" cy="1109551"/>
            </a:xfrm>
            <a:prstGeom prst="rect">
              <a:avLst/>
            </a:prstGeom>
            <a:noFill/>
          </p:spPr>
          <p:txBody>
            <a:bodyPr vert="vert270"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>
                  <a:latin typeface="+mn-lt"/>
                  <a:ea typeface="+mn-ea"/>
                  <a:cs typeface="+mn-cs"/>
                </a:rPr>
                <a:t>EAPOL-Key</a:t>
              </a:r>
              <a:endParaRPr lang="ja-JP" alt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1" name="テキスト ボックス 86"/>
            <p:cNvSpPr txBox="1">
              <a:spLocks noChangeArrowheads="1"/>
            </p:cNvSpPr>
            <p:nvPr/>
          </p:nvSpPr>
          <p:spPr bwMode="auto">
            <a:xfrm rot="513966">
              <a:off x="1666875" y="2484438"/>
              <a:ext cx="69850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ja-JP" sz="800">
                  <a:latin typeface="Calibri" charset="0"/>
                </a:rPr>
                <a:t>EAPOL-Start</a:t>
              </a:r>
              <a:endParaRPr lang="ja-JP" altLang="en-US" sz="800">
                <a:latin typeface="Calibri" charset="0"/>
              </a:endParaRPr>
            </a:p>
          </p:txBody>
        </p:sp>
        <p:sp>
          <p:nvSpPr>
            <p:cNvPr id="52" name="テキスト ボックス 87"/>
            <p:cNvSpPr txBox="1">
              <a:spLocks noChangeArrowheads="1"/>
            </p:cNvSpPr>
            <p:nvPr/>
          </p:nvSpPr>
          <p:spPr bwMode="auto">
            <a:xfrm rot="20921591">
              <a:off x="1712913" y="4908550"/>
              <a:ext cx="808037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ja-JP" sz="800">
                  <a:latin typeface="Calibri" charset="0"/>
                </a:rPr>
                <a:t>EAPOL-Success</a:t>
              </a:r>
              <a:endParaRPr lang="ja-JP" altLang="en-US" sz="800">
                <a:latin typeface="Calibri" charset="0"/>
              </a:endParaRPr>
            </a:p>
          </p:txBody>
        </p:sp>
        <p:sp>
          <p:nvSpPr>
            <p:cNvPr id="53" name="テキスト ボックス 96"/>
            <p:cNvSpPr txBox="1">
              <a:spLocks noChangeArrowheads="1"/>
            </p:cNvSpPr>
            <p:nvPr/>
          </p:nvSpPr>
          <p:spPr bwMode="auto">
            <a:xfrm>
              <a:off x="5557838" y="2073275"/>
              <a:ext cx="2592387" cy="9239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ja-JP">
                  <a:latin typeface="Calibri" charset="0"/>
                </a:rPr>
                <a:t>Association Request with:</a:t>
              </a:r>
            </a:p>
            <a:p>
              <a:r>
                <a:rPr lang="en-US" altLang="ja-JP">
                  <a:latin typeface="Calibri" charset="0"/>
                </a:rPr>
                <a:t>	AS Selector</a:t>
              </a:r>
            </a:p>
            <a:p>
              <a:r>
                <a:rPr lang="en-US" altLang="ja-JP">
                  <a:latin typeface="Calibri" charset="0"/>
                </a:rPr>
                <a:t>	DHCP Discovery</a:t>
              </a:r>
              <a:endParaRPr lang="ja-JP" altLang="en-US">
                <a:latin typeface="Calibri" charset="0"/>
              </a:endParaRPr>
            </a:p>
          </p:txBody>
        </p:sp>
        <p:sp>
          <p:nvSpPr>
            <p:cNvPr id="54" name="テキスト ボックス 97"/>
            <p:cNvSpPr txBox="1">
              <a:spLocks noChangeArrowheads="1"/>
            </p:cNvSpPr>
            <p:nvPr/>
          </p:nvSpPr>
          <p:spPr bwMode="auto">
            <a:xfrm>
              <a:off x="4910138" y="4144963"/>
              <a:ext cx="3994150" cy="922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ja-JP">
                  <a:latin typeface="Calibri" charset="0"/>
                </a:rPr>
                <a:t>Association Response with:</a:t>
              </a:r>
            </a:p>
            <a:p>
              <a:r>
                <a:rPr lang="en-US" altLang="ja-JP">
                  <a:latin typeface="Calibri" charset="0"/>
                </a:rPr>
                <a:t>	DHCP ACK</a:t>
              </a:r>
            </a:p>
            <a:p>
              <a:r>
                <a:rPr lang="en-US" altLang="ja-JP">
                  <a:latin typeface="Calibri" charset="0"/>
                </a:rPr>
                <a:t>	Gratuitous ARP for Default Gateway</a:t>
              </a:r>
              <a:endParaRPr lang="ja-JP" altLang="en-US">
                <a:latin typeface="Calibri" charset="0"/>
              </a:endParaRPr>
            </a:p>
          </p:txBody>
        </p:sp>
        <p:cxnSp>
          <p:nvCxnSpPr>
            <p:cNvPr id="55" name="直線コネクタ 99"/>
            <p:cNvCxnSpPr/>
            <p:nvPr/>
          </p:nvCxnSpPr>
          <p:spPr>
            <a:xfrm rot="10800000">
              <a:off x="1271588" y="2247900"/>
              <a:ext cx="4278312" cy="1588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103"/>
            <p:cNvCxnSpPr/>
            <p:nvPr/>
          </p:nvCxnSpPr>
          <p:spPr>
            <a:xfrm rot="5400000">
              <a:off x="1149350" y="2343150"/>
              <a:ext cx="215900" cy="38100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105"/>
            <p:cNvCxnSpPr/>
            <p:nvPr/>
          </p:nvCxnSpPr>
          <p:spPr>
            <a:xfrm rot="16200000" flipH="1">
              <a:off x="1079500" y="6369050"/>
              <a:ext cx="215900" cy="38100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107"/>
            <p:cNvCxnSpPr/>
            <p:nvPr/>
          </p:nvCxnSpPr>
          <p:spPr>
            <a:xfrm>
              <a:off x="1212850" y="6483350"/>
              <a:ext cx="5695950" cy="7938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109"/>
            <p:cNvCxnSpPr>
              <a:endCxn id="54" idx="2"/>
            </p:cNvCxnSpPr>
            <p:nvPr/>
          </p:nvCxnSpPr>
          <p:spPr>
            <a:xfrm rot="5400000" flipH="1" flipV="1">
              <a:off x="6195219" y="5779294"/>
              <a:ext cx="1423988" cy="0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115"/>
            <p:cNvCxnSpPr/>
            <p:nvPr/>
          </p:nvCxnSpPr>
          <p:spPr>
            <a:xfrm rot="10800000" flipV="1">
              <a:off x="1238250" y="3589338"/>
              <a:ext cx="863600" cy="836612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テキスト ボックス 63"/>
            <p:cNvSpPr txBox="1"/>
            <p:nvPr/>
          </p:nvSpPr>
          <p:spPr>
            <a:xfrm>
              <a:off x="1473200" y="2780081"/>
              <a:ext cx="400110" cy="2504151"/>
            </a:xfrm>
            <a:prstGeom prst="rect">
              <a:avLst/>
            </a:prstGeom>
            <a:noFill/>
          </p:spPr>
          <p:txBody>
            <a:bodyPr vert="vert270"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>
                  <a:latin typeface="+mn-lt"/>
                  <a:ea typeface="+mn-ea"/>
                  <a:cs typeface="+mn-cs"/>
                </a:rPr>
                <a:t>Parallel Processing for EAP and IP</a:t>
              </a:r>
              <a:endParaRPr lang="ja-JP" altLang="en-US" sz="1400" dirty="0"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62" name="直線コネクタ 71"/>
            <p:cNvCxnSpPr/>
            <p:nvPr/>
          </p:nvCxnSpPr>
          <p:spPr>
            <a:xfrm>
              <a:off x="1651000" y="6127750"/>
              <a:ext cx="292100" cy="158750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テキスト ボックス 73"/>
            <p:cNvSpPr txBox="1">
              <a:spLocks noChangeArrowheads="1"/>
            </p:cNvSpPr>
            <p:nvPr/>
          </p:nvSpPr>
          <p:spPr bwMode="auto">
            <a:xfrm>
              <a:off x="1854200" y="6159500"/>
              <a:ext cx="34036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ja-JP" sz="1200">
                  <a:latin typeface="Calibri" charset="0"/>
                </a:rPr>
                <a:t>AP waits for finishing both processes for EAP and IP.</a:t>
              </a:r>
              <a:endParaRPr lang="ja-JP" altLang="en-US" sz="1200">
                <a:latin typeface="Calibri" charset="0"/>
              </a:endParaRPr>
            </a:p>
          </p:txBody>
        </p:sp>
        <p:cxnSp>
          <p:nvCxnSpPr>
            <p:cNvPr id="64" name="直線矢印コネクタ 61"/>
            <p:cNvCxnSpPr/>
            <p:nvPr/>
          </p:nvCxnSpPr>
          <p:spPr>
            <a:xfrm flipV="1">
              <a:off x="742950" y="4094163"/>
              <a:ext cx="850900" cy="141287"/>
            </a:xfrm>
            <a:prstGeom prst="straightConnector1">
              <a:avLst/>
            </a:prstGeom>
            <a:ln>
              <a:solidFill>
                <a:schemeClr val="accent6"/>
              </a:solidFill>
              <a:prstDash val="dash"/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テキスト ボックス 82"/>
            <p:cNvSpPr txBox="1">
              <a:spLocks noChangeArrowheads="1"/>
            </p:cNvSpPr>
            <p:nvPr/>
          </p:nvSpPr>
          <p:spPr bwMode="auto">
            <a:xfrm rot="21076346">
              <a:off x="919163" y="4059238"/>
              <a:ext cx="598487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altLang="ja-JP" sz="800">
                  <a:latin typeface="Calibri" charset="0"/>
                </a:rPr>
                <a:t>Piggyback</a:t>
              </a:r>
              <a:endParaRPr lang="ja-JP" altLang="en-US" sz="800">
                <a:latin typeface="Calibri" charset="0"/>
              </a:endParaRPr>
            </a:p>
          </p:txBody>
        </p:sp>
        <p:sp>
          <p:nvSpPr>
            <p:cNvPr id="66" name="テキスト ボックス 83"/>
            <p:cNvSpPr txBox="1">
              <a:spLocks noChangeArrowheads="1"/>
            </p:cNvSpPr>
            <p:nvPr/>
          </p:nvSpPr>
          <p:spPr bwMode="auto">
            <a:xfrm>
              <a:off x="4068763" y="3398838"/>
              <a:ext cx="4835525" cy="3683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altLang="ja-JP">
                  <a:latin typeface="Calibri" charset="0"/>
                </a:rPr>
                <a:t>Any packet can be used to transfer DHCP packets</a:t>
              </a:r>
              <a:endParaRPr lang="ja-JP" altLang="en-US">
                <a:latin typeface="Calibri" charset="0"/>
              </a:endParaRPr>
            </a:p>
          </p:txBody>
        </p:sp>
        <p:cxnSp>
          <p:nvCxnSpPr>
            <p:cNvPr id="67" name="直線コネクタ 88"/>
            <p:cNvCxnSpPr/>
            <p:nvPr/>
          </p:nvCxnSpPr>
          <p:spPr>
            <a:xfrm rot="10800000">
              <a:off x="2101850" y="3589338"/>
              <a:ext cx="1966913" cy="1587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90"/>
            <p:cNvCxnSpPr/>
            <p:nvPr/>
          </p:nvCxnSpPr>
          <p:spPr>
            <a:xfrm rot="10800000" flipV="1">
              <a:off x="1257300" y="3590925"/>
              <a:ext cx="844550" cy="531813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矢印コネクタ 92"/>
            <p:cNvCxnSpPr/>
            <p:nvPr/>
          </p:nvCxnSpPr>
          <p:spPr>
            <a:xfrm>
              <a:off x="744538" y="4383088"/>
              <a:ext cx="858837" cy="131762"/>
            </a:xfrm>
            <a:prstGeom prst="straightConnector1">
              <a:avLst/>
            </a:prstGeom>
            <a:ln>
              <a:solidFill>
                <a:schemeClr val="accent6"/>
              </a:solidFill>
              <a:prstDash val="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テキスト ボックス 94"/>
            <p:cNvSpPr txBox="1">
              <a:spLocks noChangeArrowheads="1"/>
            </p:cNvSpPr>
            <p:nvPr/>
          </p:nvSpPr>
          <p:spPr bwMode="auto">
            <a:xfrm rot="496741">
              <a:off x="863600" y="4351338"/>
              <a:ext cx="600075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altLang="ja-JP" sz="800">
                  <a:latin typeface="Calibri" charset="0"/>
                </a:rPr>
                <a:t>Piggyback</a:t>
              </a:r>
              <a:endParaRPr lang="ja-JP" altLang="en-US" sz="800">
                <a:latin typeface="Calibri" charset="0"/>
              </a:endParaRPr>
            </a:p>
          </p:txBody>
        </p:sp>
        <p:sp>
          <p:nvSpPr>
            <p:cNvPr id="71" name="テキスト ボックス 98"/>
            <p:cNvSpPr txBox="1">
              <a:spLocks noChangeArrowheads="1"/>
            </p:cNvSpPr>
            <p:nvPr/>
          </p:nvSpPr>
          <p:spPr bwMode="auto">
            <a:xfrm rot="21076346">
              <a:off x="868363" y="6096000"/>
              <a:ext cx="600075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altLang="ja-JP" sz="800">
                  <a:latin typeface="Calibri" charset="0"/>
                </a:rPr>
                <a:t>Piggyback</a:t>
              </a:r>
              <a:endParaRPr lang="ja-JP" altLang="en-US" sz="800">
                <a:latin typeface="Calibri" charset="0"/>
              </a:endParaRPr>
            </a:p>
          </p:txBody>
        </p:sp>
        <p:sp>
          <p:nvSpPr>
            <p:cNvPr id="72" name="テキスト ボックス 100"/>
            <p:cNvSpPr txBox="1">
              <a:spLocks noChangeArrowheads="1"/>
            </p:cNvSpPr>
            <p:nvPr/>
          </p:nvSpPr>
          <p:spPr bwMode="auto">
            <a:xfrm rot="496741">
              <a:off x="881063" y="2446338"/>
              <a:ext cx="600075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altLang="ja-JP" sz="800">
                  <a:latin typeface="Calibri" charset="0"/>
                </a:rPr>
                <a:t>Piggyback</a:t>
              </a:r>
              <a:endParaRPr lang="ja-JP" altLang="en-US" sz="800">
                <a:latin typeface="Calibri" charset="0"/>
              </a:endParaRPr>
            </a:p>
          </p:txBody>
        </p:sp>
      </p:grpSp>
      <p:sp>
        <p:nvSpPr>
          <p:cNvPr id="73" name="Rectangle 3"/>
          <p:cNvSpPr txBox="1">
            <a:spLocks noChangeArrowheads="1"/>
          </p:cNvSpPr>
          <p:nvPr/>
        </p:nvSpPr>
        <p:spPr bwMode="auto">
          <a:xfrm>
            <a:off x="7239000" y="6019800"/>
            <a:ext cx="2286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Source: 11-10/1008r2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1100" b="1" kern="0" dirty="0" smtClean="0">
                <a:solidFill>
                  <a:srgbClr val="0000FF"/>
                </a:solidFill>
                <a:latin typeface="+mn-lt"/>
                <a:ea typeface="ＭＳ Ｐゴシック" charset="-128"/>
              </a:rPr>
              <a:t>(*) refers to “Plan B”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457200"/>
            <a:ext cx="8991600" cy="1066800"/>
          </a:xfrm>
        </p:spPr>
        <p:txBody>
          <a:bodyPr/>
          <a:lstStyle/>
          <a:p>
            <a:r>
              <a:rPr lang="en-US" dirty="0" smtClean="0"/>
              <a:t>Piggybacking of DHCP:</a:t>
            </a:r>
            <a:r>
              <a:rPr lang="en-US" dirty="0" smtClean="0"/>
              <a:t> another possible </a:t>
            </a:r>
            <a:r>
              <a:rPr lang="en-US" dirty="0" smtClean="0"/>
              <a:t>approach </a:t>
            </a:r>
            <a:r>
              <a:rPr lang="en-US" sz="2400" baseline="30000" dirty="0" smtClean="0"/>
              <a:t>(*)</a:t>
            </a:r>
            <a:endParaRPr lang="en-US" baseline="300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3" name="Rectangle 3"/>
          <p:cNvSpPr txBox="1">
            <a:spLocks noChangeArrowheads="1"/>
          </p:cNvSpPr>
          <p:nvPr/>
        </p:nvSpPr>
        <p:spPr bwMode="auto">
          <a:xfrm>
            <a:off x="7239000" y="6019800"/>
            <a:ext cx="2286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Source: 11-10/1008r2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1100" b="1" kern="0" dirty="0" smtClean="0">
                <a:solidFill>
                  <a:srgbClr val="0000FF"/>
                </a:solidFill>
                <a:latin typeface="+mn-lt"/>
                <a:ea typeface="ＭＳ Ｐゴシック" charset="-128"/>
              </a:rPr>
              <a:t>(*) refers to “Plan</a:t>
            </a:r>
            <a:r>
              <a:rPr lang="en-US" sz="1100" b="1" kern="0" dirty="0" smtClean="0">
                <a:solidFill>
                  <a:srgbClr val="0000FF"/>
                </a:solidFill>
                <a:latin typeface="+mn-lt"/>
                <a:ea typeface="ＭＳ Ｐゴシック" charset="-128"/>
              </a:rPr>
              <a:t> A”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ＭＳ Ｐゴシック" charset="-128"/>
            </a:endParaRPr>
          </a:p>
        </p:txBody>
      </p:sp>
      <p:grpSp>
        <p:nvGrpSpPr>
          <p:cNvPr id="74" name="Gruppierung 73"/>
          <p:cNvGrpSpPr/>
          <p:nvPr/>
        </p:nvGrpSpPr>
        <p:grpSpPr>
          <a:xfrm>
            <a:off x="271233" y="1357313"/>
            <a:ext cx="8633055" cy="4967287"/>
            <a:chOff x="271233" y="1528763"/>
            <a:chExt cx="8633055" cy="4967287"/>
          </a:xfrm>
        </p:grpSpPr>
        <p:sp>
          <p:nvSpPr>
            <p:cNvPr id="75" name="正方形/長方形 84"/>
            <p:cNvSpPr/>
            <p:nvPr/>
          </p:nvSpPr>
          <p:spPr>
            <a:xfrm>
              <a:off x="631825" y="5100638"/>
              <a:ext cx="1068388" cy="96996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ja-JP" altLang="en-US">
                <a:solidFill>
                  <a:srgbClr val="FFFFFF"/>
                </a:solidFill>
                <a:cs typeface="ＭＳ Ｐゴシック" charset="-128"/>
              </a:endParaRPr>
            </a:p>
          </p:txBody>
        </p:sp>
        <p:sp>
          <p:nvSpPr>
            <p:cNvPr id="76" name="正方形/長方形 80"/>
            <p:cNvSpPr/>
            <p:nvPr/>
          </p:nvSpPr>
          <p:spPr>
            <a:xfrm>
              <a:off x="631825" y="2840038"/>
              <a:ext cx="1958975" cy="202088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ja-JP" altLang="en-US">
                <a:solidFill>
                  <a:srgbClr val="FFFFFF"/>
                </a:solidFill>
                <a:cs typeface="ＭＳ Ｐゴシック" charset="-128"/>
              </a:endParaRPr>
            </a:p>
          </p:txBody>
        </p:sp>
        <p:cxnSp>
          <p:nvCxnSpPr>
            <p:cNvPr id="77" name="直線コネクタ 53"/>
            <p:cNvCxnSpPr/>
            <p:nvPr/>
          </p:nvCxnSpPr>
          <p:spPr>
            <a:xfrm rot="5400000">
              <a:off x="107951" y="4381500"/>
              <a:ext cx="3313112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矢印コネクタ 34"/>
            <p:cNvCxnSpPr/>
            <p:nvPr/>
          </p:nvCxnSpPr>
          <p:spPr>
            <a:xfrm flipV="1">
              <a:off x="1611313" y="2897188"/>
              <a:ext cx="863600" cy="152400"/>
            </a:xfrm>
            <a:prstGeom prst="straightConnector1">
              <a:avLst/>
            </a:prstGeom>
            <a:ln>
              <a:solidFill>
                <a:srgbClr val="FFFF66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矢印コネクタ 36"/>
            <p:cNvCxnSpPr/>
            <p:nvPr/>
          </p:nvCxnSpPr>
          <p:spPr>
            <a:xfrm>
              <a:off x="1765300" y="2830513"/>
              <a:ext cx="1598613" cy="131762"/>
            </a:xfrm>
            <a:prstGeom prst="straightConnector1">
              <a:avLst/>
            </a:prstGeom>
            <a:ln>
              <a:solidFill>
                <a:schemeClr val="accent6"/>
              </a:solidFill>
              <a:prstDash val="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矢印コネクタ 52"/>
            <p:cNvCxnSpPr/>
            <p:nvPr/>
          </p:nvCxnSpPr>
          <p:spPr>
            <a:xfrm flipV="1">
              <a:off x="1763713" y="3219450"/>
              <a:ext cx="1600200" cy="131763"/>
            </a:xfrm>
            <a:prstGeom prst="straightConnector1">
              <a:avLst/>
            </a:prstGeom>
            <a:ln>
              <a:solidFill>
                <a:schemeClr val="accent6"/>
              </a:solidFill>
              <a:prstDash val="dash"/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矢印コネクタ 7"/>
            <p:cNvCxnSpPr/>
            <p:nvPr/>
          </p:nvCxnSpPr>
          <p:spPr>
            <a:xfrm>
              <a:off x="752475" y="2424113"/>
              <a:ext cx="860425" cy="133350"/>
            </a:xfrm>
            <a:prstGeom prst="straightConnector1">
              <a:avLst/>
            </a:prstGeom>
            <a:ln>
              <a:solidFill>
                <a:srgbClr val="CCFFCC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コネクタ 10"/>
            <p:cNvCxnSpPr/>
            <p:nvPr/>
          </p:nvCxnSpPr>
          <p:spPr>
            <a:xfrm rot="5400000">
              <a:off x="-1526381" y="4172744"/>
              <a:ext cx="455295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コネクタ 11"/>
            <p:cNvCxnSpPr/>
            <p:nvPr/>
          </p:nvCxnSpPr>
          <p:spPr>
            <a:xfrm rot="5400000">
              <a:off x="-665956" y="4172744"/>
              <a:ext cx="455295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コネクタ 33"/>
            <p:cNvCxnSpPr/>
            <p:nvPr/>
          </p:nvCxnSpPr>
          <p:spPr>
            <a:xfrm rot="5400000">
              <a:off x="196057" y="4172744"/>
              <a:ext cx="4552950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コネクタ 37"/>
            <p:cNvCxnSpPr/>
            <p:nvPr/>
          </p:nvCxnSpPr>
          <p:spPr>
            <a:xfrm rot="5400000">
              <a:off x="1058069" y="4172744"/>
              <a:ext cx="455295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矢印コネクタ 39"/>
            <p:cNvCxnSpPr/>
            <p:nvPr/>
          </p:nvCxnSpPr>
          <p:spPr>
            <a:xfrm flipV="1">
              <a:off x="752475" y="3125788"/>
              <a:ext cx="862013" cy="152400"/>
            </a:xfrm>
            <a:prstGeom prst="straightConnector1">
              <a:avLst/>
            </a:prstGeom>
            <a:ln>
              <a:solidFill>
                <a:srgbClr val="FFFF66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矢印コネクタ 41"/>
            <p:cNvCxnSpPr/>
            <p:nvPr/>
          </p:nvCxnSpPr>
          <p:spPr>
            <a:xfrm>
              <a:off x="746125" y="3417888"/>
              <a:ext cx="860425" cy="131762"/>
            </a:xfrm>
            <a:prstGeom prst="straightConnector1">
              <a:avLst/>
            </a:prstGeom>
            <a:ln>
              <a:solidFill>
                <a:srgbClr val="FFFF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矢印コネクタ 42"/>
            <p:cNvCxnSpPr/>
            <p:nvPr/>
          </p:nvCxnSpPr>
          <p:spPr>
            <a:xfrm>
              <a:off x="1603375" y="3635375"/>
              <a:ext cx="862013" cy="131763"/>
            </a:xfrm>
            <a:prstGeom prst="straightConnector1">
              <a:avLst/>
            </a:prstGeom>
            <a:ln>
              <a:solidFill>
                <a:srgbClr val="FFFF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矢印コネクタ 43"/>
            <p:cNvCxnSpPr/>
            <p:nvPr/>
          </p:nvCxnSpPr>
          <p:spPr>
            <a:xfrm flipV="1">
              <a:off x="1601788" y="3919538"/>
              <a:ext cx="863600" cy="152400"/>
            </a:xfrm>
            <a:prstGeom prst="straightConnector1">
              <a:avLst/>
            </a:prstGeom>
            <a:ln>
              <a:solidFill>
                <a:srgbClr val="FFFF66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矢印コネクタ 44"/>
            <p:cNvCxnSpPr/>
            <p:nvPr/>
          </p:nvCxnSpPr>
          <p:spPr>
            <a:xfrm flipV="1">
              <a:off x="742950" y="4148138"/>
              <a:ext cx="862013" cy="152400"/>
            </a:xfrm>
            <a:prstGeom prst="straightConnector1">
              <a:avLst/>
            </a:prstGeom>
            <a:ln>
              <a:solidFill>
                <a:srgbClr val="FFFF66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矢印コネクタ 45"/>
            <p:cNvCxnSpPr/>
            <p:nvPr/>
          </p:nvCxnSpPr>
          <p:spPr>
            <a:xfrm>
              <a:off x="736600" y="4440238"/>
              <a:ext cx="860425" cy="133350"/>
            </a:xfrm>
            <a:prstGeom prst="straightConnector1">
              <a:avLst/>
            </a:prstGeom>
            <a:ln>
              <a:solidFill>
                <a:srgbClr val="FFFF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矢印コネクタ 46"/>
            <p:cNvCxnSpPr/>
            <p:nvPr/>
          </p:nvCxnSpPr>
          <p:spPr>
            <a:xfrm>
              <a:off x="1593850" y="4659313"/>
              <a:ext cx="862013" cy="131762"/>
            </a:xfrm>
            <a:prstGeom prst="straightConnector1">
              <a:avLst/>
            </a:prstGeom>
            <a:ln>
              <a:solidFill>
                <a:srgbClr val="FFFF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矢印コネクタ 47"/>
            <p:cNvCxnSpPr/>
            <p:nvPr/>
          </p:nvCxnSpPr>
          <p:spPr>
            <a:xfrm flipV="1">
              <a:off x="1592263" y="4906963"/>
              <a:ext cx="863600" cy="152400"/>
            </a:xfrm>
            <a:prstGeom prst="straightConnector1">
              <a:avLst/>
            </a:prstGeom>
            <a:ln>
              <a:solidFill>
                <a:srgbClr val="FFFF66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矢印コネクタ 48"/>
            <p:cNvCxnSpPr/>
            <p:nvPr/>
          </p:nvCxnSpPr>
          <p:spPr>
            <a:xfrm flipV="1">
              <a:off x="733425" y="5135563"/>
              <a:ext cx="862013" cy="152400"/>
            </a:xfrm>
            <a:prstGeom prst="straightConnector1">
              <a:avLst/>
            </a:prstGeom>
            <a:ln>
              <a:solidFill>
                <a:srgbClr val="FFFF66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矢印コネクタ 49"/>
            <p:cNvCxnSpPr/>
            <p:nvPr/>
          </p:nvCxnSpPr>
          <p:spPr>
            <a:xfrm>
              <a:off x="752475" y="5360988"/>
              <a:ext cx="860425" cy="131762"/>
            </a:xfrm>
            <a:prstGeom prst="straightConnector1">
              <a:avLst/>
            </a:prstGeom>
            <a:ln>
              <a:solidFill>
                <a:srgbClr val="FFFF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矢印コネクタ 55"/>
            <p:cNvCxnSpPr/>
            <p:nvPr/>
          </p:nvCxnSpPr>
          <p:spPr>
            <a:xfrm>
              <a:off x="1763713" y="4440238"/>
              <a:ext cx="1571625" cy="133350"/>
            </a:xfrm>
            <a:prstGeom prst="straightConnector1">
              <a:avLst/>
            </a:prstGeom>
            <a:ln>
              <a:solidFill>
                <a:schemeClr val="accent6"/>
              </a:solidFill>
              <a:prstDash val="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矢印コネクタ 56"/>
            <p:cNvCxnSpPr/>
            <p:nvPr/>
          </p:nvCxnSpPr>
          <p:spPr>
            <a:xfrm flipV="1">
              <a:off x="1763713" y="5068888"/>
              <a:ext cx="1576387" cy="131762"/>
            </a:xfrm>
            <a:prstGeom prst="straightConnector1">
              <a:avLst/>
            </a:prstGeom>
            <a:ln>
              <a:solidFill>
                <a:schemeClr val="accent6"/>
              </a:solidFill>
              <a:prstDash val="dash"/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矢印コネクタ 58"/>
            <p:cNvCxnSpPr/>
            <p:nvPr/>
          </p:nvCxnSpPr>
          <p:spPr>
            <a:xfrm flipV="1">
              <a:off x="733425" y="5684838"/>
              <a:ext cx="862013" cy="152400"/>
            </a:xfrm>
            <a:prstGeom prst="straightConnector1">
              <a:avLst/>
            </a:prstGeom>
            <a:ln>
              <a:solidFill>
                <a:srgbClr val="FFFF66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矢印コネクタ 59"/>
            <p:cNvCxnSpPr/>
            <p:nvPr/>
          </p:nvCxnSpPr>
          <p:spPr>
            <a:xfrm>
              <a:off x="754063" y="5907088"/>
              <a:ext cx="860425" cy="131762"/>
            </a:xfrm>
            <a:prstGeom prst="straightConnector1">
              <a:avLst/>
            </a:prstGeom>
            <a:ln>
              <a:solidFill>
                <a:srgbClr val="FFFF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矢印コネクタ 60"/>
            <p:cNvCxnSpPr/>
            <p:nvPr/>
          </p:nvCxnSpPr>
          <p:spPr>
            <a:xfrm flipV="1">
              <a:off x="744538" y="6175375"/>
              <a:ext cx="862012" cy="152400"/>
            </a:xfrm>
            <a:prstGeom prst="straightConnector1">
              <a:avLst/>
            </a:prstGeom>
            <a:ln>
              <a:solidFill>
                <a:srgbClr val="CCFFCC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テキスト ボックス 62"/>
            <p:cNvSpPr txBox="1">
              <a:spLocks noChangeArrowheads="1"/>
            </p:cNvSpPr>
            <p:nvPr/>
          </p:nvSpPr>
          <p:spPr bwMode="auto">
            <a:xfrm>
              <a:off x="360363" y="1530350"/>
              <a:ext cx="744537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  <a:spAutoFit/>
            </a:bodyPr>
            <a:lstStyle/>
            <a:p>
              <a:r>
                <a:rPr lang="en-US" altLang="ja-JP">
                  <a:latin typeface="Calibri" charset="0"/>
                </a:rPr>
                <a:t>STA</a:t>
              </a:r>
              <a:endParaRPr lang="ja-JP" altLang="en-US">
                <a:latin typeface="Calibri" charset="0"/>
              </a:endParaRPr>
            </a:p>
          </p:txBody>
        </p:sp>
        <p:sp>
          <p:nvSpPr>
            <p:cNvPr id="102" name="テキスト ボックス 64"/>
            <p:cNvSpPr txBox="1">
              <a:spLocks noChangeArrowheads="1"/>
            </p:cNvSpPr>
            <p:nvPr/>
          </p:nvSpPr>
          <p:spPr bwMode="auto">
            <a:xfrm>
              <a:off x="1271588" y="1528763"/>
              <a:ext cx="744537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  <a:spAutoFit/>
            </a:bodyPr>
            <a:lstStyle/>
            <a:p>
              <a:r>
                <a:rPr lang="en-US" altLang="ja-JP">
                  <a:latin typeface="Calibri" charset="0"/>
                </a:rPr>
                <a:t>AP</a:t>
              </a:r>
              <a:endParaRPr lang="ja-JP" altLang="en-US">
                <a:latin typeface="Calibri" charset="0"/>
              </a:endParaRPr>
            </a:p>
          </p:txBody>
        </p:sp>
        <p:sp>
          <p:nvSpPr>
            <p:cNvPr id="103" name="テキスト ボックス 65"/>
            <p:cNvSpPr txBox="1">
              <a:spLocks noChangeArrowheads="1"/>
            </p:cNvSpPr>
            <p:nvPr/>
          </p:nvSpPr>
          <p:spPr bwMode="auto">
            <a:xfrm>
              <a:off x="2101850" y="1528763"/>
              <a:ext cx="746125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  <a:spAutoFit/>
            </a:bodyPr>
            <a:lstStyle/>
            <a:p>
              <a:r>
                <a:rPr lang="en-US" altLang="ja-JP">
                  <a:latin typeface="Calibri" charset="0"/>
                </a:rPr>
                <a:t>AS</a:t>
              </a:r>
              <a:endParaRPr lang="ja-JP" altLang="en-US">
                <a:latin typeface="Calibri" charset="0"/>
              </a:endParaRPr>
            </a:p>
          </p:txBody>
        </p:sp>
        <p:sp>
          <p:nvSpPr>
            <p:cNvPr id="104" name="テキスト ボックス 66"/>
            <p:cNvSpPr txBox="1">
              <a:spLocks noChangeArrowheads="1"/>
            </p:cNvSpPr>
            <p:nvPr/>
          </p:nvSpPr>
          <p:spPr bwMode="auto">
            <a:xfrm>
              <a:off x="2706688" y="1528763"/>
              <a:ext cx="2352675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  <a:spAutoFit/>
            </a:bodyPr>
            <a:lstStyle/>
            <a:p>
              <a:r>
                <a:rPr lang="en-US" altLang="ja-JP" dirty="0">
                  <a:latin typeface="Calibri" charset="0"/>
                </a:rPr>
                <a:t>DHCP/Default Gateway</a:t>
              </a:r>
              <a:endParaRPr lang="ja-JP" altLang="en-US" dirty="0">
                <a:latin typeface="Calibri" charset="0"/>
              </a:endParaRPr>
            </a:p>
          </p:txBody>
        </p:sp>
        <p:sp>
          <p:nvSpPr>
            <p:cNvPr id="105" name="テキスト ボックス 67"/>
            <p:cNvSpPr txBox="1">
              <a:spLocks noChangeArrowheads="1"/>
            </p:cNvSpPr>
            <p:nvPr/>
          </p:nvSpPr>
          <p:spPr bwMode="auto">
            <a:xfrm>
              <a:off x="3387725" y="2768600"/>
              <a:ext cx="1671638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ja-JP">
                  <a:latin typeface="Calibri" charset="0"/>
                </a:rPr>
                <a:t>DHCP Discovery</a:t>
              </a:r>
              <a:endParaRPr lang="ja-JP" altLang="en-US">
                <a:latin typeface="Calibri" charset="0"/>
              </a:endParaRPr>
            </a:p>
          </p:txBody>
        </p:sp>
        <p:sp>
          <p:nvSpPr>
            <p:cNvPr id="106" name="テキスト ボックス 68"/>
            <p:cNvSpPr txBox="1">
              <a:spLocks noChangeArrowheads="1"/>
            </p:cNvSpPr>
            <p:nvPr/>
          </p:nvSpPr>
          <p:spPr bwMode="auto">
            <a:xfrm>
              <a:off x="3387725" y="3003550"/>
              <a:ext cx="1249363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ja-JP">
                  <a:latin typeface="Calibri" charset="0"/>
                </a:rPr>
                <a:t>DHCP Offer</a:t>
              </a:r>
              <a:endParaRPr lang="ja-JP" altLang="en-US">
                <a:latin typeface="Calibri" charset="0"/>
              </a:endParaRPr>
            </a:p>
          </p:txBody>
        </p:sp>
        <p:sp>
          <p:nvSpPr>
            <p:cNvPr id="107" name="テキスト ボックス 69"/>
            <p:cNvSpPr txBox="1">
              <a:spLocks noChangeArrowheads="1"/>
            </p:cNvSpPr>
            <p:nvPr/>
          </p:nvSpPr>
          <p:spPr bwMode="auto">
            <a:xfrm>
              <a:off x="3387725" y="4375150"/>
              <a:ext cx="1522413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ja-JP">
                  <a:latin typeface="Calibri" charset="0"/>
                </a:rPr>
                <a:t>DHCP Request</a:t>
              </a:r>
              <a:endParaRPr lang="ja-JP" altLang="en-US">
                <a:latin typeface="Calibri" charset="0"/>
              </a:endParaRPr>
            </a:p>
          </p:txBody>
        </p:sp>
        <p:sp>
          <p:nvSpPr>
            <p:cNvPr id="108" name="テキスト ボックス 70"/>
            <p:cNvSpPr txBox="1">
              <a:spLocks noChangeArrowheads="1"/>
            </p:cNvSpPr>
            <p:nvPr/>
          </p:nvSpPr>
          <p:spPr bwMode="auto">
            <a:xfrm>
              <a:off x="3387725" y="4872038"/>
              <a:ext cx="1139825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ja-JP">
                  <a:latin typeface="Calibri" charset="0"/>
                </a:rPr>
                <a:t>DHCP ACK</a:t>
              </a:r>
              <a:endParaRPr lang="ja-JP" altLang="en-US">
                <a:latin typeface="Calibri" charset="0"/>
              </a:endParaRPr>
            </a:p>
          </p:txBody>
        </p:sp>
        <p:cxnSp>
          <p:nvCxnSpPr>
            <p:cNvPr id="109" name="直線矢印コネクタ 35"/>
            <p:cNvCxnSpPr/>
            <p:nvPr/>
          </p:nvCxnSpPr>
          <p:spPr>
            <a:xfrm>
              <a:off x="1763713" y="5414963"/>
              <a:ext cx="1576387" cy="131762"/>
            </a:xfrm>
            <a:prstGeom prst="straightConnector1">
              <a:avLst/>
            </a:prstGeom>
            <a:ln>
              <a:solidFill>
                <a:schemeClr val="accent6"/>
              </a:solidFill>
              <a:prstDash val="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矢印コネクタ 38"/>
            <p:cNvCxnSpPr/>
            <p:nvPr/>
          </p:nvCxnSpPr>
          <p:spPr>
            <a:xfrm flipV="1">
              <a:off x="1763713" y="5837238"/>
              <a:ext cx="1566862" cy="131762"/>
            </a:xfrm>
            <a:prstGeom prst="straightConnector1">
              <a:avLst/>
            </a:prstGeom>
            <a:ln>
              <a:solidFill>
                <a:schemeClr val="accent6"/>
              </a:solidFill>
              <a:prstDash val="dash"/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テキスト ボックス 40"/>
            <p:cNvSpPr txBox="1">
              <a:spLocks noChangeArrowheads="1"/>
            </p:cNvSpPr>
            <p:nvPr/>
          </p:nvSpPr>
          <p:spPr bwMode="auto">
            <a:xfrm>
              <a:off x="3387725" y="5362575"/>
              <a:ext cx="3225800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ja-JP">
                  <a:latin typeface="Calibri" charset="0"/>
                </a:rPr>
                <a:t>ARP Request to Default Gateway</a:t>
              </a:r>
              <a:endParaRPr lang="ja-JP" altLang="en-US">
                <a:latin typeface="Calibri" charset="0"/>
              </a:endParaRPr>
            </a:p>
          </p:txBody>
        </p:sp>
        <p:sp>
          <p:nvSpPr>
            <p:cNvPr id="112" name="テキスト ボックス 50"/>
            <p:cNvSpPr txBox="1">
              <a:spLocks noChangeArrowheads="1"/>
            </p:cNvSpPr>
            <p:nvPr/>
          </p:nvSpPr>
          <p:spPr bwMode="auto">
            <a:xfrm>
              <a:off x="3387725" y="5626100"/>
              <a:ext cx="3238500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ja-JP">
                  <a:latin typeface="Calibri" charset="0"/>
                </a:rPr>
                <a:t>ARP Reply from Default Gateway</a:t>
              </a:r>
              <a:endParaRPr lang="ja-JP" altLang="en-US">
                <a:latin typeface="Calibri" charset="0"/>
              </a:endParaRPr>
            </a:p>
          </p:txBody>
        </p:sp>
        <p:cxnSp>
          <p:nvCxnSpPr>
            <p:cNvPr id="113" name="直線矢印コネクタ 51"/>
            <p:cNvCxnSpPr/>
            <p:nvPr/>
          </p:nvCxnSpPr>
          <p:spPr>
            <a:xfrm>
              <a:off x="1614488" y="2593975"/>
              <a:ext cx="862012" cy="131763"/>
            </a:xfrm>
            <a:prstGeom prst="straightConnector1">
              <a:avLst/>
            </a:prstGeom>
            <a:ln>
              <a:solidFill>
                <a:srgbClr val="CCFFCC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75"/>
            <p:cNvCxnSpPr/>
            <p:nvPr/>
          </p:nvCxnSpPr>
          <p:spPr>
            <a:xfrm rot="10800000" flipV="1">
              <a:off x="1614488" y="6038850"/>
              <a:ext cx="149225" cy="76200"/>
            </a:xfrm>
            <a:prstGeom prst="line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79"/>
            <p:cNvCxnSpPr/>
            <p:nvPr/>
          </p:nvCxnSpPr>
          <p:spPr>
            <a:xfrm rot="10800000" flipH="1" flipV="1">
              <a:off x="1603375" y="2647950"/>
              <a:ext cx="149225" cy="77788"/>
            </a:xfrm>
            <a:prstGeom prst="line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テキスト ボックス 81"/>
            <p:cNvSpPr txBox="1"/>
            <p:nvPr/>
          </p:nvSpPr>
          <p:spPr>
            <a:xfrm>
              <a:off x="271233" y="3351501"/>
              <a:ext cx="461665" cy="1010027"/>
            </a:xfrm>
            <a:prstGeom prst="rect">
              <a:avLst/>
            </a:prstGeom>
            <a:noFill/>
          </p:spPr>
          <p:txBody>
            <a:bodyPr vert="vert270"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>
                  <a:latin typeface="+mn-lt"/>
                  <a:ea typeface="+mn-ea"/>
                  <a:cs typeface="+mn-cs"/>
                </a:rPr>
                <a:t>EAP-GPSK</a:t>
              </a:r>
              <a:endParaRPr lang="ja-JP" alt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7" name="テキスト ボックス 85"/>
            <p:cNvSpPr txBox="1"/>
            <p:nvPr/>
          </p:nvSpPr>
          <p:spPr>
            <a:xfrm>
              <a:off x="271233" y="5027894"/>
              <a:ext cx="461665" cy="1109551"/>
            </a:xfrm>
            <a:prstGeom prst="rect">
              <a:avLst/>
            </a:prstGeom>
            <a:noFill/>
          </p:spPr>
          <p:txBody>
            <a:bodyPr vert="vert270"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>
                  <a:latin typeface="+mn-lt"/>
                  <a:ea typeface="+mn-ea"/>
                  <a:cs typeface="+mn-cs"/>
                </a:rPr>
                <a:t>EAPOL-Key</a:t>
              </a:r>
              <a:endParaRPr lang="ja-JP" alt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8" name="テキスト ボックス 86"/>
            <p:cNvSpPr txBox="1">
              <a:spLocks noChangeArrowheads="1"/>
            </p:cNvSpPr>
            <p:nvPr/>
          </p:nvSpPr>
          <p:spPr bwMode="auto">
            <a:xfrm rot="513966">
              <a:off x="1666875" y="2484438"/>
              <a:ext cx="69850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ja-JP" sz="800">
                  <a:latin typeface="Calibri" charset="0"/>
                </a:rPr>
                <a:t>EAPOL-Start</a:t>
              </a:r>
              <a:endParaRPr lang="ja-JP" altLang="en-US" sz="800">
                <a:latin typeface="Calibri" charset="0"/>
              </a:endParaRPr>
            </a:p>
          </p:txBody>
        </p:sp>
        <p:sp>
          <p:nvSpPr>
            <p:cNvPr id="119" name="テキスト ボックス 87"/>
            <p:cNvSpPr txBox="1">
              <a:spLocks noChangeArrowheads="1"/>
            </p:cNvSpPr>
            <p:nvPr/>
          </p:nvSpPr>
          <p:spPr bwMode="auto">
            <a:xfrm rot="20921591">
              <a:off x="1712913" y="4908550"/>
              <a:ext cx="808037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ja-JP" sz="800">
                  <a:latin typeface="Calibri" charset="0"/>
                </a:rPr>
                <a:t>EAPOL-Success</a:t>
              </a:r>
              <a:endParaRPr lang="ja-JP" altLang="en-US" sz="800">
                <a:latin typeface="Calibri" charset="0"/>
              </a:endParaRPr>
            </a:p>
          </p:txBody>
        </p:sp>
        <p:sp>
          <p:nvSpPr>
            <p:cNvPr id="120" name="テキスト ボックス 96"/>
            <p:cNvSpPr txBox="1">
              <a:spLocks noChangeArrowheads="1"/>
            </p:cNvSpPr>
            <p:nvPr/>
          </p:nvSpPr>
          <p:spPr bwMode="auto">
            <a:xfrm>
              <a:off x="5443538" y="2085975"/>
              <a:ext cx="2814637" cy="9239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ja-JP">
                  <a:latin typeface="Calibri" charset="0"/>
                </a:rPr>
                <a:t>Association Request with:</a:t>
              </a:r>
            </a:p>
            <a:p>
              <a:r>
                <a:rPr lang="en-US" altLang="ja-JP">
                  <a:latin typeface="Calibri" charset="0"/>
                </a:rPr>
                <a:t>	AS Selector</a:t>
              </a:r>
            </a:p>
            <a:p>
              <a:r>
                <a:rPr lang="en-US" altLang="ja-JP">
                  <a:latin typeface="Calibri" charset="0"/>
                </a:rPr>
                <a:t>	Request for IP address</a:t>
              </a:r>
              <a:endParaRPr lang="ja-JP" altLang="en-US">
                <a:latin typeface="Calibri" charset="0"/>
              </a:endParaRPr>
            </a:p>
          </p:txBody>
        </p:sp>
        <p:sp>
          <p:nvSpPr>
            <p:cNvPr id="121" name="テキスト ボックス 97"/>
            <p:cNvSpPr txBox="1">
              <a:spLocks noChangeArrowheads="1"/>
            </p:cNvSpPr>
            <p:nvPr/>
          </p:nvSpPr>
          <p:spPr bwMode="auto">
            <a:xfrm>
              <a:off x="4910138" y="4144963"/>
              <a:ext cx="3994150" cy="922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ja-JP">
                  <a:latin typeface="Calibri" charset="0"/>
                </a:rPr>
                <a:t>Association Response with:</a:t>
              </a:r>
            </a:p>
            <a:p>
              <a:r>
                <a:rPr lang="en-US" altLang="ja-JP">
                  <a:latin typeface="Calibri" charset="0"/>
                </a:rPr>
                <a:t>	IP address and other configurations</a:t>
              </a:r>
            </a:p>
            <a:p>
              <a:r>
                <a:rPr lang="en-US" altLang="ja-JP">
                  <a:latin typeface="Calibri" charset="0"/>
                </a:rPr>
                <a:t>	MAC address of Default Gateway</a:t>
              </a:r>
              <a:endParaRPr lang="ja-JP" altLang="en-US">
                <a:latin typeface="Calibri" charset="0"/>
              </a:endParaRPr>
            </a:p>
          </p:txBody>
        </p:sp>
        <p:cxnSp>
          <p:nvCxnSpPr>
            <p:cNvPr id="122" name="直線コネクタ 99"/>
            <p:cNvCxnSpPr/>
            <p:nvPr/>
          </p:nvCxnSpPr>
          <p:spPr>
            <a:xfrm rot="10800000">
              <a:off x="1271588" y="2247900"/>
              <a:ext cx="4176712" cy="1588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03"/>
            <p:cNvCxnSpPr/>
            <p:nvPr/>
          </p:nvCxnSpPr>
          <p:spPr>
            <a:xfrm rot="5400000">
              <a:off x="1149350" y="2343150"/>
              <a:ext cx="215900" cy="38100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線コネクタ 105"/>
            <p:cNvCxnSpPr/>
            <p:nvPr/>
          </p:nvCxnSpPr>
          <p:spPr>
            <a:xfrm rot="16200000" flipH="1">
              <a:off x="1079500" y="6369050"/>
              <a:ext cx="215900" cy="38100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07"/>
            <p:cNvCxnSpPr/>
            <p:nvPr/>
          </p:nvCxnSpPr>
          <p:spPr>
            <a:xfrm>
              <a:off x="1212850" y="6483350"/>
              <a:ext cx="5695950" cy="7938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線コネクタ 109"/>
            <p:cNvCxnSpPr>
              <a:endCxn id="121" idx="2"/>
            </p:cNvCxnSpPr>
            <p:nvPr/>
          </p:nvCxnSpPr>
          <p:spPr>
            <a:xfrm rot="5400000" flipH="1" flipV="1">
              <a:off x="6195219" y="5779294"/>
              <a:ext cx="1423988" cy="0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テキスト ボックス 114"/>
            <p:cNvSpPr txBox="1">
              <a:spLocks noChangeArrowheads="1"/>
            </p:cNvSpPr>
            <p:nvPr/>
          </p:nvSpPr>
          <p:spPr bwMode="auto">
            <a:xfrm>
              <a:off x="2560638" y="2390775"/>
              <a:ext cx="2365375" cy="277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ja-JP" sz="1200">
                  <a:latin typeface="Calibri" charset="0"/>
                </a:rPr>
                <a:t>AP uses DHCP to obtain IP address.</a:t>
              </a:r>
            </a:p>
          </p:txBody>
        </p:sp>
        <p:cxnSp>
          <p:nvCxnSpPr>
            <p:cNvPr id="128" name="直線コネクタ 115"/>
            <p:cNvCxnSpPr/>
            <p:nvPr/>
          </p:nvCxnSpPr>
          <p:spPr>
            <a:xfrm rot="10800000" flipV="1">
              <a:off x="1828800" y="2552700"/>
              <a:ext cx="812800" cy="228600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テキスト ボックス 63"/>
            <p:cNvSpPr txBox="1"/>
            <p:nvPr/>
          </p:nvSpPr>
          <p:spPr>
            <a:xfrm>
              <a:off x="1473200" y="2780081"/>
              <a:ext cx="400110" cy="2504151"/>
            </a:xfrm>
            <a:prstGeom prst="rect">
              <a:avLst/>
            </a:prstGeom>
            <a:noFill/>
          </p:spPr>
          <p:txBody>
            <a:bodyPr vert="vert270"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>
                  <a:latin typeface="+mn-lt"/>
                  <a:ea typeface="+mn-ea"/>
                  <a:cs typeface="+mn-cs"/>
                </a:rPr>
                <a:t>Parallel Processing for EAP and IP</a:t>
              </a:r>
              <a:endParaRPr lang="ja-JP" altLang="en-US" sz="1400" dirty="0"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130" name="直線コネクタ 71"/>
            <p:cNvCxnSpPr/>
            <p:nvPr/>
          </p:nvCxnSpPr>
          <p:spPr>
            <a:xfrm>
              <a:off x="1651000" y="6127750"/>
              <a:ext cx="292100" cy="158750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テキスト ボックス 73"/>
            <p:cNvSpPr txBox="1">
              <a:spLocks noChangeArrowheads="1"/>
            </p:cNvSpPr>
            <p:nvPr/>
          </p:nvSpPr>
          <p:spPr bwMode="auto">
            <a:xfrm>
              <a:off x="1854200" y="6159500"/>
              <a:ext cx="34036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ja-JP" sz="1200">
                  <a:latin typeface="Calibri" charset="0"/>
                </a:rPr>
                <a:t>AP waits for finishing both processes for EAP and IP.</a:t>
              </a:r>
              <a:endParaRPr lang="ja-JP" altLang="en-US" sz="1200">
                <a:latin typeface="Calibri" charset="0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Gains with Piggybacking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096000" y="6248400"/>
            <a:ext cx="3429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Source: 11-10/0988r0  &amp;  11-10/980r1</a:t>
            </a:r>
          </a:p>
        </p:txBody>
      </p:sp>
      <p:sp>
        <p:nvSpPr>
          <p:cNvPr id="10" name="Pfeil nach oben 9"/>
          <p:cNvSpPr/>
          <p:nvPr/>
        </p:nvSpPr>
        <p:spPr bwMode="auto">
          <a:xfrm>
            <a:off x="4953000" y="3352800"/>
            <a:ext cx="228600" cy="609600"/>
          </a:xfrm>
          <a:prstGeom prst="up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5181600" y="35814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Use OFDM6 numbers for evaluation of overall performance gain</a:t>
            </a:r>
            <a:endParaRPr lang="en-US" dirty="0"/>
          </a:p>
        </p:txBody>
      </p:sp>
      <p:sp>
        <p:nvSpPr>
          <p:cNvPr id="14" name="Inhaltsplatzhalter 2"/>
          <p:cNvSpPr txBox="1">
            <a:spLocks/>
          </p:cNvSpPr>
          <p:nvPr/>
        </p:nvSpPr>
        <p:spPr bwMode="auto">
          <a:xfrm>
            <a:off x="685800" y="4343400"/>
            <a:ext cx="8001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1600" b="1" kern="0" dirty="0" smtClean="0">
                <a:latin typeface="+mn-lt"/>
                <a:ea typeface="ＭＳ Ｐゴシック" charset="-128"/>
                <a:cs typeface="ＭＳ Ｐゴシック" charset="-128"/>
              </a:rPr>
              <a:t>Reduced number of messages account mostly for performance gain </a:t>
            </a:r>
            <a:br>
              <a:rPr lang="en-US" sz="1600" b="1" kern="0" dirty="0" smtClean="0">
                <a:latin typeface="+mn-lt"/>
                <a:ea typeface="ＭＳ Ｐゴシック" charset="-128"/>
                <a:cs typeface="ＭＳ Ｐゴシック" charset="-128"/>
              </a:rPr>
            </a:br>
            <a:r>
              <a:rPr lang="en-US" sz="1600" b="1" kern="0" dirty="0" smtClean="0">
                <a:latin typeface="+mn-lt"/>
                <a:ea typeface="ＭＳ Ｐゴシック" charset="-128"/>
                <a:cs typeface="ＭＳ Ｐゴシック" charset="-128"/>
              </a:rPr>
              <a:t>(less overhead due to 802.11 header)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Further improvements might be possible:</a:t>
            </a:r>
            <a:r>
              <a:rPr kumimoji="0" lang="en-US" sz="16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 </a:t>
            </a:r>
            <a:br>
              <a:rPr kumimoji="0" lang="en-US" sz="16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</a:br>
            <a:r>
              <a:rPr lang="en-US" sz="1600" b="1" kern="0" noProof="0" dirty="0" smtClean="0">
                <a:latin typeface="+mn-lt"/>
                <a:ea typeface="ＭＳ Ｐゴシック" charset="-128"/>
                <a:cs typeface="ＭＳ Ｐゴシック" charset="-128"/>
              </a:rPr>
              <a:t>General security comments by Bob </a:t>
            </a:r>
            <a:r>
              <a:rPr lang="en-US" sz="1600" b="1" kern="0" noProof="0" dirty="0" err="1" smtClean="0">
                <a:latin typeface="+mn-lt"/>
                <a:ea typeface="ＭＳ Ｐゴシック" charset="-128"/>
                <a:cs typeface="ＭＳ Ｐゴシック" charset="-128"/>
              </a:rPr>
              <a:t>Moskowitz</a:t>
            </a:r>
            <a:r>
              <a:rPr lang="en-US" sz="1600" b="1" kern="0" noProof="0" dirty="0" smtClean="0">
                <a:latin typeface="+mn-lt"/>
                <a:ea typeface="ＭＳ Ｐゴシック" charset="-128"/>
                <a:cs typeface="ＭＳ Ｐゴシック" charset="-128"/>
              </a:rPr>
              <a:t> regarding FIA: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1400" b="1" kern="0" dirty="0" smtClean="0">
                <a:latin typeface="+mn-lt"/>
                <a:ea typeface="ＭＳ Ｐゴシック" charset="-128"/>
                <a:cs typeface="ＭＳ Ｐゴシック" charset="-128"/>
              </a:rPr>
              <a:t>Secure fast authentication can be achieved by 4 message exchanges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1400" b="1" kern="0" noProof="0" dirty="0" smtClean="0">
                <a:latin typeface="+mn-lt"/>
                <a:ea typeface="ＭＳ Ｐゴシック" charset="-128"/>
                <a:cs typeface="ＭＳ Ｐゴシック" charset="-128"/>
              </a:rPr>
              <a:t>Example to prove technical feasibility: HIP</a:t>
            </a:r>
            <a:endParaRPr lang="en-US" sz="1600" b="1" kern="0" noProof="0" dirty="0" smtClean="0">
              <a:latin typeface="+mn-lt"/>
              <a:ea typeface="ＭＳ Ｐゴシック" charset="-128"/>
              <a:cs typeface="ＭＳ Ｐゴシック" charset="-128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</p:txBody>
      </p:sp>
      <p:graphicFrame>
        <p:nvGraphicFramePr>
          <p:cNvPr id="15" name="Inhaltsplatzhalter 14"/>
          <p:cNvGraphicFramePr>
            <a:graphicFrameLocks noGrp="1"/>
          </p:cNvGraphicFramePr>
          <p:nvPr>
            <p:ph idx="1"/>
          </p:nvPr>
        </p:nvGraphicFramePr>
        <p:xfrm>
          <a:off x="0" y="1828800"/>
          <a:ext cx="9144000" cy="1234440"/>
        </p:xfrm>
        <a:graphic>
          <a:graphicData uri="http://schemas.openxmlformats.org/drawingml/2006/table">
            <a:tbl>
              <a:tblPr/>
              <a:tblGrid>
                <a:gridCol w="27432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 dirty="0" err="1">
                          <a:latin typeface="Arial"/>
                        </a:rPr>
                        <a:t>Method</a:t>
                      </a:r>
                      <a:endParaRPr lang="de-DE" sz="1200" b="0" i="0" u="none" strike="noStrike" dirty="0">
                        <a:latin typeface="Arial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latin typeface="Arial"/>
                        </a:rPr>
                        <a:t>Message Exchange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339966"/>
                          </a:solidFill>
                          <a:latin typeface="ＭＳ Ｐゴシック"/>
                        </a:rPr>
                        <a:t>Connecting Duration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339966"/>
                          </a:solidFill>
                          <a:latin typeface="ＭＳ Ｐゴシック"/>
                        </a:rPr>
                        <a:t>Airtime Consumption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5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latin typeface="Arial"/>
                        </a:rPr>
                        <a:t>DS1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latin typeface="Arial"/>
                        </a:rPr>
                        <a:t>OFDM6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latin typeface="Arial"/>
                        </a:rPr>
                        <a:t>OFDM54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latin typeface="Arial"/>
                        </a:rPr>
                        <a:t>DS1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latin typeface="Arial"/>
                        </a:rPr>
                        <a:t>OFDM6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latin typeface="Arial"/>
                        </a:rPr>
                        <a:t>OFDM54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latin typeface="Arial"/>
                        </a:rPr>
                        <a:t>IEEE802.11i (EAP-GPSK)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12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108,664μS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76,989μS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72,092μS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49,232μS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9,257μS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3,962μS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latin typeface="Arial"/>
                        </a:rPr>
                        <a:t>Optimize EAP-GPSK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9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97,160μS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69,323μS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64,894μS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41,836μS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7,774μS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3,046μS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latin typeface="Arial"/>
                        </a:rPr>
                        <a:t>Optimize EAP-GPSK w/piggyback 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6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60,208μS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39,057μS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35,664μS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30,992μS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5,691μS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2,099μS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latin typeface="Arial"/>
                        </a:rPr>
                        <a:t>Optimize EAP-GPSK w/piggyback B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6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65,488μS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39,937μS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35,762μS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36,272μS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6,571μS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>
                          <a:latin typeface="Arial"/>
                        </a:rPr>
                        <a:t>2,197μS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lang="en-US" dirty="0" smtClean="0"/>
              <a:t>Fast Initial Link Set-Up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4572000"/>
            <a:ext cx="7772400" cy="762000"/>
          </a:xfrm>
        </p:spPr>
        <p:txBody>
          <a:bodyPr/>
          <a:lstStyle/>
          <a:p>
            <a:r>
              <a:rPr lang="en-US" sz="1400" dirty="0" smtClean="0"/>
              <a:t>Total time for Link Set-Up for shown technical feasible solutions:</a:t>
            </a:r>
          </a:p>
          <a:p>
            <a:pPr lvl="1"/>
            <a:r>
              <a:rPr lang="en-US" sz="1200" dirty="0" smtClean="0">
                <a:solidFill>
                  <a:srgbClr val="0000FF"/>
                </a:solidFill>
              </a:rPr>
              <a:t>Today per 802.11-2007: 179ms – 2377 ms</a:t>
            </a:r>
          </a:p>
          <a:p>
            <a:pPr lvl="1"/>
            <a:r>
              <a:rPr lang="en-US" sz="1200" dirty="0" smtClean="0">
                <a:solidFill>
                  <a:srgbClr val="0000FF"/>
                </a:solidFill>
              </a:rPr>
              <a:t>With Fast Initial Link-Set Up: 38ms – 86ms</a:t>
            </a:r>
          </a:p>
          <a:p>
            <a:r>
              <a:rPr lang="en-US" sz="1400" dirty="0" smtClean="0"/>
              <a:t>Considering all link set-up phases simultaneously results in largest performance improvement</a:t>
            </a:r>
          </a:p>
          <a:p>
            <a:pPr>
              <a:buNone/>
            </a:pP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err="1" smtClean="0">
                <a:sym typeface="Wingdings"/>
              </a:rPr>
              <a:t></a:t>
            </a:r>
            <a:r>
              <a:rPr lang="en-US" sz="1400" dirty="0" smtClean="0">
                <a:sym typeface="Wingdings"/>
              </a:rPr>
              <a:t> Modified Scope to include all phases of initial link set-up</a:t>
            </a:r>
            <a:br>
              <a:rPr lang="en-US" sz="1400" dirty="0" smtClean="0">
                <a:sym typeface="Wingdings"/>
              </a:rPr>
            </a:br>
            <a:r>
              <a:rPr lang="en-US" sz="1400" dirty="0" err="1" smtClean="0">
                <a:sym typeface="Wingdings"/>
              </a:rPr>
              <a:t></a:t>
            </a:r>
            <a:r>
              <a:rPr lang="en-US" sz="1400" dirty="0" smtClean="0">
                <a:sym typeface="Wingdings"/>
              </a:rPr>
              <a:t> Required security level of RSNA in Scope</a:t>
            </a:r>
            <a:br>
              <a:rPr lang="en-US" sz="1400" dirty="0" smtClean="0">
                <a:sym typeface="Wingdings"/>
              </a:rPr>
            </a:br>
            <a:r>
              <a:rPr lang="en-US" sz="1400" dirty="0" err="1" smtClean="0">
                <a:sym typeface="Wingdings"/>
              </a:rPr>
              <a:t></a:t>
            </a:r>
            <a:r>
              <a:rPr lang="en-US" sz="1400" dirty="0" smtClean="0">
                <a:sym typeface="Wingdings"/>
              </a:rPr>
              <a:t> Review by security experts before letter ballot</a:t>
            </a:r>
            <a:endParaRPr lang="en-US" sz="1400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9" name="Tabelle 8"/>
          <p:cNvGraphicFramePr>
            <a:graphicFrameLocks noGrp="1"/>
          </p:cNvGraphicFramePr>
          <p:nvPr/>
        </p:nvGraphicFramePr>
        <p:xfrm>
          <a:off x="228600" y="1219200"/>
          <a:ext cx="8610601" cy="3210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0913"/>
                <a:gridCol w="704824"/>
                <a:gridCol w="904524"/>
                <a:gridCol w="1230739"/>
                <a:gridCol w="1717775"/>
                <a:gridCol w="1350913"/>
                <a:gridCol w="1350913"/>
              </a:tblGrid>
              <a:tr h="426720"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Phase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/>
                        <a:t>AP Discovery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Network</a:t>
                      </a:r>
                      <a:r>
                        <a:rPr lang="en-US" sz="1400" baseline="0" dirty="0" smtClean="0"/>
                        <a:t> Discovery</a:t>
                      </a:r>
                      <a:endParaRPr lang="en-US" sz="1400" dirty="0" smtClean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TSF Sync.</a:t>
                      </a:r>
                      <a:r>
                        <a:rPr lang="en-US" sz="1400" baseline="0" dirty="0" smtClean="0"/>
                        <a:t/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(1 additional scan)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Auth. &amp; Assoc.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Higher Layer</a:t>
                      </a:r>
                    </a:p>
                    <a:p>
                      <a:r>
                        <a:rPr lang="en-US" sz="1400" dirty="0" smtClean="0"/>
                        <a:t>(DHCP / IP)</a:t>
                      </a:r>
                      <a:endParaRPr lang="en-US" sz="1400" dirty="0"/>
                    </a:p>
                  </a:txBody>
                  <a:tcPr/>
                </a:tc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Active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passive</a:t>
                      </a:r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Today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102 ms</a:t>
                      </a:r>
                    </a:p>
                    <a:p>
                      <a:r>
                        <a:rPr lang="en-US" sz="1400" dirty="0" smtClean="0"/>
                        <a:t>(not @ 5GHz)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1100 to 2300 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Leave as is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200" dirty="0" smtClean="0"/>
                        <a:t>EAP-GPSK</a:t>
                      </a:r>
                      <a:r>
                        <a:rPr lang="en-US" sz="1200" baseline="0" dirty="0" smtClean="0"/>
                        <a:t> @ OFDM6</a:t>
                      </a:r>
                      <a:r>
                        <a:rPr lang="en-US" sz="1400" baseline="0" dirty="0" smtClean="0"/>
                        <a:t>:</a:t>
                      </a:r>
                    </a:p>
                    <a:p>
                      <a:pPr algn="ctr"/>
                      <a:r>
                        <a:rPr lang="en-US" sz="1400" baseline="0" dirty="0" smtClean="0"/>
                        <a:t>6ms + 71ms processing time  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Possible</a:t>
                      </a:r>
                      <a:r>
                        <a:rPr lang="en-US" sz="1400" baseline="0" dirty="0" smtClean="0"/>
                        <a:t> achievement (</a:t>
                      </a:r>
                      <a:r>
                        <a:rPr lang="en-US" sz="1400" baseline="0" dirty="0" err="1" smtClean="0"/>
                        <a:t>w</a:t>
                      </a:r>
                      <a:r>
                        <a:rPr lang="en-US" sz="1400" baseline="0" dirty="0" smtClean="0"/>
                        <a:t>/ knowledge)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ms</a:t>
                      </a:r>
                    </a:p>
                    <a:p>
                      <a:r>
                        <a:rPr lang="en-US" sz="1400" dirty="0" smtClean="0"/>
                        <a:t>(possible at 5GHz)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50 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Leave as is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de-DE" sz="1200" dirty="0" smtClean="0"/>
                        <a:t>EAP-GPSK w/ </a:t>
                      </a:r>
                      <a:r>
                        <a:rPr lang="de-DE" sz="1200" dirty="0" err="1" smtClean="0"/>
                        <a:t>Piggback</a:t>
                      </a:r>
                      <a:r>
                        <a:rPr lang="de-DE" sz="1200" dirty="0" smtClean="0"/>
                        <a:t>@ OFDM6:</a:t>
                      </a:r>
                    </a:p>
                    <a:p>
                      <a:pPr algn="ctr"/>
                      <a:r>
                        <a:rPr lang="en-US" sz="1400" dirty="0" smtClean="0"/>
                        <a:t>5ms + 35ms processing time</a:t>
                      </a:r>
                      <a:r>
                        <a:rPr lang="en-US" sz="1400" baseline="0" dirty="0" smtClean="0"/>
                        <a:t/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(reduced number of messages require less processing time, further optimization might be possible)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Rel. document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/>
                        <a:t>10/0922r2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802.11u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10/988r0  &amp;  10/1008r2  &amp; 11-10/980r0</a:t>
                      </a:r>
                      <a:endParaRPr lang="en-US" sz="14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September 2010</a:t>
            </a:r>
            <a:endParaRPr lang="en-US"/>
          </a:p>
        </p:txBody>
      </p:sp>
      <p:sp>
        <p:nvSpPr>
          <p:cNvPr id="27651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27652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A83F617-B944-4D4E-B442-87673AFB8A0C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 smtClean="0"/>
              <a:t>11-10/853r1: Some concerns about FIA (Emily </a:t>
            </a:r>
            <a:r>
              <a:rPr lang="en-US" sz="1600" dirty="0" err="1" smtClean="0"/>
              <a:t>Qi</a:t>
            </a:r>
            <a:r>
              <a:rPr lang="en-US" sz="1600" dirty="0" smtClean="0"/>
              <a:t> and Jesse Walker, Intel)</a:t>
            </a:r>
          </a:p>
          <a:p>
            <a:r>
              <a:rPr lang="en-US" sz="1600" dirty="0" smtClean="0"/>
              <a:t>11-10/922r2: Achievable gains in AP discovery (Marc Emmelmann, </a:t>
            </a:r>
            <a:r>
              <a:rPr lang="en-US" sz="1600" dirty="0" err="1" smtClean="0"/>
              <a:t>Fraunhofer</a:t>
            </a:r>
            <a:r>
              <a:rPr lang="en-US" sz="1600" dirty="0" smtClean="0"/>
              <a:t> FOKUS)</a:t>
            </a:r>
          </a:p>
          <a:p>
            <a:r>
              <a:rPr lang="en-US" sz="1600" dirty="0" smtClean="0"/>
              <a:t>11-10/965r1: Potential performance improvement with fast initial link set-up (Marc Emmelmann, </a:t>
            </a:r>
            <a:r>
              <a:rPr lang="en-US" sz="1600" dirty="0" err="1" smtClean="0"/>
              <a:t>Fraunhofer</a:t>
            </a:r>
            <a:r>
              <a:rPr lang="en-US" sz="1600" dirty="0" smtClean="0"/>
              <a:t> FOKUS &amp; Root Inc.)</a:t>
            </a:r>
          </a:p>
          <a:p>
            <a:r>
              <a:rPr lang="en-US" sz="1600" dirty="0" smtClean="0"/>
              <a:t>11-10/988r1: Protocol comparison (Hitoshi Morioka, Root Inc.)</a:t>
            </a:r>
          </a:p>
          <a:p>
            <a:r>
              <a:rPr lang="en-US" sz="1600" dirty="0" smtClean="0"/>
              <a:t>11-10/1008r2: Parallel processing for upper layer (Hiroki Nakano, TNT Inc.)</a:t>
            </a:r>
          </a:p>
          <a:p>
            <a:r>
              <a:rPr lang="en-US" sz="1600" dirty="0" smtClean="0"/>
              <a:t>11-10/980r0: FIA Security Analysis Bob </a:t>
            </a:r>
            <a:r>
              <a:rPr lang="en-US" sz="1600" dirty="0" err="1" smtClean="0"/>
              <a:t>Moskowitz</a:t>
            </a:r>
            <a:endParaRPr lang="en-US" sz="1600" dirty="0" smtClean="0"/>
          </a:p>
          <a:p>
            <a:r>
              <a:rPr lang="en-US" sz="1600" dirty="0" smtClean="0"/>
              <a:t>11-10/832r0: Comments to PAR &amp; 5C (M. Emmelmann, </a:t>
            </a:r>
            <a:r>
              <a:rPr lang="en-US" sz="1600" dirty="0" err="1" smtClean="0"/>
              <a:t>Fraunhofer</a:t>
            </a:r>
            <a:r>
              <a:rPr lang="en-US" sz="1600" dirty="0" smtClean="0"/>
              <a:t> FOKUS &amp; Root Inc.)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September 2010</a:t>
            </a:r>
            <a:endParaRPr lang="en-US"/>
          </a:p>
        </p:txBody>
      </p:sp>
      <p:sp>
        <p:nvSpPr>
          <p:cNvPr id="17411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17412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93C9030-74CD-F543-AEA7-7431746669C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presentation summarizes submissions being presented to IEEE 802.11 FIA SG from May 2010 (after the Beijing Interim) until September 2010.</a:t>
            </a:r>
          </a:p>
          <a:p>
            <a:pPr>
              <a:buFontTx/>
              <a:buNone/>
            </a:pPr>
            <a:r>
              <a:rPr lang="en-US" dirty="0" smtClean="0"/>
              <a:t>The goal is to underline how the Study Group incorporated comments to the original PAR&amp;5C and modified the latter accordingly, mainly to address security concerns and to extend the scope of the PAR to include all phases of a Fast Initial Link Set-Up.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September 2010</a:t>
            </a:r>
            <a:endParaRPr lang="en-US"/>
          </a:p>
        </p:txBody>
      </p:sp>
      <p:sp>
        <p:nvSpPr>
          <p:cNvPr id="25603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2560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1D7AEB09-DC9F-0740-BA13-CB5C7312DE3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FIA to Fast Initial Link Set-Up</a:t>
            </a:r>
            <a:endParaRPr lang="en-US" dirty="0"/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219200"/>
          </a:xfrm>
        </p:spPr>
        <p:txBody>
          <a:bodyPr/>
          <a:lstStyle/>
          <a:p>
            <a:r>
              <a:rPr lang="en-GB" sz="1800" dirty="0" smtClean="0"/>
              <a:t>Comments suggested to </a:t>
            </a:r>
            <a:r>
              <a:rPr lang="en-GB" sz="1800" dirty="0" smtClean="0">
                <a:solidFill>
                  <a:srgbClr val="0000FF"/>
                </a:solidFill>
              </a:rPr>
              <a:t>extend the scope </a:t>
            </a:r>
            <a:r>
              <a:rPr lang="en-GB" sz="1800" dirty="0" smtClean="0"/>
              <a:t>from only focusing on the authentication phase to additionally </a:t>
            </a:r>
            <a:r>
              <a:rPr lang="en-GB" sz="1800" dirty="0" smtClean="0">
                <a:solidFill>
                  <a:srgbClr val="0000FF"/>
                </a:solidFill>
              </a:rPr>
              <a:t>include all phases of Fast Initial Link Set-Up</a:t>
            </a:r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1143000" y="3200400"/>
          <a:ext cx="69342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990600"/>
                <a:gridCol w="1066800"/>
                <a:gridCol w="1676400"/>
                <a:gridCol w="990600"/>
                <a:gridCol w="1524000"/>
              </a:tblGrid>
              <a:tr h="79248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Phase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Auth. &amp; Assoc.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44196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FIA </a:t>
            </a:r>
            <a:r>
              <a:rPr lang="en-GB" sz="1800" b="1" kern="0" dirty="0" smtClean="0">
                <a:latin typeface="+mn-lt"/>
                <a:ea typeface="ＭＳ Ｐゴシック" charset="-128"/>
                <a:cs typeface="ＭＳ Ｐゴシック" charset="-128"/>
              </a:rPr>
              <a:t>has analyzed the performance of all link set-up phases (as imposed by IEEE 802.11-2007) and identified potentials for performance improvement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The</a:t>
            </a:r>
            <a:r>
              <a:rPr kumimoji="0" lang="en-GB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 following summary of this analyzes is in support of establishing a Fast </a:t>
            </a:r>
            <a:r>
              <a:rPr lang="en-GB" sz="1800" b="1" kern="0" dirty="0" smtClean="0">
                <a:latin typeface="+mn-lt"/>
                <a:ea typeface="ＭＳ Ｐゴシック" charset="-128"/>
                <a:cs typeface="ＭＳ Ｐゴシック" charset="-128"/>
              </a:rPr>
              <a:t>Initial Link Set-Up Task Group showing potential improvement and technical feasibility</a:t>
            </a: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</p:txBody>
      </p:sp>
      <p:graphicFrame>
        <p:nvGraphicFramePr>
          <p:cNvPr id="9" name="Tabelle 8"/>
          <p:cNvGraphicFramePr>
            <a:graphicFrameLocks noGrp="1"/>
          </p:cNvGraphicFramePr>
          <p:nvPr/>
        </p:nvGraphicFramePr>
        <p:xfrm>
          <a:off x="1143000" y="3200400"/>
          <a:ext cx="69342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990600"/>
                <a:gridCol w="1066800"/>
                <a:gridCol w="1676400"/>
                <a:gridCol w="990600"/>
                <a:gridCol w="1524000"/>
              </a:tblGrid>
              <a:tr h="79248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Phase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AP Discovery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Network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Discovery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TSF Sync.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(1 additional scan)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Auth. &amp; Assoc.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Higher Layer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(DHCP / IP)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September 2010</a:t>
            </a:r>
            <a:endParaRPr lang="en-US"/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C7D7AEC-4148-994E-82A3-17C69BDC54B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GB" dirty="0" smtClean="0"/>
              <a:t>Access Point Discovery: Today</a:t>
            </a:r>
            <a:endParaRPr lang="en-GB" dirty="0"/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5257800"/>
            <a:ext cx="7086600" cy="381000"/>
          </a:xfrm>
        </p:spPr>
        <p:txBody>
          <a:bodyPr/>
          <a:lstStyle/>
          <a:p>
            <a:r>
              <a:rPr lang="en-US" sz="1200" dirty="0" smtClean="0"/>
              <a:t>Note:</a:t>
            </a:r>
          </a:p>
          <a:p>
            <a:pPr lvl="1"/>
            <a:r>
              <a:rPr lang="en-US" sz="1200" dirty="0" err="1" smtClean="0"/>
              <a:t>Qi</a:t>
            </a:r>
            <a:r>
              <a:rPr lang="en-US" sz="1200" dirty="0" smtClean="0"/>
              <a:t> &amp; Walker (11-10/853r1) provide worst case approximations of up to 3400ms.</a:t>
            </a:r>
          </a:p>
          <a:p>
            <a:pPr lvl="1"/>
            <a:r>
              <a:rPr lang="en-US" sz="1200" dirty="0" smtClean="0"/>
              <a:t>11-10/922r2 contains details how the assumptions behind the expected mean calculation for the values presented herein</a:t>
            </a:r>
            <a:endParaRPr lang="en-US" sz="1200" dirty="0"/>
          </a:p>
        </p:txBody>
      </p:sp>
      <p:sp>
        <p:nvSpPr>
          <p:cNvPr id="7" name="Textfeld 6"/>
          <p:cNvSpPr txBox="1"/>
          <p:nvPr/>
        </p:nvSpPr>
        <p:spPr>
          <a:xfrm>
            <a:off x="152400" y="2889800"/>
            <a:ext cx="1447800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400" dirty="0" smtClean="0"/>
              <a:t>Passive scanning</a:t>
            </a:r>
            <a:endParaRPr lang="en-US" sz="1400" dirty="0"/>
          </a:p>
        </p:txBody>
      </p:sp>
      <p:sp>
        <p:nvSpPr>
          <p:cNvPr id="8" name="Textfeld 7"/>
          <p:cNvSpPr txBox="1"/>
          <p:nvPr/>
        </p:nvSpPr>
        <p:spPr>
          <a:xfrm>
            <a:off x="152400" y="3234750"/>
            <a:ext cx="1523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Active scanning</a:t>
            </a:r>
            <a:endParaRPr lang="en-US" sz="1400" dirty="0"/>
          </a:p>
        </p:txBody>
      </p:sp>
      <p:sp>
        <p:nvSpPr>
          <p:cNvPr id="9" name="Textfeld 8"/>
          <p:cNvSpPr txBox="1"/>
          <p:nvPr/>
        </p:nvSpPr>
        <p:spPr>
          <a:xfrm>
            <a:off x="1396702" y="1626320"/>
            <a:ext cx="155854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No Assumptions</a:t>
            </a:r>
            <a:br>
              <a:rPr lang="en-US" sz="1400" dirty="0" smtClean="0"/>
            </a:br>
            <a:r>
              <a:rPr lang="en-US" sz="1400" dirty="0" smtClean="0"/>
              <a:t>(scan all channels),</a:t>
            </a:r>
            <a:br>
              <a:rPr lang="en-US" sz="1400" dirty="0" smtClean="0"/>
            </a:br>
            <a:r>
              <a:rPr lang="en-US" sz="1400" dirty="0" smtClean="0"/>
              <a:t>find all </a:t>
            </a:r>
            <a:r>
              <a:rPr lang="en-US" sz="1400" dirty="0" err="1" smtClean="0"/>
              <a:t>APs</a:t>
            </a:r>
            <a:endParaRPr lang="en-US" sz="1400" dirty="0"/>
          </a:p>
        </p:txBody>
      </p:sp>
      <p:sp>
        <p:nvSpPr>
          <p:cNvPr id="10" name="Textfeld 9"/>
          <p:cNvSpPr txBox="1"/>
          <p:nvPr/>
        </p:nvSpPr>
        <p:spPr>
          <a:xfrm>
            <a:off x="1478435" y="2403148"/>
            <a:ext cx="74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2.4 GHz</a:t>
            </a:r>
            <a:endParaRPr lang="en-US" sz="1400" dirty="0"/>
          </a:p>
        </p:txBody>
      </p:sp>
      <p:sp>
        <p:nvSpPr>
          <p:cNvPr id="11" name="Textfeld 10"/>
          <p:cNvSpPr txBox="1"/>
          <p:nvPr/>
        </p:nvSpPr>
        <p:spPr>
          <a:xfrm>
            <a:off x="2160217" y="2403148"/>
            <a:ext cx="6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dirty="0" smtClean="0"/>
              <a:t> GHz</a:t>
            </a:r>
            <a:endParaRPr lang="en-US" sz="1400" dirty="0"/>
          </a:p>
        </p:txBody>
      </p:sp>
      <p:cxnSp>
        <p:nvCxnSpPr>
          <p:cNvPr id="18" name="Gerade Verbindung 17"/>
          <p:cNvCxnSpPr/>
          <p:nvPr/>
        </p:nvCxnSpPr>
        <p:spPr>
          <a:xfrm flipV="1">
            <a:off x="273095" y="2819400"/>
            <a:ext cx="2622505" cy="87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 rot="16200000" flipH="1">
            <a:off x="419101" y="2552700"/>
            <a:ext cx="2057401" cy="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 rot="16200000" flipH="1">
            <a:off x="1849078" y="2532056"/>
            <a:ext cx="2087559" cy="54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>
            <a:endCxn id="9" idx="2"/>
          </p:cNvCxnSpPr>
          <p:nvPr/>
        </p:nvCxnSpPr>
        <p:spPr>
          <a:xfrm rot="16200000" flipV="1">
            <a:off x="1584678" y="2956278"/>
            <a:ext cx="1216416" cy="338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>
          <a:xfrm>
            <a:off x="1413735" y="2902940"/>
            <a:ext cx="802874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1100 ms</a:t>
            </a:r>
            <a:endParaRPr lang="en-US" sz="1400" dirty="0"/>
          </a:p>
        </p:txBody>
      </p:sp>
      <p:sp>
        <p:nvSpPr>
          <p:cNvPr id="26" name="Textfeld 25"/>
          <p:cNvSpPr txBox="1"/>
          <p:nvPr/>
        </p:nvSpPr>
        <p:spPr>
          <a:xfrm>
            <a:off x="76200" y="1597377"/>
            <a:ext cx="135700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Expected Mean</a:t>
            </a:r>
            <a:br>
              <a:rPr lang="en-US" sz="1400" b="1" dirty="0" smtClean="0"/>
            </a:br>
            <a:r>
              <a:rPr lang="en-US" sz="1400" b="1" dirty="0" smtClean="0"/>
              <a:t>of time spent in</a:t>
            </a:r>
            <a:br>
              <a:rPr lang="en-US" sz="1400" b="1" dirty="0" smtClean="0"/>
            </a:br>
            <a:r>
              <a:rPr lang="en-US" sz="1400" b="1" dirty="0" smtClean="0"/>
              <a:t>scanning for</a:t>
            </a:r>
            <a:endParaRPr lang="en-US" sz="1400" b="1" dirty="0"/>
          </a:p>
        </p:txBody>
      </p:sp>
      <p:sp>
        <p:nvSpPr>
          <p:cNvPr id="27" name="Textfeld 26"/>
          <p:cNvSpPr txBox="1"/>
          <p:nvPr/>
        </p:nvSpPr>
        <p:spPr>
          <a:xfrm>
            <a:off x="2138507" y="2902940"/>
            <a:ext cx="802874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2300 ms</a:t>
            </a:r>
            <a:endParaRPr lang="en-US" sz="1400" dirty="0"/>
          </a:p>
        </p:txBody>
      </p:sp>
      <p:sp>
        <p:nvSpPr>
          <p:cNvPr id="28" name="Textfeld 27"/>
          <p:cNvSpPr txBox="1"/>
          <p:nvPr/>
        </p:nvSpPr>
        <p:spPr>
          <a:xfrm>
            <a:off x="1501428" y="3256967"/>
            <a:ext cx="708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102 ms</a:t>
            </a:r>
            <a:endParaRPr lang="en-US" sz="1400" dirty="0"/>
          </a:p>
        </p:txBody>
      </p:sp>
      <p:sp>
        <p:nvSpPr>
          <p:cNvPr id="29" name="Textfeld 28"/>
          <p:cNvSpPr txBox="1"/>
          <p:nvPr/>
        </p:nvSpPr>
        <p:spPr>
          <a:xfrm>
            <a:off x="2251256" y="3256967"/>
            <a:ext cx="431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n/a</a:t>
            </a:r>
            <a:endParaRPr lang="en-US" sz="1400" dirty="0"/>
          </a:p>
        </p:txBody>
      </p:sp>
      <p:sp>
        <p:nvSpPr>
          <p:cNvPr id="72" name="Rectangle 3"/>
          <p:cNvSpPr txBox="1">
            <a:spLocks noChangeArrowheads="1"/>
          </p:cNvSpPr>
          <p:nvPr/>
        </p:nvSpPr>
        <p:spPr bwMode="auto">
          <a:xfrm>
            <a:off x="3276600" y="1524000"/>
            <a:ext cx="5562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Potentials</a:t>
            </a:r>
            <a:r>
              <a:rPr kumimoji="0" lang="en-US" sz="16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 for improvement</a:t>
            </a: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: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Return from scanning procedure after having found the 1</a:t>
            </a:r>
            <a:r>
              <a:rPr kumimoji="0" lang="en-US" sz="160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st</a:t>
            </a: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 AP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1600" kern="0" dirty="0" smtClean="0">
                <a:latin typeface="+mn-lt"/>
                <a:ea typeface="ＭＳ Ｐゴシック" charset="-128"/>
                <a:cs typeface="ＭＳ Ｐゴシック" charset="-128"/>
              </a:rPr>
              <a:t>Use “external” knowledge on which channels to scan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What</a:t>
            </a:r>
            <a:r>
              <a:rPr kumimoji="0" lang="en-US" sz="16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 about 5GHz operation—really only passive scanning or are there potential alternatives </a:t>
            </a:r>
            <a:r>
              <a:rPr lang="en-US" sz="1600" kern="0" noProof="0" dirty="0" smtClean="0">
                <a:latin typeface="+mn-lt"/>
                <a:ea typeface="ＭＳ Ｐゴシック" charset="-128"/>
                <a:cs typeface="ＭＳ Ｐゴシック" charset="-128"/>
              </a:rPr>
              <a:t>for faster AP discovery?</a:t>
            </a: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3" name="Rectangle 3"/>
          <p:cNvSpPr txBox="1">
            <a:spLocks noChangeArrowheads="1"/>
          </p:cNvSpPr>
          <p:nvPr/>
        </p:nvSpPr>
        <p:spPr bwMode="auto">
          <a:xfrm>
            <a:off x="7315200" y="6172200"/>
            <a:ext cx="2286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Source: 11-10/922r2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AP Discovery: Return after 1</a:t>
            </a:r>
            <a:r>
              <a:rPr lang="en-US" baseline="30000" dirty="0" smtClean="0"/>
              <a:t>st</a:t>
            </a:r>
            <a:r>
              <a:rPr lang="en-US" dirty="0" smtClean="0"/>
              <a:t> AP is found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Textfeld 6"/>
          <p:cNvSpPr txBox="1"/>
          <p:nvPr/>
        </p:nvSpPr>
        <p:spPr>
          <a:xfrm>
            <a:off x="0" y="2813600"/>
            <a:ext cx="1447800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400" dirty="0" smtClean="0"/>
              <a:t>Passive scanning</a:t>
            </a:r>
            <a:endParaRPr lang="en-US" sz="1400" dirty="0"/>
          </a:p>
        </p:txBody>
      </p:sp>
      <p:sp>
        <p:nvSpPr>
          <p:cNvPr id="8" name="Textfeld 7"/>
          <p:cNvSpPr txBox="1"/>
          <p:nvPr/>
        </p:nvSpPr>
        <p:spPr>
          <a:xfrm>
            <a:off x="0" y="3158550"/>
            <a:ext cx="1523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Active scanning</a:t>
            </a:r>
            <a:endParaRPr lang="en-US" sz="1400" dirty="0"/>
          </a:p>
        </p:txBody>
      </p:sp>
      <p:sp>
        <p:nvSpPr>
          <p:cNvPr id="9" name="Textfeld 8"/>
          <p:cNvSpPr txBox="1"/>
          <p:nvPr/>
        </p:nvSpPr>
        <p:spPr>
          <a:xfrm>
            <a:off x="1244302" y="1550120"/>
            <a:ext cx="155854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No Assumptions</a:t>
            </a:r>
            <a:br>
              <a:rPr lang="en-US" sz="1400" dirty="0" smtClean="0"/>
            </a:br>
            <a:r>
              <a:rPr lang="en-US" sz="1400" dirty="0" smtClean="0"/>
              <a:t>(scan all channels),</a:t>
            </a:r>
            <a:br>
              <a:rPr lang="en-US" sz="1400" dirty="0" smtClean="0"/>
            </a:br>
            <a:r>
              <a:rPr lang="en-US" sz="1400" dirty="0" smtClean="0"/>
              <a:t>find all </a:t>
            </a:r>
            <a:r>
              <a:rPr lang="en-US" sz="1400" dirty="0" err="1" smtClean="0"/>
              <a:t>APs</a:t>
            </a:r>
            <a:endParaRPr lang="en-US" sz="1400" dirty="0"/>
          </a:p>
        </p:txBody>
      </p:sp>
      <p:sp>
        <p:nvSpPr>
          <p:cNvPr id="10" name="Textfeld 9"/>
          <p:cNvSpPr txBox="1"/>
          <p:nvPr/>
        </p:nvSpPr>
        <p:spPr>
          <a:xfrm>
            <a:off x="1326035" y="2326948"/>
            <a:ext cx="74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2.4 GHz</a:t>
            </a:r>
            <a:endParaRPr lang="en-US" sz="1400" dirty="0"/>
          </a:p>
        </p:txBody>
      </p:sp>
      <p:sp>
        <p:nvSpPr>
          <p:cNvPr id="11" name="Textfeld 10"/>
          <p:cNvSpPr txBox="1"/>
          <p:nvPr/>
        </p:nvSpPr>
        <p:spPr>
          <a:xfrm>
            <a:off x="2007817" y="2326948"/>
            <a:ext cx="6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dirty="0" smtClean="0"/>
              <a:t> GHz</a:t>
            </a:r>
            <a:endParaRPr lang="en-US" sz="1400" dirty="0"/>
          </a:p>
        </p:txBody>
      </p:sp>
      <p:cxnSp>
        <p:nvCxnSpPr>
          <p:cNvPr id="18" name="Gerade Verbindung 17"/>
          <p:cNvCxnSpPr/>
          <p:nvPr/>
        </p:nvCxnSpPr>
        <p:spPr>
          <a:xfrm flipV="1">
            <a:off x="120695" y="2743200"/>
            <a:ext cx="4146505" cy="87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 rot="16200000" flipH="1">
            <a:off x="305037" y="2435814"/>
            <a:ext cx="2087562" cy="455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 rot="16200000" flipH="1">
            <a:off x="1696678" y="2455856"/>
            <a:ext cx="2087559" cy="54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 rot="16200000" flipV="1">
            <a:off x="1428502" y="2873479"/>
            <a:ext cx="1240784" cy="170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>
          <a:xfrm>
            <a:off x="1261335" y="2826740"/>
            <a:ext cx="802874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1100 ms</a:t>
            </a:r>
            <a:endParaRPr lang="en-US" sz="1400" dirty="0"/>
          </a:p>
        </p:txBody>
      </p:sp>
      <p:sp>
        <p:nvSpPr>
          <p:cNvPr id="26" name="Textfeld 25"/>
          <p:cNvSpPr txBox="1"/>
          <p:nvPr/>
        </p:nvSpPr>
        <p:spPr>
          <a:xfrm>
            <a:off x="17084" y="1521177"/>
            <a:ext cx="135700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Expected Mean</a:t>
            </a:r>
            <a:br>
              <a:rPr lang="en-US" sz="1400" b="1" dirty="0" smtClean="0"/>
            </a:br>
            <a:r>
              <a:rPr lang="en-US" sz="1400" b="1" dirty="0" smtClean="0"/>
              <a:t>of time spent in</a:t>
            </a:r>
            <a:br>
              <a:rPr lang="en-US" sz="1400" b="1" dirty="0" smtClean="0"/>
            </a:br>
            <a:r>
              <a:rPr lang="en-US" sz="1400" b="1" dirty="0" smtClean="0"/>
              <a:t>scanning for</a:t>
            </a:r>
            <a:endParaRPr lang="en-US" sz="1400" b="1" dirty="0"/>
          </a:p>
        </p:txBody>
      </p:sp>
      <p:sp>
        <p:nvSpPr>
          <p:cNvPr id="27" name="Textfeld 26"/>
          <p:cNvSpPr txBox="1"/>
          <p:nvPr/>
        </p:nvSpPr>
        <p:spPr>
          <a:xfrm>
            <a:off x="1986107" y="2826740"/>
            <a:ext cx="802874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2300 ms</a:t>
            </a:r>
            <a:endParaRPr lang="en-US" sz="1400" dirty="0"/>
          </a:p>
        </p:txBody>
      </p:sp>
      <p:sp>
        <p:nvSpPr>
          <p:cNvPr id="28" name="Textfeld 27"/>
          <p:cNvSpPr txBox="1"/>
          <p:nvPr/>
        </p:nvSpPr>
        <p:spPr>
          <a:xfrm>
            <a:off x="1349028" y="3180767"/>
            <a:ext cx="708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102 ms</a:t>
            </a:r>
            <a:endParaRPr lang="en-US" sz="1400" dirty="0"/>
          </a:p>
        </p:txBody>
      </p:sp>
      <p:sp>
        <p:nvSpPr>
          <p:cNvPr id="29" name="Textfeld 28"/>
          <p:cNvSpPr txBox="1"/>
          <p:nvPr/>
        </p:nvSpPr>
        <p:spPr>
          <a:xfrm>
            <a:off x="2098856" y="3180767"/>
            <a:ext cx="431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n/a</a:t>
            </a:r>
            <a:endParaRPr lang="en-US" sz="1400" dirty="0"/>
          </a:p>
        </p:txBody>
      </p:sp>
      <p:sp>
        <p:nvSpPr>
          <p:cNvPr id="47" name="Textfeld 46"/>
          <p:cNvSpPr txBox="1"/>
          <p:nvPr/>
        </p:nvSpPr>
        <p:spPr>
          <a:xfrm>
            <a:off x="2737712" y="1327740"/>
            <a:ext cx="155854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No Assumptions</a:t>
            </a:r>
            <a:br>
              <a:rPr lang="en-US" sz="1400" dirty="0" smtClean="0"/>
            </a:br>
            <a:r>
              <a:rPr lang="en-US" sz="1400" dirty="0" smtClean="0"/>
              <a:t>(scan all channels),</a:t>
            </a:r>
            <a:br>
              <a:rPr lang="en-US" sz="1400" dirty="0" smtClean="0"/>
            </a:br>
            <a:r>
              <a:rPr lang="en-US" sz="1400" dirty="0" smtClean="0"/>
              <a:t>stop after 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</a:t>
            </a:r>
            <a:r>
              <a:rPr lang="en-US" sz="1400" dirty="0" err="1" smtClean="0"/>
              <a:t>APs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is found</a:t>
            </a:r>
            <a:endParaRPr lang="en-US" sz="1400" dirty="0"/>
          </a:p>
        </p:txBody>
      </p:sp>
      <p:sp>
        <p:nvSpPr>
          <p:cNvPr id="49" name="Textfeld 48"/>
          <p:cNvSpPr txBox="1"/>
          <p:nvPr/>
        </p:nvSpPr>
        <p:spPr>
          <a:xfrm>
            <a:off x="2799406" y="2326948"/>
            <a:ext cx="74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2.4 GHz</a:t>
            </a:r>
            <a:endParaRPr lang="en-US" sz="1400" dirty="0"/>
          </a:p>
        </p:txBody>
      </p:sp>
      <p:sp>
        <p:nvSpPr>
          <p:cNvPr id="50" name="Textfeld 49"/>
          <p:cNvSpPr txBox="1"/>
          <p:nvPr/>
        </p:nvSpPr>
        <p:spPr>
          <a:xfrm>
            <a:off x="3481188" y="2326948"/>
            <a:ext cx="6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dirty="0" smtClean="0"/>
              <a:t> GHz</a:t>
            </a:r>
            <a:endParaRPr lang="en-US" sz="1400" dirty="0"/>
          </a:p>
        </p:txBody>
      </p:sp>
      <p:sp>
        <p:nvSpPr>
          <p:cNvPr id="51" name="Textfeld 50"/>
          <p:cNvSpPr txBox="1"/>
          <p:nvPr/>
        </p:nvSpPr>
        <p:spPr>
          <a:xfrm>
            <a:off x="2788981" y="2826740"/>
            <a:ext cx="711879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550 ms</a:t>
            </a:r>
            <a:endParaRPr lang="en-US" sz="1400" dirty="0"/>
          </a:p>
        </p:txBody>
      </p:sp>
      <p:sp>
        <p:nvSpPr>
          <p:cNvPr id="52" name="Textfeld 51"/>
          <p:cNvSpPr txBox="1"/>
          <p:nvPr/>
        </p:nvSpPr>
        <p:spPr>
          <a:xfrm>
            <a:off x="3459478" y="2826740"/>
            <a:ext cx="802874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1150 ms</a:t>
            </a:r>
            <a:endParaRPr lang="en-US" sz="1400" dirty="0"/>
          </a:p>
        </p:txBody>
      </p:sp>
      <p:sp>
        <p:nvSpPr>
          <p:cNvPr id="53" name="Textfeld 52"/>
          <p:cNvSpPr txBox="1"/>
          <p:nvPr/>
        </p:nvSpPr>
        <p:spPr>
          <a:xfrm>
            <a:off x="2819400" y="3177790"/>
            <a:ext cx="6186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22 ms</a:t>
            </a:r>
            <a:endParaRPr lang="en-US" sz="1400" dirty="0"/>
          </a:p>
        </p:txBody>
      </p:sp>
      <p:sp>
        <p:nvSpPr>
          <p:cNvPr id="54" name="Textfeld 53"/>
          <p:cNvSpPr txBox="1"/>
          <p:nvPr/>
        </p:nvSpPr>
        <p:spPr>
          <a:xfrm>
            <a:off x="3607510" y="3180767"/>
            <a:ext cx="431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n/a</a:t>
            </a:r>
            <a:endParaRPr lang="en-US" sz="1400" dirty="0"/>
          </a:p>
        </p:txBody>
      </p:sp>
      <p:cxnSp>
        <p:nvCxnSpPr>
          <p:cNvPr id="55" name="Gerade Verbindung 54"/>
          <p:cNvCxnSpPr/>
          <p:nvPr/>
        </p:nvCxnSpPr>
        <p:spPr>
          <a:xfrm rot="5400000" flipH="1" flipV="1">
            <a:off x="2941005" y="2893174"/>
            <a:ext cx="121840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Nach oben gekrümmter Pfeil 55"/>
          <p:cNvSpPr/>
          <p:nvPr/>
        </p:nvSpPr>
        <p:spPr>
          <a:xfrm>
            <a:off x="2057400" y="3429000"/>
            <a:ext cx="1511059" cy="304800"/>
          </a:xfrm>
          <a:prstGeom prst="curvedUp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7" name="Textfeld 56"/>
          <p:cNvSpPr txBox="1"/>
          <p:nvPr/>
        </p:nvSpPr>
        <p:spPr>
          <a:xfrm>
            <a:off x="1981200" y="3609201"/>
            <a:ext cx="16361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Amendment required</a:t>
            </a:r>
            <a:endParaRPr lang="en-US" sz="1200" dirty="0"/>
          </a:p>
        </p:txBody>
      </p:sp>
      <p:sp>
        <p:nvSpPr>
          <p:cNvPr id="64" name="Inhaltsplatzhalter 2"/>
          <p:cNvSpPr txBox="1">
            <a:spLocks/>
          </p:cNvSpPr>
          <p:nvPr/>
        </p:nvSpPr>
        <p:spPr bwMode="auto">
          <a:xfrm>
            <a:off x="76200" y="3962400"/>
            <a:ext cx="7848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Passive scanning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Theoretically, this is </a:t>
            </a:r>
            <a:r>
              <a:rPr lang="en-US" sz="1600" kern="0" dirty="0" smtClean="0">
                <a:latin typeface="+mn-lt"/>
                <a:ea typeface="ＭＳ Ｐゴシック" charset="-128"/>
              </a:rPr>
              <a:t>possible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: “shall listen to each channel scanned for no longer than a maximum duration defined by the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MaxChannelTime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“ [11REVmb-D4,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Cls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 11.1.3.1]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BUT: currently, there is not option to the MLME-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SCAN.request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 primitive forcing this behavior.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Active scanning: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Not possible right now: “…. [scan until]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ProbeTimer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 reaches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MaxChannelTime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, process all received probe responses“ [11REVmb-D4,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Cls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 11.1.3.2.2]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</a:endParaRPr>
          </a:p>
        </p:txBody>
      </p:sp>
      <p:sp>
        <p:nvSpPr>
          <p:cNvPr id="67" name="Rectangle 3"/>
          <p:cNvSpPr txBox="1">
            <a:spLocks noChangeArrowheads="1"/>
          </p:cNvSpPr>
          <p:nvPr/>
        </p:nvSpPr>
        <p:spPr bwMode="auto">
          <a:xfrm>
            <a:off x="7315200" y="6248400"/>
            <a:ext cx="2286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Source: 11-10/922r2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AP Discovery: Reduction of number of channels to scan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Textfeld 6"/>
          <p:cNvSpPr txBox="1"/>
          <p:nvPr/>
        </p:nvSpPr>
        <p:spPr>
          <a:xfrm>
            <a:off x="0" y="3042200"/>
            <a:ext cx="1447800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400" dirty="0" smtClean="0"/>
              <a:t>Passive scanning</a:t>
            </a:r>
            <a:endParaRPr lang="en-US" sz="1400" dirty="0"/>
          </a:p>
        </p:txBody>
      </p:sp>
      <p:sp>
        <p:nvSpPr>
          <p:cNvPr id="8" name="Textfeld 7"/>
          <p:cNvSpPr txBox="1"/>
          <p:nvPr/>
        </p:nvSpPr>
        <p:spPr>
          <a:xfrm>
            <a:off x="0" y="3387150"/>
            <a:ext cx="1523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Active scanning</a:t>
            </a:r>
            <a:endParaRPr lang="en-US" sz="1400" dirty="0"/>
          </a:p>
        </p:txBody>
      </p:sp>
      <p:sp>
        <p:nvSpPr>
          <p:cNvPr id="9" name="Textfeld 8"/>
          <p:cNvSpPr txBox="1"/>
          <p:nvPr/>
        </p:nvSpPr>
        <p:spPr>
          <a:xfrm>
            <a:off x="1244302" y="1778720"/>
            <a:ext cx="155854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No Assumptions</a:t>
            </a:r>
            <a:br>
              <a:rPr lang="en-US" sz="1400" dirty="0" smtClean="0"/>
            </a:br>
            <a:r>
              <a:rPr lang="en-US" sz="1400" dirty="0" smtClean="0"/>
              <a:t>(scan all channels),</a:t>
            </a:r>
            <a:br>
              <a:rPr lang="en-US" sz="1400" dirty="0" smtClean="0"/>
            </a:br>
            <a:r>
              <a:rPr lang="en-US" sz="1400" dirty="0" smtClean="0"/>
              <a:t>find all </a:t>
            </a:r>
            <a:r>
              <a:rPr lang="en-US" sz="1400" dirty="0" err="1" smtClean="0"/>
              <a:t>APs</a:t>
            </a:r>
            <a:endParaRPr lang="en-US" sz="1400" dirty="0"/>
          </a:p>
        </p:txBody>
      </p:sp>
      <p:sp>
        <p:nvSpPr>
          <p:cNvPr id="10" name="Textfeld 9"/>
          <p:cNvSpPr txBox="1"/>
          <p:nvPr/>
        </p:nvSpPr>
        <p:spPr>
          <a:xfrm>
            <a:off x="1326035" y="2555548"/>
            <a:ext cx="74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2.4 GHz</a:t>
            </a:r>
            <a:endParaRPr lang="en-US" sz="1400" dirty="0"/>
          </a:p>
        </p:txBody>
      </p:sp>
      <p:sp>
        <p:nvSpPr>
          <p:cNvPr id="11" name="Textfeld 10"/>
          <p:cNvSpPr txBox="1"/>
          <p:nvPr/>
        </p:nvSpPr>
        <p:spPr>
          <a:xfrm>
            <a:off x="2007817" y="2555548"/>
            <a:ext cx="6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dirty="0" smtClean="0"/>
              <a:t> GHz</a:t>
            </a:r>
            <a:endParaRPr lang="en-US" sz="1400" dirty="0"/>
          </a:p>
        </p:txBody>
      </p:sp>
      <p:sp>
        <p:nvSpPr>
          <p:cNvPr id="12" name="Textfeld 11"/>
          <p:cNvSpPr txBox="1"/>
          <p:nvPr/>
        </p:nvSpPr>
        <p:spPr>
          <a:xfrm>
            <a:off x="4276864" y="1524000"/>
            <a:ext cx="148060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Reduce number</a:t>
            </a:r>
            <a:br>
              <a:rPr lang="en-US" sz="1400" dirty="0" smtClean="0"/>
            </a:br>
            <a:r>
              <a:rPr lang="en-US" sz="1400" dirty="0" smtClean="0"/>
              <a:t>of channels (to 1)</a:t>
            </a:r>
            <a:br>
              <a:rPr lang="en-US" sz="1400" dirty="0" smtClean="0"/>
            </a:br>
            <a:r>
              <a:rPr lang="en-US" sz="1400" dirty="0" smtClean="0"/>
              <a:t>where </a:t>
            </a:r>
            <a:r>
              <a:rPr lang="en-US" sz="1400" dirty="0" err="1" smtClean="0"/>
              <a:t>APs</a:t>
            </a:r>
            <a:r>
              <a:rPr lang="en-US" sz="1400" dirty="0" smtClean="0"/>
              <a:t> are</a:t>
            </a:r>
            <a:br>
              <a:rPr lang="en-US" sz="1400" dirty="0" smtClean="0"/>
            </a:br>
            <a:r>
              <a:rPr lang="en-US" sz="1400" dirty="0" smtClean="0"/>
              <a:t>known to operate</a:t>
            </a:r>
            <a:endParaRPr lang="en-US" sz="1400" dirty="0"/>
          </a:p>
        </p:txBody>
      </p:sp>
      <p:sp>
        <p:nvSpPr>
          <p:cNvPr id="14" name="Textfeld 13"/>
          <p:cNvSpPr txBox="1"/>
          <p:nvPr/>
        </p:nvSpPr>
        <p:spPr>
          <a:xfrm>
            <a:off x="4229168" y="2555548"/>
            <a:ext cx="74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2.4 GHz</a:t>
            </a:r>
            <a:endParaRPr lang="en-US" sz="1400" dirty="0"/>
          </a:p>
        </p:txBody>
      </p:sp>
      <p:sp>
        <p:nvSpPr>
          <p:cNvPr id="15" name="Textfeld 14"/>
          <p:cNvSpPr txBox="1"/>
          <p:nvPr/>
        </p:nvSpPr>
        <p:spPr>
          <a:xfrm>
            <a:off x="5052065" y="2555548"/>
            <a:ext cx="6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dirty="0" smtClean="0"/>
              <a:t> GHz</a:t>
            </a:r>
            <a:endParaRPr lang="en-US" sz="1400" dirty="0"/>
          </a:p>
        </p:txBody>
      </p:sp>
      <p:sp>
        <p:nvSpPr>
          <p:cNvPr id="16" name="Textfeld 15"/>
          <p:cNvSpPr txBox="1"/>
          <p:nvPr/>
        </p:nvSpPr>
        <p:spPr>
          <a:xfrm>
            <a:off x="5820443" y="2555548"/>
            <a:ext cx="74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2.4 GHz</a:t>
            </a:r>
            <a:endParaRPr lang="en-US" sz="1400" dirty="0"/>
          </a:p>
        </p:txBody>
      </p:sp>
      <p:sp>
        <p:nvSpPr>
          <p:cNvPr id="17" name="Textfeld 16"/>
          <p:cNvSpPr txBox="1"/>
          <p:nvPr/>
        </p:nvSpPr>
        <p:spPr>
          <a:xfrm>
            <a:off x="6534790" y="2555548"/>
            <a:ext cx="6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dirty="0" smtClean="0"/>
              <a:t> GHz</a:t>
            </a:r>
            <a:endParaRPr lang="en-US" sz="1400" dirty="0"/>
          </a:p>
        </p:txBody>
      </p:sp>
      <p:cxnSp>
        <p:nvCxnSpPr>
          <p:cNvPr id="18" name="Gerade Verbindung 17"/>
          <p:cNvCxnSpPr/>
          <p:nvPr/>
        </p:nvCxnSpPr>
        <p:spPr>
          <a:xfrm flipV="1">
            <a:off x="120695" y="2971800"/>
            <a:ext cx="5746705" cy="87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 rot="5400000">
            <a:off x="266937" y="2671878"/>
            <a:ext cx="2087562" cy="306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 rot="16200000" flipH="1">
            <a:off x="1696678" y="2684456"/>
            <a:ext cx="2087559" cy="54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 rot="5400000">
            <a:off x="4887426" y="2797961"/>
            <a:ext cx="1836792" cy="292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 rot="16200000" flipV="1">
            <a:off x="4440337" y="3065914"/>
            <a:ext cx="1157970" cy="197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 rot="16200000" flipV="1">
            <a:off x="5929577" y="3107354"/>
            <a:ext cx="1240786" cy="64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 rot="16200000" flipV="1">
            <a:off x="1428502" y="3102079"/>
            <a:ext cx="1240784" cy="170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>
          <a:xfrm>
            <a:off x="1261335" y="3055340"/>
            <a:ext cx="802874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1100 ms</a:t>
            </a:r>
            <a:endParaRPr lang="en-US" sz="1400" dirty="0"/>
          </a:p>
        </p:txBody>
      </p:sp>
      <p:sp>
        <p:nvSpPr>
          <p:cNvPr id="26" name="Textfeld 25"/>
          <p:cNvSpPr txBox="1"/>
          <p:nvPr/>
        </p:nvSpPr>
        <p:spPr>
          <a:xfrm>
            <a:off x="17084" y="1749777"/>
            <a:ext cx="135700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Expected Mean</a:t>
            </a:r>
            <a:br>
              <a:rPr lang="en-US" sz="1400" b="1" dirty="0" smtClean="0"/>
            </a:br>
            <a:r>
              <a:rPr lang="en-US" sz="1400" b="1" dirty="0" smtClean="0"/>
              <a:t>of time spent in</a:t>
            </a:r>
            <a:br>
              <a:rPr lang="en-US" sz="1400" b="1" dirty="0" smtClean="0"/>
            </a:br>
            <a:r>
              <a:rPr lang="en-US" sz="1400" b="1" dirty="0" smtClean="0"/>
              <a:t>scanning for</a:t>
            </a:r>
            <a:endParaRPr lang="en-US" sz="1400" b="1" dirty="0"/>
          </a:p>
        </p:txBody>
      </p:sp>
      <p:sp>
        <p:nvSpPr>
          <p:cNvPr id="27" name="Textfeld 26"/>
          <p:cNvSpPr txBox="1"/>
          <p:nvPr/>
        </p:nvSpPr>
        <p:spPr>
          <a:xfrm>
            <a:off x="1986107" y="3055340"/>
            <a:ext cx="802874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2300 ms</a:t>
            </a:r>
            <a:endParaRPr lang="en-US" sz="1400" dirty="0"/>
          </a:p>
        </p:txBody>
      </p:sp>
      <p:sp>
        <p:nvSpPr>
          <p:cNvPr id="28" name="Textfeld 27"/>
          <p:cNvSpPr txBox="1"/>
          <p:nvPr/>
        </p:nvSpPr>
        <p:spPr>
          <a:xfrm>
            <a:off x="1349028" y="3409367"/>
            <a:ext cx="708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102 ms</a:t>
            </a:r>
            <a:endParaRPr lang="en-US" sz="1400" dirty="0"/>
          </a:p>
        </p:txBody>
      </p:sp>
      <p:sp>
        <p:nvSpPr>
          <p:cNvPr id="29" name="Textfeld 28"/>
          <p:cNvSpPr txBox="1"/>
          <p:nvPr/>
        </p:nvSpPr>
        <p:spPr>
          <a:xfrm>
            <a:off x="2098856" y="3409367"/>
            <a:ext cx="431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n/a</a:t>
            </a:r>
            <a:endParaRPr lang="en-US" sz="1400" dirty="0"/>
          </a:p>
        </p:txBody>
      </p:sp>
      <p:sp>
        <p:nvSpPr>
          <p:cNvPr id="30" name="Textfeld 29"/>
          <p:cNvSpPr txBox="1"/>
          <p:nvPr/>
        </p:nvSpPr>
        <p:spPr>
          <a:xfrm>
            <a:off x="4201126" y="3412344"/>
            <a:ext cx="6186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17 ms</a:t>
            </a:r>
            <a:endParaRPr lang="en-US" sz="1400" dirty="0"/>
          </a:p>
        </p:txBody>
      </p:sp>
      <p:sp>
        <p:nvSpPr>
          <p:cNvPr id="31" name="Textfeld 30"/>
          <p:cNvSpPr txBox="1"/>
          <p:nvPr/>
        </p:nvSpPr>
        <p:spPr>
          <a:xfrm>
            <a:off x="5065150" y="3412344"/>
            <a:ext cx="431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n/a</a:t>
            </a:r>
            <a:endParaRPr lang="en-US" sz="1400" dirty="0"/>
          </a:p>
        </p:txBody>
      </p:sp>
      <p:sp>
        <p:nvSpPr>
          <p:cNvPr id="32" name="Textfeld 31"/>
          <p:cNvSpPr txBox="1"/>
          <p:nvPr/>
        </p:nvSpPr>
        <p:spPr>
          <a:xfrm>
            <a:off x="4215658" y="3048266"/>
            <a:ext cx="711879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100 ms</a:t>
            </a:r>
            <a:endParaRPr lang="en-US" sz="1400" dirty="0"/>
          </a:p>
        </p:txBody>
      </p:sp>
      <p:sp>
        <p:nvSpPr>
          <p:cNvPr id="33" name="Textfeld 32"/>
          <p:cNvSpPr txBox="1"/>
          <p:nvPr/>
        </p:nvSpPr>
        <p:spPr>
          <a:xfrm>
            <a:off x="5025407" y="3055340"/>
            <a:ext cx="711879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100 ms</a:t>
            </a:r>
            <a:endParaRPr lang="en-US" sz="1400" dirty="0"/>
          </a:p>
        </p:txBody>
      </p:sp>
      <p:sp>
        <p:nvSpPr>
          <p:cNvPr id="34" name="Textfeld 33"/>
          <p:cNvSpPr txBox="1"/>
          <p:nvPr/>
        </p:nvSpPr>
        <p:spPr>
          <a:xfrm>
            <a:off x="5788165" y="1637593"/>
            <a:ext cx="14447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Return after</a:t>
            </a:r>
            <a:br>
              <a:rPr lang="en-US" sz="1400" dirty="0" smtClean="0"/>
            </a:br>
            <a:r>
              <a:rPr lang="en-US" sz="1400" dirty="0" smtClean="0"/>
              <a:t>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AP Responses</a:t>
            </a:r>
            <a:br>
              <a:rPr lang="en-US" sz="1400" dirty="0" smtClean="0"/>
            </a:br>
            <a:r>
              <a:rPr lang="en-US" sz="1400" dirty="0" smtClean="0"/>
              <a:t>(scan 1 channel)</a:t>
            </a:r>
            <a:endParaRPr lang="en-US" sz="1400" dirty="0"/>
          </a:p>
        </p:txBody>
      </p:sp>
      <p:sp>
        <p:nvSpPr>
          <p:cNvPr id="36" name="Textfeld 35"/>
          <p:cNvSpPr txBox="1"/>
          <p:nvPr/>
        </p:nvSpPr>
        <p:spPr>
          <a:xfrm>
            <a:off x="5820729" y="3055340"/>
            <a:ext cx="580295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50ms</a:t>
            </a:r>
            <a:endParaRPr lang="en-US" sz="1400" dirty="0"/>
          </a:p>
        </p:txBody>
      </p:sp>
      <p:sp>
        <p:nvSpPr>
          <p:cNvPr id="37" name="Textfeld 36"/>
          <p:cNvSpPr txBox="1"/>
          <p:nvPr/>
        </p:nvSpPr>
        <p:spPr>
          <a:xfrm>
            <a:off x="6573262" y="3055340"/>
            <a:ext cx="580295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50ms</a:t>
            </a:r>
            <a:endParaRPr lang="en-US" sz="1400" dirty="0"/>
          </a:p>
        </p:txBody>
      </p:sp>
      <p:sp>
        <p:nvSpPr>
          <p:cNvPr id="38" name="Textfeld 37"/>
          <p:cNvSpPr txBox="1"/>
          <p:nvPr/>
        </p:nvSpPr>
        <p:spPr>
          <a:xfrm>
            <a:off x="5823650" y="3412344"/>
            <a:ext cx="5298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2</a:t>
            </a:r>
            <a:r>
              <a:rPr lang="en-US" sz="1400" dirty="0" smtClean="0"/>
              <a:t> ms</a:t>
            </a:r>
            <a:endParaRPr lang="en-US" sz="1400" dirty="0"/>
          </a:p>
        </p:txBody>
      </p:sp>
      <p:sp>
        <p:nvSpPr>
          <p:cNvPr id="47" name="Textfeld 46"/>
          <p:cNvSpPr txBox="1"/>
          <p:nvPr/>
        </p:nvSpPr>
        <p:spPr>
          <a:xfrm>
            <a:off x="2737712" y="1556340"/>
            <a:ext cx="155854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No Assumptions</a:t>
            </a:r>
            <a:br>
              <a:rPr lang="en-US" sz="1400" dirty="0" smtClean="0"/>
            </a:br>
            <a:r>
              <a:rPr lang="en-US" sz="1400" dirty="0" smtClean="0"/>
              <a:t>(scan all channels),</a:t>
            </a:r>
            <a:br>
              <a:rPr lang="en-US" sz="1400" dirty="0" smtClean="0"/>
            </a:br>
            <a:r>
              <a:rPr lang="en-US" sz="1400" dirty="0" smtClean="0"/>
              <a:t>stop after 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</a:t>
            </a:r>
            <a:r>
              <a:rPr lang="en-US" sz="1400" dirty="0" err="1" smtClean="0"/>
              <a:t>APs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is found</a:t>
            </a:r>
            <a:endParaRPr lang="en-US" sz="1400" dirty="0"/>
          </a:p>
        </p:txBody>
      </p:sp>
      <p:cxnSp>
        <p:nvCxnSpPr>
          <p:cNvPr id="48" name="Gerade Verbindung 47"/>
          <p:cNvCxnSpPr/>
          <p:nvPr/>
        </p:nvCxnSpPr>
        <p:spPr>
          <a:xfrm rot="16200000" flipH="1">
            <a:off x="3203078" y="2666855"/>
            <a:ext cx="2076700" cy="515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feld 48"/>
          <p:cNvSpPr txBox="1"/>
          <p:nvPr/>
        </p:nvSpPr>
        <p:spPr>
          <a:xfrm>
            <a:off x="2799406" y="2555548"/>
            <a:ext cx="74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2.4 GHz</a:t>
            </a:r>
            <a:endParaRPr lang="en-US" sz="1400" dirty="0"/>
          </a:p>
        </p:txBody>
      </p:sp>
      <p:sp>
        <p:nvSpPr>
          <p:cNvPr id="50" name="Textfeld 49"/>
          <p:cNvSpPr txBox="1"/>
          <p:nvPr/>
        </p:nvSpPr>
        <p:spPr>
          <a:xfrm>
            <a:off x="3481188" y="2555548"/>
            <a:ext cx="6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dirty="0" smtClean="0"/>
              <a:t> GHz</a:t>
            </a:r>
            <a:endParaRPr lang="en-US" sz="1400" dirty="0"/>
          </a:p>
        </p:txBody>
      </p:sp>
      <p:sp>
        <p:nvSpPr>
          <p:cNvPr id="51" name="Textfeld 50"/>
          <p:cNvSpPr txBox="1"/>
          <p:nvPr/>
        </p:nvSpPr>
        <p:spPr>
          <a:xfrm>
            <a:off x="2788981" y="3055340"/>
            <a:ext cx="711879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550 ms</a:t>
            </a:r>
            <a:endParaRPr lang="en-US" sz="1400" dirty="0"/>
          </a:p>
        </p:txBody>
      </p:sp>
      <p:sp>
        <p:nvSpPr>
          <p:cNvPr id="52" name="Textfeld 51"/>
          <p:cNvSpPr txBox="1"/>
          <p:nvPr/>
        </p:nvSpPr>
        <p:spPr>
          <a:xfrm>
            <a:off x="3459478" y="3055340"/>
            <a:ext cx="802874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1150 ms</a:t>
            </a:r>
            <a:endParaRPr lang="en-US" sz="1400" dirty="0"/>
          </a:p>
        </p:txBody>
      </p:sp>
      <p:sp>
        <p:nvSpPr>
          <p:cNvPr id="53" name="Textfeld 52"/>
          <p:cNvSpPr txBox="1"/>
          <p:nvPr/>
        </p:nvSpPr>
        <p:spPr>
          <a:xfrm>
            <a:off x="2819400" y="3406390"/>
            <a:ext cx="6186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22 ms</a:t>
            </a:r>
            <a:endParaRPr lang="en-US" sz="1400" dirty="0"/>
          </a:p>
        </p:txBody>
      </p:sp>
      <p:sp>
        <p:nvSpPr>
          <p:cNvPr id="54" name="Textfeld 53"/>
          <p:cNvSpPr txBox="1"/>
          <p:nvPr/>
        </p:nvSpPr>
        <p:spPr>
          <a:xfrm>
            <a:off x="3607510" y="3409367"/>
            <a:ext cx="431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n/a</a:t>
            </a:r>
            <a:endParaRPr lang="en-US" sz="1400" dirty="0"/>
          </a:p>
        </p:txBody>
      </p:sp>
      <p:cxnSp>
        <p:nvCxnSpPr>
          <p:cNvPr id="55" name="Gerade Verbindung 54"/>
          <p:cNvCxnSpPr/>
          <p:nvPr/>
        </p:nvCxnSpPr>
        <p:spPr>
          <a:xfrm rot="5400000" flipH="1" flipV="1">
            <a:off x="2941005" y="3121774"/>
            <a:ext cx="121840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Nach oben gekrümmter Pfeil 55"/>
          <p:cNvSpPr/>
          <p:nvPr/>
        </p:nvSpPr>
        <p:spPr>
          <a:xfrm>
            <a:off x="1999991" y="3657600"/>
            <a:ext cx="1581409" cy="228600"/>
          </a:xfrm>
          <a:prstGeom prst="curvedUp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8" name="Nach oben gekrümmter Pfeil 57"/>
          <p:cNvSpPr/>
          <p:nvPr/>
        </p:nvSpPr>
        <p:spPr>
          <a:xfrm>
            <a:off x="1981200" y="3807177"/>
            <a:ext cx="3148075" cy="400624"/>
          </a:xfrm>
          <a:prstGeom prst="curvedUp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9" name="Textfeld 58"/>
          <p:cNvSpPr txBox="1"/>
          <p:nvPr/>
        </p:nvSpPr>
        <p:spPr>
          <a:xfrm>
            <a:off x="1981200" y="4186535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11k may work, but </a:t>
            </a:r>
            <a:r>
              <a:rPr lang="en-US" sz="1200" b="1" dirty="0" smtClean="0"/>
              <a:t>not </a:t>
            </a:r>
            <a:r>
              <a:rPr lang="en-US" sz="1200" dirty="0" smtClean="0"/>
              <a:t>for initial link set-up</a:t>
            </a:r>
          </a:p>
          <a:p>
            <a:pPr algn="ctr"/>
            <a:r>
              <a:rPr lang="en-US" sz="1200" dirty="0" smtClean="0"/>
              <a:t>Amendment required</a:t>
            </a:r>
            <a:endParaRPr lang="en-US" sz="1200" dirty="0"/>
          </a:p>
        </p:txBody>
      </p:sp>
      <p:sp>
        <p:nvSpPr>
          <p:cNvPr id="60" name="Nach oben gekrümmter Pfeil 59"/>
          <p:cNvSpPr/>
          <p:nvPr/>
        </p:nvSpPr>
        <p:spPr>
          <a:xfrm>
            <a:off x="5105401" y="3733801"/>
            <a:ext cx="1447799" cy="304800"/>
          </a:xfrm>
          <a:prstGeom prst="curvedUp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1" name="Textfeld 60"/>
          <p:cNvSpPr txBox="1"/>
          <p:nvPr/>
        </p:nvSpPr>
        <p:spPr>
          <a:xfrm>
            <a:off x="5105400" y="40386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Combine both:</a:t>
            </a:r>
            <a:br>
              <a:rPr lang="en-US" sz="1200" dirty="0" smtClean="0"/>
            </a:br>
            <a:r>
              <a:rPr lang="en-US" sz="1200" dirty="0" smtClean="0"/>
              <a:t>Amendment required</a:t>
            </a:r>
            <a:endParaRPr lang="en-US" sz="1200" dirty="0"/>
          </a:p>
        </p:txBody>
      </p:sp>
      <p:sp>
        <p:nvSpPr>
          <p:cNvPr id="57" name="Textfeld 56"/>
          <p:cNvSpPr txBox="1"/>
          <p:nvPr/>
        </p:nvSpPr>
        <p:spPr>
          <a:xfrm>
            <a:off x="2133600" y="3837801"/>
            <a:ext cx="15512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Amendment required</a:t>
            </a:r>
            <a:endParaRPr lang="en-US" sz="1200" dirty="0"/>
          </a:p>
        </p:txBody>
      </p:sp>
      <p:sp>
        <p:nvSpPr>
          <p:cNvPr id="64" name="Inhaltsplatzhalter 2"/>
          <p:cNvSpPr>
            <a:spLocks noGrp="1"/>
          </p:cNvSpPr>
          <p:nvPr>
            <p:ph idx="1"/>
          </p:nvPr>
        </p:nvSpPr>
        <p:spPr>
          <a:xfrm>
            <a:off x="152400" y="4724400"/>
            <a:ext cx="7772400" cy="609600"/>
          </a:xfrm>
        </p:spPr>
        <p:txBody>
          <a:bodyPr/>
          <a:lstStyle/>
          <a:p>
            <a:r>
              <a:rPr lang="en-US" sz="1600" dirty="0" smtClean="0"/>
              <a:t>Moving from one BSS to another</a:t>
            </a:r>
            <a:br>
              <a:rPr lang="en-US" sz="1600" dirty="0" smtClean="0"/>
            </a:br>
            <a:r>
              <a:rPr lang="en-US" sz="1600" dirty="0" smtClean="0"/>
              <a:t>(note: not in scope of FIA SG, but mentioned for completeness)</a:t>
            </a:r>
          </a:p>
          <a:p>
            <a:pPr lvl="1"/>
            <a:r>
              <a:rPr lang="en-US" sz="1400" dirty="0" smtClean="0"/>
              <a:t>11k neighbor report can provide information on which channels </a:t>
            </a:r>
            <a:r>
              <a:rPr lang="en-US" sz="1400" dirty="0" err="1" smtClean="0"/>
              <a:t>APs</a:t>
            </a:r>
            <a:r>
              <a:rPr lang="en-US" sz="1400" dirty="0" smtClean="0"/>
              <a:t> operate</a:t>
            </a:r>
          </a:p>
          <a:p>
            <a:r>
              <a:rPr lang="en-US" sz="1600" dirty="0" smtClean="0"/>
              <a:t>Initial link-set up</a:t>
            </a:r>
          </a:p>
          <a:p>
            <a:pPr lvl="1"/>
            <a:r>
              <a:rPr lang="en-US" sz="1400" dirty="0" smtClean="0"/>
              <a:t>Not possible right now (STA is not within a BSS in order to query a neighbor report)</a:t>
            </a:r>
          </a:p>
          <a:p>
            <a:pPr lvl="1"/>
            <a:r>
              <a:rPr lang="en-US" sz="1400" dirty="0" smtClean="0"/>
              <a:t>Possible approach: allow input via management plane</a:t>
            </a:r>
            <a:endParaRPr lang="en-US" sz="1400" dirty="0"/>
          </a:p>
        </p:txBody>
      </p:sp>
      <p:cxnSp>
        <p:nvCxnSpPr>
          <p:cNvPr id="66" name="Gerade Verbindung 65"/>
          <p:cNvCxnSpPr/>
          <p:nvPr/>
        </p:nvCxnSpPr>
        <p:spPr>
          <a:xfrm flipV="1">
            <a:off x="5791200" y="2963080"/>
            <a:ext cx="1403305" cy="87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Rectangle 3"/>
          <p:cNvSpPr txBox="1">
            <a:spLocks noChangeArrowheads="1"/>
          </p:cNvSpPr>
          <p:nvPr/>
        </p:nvSpPr>
        <p:spPr bwMode="auto">
          <a:xfrm>
            <a:off x="7315200" y="6248400"/>
            <a:ext cx="2286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Source: 11-10/922r2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34" grpId="0"/>
      <p:bldP spid="36" grpId="0"/>
      <p:bldP spid="37" grpId="0"/>
      <p:bldP spid="38" grpId="0"/>
      <p:bldP spid="6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AP Discovery: Enablement of 5GHz active scanning via 2.4 GHz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04800" y="4953000"/>
            <a:ext cx="8686800" cy="1219200"/>
          </a:xfrm>
        </p:spPr>
        <p:txBody>
          <a:bodyPr/>
          <a:lstStyle/>
          <a:p>
            <a:r>
              <a:rPr lang="en-US" sz="1600" dirty="0" err="1" smtClean="0"/>
              <a:t>APs</a:t>
            </a:r>
            <a:r>
              <a:rPr lang="en-US" sz="1600" dirty="0" smtClean="0"/>
              <a:t> with simultaneous dual-band operation are common (esp. in commercial environments)</a:t>
            </a:r>
          </a:p>
          <a:p>
            <a:r>
              <a:rPr lang="en-US" sz="1600" dirty="0" smtClean="0"/>
              <a:t>AP has knowledge on the 5GHz channels it is operating on</a:t>
            </a:r>
          </a:p>
          <a:p>
            <a:r>
              <a:rPr lang="en-US" sz="1600" dirty="0" smtClean="0"/>
              <a:t>Provide information on 5GHz operation / channels via 2.4GHz channel to STA </a:t>
            </a:r>
            <a:r>
              <a:rPr lang="en-US" sz="1600" dirty="0" err="1" smtClean="0">
                <a:sym typeface="Wingdings"/>
              </a:rPr>
              <a:t></a:t>
            </a:r>
            <a:r>
              <a:rPr lang="en-US" sz="1600" dirty="0" smtClean="0">
                <a:sym typeface="Wingdings"/>
              </a:rPr>
              <a:t> STA can immediately synchronize via active scan on 5GHz channel (if legislation permits)</a:t>
            </a:r>
            <a:endParaRPr lang="en-US" sz="16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Fraunhofer FOKUS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Textfeld 6"/>
          <p:cNvSpPr txBox="1"/>
          <p:nvPr/>
        </p:nvSpPr>
        <p:spPr>
          <a:xfrm>
            <a:off x="0" y="3121223"/>
            <a:ext cx="1447800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400" dirty="0" smtClean="0"/>
              <a:t>Passive scanning</a:t>
            </a:r>
            <a:endParaRPr lang="en-US" sz="1400" dirty="0"/>
          </a:p>
        </p:txBody>
      </p:sp>
      <p:sp>
        <p:nvSpPr>
          <p:cNvPr id="8" name="Textfeld 7"/>
          <p:cNvSpPr txBox="1"/>
          <p:nvPr/>
        </p:nvSpPr>
        <p:spPr>
          <a:xfrm>
            <a:off x="0" y="3466173"/>
            <a:ext cx="1523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Active scanning</a:t>
            </a:r>
            <a:endParaRPr lang="en-US" sz="1400" dirty="0"/>
          </a:p>
        </p:txBody>
      </p:sp>
      <p:sp>
        <p:nvSpPr>
          <p:cNvPr id="9" name="Textfeld 8"/>
          <p:cNvSpPr txBox="1"/>
          <p:nvPr/>
        </p:nvSpPr>
        <p:spPr>
          <a:xfrm>
            <a:off x="1244302" y="1857743"/>
            <a:ext cx="155854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No Assumptions</a:t>
            </a:r>
            <a:br>
              <a:rPr lang="en-US" sz="1400" dirty="0" smtClean="0"/>
            </a:br>
            <a:r>
              <a:rPr lang="en-US" sz="1400" dirty="0" smtClean="0"/>
              <a:t>(scan all channels),</a:t>
            </a:r>
            <a:br>
              <a:rPr lang="en-US" sz="1400" dirty="0" smtClean="0"/>
            </a:br>
            <a:r>
              <a:rPr lang="en-US" sz="1400" dirty="0" smtClean="0"/>
              <a:t>find all </a:t>
            </a:r>
            <a:r>
              <a:rPr lang="en-US" sz="1400" dirty="0" err="1" smtClean="0"/>
              <a:t>APs</a:t>
            </a:r>
            <a:endParaRPr lang="en-US" sz="1400" dirty="0"/>
          </a:p>
        </p:txBody>
      </p:sp>
      <p:sp>
        <p:nvSpPr>
          <p:cNvPr id="10" name="Textfeld 9"/>
          <p:cNvSpPr txBox="1"/>
          <p:nvPr/>
        </p:nvSpPr>
        <p:spPr>
          <a:xfrm>
            <a:off x="1326035" y="2634571"/>
            <a:ext cx="74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2.4 GHz</a:t>
            </a:r>
            <a:endParaRPr lang="en-US" sz="1400" dirty="0"/>
          </a:p>
        </p:txBody>
      </p:sp>
      <p:sp>
        <p:nvSpPr>
          <p:cNvPr id="11" name="Textfeld 10"/>
          <p:cNvSpPr txBox="1"/>
          <p:nvPr/>
        </p:nvSpPr>
        <p:spPr>
          <a:xfrm>
            <a:off x="2007817" y="2634571"/>
            <a:ext cx="6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dirty="0" smtClean="0"/>
              <a:t> GHz</a:t>
            </a:r>
            <a:endParaRPr lang="en-US" sz="1400" dirty="0"/>
          </a:p>
        </p:txBody>
      </p:sp>
      <p:sp>
        <p:nvSpPr>
          <p:cNvPr id="12" name="Textfeld 11"/>
          <p:cNvSpPr txBox="1"/>
          <p:nvPr/>
        </p:nvSpPr>
        <p:spPr>
          <a:xfrm>
            <a:off x="4276864" y="1603023"/>
            <a:ext cx="148060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Reduce number</a:t>
            </a:r>
            <a:br>
              <a:rPr lang="en-US" sz="1400" dirty="0" smtClean="0"/>
            </a:br>
            <a:r>
              <a:rPr lang="en-US" sz="1400" dirty="0" smtClean="0"/>
              <a:t>of channels (to 1)</a:t>
            </a:r>
            <a:br>
              <a:rPr lang="en-US" sz="1400" dirty="0" smtClean="0"/>
            </a:br>
            <a:r>
              <a:rPr lang="en-US" sz="1400" dirty="0" smtClean="0"/>
              <a:t>where </a:t>
            </a:r>
            <a:r>
              <a:rPr lang="en-US" sz="1400" dirty="0" err="1" smtClean="0"/>
              <a:t>APs</a:t>
            </a:r>
            <a:r>
              <a:rPr lang="en-US" sz="1400" dirty="0" smtClean="0"/>
              <a:t> are</a:t>
            </a:r>
            <a:br>
              <a:rPr lang="en-US" sz="1400" dirty="0" smtClean="0"/>
            </a:br>
            <a:r>
              <a:rPr lang="en-US" sz="1400" dirty="0" smtClean="0"/>
              <a:t>known to operate</a:t>
            </a:r>
            <a:endParaRPr lang="en-US" sz="1400" dirty="0"/>
          </a:p>
        </p:txBody>
      </p:sp>
      <p:sp>
        <p:nvSpPr>
          <p:cNvPr id="13" name="Textfeld 12"/>
          <p:cNvSpPr txBox="1"/>
          <p:nvPr/>
        </p:nvSpPr>
        <p:spPr>
          <a:xfrm>
            <a:off x="7212970" y="1944592"/>
            <a:ext cx="17786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Enablement at 5GHz via 2.4 GHz</a:t>
            </a:r>
            <a:endParaRPr lang="en-US" sz="1400" dirty="0"/>
          </a:p>
        </p:txBody>
      </p:sp>
      <p:sp>
        <p:nvSpPr>
          <p:cNvPr id="14" name="Textfeld 13"/>
          <p:cNvSpPr txBox="1"/>
          <p:nvPr/>
        </p:nvSpPr>
        <p:spPr>
          <a:xfrm>
            <a:off x="4229168" y="2634571"/>
            <a:ext cx="74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2.4 GHz</a:t>
            </a:r>
            <a:endParaRPr lang="en-US" sz="1400" dirty="0"/>
          </a:p>
        </p:txBody>
      </p:sp>
      <p:sp>
        <p:nvSpPr>
          <p:cNvPr id="15" name="Textfeld 14"/>
          <p:cNvSpPr txBox="1"/>
          <p:nvPr/>
        </p:nvSpPr>
        <p:spPr>
          <a:xfrm>
            <a:off x="5052065" y="2634571"/>
            <a:ext cx="6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dirty="0" smtClean="0"/>
              <a:t> GHz</a:t>
            </a:r>
            <a:endParaRPr lang="en-US" sz="1400" dirty="0"/>
          </a:p>
        </p:txBody>
      </p:sp>
      <p:sp>
        <p:nvSpPr>
          <p:cNvPr id="16" name="Textfeld 15"/>
          <p:cNvSpPr txBox="1"/>
          <p:nvPr/>
        </p:nvSpPr>
        <p:spPr>
          <a:xfrm>
            <a:off x="5820443" y="2634571"/>
            <a:ext cx="74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2.4 GHz</a:t>
            </a:r>
            <a:endParaRPr lang="en-US" sz="1400" dirty="0"/>
          </a:p>
        </p:txBody>
      </p:sp>
      <p:sp>
        <p:nvSpPr>
          <p:cNvPr id="17" name="Textfeld 16"/>
          <p:cNvSpPr txBox="1"/>
          <p:nvPr/>
        </p:nvSpPr>
        <p:spPr>
          <a:xfrm>
            <a:off x="6534790" y="2634571"/>
            <a:ext cx="6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dirty="0" smtClean="0"/>
              <a:t> GHz</a:t>
            </a:r>
            <a:endParaRPr lang="en-US" sz="1400" dirty="0"/>
          </a:p>
        </p:txBody>
      </p:sp>
      <p:cxnSp>
        <p:nvCxnSpPr>
          <p:cNvPr id="18" name="Gerade Verbindung 17"/>
          <p:cNvCxnSpPr/>
          <p:nvPr/>
        </p:nvCxnSpPr>
        <p:spPr>
          <a:xfrm>
            <a:off x="120695" y="3059543"/>
            <a:ext cx="879702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 rot="5400000">
            <a:off x="266937" y="2750901"/>
            <a:ext cx="2087562" cy="306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 rot="16200000" flipH="1">
            <a:off x="1696678" y="2763479"/>
            <a:ext cx="2087559" cy="54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 rot="5400000">
            <a:off x="4887426" y="2876984"/>
            <a:ext cx="1836792" cy="292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 rot="16200000" flipV="1">
            <a:off x="4440337" y="3144937"/>
            <a:ext cx="1157970" cy="197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 rot="16200000" flipV="1">
            <a:off x="5929577" y="3186377"/>
            <a:ext cx="1240786" cy="64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 rot="16200000" flipV="1">
            <a:off x="1428502" y="3181102"/>
            <a:ext cx="1240784" cy="170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>
          <a:xfrm>
            <a:off x="1261335" y="3134363"/>
            <a:ext cx="802874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1100 ms</a:t>
            </a:r>
            <a:endParaRPr lang="en-US" sz="1400" dirty="0"/>
          </a:p>
        </p:txBody>
      </p:sp>
      <p:sp>
        <p:nvSpPr>
          <p:cNvPr id="26" name="Textfeld 25"/>
          <p:cNvSpPr txBox="1"/>
          <p:nvPr/>
        </p:nvSpPr>
        <p:spPr>
          <a:xfrm>
            <a:off x="17084" y="1828800"/>
            <a:ext cx="135700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Expected Mean</a:t>
            </a:r>
            <a:br>
              <a:rPr lang="en-US" sz="1400" b="1" dirty="0" smtClean="0"/>
            </a:br>
            <a:r>
              <a:rPr lang="en-US" sz="1400" b="1" dirty="0" smtClean="0"/>
              <a:t>of time spent in</a:t>
            </a:r>
            <a:br>
              <a:rPr lang="en-US" sz="1400" b="1" dirty="0" smtClean="0"/>
            </a:br>
            <a:r>
              <a:rPr lang="en-US" sz="1400" b="1" dirty="0" smtClean="0"/>
              <a:t>scanning for</a:t>
            </a:r>
            <a:endParaRPr lang="en-US" sz="1400" b="1" dirty="0"/>
          </a:p>
        </p:txBody>
      </p:sp>
      <p:sp>
        <p:nvSpPr>
          <p:cNvPr id="27" name="Textfeld 26"/>
          <p:cNvSpPr txBox="1"/>
          <p:nvPr/>
        </p:nvSpPr>
        <p:spPr>
          <a:xfrm>
            <a:off x="1986107" y="3134363"/>
            <a:ext cx="802874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2300 ms</a:t>
            </a:r>
            <a:endParaRPr lang="en-US" sz="1400" dirty="0"/>
          </a:p>
        </p:txBody>
      </p:sp>
      <p:sp>
        <p:nvSpPr>
          <p:cNvPr id="28" name="Textfeld 27"/>
          <p:cNvSpPr txBox="1"/>
          <p:nvPr/>
        </p:nvSpPr>
        <p:spPr>
          <a:xfrm>
            <a:off x="1349028" y="3488390"/>
            <a:ext cx="708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102 ms</a:t>
            </a:r>
            <a:endParaRPr lang="en-US" sz="1400" dirty="0"/>
          </a:p>
        </p:txBody>
      </p:sp>
      <p:sp>
        <p:nvSpPr>
          <p:cNvPr id="29" name="Textfeld 28"/>
          <p:cNvSpPr txBox="1"/>
          <p:nvPr/>
        </p:nvSpPr>
        <p:spPr>
          <a:xfrm>
            <a:off x="2098856" y="3488390"/>
            <a:ext cx="431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n/a</a:t>
            </a:r>
            <a:endParaRPr lang="en-US" sz="1400" dirty="0"/>
          </a:p>
        </p:txBody>
      </p:sp>
      <p:sp>
        <p:nvSpPr>
          <p:cNvPr id="30" name="Textfeld 29"/>
          <p:cNvSpPr txBox="1"/>
          <p:nvPr/>
        </p:nvSpPr>
        <p:spPr>
          <a:xfrm>
            <a:off x="4201126" y="3491367"/>
            <a:ext cx="6186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17 ms</a:t>
            </a:r>
            <a:endParaRPr lang="en-US" sz="1400" dirty="0"/>
          </a:p>
        </p:txBody>
      </p:sp>
      <p:sp>
        <p:nvSpPr>
          <p:cNvPr id="31" name="Textfeld 30"/>
          <p:cNvSpPr txBox="1"/>
          <p:nvPr/>
        </p:nvSpPr>
        <p:spPr>
          <a:xfrm>
            <a:off x="5065150" y="3491367"/>
            <a:ext cx="431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n/a</a:t>
            </a:r>
            <a:endParaRPr lang="en-US" sz="1400" dirty="0"/>
          </a:p>
        </p:txBody>
      </p:sp>
      <p:sp>
        <p:nvSpPr>
          <p:cNvPr id="32" name="Textfeld 31"/>
          <p:cNvSpPr txBox="1"/>
          <p:nvPr/>
        </p:nvSpPr>
        <p:spPr>
          <a:xfrm>
            <a:off x="4215658" y="3127289"/>
            <a:ext cx="711879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100 ms</a:t>
            </a:r>
            <a:endParaRPr lang="en-US" sz="1400" dirty="0"/>
          </a:p>
        </p:txBody>
      </p:sp>
      <p:sp>
        <p:nvSpPr>
          <p:cNvPr id="33" name="Textfeld 32"/>
          <p:cNvSpPr txBox="1"/>
          <p:nvPr/>
        </p:nvSpPr>
        <p:spPr>
          <a:xfrm>
            <a:off x="5025407" y="3134363"/>
            <a:ext cx="711879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100 ms</a:t>
            </a:r>
            <a:endParaRPr lang="en-US" sz="1400" dirty="0"/>
          </a:p>
        </p:txBody>
      </p:sp>
      <p:sp>
        <p:nvSpPr>
          <p:cNvPr id="34" name="Textfeld 33"/>
          <p:cNvSpPr txBox="1"/>
          <p:nvPr/>
        </p:nvSpPr>
        <p:spPr>
          <a:xfrm>
            <a:off x="5788165" y="1716616"/>
            <a:ext cx="14447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Return after</a:t>
            </a:r>
            <a:br>
              <a:rPr lang="en-US" sz="1400" dirty="0" smtClean="0"/>
            </a:br>
            <a:r>
              <a:rPr lang="en-US" sz="1400" dirty="0" smtClean="0"/>
              <a:t>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AP Responses</a:t>
            </a:r>
            <a:br>
              <a:rPr lang="en-US" sz="1400" dirty="0" smtClean="0"/>
            </a:br>
            <a:r>
              <a:rPr lang="en-US" sz="1400" dirty="0" smtClean="0"/>
              <a:t>(scan 1 channel)</a:t>
            </a:r>
            <a:endParaRPr lang="en-US" sz="1400" dirty="0"/>
          </a:p>
        </p:txBody>
      </p:sp>
      <p:cxnSp>
        <p:nvCxnSpPr>
          <p:cNvPr id="35" name="Gerade Verbindung 34"/>
          <p:cNvCxnSpPr/>
          <p:nvPr/>
        </p:nvCxnSpPr>
        <p:spPr>
          <a:xfrm rot="5400000">
            <a:off x="6241810" y="2871405"/>
            <a:ext cx="1859586" cy="1760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feld 35"/>
          <p:cNvSpPr txBox="1"/>
          <p:nvPr/>
        </p:nvSpPr>
        <p:spPr>
          <a:xfrm>
            <a:off x="5820729" y="3134363"/>
            <a:ext cx="580295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50ms</a:t>
            </a:r>
            <a:endParaRPr lang="en-US" sz="1400" dirty="0"/>
          </a:p>
        </p:txBody>
      </p:sp>
      <p:sp>
        <p:nvSpPr>
          <p:cNvPr id="37" name="Textfeld 36"/>
          <p:cNvSpPr txBox="1"/>
          <p:nvPr/>
        </p:nvSpPr>
        <p:spPr>
          <a:xfrm>
            <a:off x="6573262" y="3134363"/>
            <a:ext cx="580295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50ms</a:t>
            </a:r>
            <a:endParaRPr lang="en-US" sz="1400" dirty="0"/>
          </a:p>
        </p:txBody>
      </p:sp>
      <p:sp>
        <p:nvSpPr>
          <p:cNvPr id="38" name="Textfeld 37"/>
          <p:cNvSpPr txBox="1"/>
          <p:nvPr/>
        </p:nvSpPr>
        <p:spPr>
          <a:xfrm>
            <a:off x="5823650" y="3491367"/>
            <a:ext cx="5298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2</a:t>
            </a:r>
            <a:r>
              <a:rPr lang="en-US" sz="1400" dirty="0" smtClean="0"/>
              <a:t> ms</a:t>
            </a:r>
            <a:endParaRPr lang="en-US" sz="1400" dirty="0"/>
          </a:p>
        </p:txBody>
      </p:sp>
      <p:sp>
        <p:nvSpPr>
          <p:cNvPr id="39" name="Textfeld 38"/>
          <p:cNvSpPr txBox="1"/>
          <p:nvPr/>
        </p:nvSpPr>
        <p:spPr>
          <a:xfrm>
            <a:off x="6610026" y="3491367"/>
            <a:ext cx="431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n/a</a:t>
            </a:r>
            <a:endParaRPr lang="en-US" sz="1400" dirty="0"/>
          </a:p>
        </p:txBody>
      </p:sp>
      <p:sp>
        <p:nvSpPr>
          <p:cNvPr id="40" name="Textfeld 39"/>
          <p:cNvSpPr txBox="1"/>
          <p:nvPr/>
        </p:nvSpPr>
        <p:spPr>
          <a:xfrm>
            <a:off x="7232633" y="2645427"/>
            <a:ext cx="74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2.4 GHz</a:t>
            </a:r>
            <a:endParaRPr lang="en-US" sz="1400" dirty="0"/>
          </a:p>
        </p:txBody>
      </p:sp>
      <p:sp>
        <p:nvSpPr>
          <p:cNvPr id="41" name="Textfeld 40"/>
          <p:cNvSpPr txBox="1"/>
          <p:nvPr/>
        </p:nvSpPr>
        <p:spPr>
          <a:xfrm>
            <a:off x="8077240" y="2645427"/>
            <a:ext cx="6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dirty="0" smtClean="0"/>
              <a:t> GHz</a:t>
            </a:r>
            <a:endParaRPr lang="en-US" sz="1400" dirty="0"/>
          </a:p>
        </p:txBody>
      </p:sp>
      <p:sp>
        <p:nvSpPr>
          <p:cNvPr id="42" name="Textfeld 41"/>
          <p:cNvSpPr txBox="1"/>
          <p:nvPr/>
        </p:nvSpPr>
        <p:spPr>
          <a:xfrm>
            <a:off x="7232919" y="3145219"/>
            <a:ext cx="580295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50ms</a:t>
            </a:r>
            <a:endParaRPr lang="en-US" sz="1400" dirty="0"/>
          </a:p>
        </p:txBody>
      </p:sp>
      <p:sp>
        <p:nvSpPr>
          <p:cNvPr id="43" name="Textfeld 42"/>
          <p:cNvSpPr txBox="1"/>
          <p:nvPr/>
        </p:nvSpPr>
        <p:spPr>
          <a:xfrm>
            <a:off x="8137422" y="3145219"/>
            <a:ext cx="580295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50ms</a:t>
            </a:r>
            <a:endParaRPr lang="en-US" sz="1400" dirty="0"/>
          </a:p>
        </p:txBody>
      </p:sp>
      <p:sp>
        <p:nvSpPr>
          <p:cNvPr id="44" name="Textfeld 43"/>
          <p:cNvSpPr txBox="1"/>
          <p:nvPr/>
        </p:nvSpPr>
        <p:spPr>
          <a:xfrm>
            <a:off x="7192420" y="3502223"/>
            <a:ext cx="5298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2</a:t>
            </a:r>
            <a:r>
              <a:rPr lang="en-US" sz="1400" dirty="0" smtClean="0"/>
              <a:t> ms</a:t>
            </a:r>
            <a:endParaRPr lang="en-US" sz="1400" dirty="0"/>
          </a:p>
        </p:txBody>
      </p:sp>
      <p:cxnSp>
        <p:nvCxnSpPr>
          <p:cNvPr id="45" name="Gerade Verbindung 44"/>
          <p:cNvCxnSpPr/>
          <p:nvPr/>
        </p:nvCxnSpPr>
        <p:spPr>
          <a:xfrm rot="16200000" flipV="1">
            <a:off x="7444105" y="3176905"/>
            <a:ext cx="1245315" cy="208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feld 45"/>
          <p:cNvSpPr txBox="1"/>
          <p:nvPr/>
        </p:nvSpPr>
        <p:spPr>
          <a:xfrm>
            <a:off x="8168739" y="3491367"/>
            <a:ext cx="8228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2</a:t>
            </a:r>
            <a:r>
              <a:rPr lang="en-US" sz="1400" dirty="0" smtClean="0"/>
              <a:t> + </a:t>
            </a:r>
            <a:r>
              <a:rPr lang="en-US" sz="1400" dirty="0" err="1" smtClean="0"/>
              <a:t>ε</a:t>
            </a:r>
            <a:r>
              <a:rPr lang="en-US" sz="1400" dirty="0" smtClean="0"/>
              <a:t>  ms</a:t>
            </a:r>
            <a:endParaRPr lang="en-US" sz="1400" dirty="0"/>
          </a:p>
        </p:txBody>
      </p:sp>
      <p:sp>
        <p:nvSpPr>
          <p:cNvPr id="47" name="Textfeld 46"/>
          <p:cNvSpPr txBox="1"/>
          <p:nvPr/>
        </p:nvSpPr>
        <p:spPr>
          <a:xfrm>
            <a:off x="2737712" y="1635363"/>
            <a:ext cx="155854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No Assumptions</a:t>
            </a:r>
            <a:br>
              <a:rPr lang="en-US" sz="1400" dirty="0" smtClean="0"/>
            </a:br>
            <a:r>
              <a:rPr lang="en-US" sz="1400" dirty="0" smtClean="0"/>
              <a:t>(scan all channels),</a:t>
            </a:r>
            <a:br>
              <a:rPr lang="en-US" sz="1400" dirty="0" smtClean="0"/>
            </a:br>
            <a:r>
              <a:rPr lang="en-US" sz="1400" dirty="0" smtClean="0"/>
              <a:t>stop after 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</a:t>
            </a:r>
            <a:r>
              <a:rPr lang="en-US" sz="1400" dirty="0" err="1" smtClean="0"/>
              <a:t>APs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is found</a:t>
            </a:r>
            <a:endParaRPr lang="en-US" sz="1400" dirty="0"/>
          </a:p>
        </p:txBody>
      </p:sp>
      <p:cxnSp>
        <p:nvCxnSpPr>
          <p:cNvPr id="48" name="Gerade Verbindung 47"/>
          <p:cNvCxnSpPr/>
          <p:nvPr/>
        </p:nvCxnSpPr>
        <p:spPr>
          <a:xfrm rot="16200000" flipH="1">
            <a:off x="3203078" y="2745878"/>
            <a:ext cx="2076700" cy="515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feld 48"/>
          <p:cNvSpPr txBox="1"/>
          <p:nvPr/>
        </p:nvSpPr>
        <p:spPr>
          <a:xfrm>
            <a:off x="2799406" y="2634571"/>
            <a:ext cx="74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2.4 GHz</a:t>
            </a:r>
            <a:endParaRPr lang="en-US" sz="1400" dirty="0"/>
          </a:p>
        </p:txBody>
      </p:sp>
      <p:sp>
        <p:nvSpPr>
          <p:cNvPr id="50" name="Textfeld 49"/>
          <p:cNvSpPr txBox="1"/>
          <p:nvPr/>
        </p:nvSpPr>
        <p:spPr>
          <a:xfrm>
            <a:off x="3481188" y="2634571"/>
            <a:ext cx="6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dirty="0" smtClean="0"/>
              <a:t> GHz</a:t>
            </a:r>
            <a:endParaRPr lang="en-US" sz="1400" dirty="0"/>
          </a:p>
        </p:txBody>
      </p:sp>
      <p:sp>
        <p:nvSpPr>
          <p:cNvPr id="51" name="Textfeld 50"/>
          <p:cNvSpPr txBox="1"/>
          <p:nvPr/>
        </p:nvSpPr>
        <p:spPr>
          <a:xfrm>
            <a:off x="2788981" y="3134363"/>
            <a:ext cx="711879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550 ms</a:t>
            </a:r>
            <a:endParaRPr lang="en-US" sz="1400" dirty="0"/>
          </a:p>
        </p:txBody>
      </p:sp>
      <p:sp>
        <p:nvSpPr>
          <p:cNvPr id="52" name="Textfeld 51"/>
          <p:cNvSpPr txBox="1"/>
          <p:nvPr/>
        </p:nvSpPr>
        <p:spPr>
          <a:xfrm>
            <a:off x="3459478" y="3134363"/>
            <a:ext cx="802874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1150 ms</a:t>
            </a:r>
            <a:endParaRPr lang="en-US" sz="1400" dirty="0"/>
          </a:p>
        </p:txBody>
      </p:sp>
      <p:sp>
        <p:nvSpPr>
          <p:cNvPr id="53" name="Textfeld 52"/>
          <p:cNvSpPr txBox="1"/>
          <p:nvPr/>
        </p:nvSpPr>
        <p:spPr>
          <a:xfrm>
            <a:off x="2819400" y="3485413"/>
            <a:ext cx="6186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22 ms</a:t>
            </a:r>
            <a:endParaRPr lang="en-US" sz="1400" dirty="0"/>
          </a:p>
        </p:txBody>
      </p:sp>
      <p:sp>
        <p:nvSpPr>
          <p:cNvPr id="54" name="Textfeld 53"/>
          <p:cNvSpPr txBox="1"/>
          <p:nvPr/>
        </p:nvSpPr>
        <p:spPr>
          <a:xfrm>
            <a:off x="3607510" y="3488390"/>
            <a:ext cx="431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n/a</a:t>
            </a:r>
            <a:endParaRPr lang="en-US" sz="1400" dirty="0"/>
          </a:p>
        </p:txBody>
      </p:sp>
      <p:cxnSp>
        <p:nvCxnSpPr>
          <p:cNvPr id="55" name="Gerade Verbindung 54"/>
          <p:cNvCxnSpPr/>
          <p:nvPr/>
        </p:nvCxnSpPr>
        <p:spPr>
          <a:xfrm rot="5400000" flipH="1" flipV="1">
            <a:off x="2941005" y="3200797"/>
            <a:ext cx="121840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Nach oben gekrümmter Pfeil 61"/>
          <p:cNvSpPr/>
          <p:nvPr/>
        </p:nvSpPr>
        <p:spPr>
          <a:xfrm>
            <a:off x="6553200" y="3790376"/>
            <a:ext cx="1600200" cy="248224"/>
          </a:xfrm>
          <a:prstGeom prst="curvedUp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3" name="Textfeld 62"/>
          <p:cNvSpPr txBox="1"/>
          <p:nvPr/>
        </p:nvSpPr>
        <p:spPr>
          <a:xfrm>
            <a:off x="6705600" y="4066401"/>
            <a:ext cx="1530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Amendment required</a:t>
            </a:r>
            <a:endParaRPr lang="en-US" sz="1200" dirty="0"/>
          </a:p>
        </p:txBody>
      </p:sp>
      <p:sp>
        <p:nvSpPr>
          <p:cNvPr id="64" name="Nach oben gekrümmter Pfeil 63"/>
          <p:cNvSpPr/>
          <p:nvPr/>
        </p:nvSpPr>
        <p:spPr>
          <a:xfrm>
            <a:off x="1999991" y="3657600"/>
            <a:ext cx="1581409" cy="228600"/>
          </a:xfrm>
          <a:prstGeom prst="curvedUp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5" name="Nach oben gekrümmter Pfeil 64"/>
          <p:cNvSpPr/>
          <p:nvPr/>
        </p:nvSpPr>
        <p:spPr>
          <a:xfrm>
            <a:off x="1981200" y="3807177"/>
            <a:ext cx="3148075" cy="400624"/>
          </a:xfrm>
          <a:prstGeom prst="curvedUp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6" name="Textfeld 65"/>
          <p:cNvSpPr txBox="1"/>
          <p:nvPr/>
        </p:nvSpPr>
        <p:spPr>
          <a:xfrm>
            <a:off x="1981200" y="4186535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11k may work, but </a:t>
            </a:r>
            <a:r>
              <a:rPr lang="en-US" sz="1200" b="1" dirty="0" smtClean="0"/>
              <a:t>not </a:t>
            </a:r>
            <a:r>
              <a:rPr lang="en-US" sz="1200" dirty="0" smtClean="0"/>
              <a:t>for initial link set-up</a:t>
            </a:r>
          </a:p>
          <a:p>
            <a:pPr algn="ctr"/>
            <a:r>
              <a:rPr lang="en-US" sz="1200" dirty="0" smtClean="0"/>
              <a:t>Amendment required</a:t>
            </a:r>
            <a:endParaRPr lang="en-US" sz="1200" dirty="0"/>
          </a:p>
        </p:txBody>
      </p:sp>
      <p:sp>
        <p:nvSpPr>
          <p:cNvPr id="67" name="Nach oben gekrümmter Pfeil 66"/>
          <p:cNvSpPr/>
          <p:nvPr/>
        </p:nvSpPr>
        <p:spPr>
          <a:xfrm>
            <a:off x="5105401" y="3733801"/>
            <a:ext cx="1447799" cy="304800"/>
          </a:xfrm>
          <a:prstGeom prst="curvedUp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8" name="Textfeld 67"/>
          <p:cNvSpPr txBox="1"/>
          <p:nvPr/>
        </p:nvSpPr>
        <p:spPr>
          <a:xfrm>
            <a:off x="5105400" y="40386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Combine both:</a:t>
            </a:r>
            <a:br>
              <a:rPr lang="en-US" sz="1200" dirty="0" smtClean="0"/>
            </a:br>
            <a:r>
              <a:rPr lang="en-US" sz="1200" dirty="0" smtClean="0"/>
              <a:t>Amendment required</a:t>
            </a:r>
            <a:endParaRPr lang="en-US" sz="1200" dirty="0"/>
          </a:p>
        </p:txBody>
      </p:sp>
      <p:sp>
        <p:nvSpPr>
          <p:cNvPr id="69" name="Textfeld 68"/>
          <p:cNvSpPr txBox="1"/>
          <p:nvPr/>
        </p:nvSpPr>
        <p:spPr>
          <a:xfrm>
            <a:off x="2133600" y="3837801"/>
            <a:ext cx="15512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Amendment required</a:t>
            </a:r>
            <a:endParaRPr lang="en-US" sz="1200" dirty="0"/>
          </a:p>
        </p:txBody>
      </p:sp>
      <p:sp>
        <p:nvSpPr>
          <p:cNvPr id="70" name="Rectangle 3"/>
          <p:cNvSpPr txBox="1">
            <a:spLocks noChangeArrowheads="1"/>
          </p:cNvSpPr>
          <p:nvPr/>
        </p:nvSpPr>
        <p:spPr bwMode="auto">
          <a:xfrm>
            <a:off x="7315200" y="6248400"/>
            <a:ext cx="2286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Source: 11-10/922r2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AP Discovery: Summary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4648200"/>
            <a:ext cx="7772400" cy="457200"/>
          </a:xfrm>
        </p:spPr>
        <p:txBody>
          <a:bodyPr/>
          <a:lstStyle/>
          <a:p>
            <a:r>
              <a:rPr lang="en-US" sz="1400" dirty="0" smtClean="0"/>
              <a:t>Information on accessibility can be increasingly obtained from external sources in addition to the existing 802.11 schemes (e.g.: Offline </a:t>
            </a:r>
            <a:r>
              <a:rPr lang="en-US" sz="1400" dirty="0" err="1" smtClean="0"/>
              <a:t>WiFi</a:t>
            </a:r>
            <a:r>
              <a:rPr lang="en-US" sz="1400" dirty="0" smtClean="0"/>
              <a:t> Database for </a:t>
            </a:r>
            <a:r>
              <a:rPr lang="en-US" sz="1400" dirty="0" err="1" smtClean="0"/>
              <a:t>iPhone</a:t>
            </a:r>
            <a:r>
              <a:rPr lang="en-US" sz="1400" dirty="0" smtClean="0"/>
              <a:t>, location information in mobile devices, coverage maps, etc.)</a:t>
            </a:r>
          </a:p>
          <a:p>
            <a:r>
              <a:rPr lang="en-US" sz="1400" dirty="0" smtClean="0"/>
              <a:t>Such information can reduce the time spent in AP discovery, but as of today …</a:t>
            </a:r>
          </a:p>
          <a:p>
            <a:r>
              <a:rPr lang="en-US" sz="1400" dirty="0" smtClean="0"/>
              <a:t>802.11 does not provide all means to fully exploit this potential</a:t>
            </a:r>
          </a:p>
          <a:p>
            <a:r>
              <a:rPr lang="en-US" sz="1400" dirty="0" smtClean="0"/>
              <a:t>Even without external information, scanning in 5GHz can be reduced from 2300ms down to 104ms</a:t>
            </a:r>
            <a:r>
              <a:rPr lang="en-US" sz="1200" dirty="0" smtClean="0"/>
              <a:t> (enablement via 2.4GHz; active scan of all channels at 2.4GHz, active scan of known channel </a:t>
            </a:r>
            <a:r>
              <a:rPr lang="en-US" sz="1200" dirty="0" err="1" smtClean="0"/>
              <a:t>w</a:t>
            </a:r>
            <a:r>
              <a:rPr lang="en-US" sz="1200" dirty="0" smtClean="0"/>
              <a:t>/ immediate return after 1</a:t>
            </a:r>
            <a:r>
              <a:rPr lang="en-US" sz="1200" baseline="30000" dirty="0" smtClean="0"/>
              <a:t>st</a:t>
            </a:r>
            <a:r>
              <a:rPr lang="en-US" sz="1200" dirty="0" smtClean="0"/>
              <a:t> probe response on 5GHz channel)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Textfeld 6"/>
          <p:cNvSpPr txBox="1"/>
          <p:nvPr/>
        </p:nvSpPr>
        <p:spPr>
          <a:xfrm>
            <a:off x="0" y="2889800"/>
            <a:ext cx="1447800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400" dirty="0" smtClean="0"/>
              <a:t>Passive scanning</a:t>
            </a:r>
            <a:endParaRPr lang="en-US" sz="1400" dirty="0"/>
          </a:p>
        </p:txBody>
      </p:sp>
      <p:sp>
        <p:nvSpPr>
          <p:cNvPr id="8" name="Textfeld 7"/>
          <p:cNvSpPr txBox="1"/>
          <p:nvPr/>
        </p:nvSpPr>
        <p:spPr>
          <a:xfrm>
            <a:off x="0" y="3234750"/>
            <a:ext cx="1523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Active scanning</a:t>
            </a:r>
            <a:endParaRPr lang="en-US" sz="1400" dirty="0"/>
          </a:p>
        </p:txBody>
      </p:sp>
      <p:sp>
        <p:nvSpPr>
          <p:cNvPr id="9" name="Textfeld 8"/>
          <p:cNvSpPr txBox="1"/>
          <p:nvPr/>
        </p:nvSpPr>
        <p:spPr>
          <a:xfrm>
            <a:off x="1244302" y="1626320"/>
            <a:ext cx="155854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No Assumptions</a:t>
            </a:r>
            <a:br>
              <a:rPr lang="en-US" sz="1400" dirty="0" smtClean="0"/>
            </a:br>
            <a:r>
              <a:rPr lang="en-US" sz="1400" dirty="0" smtClean="0"/>
              <a:t>(scan all channels),</a:t>
            </a:r>
            <a:br>
              <a:rPr lang="en-US" sz="1400" dirty="0" smtClean="0"/>
            </a:br>
            <a:r>
              <a:rPr lang="en-US" sz="1400" dirty="0" smtClean="0"/>
              <a:t>find all </a:t>
            </a:r>
            <a:r>
              <a:rPr lang="en-US" sz="1400" dirty="0" err="1" smtClean="0"/>
              <a:t>APs</a:t>
            </a:r>
            <a:endParaRPr lang="en-US" sz="1400" dirty="0"/>
          </a:p>
        </p:txBody>
      </p:sp>
      <p:sp>
        <p:nvSpPr>
          <p:cNvPr id="10" name="Textfeld 9"/>
          <p:cNvSpPr txBox="1"/>
          <p:nvPr/>
        </p:nvSpPr>
        <p:spPr>
          <a:xfrm>
            <a:off x="1326035" y="2403148"/>
            <a:ext cx="74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2.4 GHz</a:t>
            </a:r>
            <a:endParaRPr lang="en-US" sz="1400" dirty="0"/>
          </a:p>
        </p:txBody>
      </p:sp>
      <p:sp>
        <p:nvSpPr>
          <p:cNvPr id="11" name="Textfeld 10"/>
          <p:cNvSpPr txBox="1"/>
          <p:nvPr/>
        </p:nvSpPr>
        <p:spPr>
          <a:xfrm>
            <a:off x="2007817" y="2403148"/>
            <a:ext cx="6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dirty="0" smtClean="0"/>
              <a:t> GHz</a:t>
            </a:r>
            <a:endParaRPr lang="en-US" sz="1400" dirty="0"/>
          </a:p>
        </p:txBody>
      </p:sp>
      <p:sp>
        <p:nvSpPr>
          <p:cNvPr id="12" name="Textfeld 11"/>
          <p:cNvSpPr txBox="1"/>
          <p:nvPr/>
        </p:nvSpPr>
        <p:spPr>
          <a:xfrm>
            <a:off x="4276864" y="1371600"/>
            <a:ext cx="148060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Reduce number</a:t>
            </a:r>
            <a:br>
              <a:rPr lang="en-US" sz="1400" dirty="0" smtClean="0"/>
            </a:br>
            <a:r>
              <a:rPr lang="en-US" sz="1400" dirty="0" smtClean="0"/>
              <a:t>of channels (to 1)</a:t>
            </a:r>
            <a:br>
              <a:rPr lang="en-US" sz="1400" dirty="0" smtClean="0"/>
            </a:br>
            <a:r>
              <a:rPr lang="en-US" sz="1400" dirty="0" smtClean="0"/>
              <a:t>where </a:t>
            </a:r>
            <a:r>
              <a:rPr lang="en-US" sz="1400" dirty="0" err="1" smtClean="0"/>
              <a:t>APs</a:t>
            </a:r>
            <a:r>
              <a:rPr lang="en-US" sz="1400" dirty="0" smtClean="0"/>
              <a:t> are</a:t>
            </a:r>
            <a:br>
              <a:rPr lang="en-US" sz="1400" dirty="0" smtClean="0"/>
            </a:br>
            <a:r>
              <a:rPr lang="en-US" sz="1400" dirty="0" smtClean="0"/>
              <a:t>known to operate</a:t>
            </a:r>
            <a:endParaRPr lang="en-US" sz="1400" dirty="0"/>
          </a:p>
        </p:txBody>
      </p:sp>
      <p:sp>
        <p:nvSpPr>
          <p:cNvPr id="13" name="Textfeld 12"/>
          <p:cNvSpPr txBox="1"/>
          <p:nvPr/>
        </p:nvSpPr>
        <p:spPr>
          <a:xfrm>
            <a:off x="7212970" y="1713169"/>
            <a:ext cx="17786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Enablement at 5GHz via 2.4 GHz</a:t>
            </a:r>
            <a:endParaRPr lang="en-US" sz="1400" dirty="0"/>
          </a:p>
        </p:txBody>
      </p:sp>
      <p:sp>
        <p:nvSpPr>
          <p:cNvPr id="14" name="Textfeld 13"/>
          <p:cNvSpPr txBox="1"/>
          <p:nvPr/>
        </p:nvSpPr>
        <p:spPr>
          <a:xfrm>
            <a:off x="4229168" y="2403148"/>
            <a:ext cx="74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2.4 GHz</a:t>
            </a:r>
            <a:endParaRPr lang="en-US" sz="1400" dirty="0"/>
          </a:p>
        </p:txBody>
      </p:sp>
      <p:sp>
        <p:nvSpPr>
          <p:cNvPr id="15" name="Textfeld 14"/>
          <p:cNvSpPr txBox="1"/>
          <p:nvPr/>
        </p:nvSpPr>
        <p:spPr>
          <a:xfrm>
            <a:off x="5052065" y="2403148"/>
            <a:ext cx="6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dirty="0" smtClean="0"/>
              <a:t> GHz</a:t>
            </a:r>
            <a:endParaRPr lang="en-US" sz="1400" dirty="0"/>
          </a:p>
        </p:txBody>
      </p:sp>
      <p:sp>
        <p:nvSpPr>
          <p:cNvPr id="16" name="Textfeld 15"/>
          <p:cNvSpPr txBox="1"/>
          <p:nvPr/>
        </p:nvSpPr>
        <p:spPr>
          <a:xfrm>
            <a:off x="5820443" y="2403148"/>
            <a:ext cx="74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2.4 GHz</a:t>
            </a:r>
            <a:endParaRPr lang="en-US" sz="1400" dirty="0"/>
          </a:p>
        </p:txBody>
      </p:sp>
      <p:sp>
        <p:nvSpPr>
          <p:cNvPr id="17" name="Textfeld 16"/>
          <p:cNvSpPr txBox="1"/>
          <p:nvPr/>
        </p:nvSpPr>
        <p:spPr>
          <a:xfrm>
            <a:off x="6534790" y="2403148"/>
            <a:ext cx="6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dirty="0" smtClean="0"/>
              <a:t> GHz</a:t>
            </a:r>
            <a:endParaRPr lang="en-US" sz="1400" dirty="0"/>
          </a:p>
        </p:txBody>
      </p:sp>
      <p:cxnSp>
        <p:nvCxnSpPr>
          <p:cNvPr id="18" name="Gerade Verbindung 17"/>
          <p:cNvCxnSpPr/>
          <p:nvPr/>
        </p:nvCxnSpPr>
        <p:spPr>
          <a:xfrm>
            <a:off x="120695" y="2828120"/>
            <a:ext cx="879702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 rot="5400000">
            <a:off x="266937" y="2519478"/>
            <a:ext cx="2087562" cy="306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 rot="16200000" flipH="1">
            <a:off x="1696678" y="2532056"/>
            <a:ext cx="2087559" cy="54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 rot="5400000">
            <a:off x="4887426" y="2645561"/>
            <a:ext cx="1836792" cy="292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 rot="16200000" flipV="1">
            <a:off x="4440337" y="2913514"/>
            <a:ext cx="1157970" cy="197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 rot="16200000" flipV="1">
            <a:off x="5929577" y="2954954"/>
            <a:ext cx="1240786" cy="64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 rot="16200000" flipV="1">
            <a:off x="1428502" y="2949679"/>
            <a:ext cx="1240784" cy="170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>
          <a:xfrm>
            <a:off x="1261335" y="2902940"/>
            <a:ext cx="802874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1100 ms</a:t>
            </a:r>
            <a:endParaRPr lang="en-US" sz="1400" dirty="0"/>
          </a:p>
        </p:txBody>
      </p:sp>
      <p:sp>
        <p:nvSpPr>
          <p:cNvPr id="26" name="Textfeld 25"/>
          <p:cNvSpPr txBox="1"/>
          <p:nvPr/>
        </p:nvSpPr>
        <p:spPr>
          <a:xfrm>
            <a:off x="17084" y="1597377"/>
            <a:ext cx="135700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Expected Mean</a:t>
            </a:r>
            <a:br>
              <a:rPr lang="en-US" sz="1400" b="1" dirty="0" smtClean="0"/>
            </a:br>
            <a:r>
              <a:rPr lang="en-US" sz="1400" b="1" dirty="0" smtClean="0"/>
              <a:t>of time spent in</a:t>
            </a:r>
            <a:br>
              <a:rPr lang="en-US" sz="1400" b="1" dirty="0" smtClean="0"/>
            </a:br>
            <a:r>
              <a:rPr lang="en-US" sz="1400" b="1" dirty="0" smtClean="0"/>
              <a:t>scanning for</a:t>
            </a:r>
            <a:endParaRPr lang="en-US" sz="1400" b="1" dirty="0"/>
          </a:p>
        </p:txBody>
      </p:sp>
      <p:sp>
        <p:nvSpPr>
          <p:cNvPr id="27" name="Textfeld 26"/>
          <p:cNvSpPr txBox="1"/>
          <p:nvPr/>
        </p:nvSpPr>
        <p:spPr>
          <a:xfrm>
            <a:off x="1986107" y="2902940"/>
            <a:ext cx="802874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2300 ms</a:t>
            </a:r>
            <a:endParaRPr lang="en-US" sz="1400" dirty="0"/>
          </a:p>
        </p:txBody>
      </p:sp>
      <p:sp>
        <p:nvSpPr>
          <p:cNvPr id="28" name="Textfeld 27"/>
          <p:cNvSpPr txBox="1"/>
          <p:nvPr/>
        </p:nvSpPr>
        <p:spPr>
          <a:xfrm>
            <a:off x="1349028" y="3256967"/>
            <a:ext cx="708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102 ms</a:t>
            </a:r>
            <a:endParaRPr lang="en-US" sz="1400" dirty="0"/>
          </a:p>
        </p:txBody>
      </p:sp>
      <p:sp>
        <p:nvSpPr>
          <p:cNvPr id="29" name="Textfeld 28"/>
          <p:cNvSpPr txBox="1"/>
          <p:nvPr/>
        </p:nvSpPr>
        <p:spPr>
          <a:xfrm>
            <a:off x="2098856" y="3256967"/>
            <a:ext cx="431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n/a</a:t>
            </a:r>
            <a:endParaRPr lang="en-US" sz="1400" dirty="0"/>
          </a:p>
        </p:txBody>
      </p:sp>
      <p:sp>
        <p:nvSpPr>
          <p:cNvPr id="30" name="Textfeld 29"/>
          <p:cNvSpPr txBox="1"/>
          <p:nvPr/>
        </p:nvSpPr>
        <p:spPr>
          <a:xfrm>
            <a:off x="4201126" y="3259944"/>
            <a:ext cx="6186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17 ms</a:t>
            </a:r>
            <a:endParaRPr lang="en-US" sz="1400" dirty="0"/>
          </a:p>
        </p:txBody>
      </p:sp>
      <p:sp>
        <p:nvSpPr>
          <p:cNvPr id="31" name="Textfeld 30"/>
          <p:cNvSpPr txBox="1"/>
          <p:nvPr/>
        </p:nvSpPr>
        <p:spPr>
          <a:xfrm>
            <a:off x="5065150" y="3259944"/>
            <a:ext cx="431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n/a</a:t>
            </a:r>
            <a:endParaRPr lang="en-US" sz="1400" dirty="0"/>
          </a:p>
        </p:txBody>
      </p:sp>
      <p:sp>
        <p:nvSpPr>
          <p:cNvPr id="32" name="Textfeld 31"/>
          <p:cNvSpPr txBox="1"/>
          <p:nvPr/>
        </p:nvSpPr>
        <p:spPr>
          <a:xfrm>
            <a:off x="4215658" y="2895866"/>
            <a:ext cx="711879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100 ms</a:t>
            </a:r>
            <a:endParaRPr lang="en-US" sz="1400" dirty="0"/>
          </a:p>
        </p:txBody>
      </p:sp>
      <p:sp>
        <p:nvSpPr>
          <p:cNvPr id="33" name="Textfeld 32"/>
          <p:cNvSpPr txBox="1"/>
          <p:nvPr/>
        </p:nvSpPr>
        <p:spPr>
          <a:xfrm>
            <a:off x="5025407" y="2902940"/>
            <a:ext cx="711879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100 ms</a:t>
            </a:r>
            <a:endParaRPr lang="en-US" sz="1400" dirty="0"/>
          </a:p>
        </p:txBody>
      </p:sp>
      <p:sp>
        <p:nvSpPr>
          <p:cNvPr id="34" name="Textfeld 33"/>
          <p:cNvSpPr txBox="1"/>
          <p:nvPr/>
        </p:nvSpPr>
        <p:spPr>
          <a:xfrm>
            <a:off x="5788165" y="1485193"/>
            <a:ext cx="14447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Return after</a:t>
            </a:r>
            <a:br>
              <a:rPr lang="en-US" sz="1400" dirty="0" smtClean="0"/>
            </a:br>
            <a:r>
              <a:rPr lang="en-US" sz="1400" dirty="0" smtClean="0"/>
              <a:t>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AP Responses</a:t>
            </a:r>
            <a:br>
              <a:rPr lang="en-US" sz="1400" dirty="0" smtClean="0"/>
            </a:br>
            <a:r>
              <a:rPr lang="en-US" sz="1400" dirty="0" smtClean="0"/>
              <a:t>(scan 1 channel)</a:t>
            </a:r>
            <a:endParaRPr lang="en-US" sz="1400" dirty="0"/>
          </a:p>
        </p:txBody>
      </p:sp>
      <p:cxnSp>
        <p:nvCxnSpPr>
          <p:cNvPr id="35" name="Gerade Verbindung 34"/>
          <p:cNvCxnSpPr/>
          <p:nvPr/>
        </p:nvCxnSpPr>
        <p:spPr>
          <a:xfrm rot="5400000">
            <a:off x="6241810" y="2639982"/>
            <a:ext cx="1859586" cy="1760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feld 35"/>
          <p:cNvSpPr txBox="1"/>
          <p:nvPr/>
        </p:nvSpPr>
        <p:spPr>
          <a:xfrm>
            <a:off x="5820729" y="2902940"/>
            <a:ext cx="580295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50ms</a:t>
            </a:r>
            <a:endParaRPr lang="en-US" sz="1400" dirty="0"/>
          </a:p>
        </p:txBody>
      </p:sp>
      <p:sp>
        <p:nvSpPr>
          <p:cNvPr id="37" name="Textfeld 36"/>
          <p:cNvSpPr txBox="1"/>
          <p:nvPr/>
        </p:nvSpPr>
        <p:spPr>
          <a:xfrm>
            <a:off x="6573262" y="2902940"/>
            <a:ext cx="580295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50ms</a:t>
            </a:r>
            <a:endParaRPr lang="en-US" sz="1400" dirty="0"/>
          </a:p>
        </p:txBody>
      </p:sp>
      <p:sp>
        <p:nvSpPr>
          <p:cNvPr id="38" name="Textfeld 37"/>
          <p:cNvSpPr txBox="1"/>
          <p:nvPr/>
        </p:nvSpPr>
        <p:spPr>
          <a:xfrm>
            <a:off x="5823650" y="3259944"/>
            <a:ext cx="5298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2</a:t>
            </a:r>
            <a:r>
              <a:rPr lang="en-US" sz="1400" dirty="0" smtClean="0"/>
              <a:t> ms</a:t>
            </a:r>
            <a:endParaRPr lang="en-US" sz="1400" dirty="0"/>
          </a:p>
        </p:txBody>
      </p:sp>
      <p:sp>
        <p:nvSpPr>
          <p:cNvPr id="39" name="Textfeld 38"/>
          <p:cNvSpPr txBox="1"/>
          <p:nvPr/>
        </p:nvSpPr>
        <p:spPr>
          <a:xfrm>
            <a:off x="6610026" y="3259944"/>
            <a:ext cx="431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n/a</a:t>
            </a:r>
            <a:endParaRPr lang="en-US" sz="1400" dirty="0"/>
          </a:p>
        </p:txBody>
      </p:sp>
      <p:sp>
        <p:nvSpPr>
          <p:cNvPr id="40" name="Textfeld 39"/>
          <p:cNvSpPr txBox="1"/>
          <p:nvPr/>
        </p:nvSpPr>
        <p:spPr>
          <a:xfrm>
            <a:off x="7232633" y="2414004"/>
            <a:ext cx="74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2.4 GHz</a:t>
            </a:r>
            <a:endParaRPr lang="en-US" sz="1400" dirty="0"/>
          </a:p>
        </p:txBody>
      </p:sp>
      <p:sp>
        <p:nvSpPr>
          <p:cNvPr id="41" name="Textfeld 40"/>
          <p:cNvSpPr txBox="1"/>
          <p:nvPr/>
        </p:nvSpPr>
        <p:spPr>
          <a:xfrm>
            <a:off x="8077240" y="2414004"/>
            <a:ext cx="6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dirty="0" smtClean="0"/>
              <a:t> GHz</a:t>
            </a:r>
            <a:endParaRPr lang="en-US" sz="1400" dirty="0"/>
          </a:p>
        </p:txBody>
      </p:sp>
      <p:sp>
        <p:nvSpPr>
          <p:cNvPr id="42" name="Textfeld 41"/>
          <p:cNvSpPr txBox="1"/>
          <p:nvPr/>
        </p:nvSpPr>
        <p:spPr>
          <a:xfrm>
            <a:off x="7232919" y="2913796"/>
            <a:ext cx="580295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50ms</a:t>
            </a:r>
            <a:endParaRPr lang="en-US" sz="1400" dirty="0"/>
          </a:p>
        </p:txBody>
      </p:sp>
      <p:sp>
        <p:nvSpPr>
          <p:cNvPr id="43" name="Textfeld 42"/>
          <p:cNvSpPr txBox="1"/>
          <p:nvPr/>
        </p:nvSpPr>
        <p:spPr>
          <a:xfrm>
            <a:off x="8137422" y="2913796"/>
            <a:ext cx="580295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50ms</a:t>
            </a:r>
            <a:endParaRPr lang="en-US" sz="1400" dirty="0"/>
          </a:p>
        </p:txBody>
      </p:sp>
      <p:sp>
        <p:nvSpPr>
          <p:cNvPr id="44" name="Textfeld 43"/>
          <p:cNvSpPr txBox="1"/>
          <p:nvPr/>
        </p:nvSpPr>
        <p:spPr>
          <a:xfrm>
            <a:off x="7192420" y="3270800"/>
            <a:ext cx="5298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2</a:t>
            </a:r>
            <a:r>
              <a:rPr lang="en-US" sz="1400" dirty="0" smtClean="0"/>
              <a:t> ms</a:t>
            </a:r>
            <a:endParaRPr lang="en-US" sz="1400" dirty="0"/>
          </a:p>
        </p:txBody>
      </p:sp>
      <p:cxnSp>
        <p:nvCxnSpPr>
          <p:cNvPr id="45" name="Gerade Verbindung 44"/>
          <p:cNvCxnSpPr/>
          <p:nvPr/>
        </p:nvCxnSpPr>
        <p:spPr>
          <a:xfrm rot="16200000" flipV="1">
            <a:off x="7444105" y="2945482"/>
            <a:ext cx="1245315" cy="208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feld 45"/>
          <p:cNvSpPr txBox="1"/>
          <p:nvPr/>
        </p:nvSpPr>
        <p:spPr>
          <a:xfrm>
            <a:off x="8168739" y="3259944"/>
            <a:ext cx="8228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2</a:t>
            </a:r>
            <a:r>
              <a:rPr lang="en-US" sz="1400" dirty="0" smtClean="0"/>
              <a:t> + </a:t>
            </a:r>
            <a:r>
              <a:rPr lang="en-US" sz="1400" dirty="0" err="1" smtClean="0"/>
              <a:t>ε</a:t>
            </a:r>
            <a:r>
              <a:rPr lang="en-US" sz="1400" dirty="0" smtClean="0"/>
              <a:t>  ms</a:t>
            </a:r>
            <a:endParaRPr lang="en-US" sz="1400" dirty="0"/>
          </a:p>
        </p:txBody>
      </p:sp>
      <p:sp>
        <p:nvSpPr>
          <p:cNvPr id="47" name="Textfeld 46"/>
          <p:cNvSpPr txBox="1"/>
          <p:nvPr/>
        </p:nvSpPr>
        <p:spPr>
          <a:xfrm>
            <a:off x="2737712" y="1403940"/>
            <a:ext cx="155854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No Assumptions</a:t>
            </a:r>
            <a:br>
              <a:rPr lang="en-US" sz="1400" dirty="0" smtClean="0"/>
            </a:br>
            <a:r>
              <a:rPr lang="en-US" sz="1400" dirty="0" smtClean="0"/>
              <a:t>(scan all channels),</a:t>
            </a:r>
            <a:br>
              <a:rPr lang="en-US" sz="1400" dirty="0" smtClean="0"/>
            </a:br>
            <a:r>
              <a:rPr lang="en-US" sz="1400" dirty="0" smtClean="0"/>
              <a:t>stop after 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</a:t>
            </a:r>
            <a:r>
              <a:rPr lang="en-US" sz="1400" dirty="0" err="1" smtClean="0"/>
              <a:t>APs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is found</a:t>
            </a:r>
            <a:endParaRPr lang="en-US" sz="1400" dirty="0"/>
          </a:p>
        </p:txBody>
      </p:sp>
      <p:cxnSp>
        <p:nvCxnSpPr>
          <p:cNvPr id="48" name="Gerade Verbindung 47"/>
          <p:cNvCxnSpPr/>
          <p:nvPr/>
        </p:nvCxnSpPr>
        <p:spPr>
          <a:xfrm rot="16200000" flipH="1">
            <a:off x="3203078" y="2514455"/>
            <a:ext cx="2076700" cy="515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feld 48"/>
          <p:cNvSpPr txBox="1"/>
          <p:nvPr/>
        </p:nvSpPr>
        <p:spPr>
          <a:xfrm>
            <a:off x="2799406" y="2403148"/>
            <a:ext cx="74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2.4 GHz</a:t>
            </a:r>
            <a:endParaRPr lang="en-US" sz="1400" dirty="0"/>
          </a:p>
        </p:txBody>
      </p:sp>
      <p:sp>
        <p:nvSpPr>
          <p:cNvPr id="50" name="Textfeld 49"/>
          <p:cNvSpPr txBox="1"/>
          <p:nvPr/>
        </p:nvSpPr>
        <p:spPr>
          <a:xfrm>
            <a:off x="3481188" y="2403148"/>
            <a:ext cx="6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dirty="0" smtClean="0"/>
              <a:t> GHz</a:t>
            </a:r>
            <a:endParaRPr lang="en-US" sz="1400" dirty="0"/>
          </a:p>
        </p:txBody>
      </p:sp>
      <p:sp>
        <p:nvSpPr>
          <p:cNvPr id="51" name="Textfeld 50"/>
          <p:cNvSpPr txBox="1"/>
          <p:nvPr/>
        </p:nvSpPr>
        <p:spPr>
          <a:xfrm>
            <a:off x="2788981" y="2902940"/>
            <a:ext cx="711879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550 ms</a:t>
            </a:r>
            <a:endParaRPr lang="en-US" sz="1400" dirty="0"/>
          </a:p>
        </p:txBody>
      </p:sp>
      <p:sp>
        <p:nvSpPr>
          <p:cNvPr id="52" name="Textfeld 51"/>
          <p:cNvSpPr txBox="1"/>
          <p:nvPr/>
        </p:nvSpPr>
        <p:spPr>
          <a:xfrm>
            <a:off x="3459478" y="2902940"/>
            <a:ext cx="802874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1150 ms</a:t>
            </a:r>
            <a:endParaRPr lang="en-US" sz="1400" dirty="0"/>
          </a:p>
        </p:txBody>
      </p:sp>
      <p:sp>
        <p:nvSpPr>
          <p:cNvPr id="53" name="Textfeld 52"/>
          <p:cNvSpPr txBox="1"/>
          <p:nvPr/>
        </p:nvSpPr>
        <p:spPr>
          <a:xfrm>
            <a:off x="2819400" y="3253990"/>
            <a:ext cx="6186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22 ms</a:t>
            </a:r>
            <a:endParaRPr lang="en-US" sz="1400" dirty="0"/>
          </a:p>
        </p:txBody>
      </p:sp>
      <p:sp>
        <p:nvSpPr>
          <p:cNvPr id="54" name="Textfeld 53"/>
          <p:cNvSpPr txBox="1"/>
          <p:nvPr/>
        </p:nvSpPr>
        <p:spPr>
          <a:xfrm>
            <a:off x="3607510" y="3256967"/>
            <a:ext cx="431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n/a</a:t>
            </a:r>
            <a:endParaRPr lang="en-US" sz="1400" dirty="0"/>
          </a:p>
        </p:txBody>
      </p:sp>
      <p:cxnSp>
        <p:nvCxnSpPr>
          <p:cNvPr id="55" name="Gerade Verbindung 54"/>
          <p:cNvCxnSpPr/>
          <p:nvPr/>
        </p:nvCxnSpPr>
        <p:spPr>
          <a:xfrm rot="5400000" flipH="1" flipV="1">
            <a:off x="2941005" y="2969374"/>
            <a:ext cx="121840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Nach oben gekrümmter Pfeil 55"/>
          <p:cNvSpPr/>
          <p:nvPr/>
        </p:nvSpPr>
        <p:spPr>
          <a:xfrm>
            <a:off x="6553200" y="3558953"/>
            <a:ext cx="1600200" cy="248224"/>
          </a:xfrm>
          <a:prstGeom prst="curvedUp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7" name="Textfeld 56"/>
          <p:cNvSpPr txBox="1"/>
          <p:nvPr/>
        </p:nvSpPr>
        <p:spPr>
          <a:xfrm>
            <a:off x="6705600" y="3834978"/>
            <a:ext cx="1530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Amendment required</a:t>
            </a:r>
            <a:endParaRPr lang="en-US" sz="1200" dirty="0"/>
          </a:p>
        </p:txBody>
      </p:sp>
      <p:sp>
        <p:nvSpPr>
          <p:cNvPr id="58" name="Nach oben gekrümmter Pfeil 57"/>
          <p:cNvSpPr/>
          <p:nvPr/>
        </p:nvSpPr>
        <p:spPr>
          <a:xfrm>
            <a:off x="1999991" y="3426177"/>
            <a:ext cx="1581409" cy="228600"/>
          </a:xfrm>
          <a:prstGeom prst="curvedUp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9" name="Nach oben gekrümmter Pfeil 58"/>
          <p:cNvSpPr/>
          <p:nvPr/>
        </p:nvSpPr>
        <p:spPr>
          <a:xfrm>
            <a:off x="1981200" y="3575754"/>
            <a:ext cx="3148075" cy="400624"/>
          </a:xfrm>
          <a:prstGeom prst="curvedUp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0" name="Textfeld 59"/>
          <p:cNvSpPr txBox="1"/>
          <p:nvPr/>
        </p:nvSpPr>
        <p:spPr>
          <a:xfrm>
            <a:off x="1981200" y="3955112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11k may work, but </a:t>
            </a:r>
            <a:r>
              <a:rPr lang="en-US" sz="1200" b="1" dirty="0" smtClean="0"/>
              <a:t>not </a:t>
            </a:r>
            <a:r>
              <a:rPr lang="en-US" sz="1200" dirty="0" smtClean="0"/>
              <a:t>for initial link set-up</a:t>
            </a:r>
          </a:p>
          <a:p>
            <a:pPr algn="ctr"/>
            <a:r>
              <a:rPr lang="en-US" sz="1200" dirty="0" smtClean="0"/>
              <a:t>Amendment required</a:t>
            </a:r>
            <a:endParaRPr lang="en-US" sz="1200" dirty="0"/>
          </a:p>
        </p:txBody>
      </p:sp>
      <p:sp>
        <p:nvSpPr>
          <p:cNvPr id="61" name="Nach oben gekrümmter Pfeil 60"/>
          <p:cNvSpPr/>
          <p:nvPr/>
        </p:nvSpPr>
        <p:spPr>
          <a:xfrm>
            <a:off x="5105401" y="3502378"/>
            <a:ext cx="1447799" cy="304800"/>
          </a:xfrm>
          <a:prstGeom prst="curvedUp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2" name="Textfeld 61"/>
          <p:cNvSpPr txBox="1"/>
          <p:nvPr/>
        </p:nvSpPr>
        <p:spPr>
          <a:xfrm>
            <a:off x="5105400" y="3807177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Combine both:</a:t>
            </a:r>
            <a:br>
              <a:rPr lang="en-US" sz="1200" dirty="0" smtClean="0"/>
            </a:br>
            <a:r>
              <a:rPr lang="en-US" sz="1200" dirty="0" smtClean="0"/>
              <a:t>Amendment required</a:t>
            </a:r>
            <a:endParaRPr lang="en-US" sz="1200" dirty="0"/>
          </a:p>
        </p:txBody>
      </p:sp>
      <p:sp>
        <p:nvSpPr>
          <p:cNvPr id="63" name="Textfeld 62"/>
          <p:cNvSpPr txBox="1"/>
          <p:nvPr/>
        </p:nvSpPr>
        <p:spPr>
          <a:xfrm>
            <a:off x="2133600" y="3606378"/>
            <a:ext cx="15512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Amendment required</a:t>
            </a:r>
            <a:endParaRPr lang="en-US" sz="1200" dirty="0"/>
          </a:p>
        </p:txBody>
      </p:sp>
      <p:sp>
        <p:nvSpPr>
          <p:cNvPr id="64" name="Pfeil nach rechts 63"/>
          <p:cNvSpPr/>
          <p:nvPr/>
        </p:nvSpPr>
        <p:spPr bwMode="auto">
          <a:xfrm>
            <a:off x="1219200" y="4267200"/>
            <a:ext cx="7239000" cy="484632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Increase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in </a:t>
            </a:r>
            <a:r>
              <a:rPr lang="en-US" dirty="0" smtClean="0"/>
              <a:t>(externally available) knowledge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Fast Initial Link Set-Up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5334000"/>
            <a:ext cx="7772400" cy="7620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228600" y="1524000"/>
          <a:ext cx="8610601" cy="3210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0913"/>
                <a:gridCol w="704824"/>
                <a:gridCol w="904524"/>
                <a:gridCol w="1230739"/>
                <a:gridCol w="1717775"/>
                <a:gridCol w="1350913"/>
                <a:gridCol w="1350913"/>
              </a:tblGrid>
              <a:tr h="426720"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Phase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/>
                        <a:t>AP Discovery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Network</a:t>
                      </a:r>
                      <a:r>
                        <a:rPr lang="en-US" sz="1400" baseline="0" dirty="0" smtClean="0"/>
                        <a:t> Discovery</a:t>
                      </a:r>
                      <a:endParaRPr lang="en-US" sz="1400" dirty="0" smtClean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TSF Sync.</a:t>
                      </a:r>
                      <a:r>
                        <a:rPr lang="en-US" sz="1400" baseline="0" dirty="0" smtClean="0"/>
                        <a:t/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(1 additional scan)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Auth. &amp; Assoc.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Higher Layer</a:t>
                      </a:r>
                    </a:p>
                    <a:p>
                      <a:r>
                        <a:rPr lang="en-US" sz="1400" dirty="0" smtClean="0"/>
                        <a:t>(DHCP / IP)</a:t>
                      </a:r>
                      <a:endParaRPr lang="en-US" sz="1400" dirty="0"/>
                    </a:p>
                  </a:txBody>
                  <a:tcPr/>
                </a:tc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Active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passive</a:t>
                      </a:r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Today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102 ms</a:t>
                      </a:r>
                    </a:p>
                    <a:p>
                      <a:r>
                        <a:rPr lang="en-US" sz="1400" dirty="0" smtClean="0"/>
                        <a:t>(not @ 5GHz)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1100 to 2300 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Leave as is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Possible</a:t>
                      </a:r>
                      <a:r>
                        <a:rPr lang="en-US" sz="1400" baseline="0" dirty="0" smtClean="0"/>
                        <a:t> achievement (</a:t>
                      </a:r>
                      <a:r>
                        <a:rPr lang="en-US" sz="1400" baseline="0" dirty="0" err="1" smtClean="0"/>
                        <a:t>w</a:t>
                      </a:r>
                      <a:r>
                        <a:rPr lang="en-US" sz="1400" baseline="0" dirty="0" smtClean="0"/>
                        <a:t>/ knowledge)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ms</a:t>
                      </a:r>
                    </a:p>
                    <a:p>
                      <a:r>
                        <a:rPr lang="en-US" sz="1400" dirty="0" smtClean="0"/>
                        <a:t>(possible at 5GHz)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50 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Leave as is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Rel. document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/>
                        <a:t>10/0922r2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802.11u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Abgerundetes Rechteck 7"/>
          <p:cNvSpPr/>
          <p:nvPr/>
        </p:nvSpPr>
        <p:spPr bwMode="auto">
          <a:xfrm rot="20379084">
            <a:off x="4563865" y="3198857"/>
            <a:ext cx="3976575" cy="22860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small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Next Slides</a:t>
            </a:r>
            <a:endParaRPr kumimoji="0" lang="en-US" sz="1200" b="1" i="0" u="none" strike="noStrike" cap="small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802-11-Submission-emmelman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802-11-Submission-emmelmann.pot</Template>
  <TotalTime>0</TotalTime>
  <Words>2433</Words>
  <Application>Microsoft Macintosh PowerPoint</Application>
  <PresentationFormat>Bildschirmpräsentation (4:3)</PresentationFormat>
  <Paragraphs>463</Paragraphs>
  <Slides>15</Slides>
  <Notes>2</Notes>
  <HiddenSlides>0</HiddenSlides>
  <MMClips>0</MMClips>
  <ScaleCrop>false</ScaleCrop>
  <HeadingPairs>
    <vt:vector size="6" baseType="variant">
      <vt:variant>
        <vt:lpstr>Entwurfsvorlage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7" baseType="lpstr">
      <vt:lpstr>802-11-Submission-emmelmann</vt:lpstr>
      <vt:lpstr>Dokument</vt:lpstr>
      <vt:lpstr>PAR &amp; 5C Transition from FIA to Fast Initial Link Set-Up</vt:lpstr>
      <vt:lpstr>Abstract</vt:lpstr>
      <vt:lpstr>From FIA to Fast Initial Link Set-Up</vt:lpstr>
      <vt:lpstr>Access Point Discovery: Today</vt:lpstr>
      <vt:lpstr>AP Discovery: Return after 1st AP is found</vt:lpstr>
      <vt:lpstr>AP Discovery: Reduction of number of channels to scan</vt:lpstr>
      <vt:lpstr>AP Discovery: Enablement of 5GHz active scanning via 2.4 GHz</vt:lpstr>
      <vt:lpstr>AP Discovery: Summary</vt:lpstr>
      <vt:lpstr>Fast Initial Link Set-Up</vt:lpstr>
      <vt:lpstr>Fast Initial Authentication &amp; Higher Layer Set-Up: Reduction of messages</vt:lpstr>
      <vt:lpstr>Piggybacking of DHCP: one possible approach (*)</vt:lpstr>
      <vt:lpstr>Piggybacking of DHCP: another possible approach (*)</vt:lpstr>
      <vt:lpstr>Performance Gains with Piggybacking</vt:lpstr>
      <vt:lpstr>Fast Initial Link Set-Up</vt:lpstr>
      <vt:lpstr>References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 &amp; 5C Transition from FIA to Fast Initial Link Set-Up</dc:title>
  <dc:subject/>
  <dc:creator>Marc Emmelmann</dc:creator>
  <cp:keywords/>
  <dc:description/>
  <cp:lastModifiedBy>Marc Emmelmann</cp:lastModifiedBy>
  <cp:revision>24</cp:revision>
  <cp:lastPrinted>1998-02-10T13:28:06Z</cp:lastPrinted>
  <dcterms:created xsi:type="dcterms:W3CDTF">2010-09-14T01:52:25Z</dcterms:created>
  <dcterms:modified xsi:type="dcterms:W3CDTF">2010-09-14T01:56:32Z</dcterms:modified>
  <cp:category/>
</cp:coreProperties>
</file>