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65" r:id="rId4"/>
    <p:sldId id="266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92C86F7-A631-9742-A3F5-1936D26B84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4BB338F-19F4-FA4C-A4D9-F99FF1D680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BC7EC48-FD2F-024E-B5BD-645C5E8E3B65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802.11-10/1106r0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E54DD0C-BD7B-694F-A979-5B9481E745A2}" type="slidenum">
              <a:rPr lang="en-US"/>
              <a:pPr/>
              <a:t>2</a:t>
            </a:fld>
            <a:endParaRPr 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889227-7690-9443-A71D-D6AEB97BA4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45743F-F980-0C4F-874E-7FB126A3E7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B54B2B-057B-B745-95CD-13AABCB675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B44F08-1720-5A43-9A02-16738D6080B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1C5AC-7288-DF4E-B3A7-9F31E9EDEA0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D6510-46FE-344C-B970-D595D67B5F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E51C8-E5FB-AE40-9E37-99F2FE25B4C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6CC07E-E79B-F442-82B3-26D265A200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FDA945-0F86-6545-9375-934CD2C0C1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56A2BC-7DFB-4541-BB4A-D3A86E5327F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F92505-38EE-1248-8358-3FA23EE065C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3D4934-E486-E243-9A1A-6801639CF21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</a:t>
            </a:r>
            <a:r>
              <a:rPr lang="en-US" sz="1800" b="1" dirty="0" smtClean="0"/>
              <a:t>-10/1106r0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DBE7069-5AB7-BF49-BE5C-1250CA92399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 &amp; 5C Transition from FIA to Fast Initial Link Set-Up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2010-09-13</a:t>
            </a:r>
            <a:endParaRPr lang="en-US" sz="2000" b="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452688"/>
          <a:ext cx="8156575" cy="2828925"/>
        </p:xfrm>
        <a:graphic>
          <a:graphicData uri="http://schemas.openxmlformats.org/presentationml/2006/ole">
            <p:oleObj spid="_x0000_s15362" name="Dokument" r:id="rId4" imgW="8255000" imgH="28702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Initial Authentication &amp; Higher Layer Set-Up: Reduction of messages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19400"/>
          </a:xfrm>
        </p:spPr>
        <p:txBody>
          <a:bodyPr/>
          <a:lstStyle/>
          <a:p>
            <a:r>
              <a:rPr lang="en-US" sz="1400" dirty="0" smtClean="0"/>
              <a:t>Evaluation considers:</a:t>
            </a:r>
          </a:p>
          <a:p>
            <a:pPr lvl="1"/>
            <a:r>
              <a:rPr lang="en-US" sz="1200" dirty="0" smtClean="0"/>
              <a:t>Sync via Active Scanning</a:t>
            </a:r>
          </a:p>
          <a:p>
            <a:pPr lvl="1"/>
            <a:r>
              <a:rPr lang="en-US" sz="1200" dirty="0" smtClean="0"/>
              <a:t>Authentication as described</a:t>
            </a:r>
          </a:p>
          <a:p>
            <a:pPr lvl="1"/>
            <a:r>
              <a:rPr lang="en-US" sz="1200" dirty="0" smtClean="0"/>
              <a:t>DHCP messages to obtain IP and router information</a:t>
            </a:r>
          </a:p>
          <a:p>
            <a:pPr lvl="1"/>
            <a:r>
              <a:rPr lang="en-US" sz="1200" dirty="0" smtClean="0"/>
              <a:t>Processing time (1ms) and Transfer Time (3ms) for messages being sent to server (DHCP server or authentication server). Pls. see 11-10/988r0 for details.</a:t>
            </a:r>
          </a:p>
          <a:p>
            <a:r>
              <a:rPr lang="en-US" sz="1400" dirty="0" smtClean="0"/>
              <a:t>Keep EAP-GPSK to assure consistent comparison of achievable improvements while upholding security level</a:t>
            </a:r>
          </a:p>
          <a:p>
            <a:r>
              <a:rPr lang="en-US" sz="1400" dirty="0" smtClean="0"/>
              <a:t>Optimizes EAP-GPSK:</a:t>
            </a:r>
          </a:p>
          <a:p>
            <a:pPr lvl="1"/>
            <a:r>
              <a:rPr lang="en-US" sz="1200" dirty="0" smtClean="0"/>
              <a:t>As discussed during Beijing meeting: No security concerns risen during meeting</a:t>
            </a:r>
          </a:p>
          <a:p>
            <a:pPr lvl="1"/>
            <a:r>
              <a:rPr lang="en-US" sz="1200" dirty="0" smtClean="0"/>
              <a:t>Remove Auth-</a:t>
            </a:r>
            <a:r>
              <a:rPr lang="en-US" sz="1200" dirty="0" err="1" smtClean="0"/>
              <a:t>Req</a:t>
            </a:r>
            <a:r>
              <a:rPr lang="en-US" sz="1200" dirty="0" smtClean="0"/>
              <a:t>. / Auth-Res.</a:t>
            </a:r>
          </a:p>
          <a:p>
            <a:pPr lvl="1"/>
            <a:r>
              <a:rPr lang="en-US" sz="1200" dirty="0" smtClean="0"/>
              <a:t>AP immediately starts with EAP-GPSK-1 (remove EAPOL Start, EAP-</a:t>
            </a:r>
            <a:r>
              <a:rPr lang="en-US" sz="1200" dirty="0" err="1" smtClean="0"/>
              <a:t>Req.ID</a:t>
            </a:r>
            <a:r>
              <a:rPr lang="en-US" sz="1200" dirty="0" smtClean="0"/>
              <a:t>, EAP-</a:t>
            </a:r>
            <a:r>
              <a:rPr lang="en-US" sz="1200" dirty="0" err="1" smtClean="0"/>
              <a:t>Res.ID</a:t>
            </a:r>
            <a:r>
              <a:rPr lang="en-US" sz="1200" dirty="0" smtClean="0"/>
              <a:t>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2390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11-10/0988r0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381000" y="4572000"/>
          <a:ext cx="8382000" cy="1143000"/>
        </p:xfrm>
        <a:graphic>
          <a:graphicData uri="http://schemas.openxmlformats.org/drawingml/2006/table">
            <a:tbl>
              <a:tblPr/>
              <a:tblGrid>
                <a:gridCol w="25146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2857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Method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Message Exchange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rgbClr val="339966"/>
                          </a:solidFill>
                          <a:latin typeface="ＭＳ Ｐゴシック"/>
                        </a:rPr>
                        <a:t>Connecting Duration</a:t>
                      </a:r>
                      <a:endParaRPr lang="en-US" sz="1200" b="1" i="0" u="none" strike="noStrike" noProof="0">
                        <a:solidFill>
                          <a:srgbClr val="339966"/>
                        </a:solidFill>
                        <a:latin typeface="ＭＳ Ｐゴシック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rgbClr val="339966"/>
                          </a:solidFill>
                          <a:latin typeface="ＭＳ Ｐゴシック"/>
                        </a:rPr>
                        <a:t>Airtime Consumption</a:t>
                      </a:r>
                      <a:endParaRPr lang="en-US" sz="1200" b="1" i="0" u="none" strike="noStrike" noProof="0">
                        <a:solidFill>
                          <a:srgbClr val="339966"/>
                        </a:solidFill>
                        <a:latin typeface="ＭＳ Ｐゴシック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DS1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OFDM6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OFDM54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DS1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OFDM6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OFDM54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IEEE802.11i (EAP-GPSK)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12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108,664μS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76,989μS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72,092μS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49,232μS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9,257μS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3,962μS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Optimize EAP-GPSK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9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94,752μS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66,409μS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61,921μS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42,428μS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smtClean="0">
                          <a:latin typeface="Arial"/>
                        </a:rPr>
                        <a:t>7,860μS</a:t>
                      </a:r>
                      <a:endParaRPr lang="en-US" sz="1200" b="0" i="0" u="none" strike="noStrike" noProof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noProof="0" dirty="0" smtClean="0">
                          <a:latin typeface="Arial"/>
                        </a:rPr>
                        <a:t>3,073μS</a:t>
                      </a:r>
                      <a:endParaRPr lang="en-US" sz="1200" b="0" i="0" u="none" strike="noStrike" noProof="0" dirty="0">
                        <a:latin typeface="Arial"/>
                      </a:endParaRPr>
                    </a:p>
                  </a:txBody>
                  <a:tcPr marL="10695" marR="10695" marT="1069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685800" y="58674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400" b="1" kern="0" dirty="0" smtClean="0">
                <a:latin typeface="+mn-lt"/>
                <a:ea typeface="ＭＳ Ｐゴシック" charset="-128"/>
                <a:cs typeface="ＭＳ Ｐゴシック" charset="-128"/>
              </a:rPr>
              <a:t>Next optimization: Picky Backing </a:t>
            </a:r>
            <a:r>
              <a:rPr lang="en-US" sz="1400" b="1" kern="0" dirty="0" err="1" smtClean="0">
                <a:latin typeface="+mn-lt"/>
                <a:ea typeface="ＭＳ Ｐゴシック" charset="-128"/>
                <a:cs typeface="ＭＳ Ｐゴシック" charset="-128"/>
                <a:sym typeface="Wingdings"/>
              </a:rPr>
              <a:t></a:t>
            </a:r>
            <a:r>
              <a:rPr lang="en-US" sz="1400" b="1" kern="0" dirty="0" smtClean="0">
                <a:latin typeface="+mn-lt"/>
                <a:ea typeface="ＭＳ Ｐゴシック" charset="-128"/>
                <a:cs typeface="ＭＳ Ｐゴシック" charset="-128"/>
                <a:sym typeface="Wingdings"/>
              </a:rPr>
              <a:t> parallel exchange of DHCP-messages with authentication message transfer </a:t>
            </a:r>
            <a:endParaRPr kumimoji="0" lang="en-US" sz="1200" b="0" i="0" u="none" strike="noStrike" kern="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r>
              <a:rPr lang="en-US" dirty="0" smtClean="0"/>
              <a:t>Piggybacking </a:t>
            </a:r>
            <a:r>
              <a:rPr lang="en-US" dirty="0" smtClean="0"/>
              <a:t>of DHCP: one possible </a:t>
            </a:r>
            <a:r>
              <a:rPr lang="en-US" dirty="0" smtClean="0"/>
              <a:t>approach </a:t>
            </a:r>
            <a:r>
              <a:rPr lang="en-US" sz="2400" baseline="30000" dirty="0" smtClean="0"/>
              <a:t>(*)</a:t>
            </a:r>
            <a:endParaRPr lang="en-US" baseline="30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7" name="Gruppierung 6"/>
          <p:cNvGrpSpPr/>
          <p:nvPr/>
        </p:nvGrpSpPr>
        <p:grpSpPr>
          <a:xfrm>
            <a:off x="271233" y="1371600"/>
            <a:ext cx="8633055" cy="4967287"/>
            <a:chOff x="271233" y="1528763"/>
            <a:chExt cx="8633055" cy="4967287"/>
          </a:xfrm>
        </p:grpSpPr>
        <p:sp>
          <p:nvSpPr>
            <p:cNvPr id="8" name="正方形/長方形 84"/>
            <p:cNvSpPr/>
            <p:nvPr/>
          </p:nvSpPr>
          <p:spPr>
            <a:xfrm>
              <a:off x="631825" y="5100638"/>
              <a:ext cx="1068388" cy="9699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ja-JP" altLang="en-US">
                <a:solidFill>
                  <a:srgbClr val="FFFFFF"/>
                </a:solidFill>
                <a:cs typeface="ＭＳ Ｐゴシック" charset="-128"/>
              </a:endParaRPr>
            </a:p>
          </p:txBody>
        </p:sp>
        <p:sp>
          <p:nvSpPr>
            <p:cNvPr id="9" name="正方形/長方形 80"/>
            <p:cNvSpPr/>
            <p:nvPr/>
          </p:nvSpPr>
          <p:spPr>
            <a:xfrm>
              <a:off x="631825" y="2840038"/>
              <a:ext cx="1958975" cy="20208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ja-JP" altLang="en-US">
                <a:solidFill>
                  <a:srgbClr val="FFFFFF"/>
                </a:solidFill>
                <a:cs typeface="ＭＳ Ｐゴシック" charset="-128"/>
              </a:endParaRPr>
            </a:p>
          </p:txBody>
        </p:sp>
        <p:cxnSp>
          <p:nvCxnSpPr>
            <p:cNvPr id="10" name="直線コネクタ 53"/>
            <p:cNvCxnSpPr/>
            <p:nvPr/>
          </p:nvCxnSpPr>
          <p:spPr>
            <a:xfrm rot="5400000">
              <a:off x="107951" y="4381500"/>
              <a:ext cx="3313112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34"/>
            <p:cNvCxnSpPr/>
            <p:nvPr/>
          </p:nvCxnSpPr>
          <p:spPr>
            <a:xfrm flipV="1">
              <a:off x="1611313" y="2897188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36"/>
            <p:cNvCxnSpPr/>
            <p:nvPr/>
          </p:nvCxnSpPr>
          <p:spPr>
            <a:xfrm>
              <a:off x="1765300" y="2830513"/>
              <a:ext cx="1598613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52"/>
            <p:cNvCxnSpPr/>
            <p:nvPr/>
          </p:nvCxnSpPr>
          <p:spPr>
            <a:xfrm flipV="1">
              <a:off x="1763713" y="3219450"/>
              <a:ext cx="1600200" cy="131763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7"/>
            <p:cNvCxnSpPr/>
            <p:nvPr/>
          </p:nvCxnSpPr>
          <p:spPr>
            <a:xfrm>
              <a:off x="752475" y="2424113"/>
              <a:ext cx="860425" cy="133350"/>
            </a:xfrm>
            <a:prstGeom prst="straightConnector1">
              <a:avLst/>
            </a:prstGeom>
            <a:ln>
              <a:solidFill>
                <a:srgbClr val="CCFFCC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0"/>
            <p:cNvCxnSpPr/>
            <p:nvPr/>
          </p:nvCxnSpPr>
          <p:spPr>
            <a:xfrm rot="5400000">
              <a:off x="-1526381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1"/>
            <p:cNvCxnSpPr/>
            <p:nvPr/>
          </p:nvCxnSpPr>
          <p:spPr>
            <a:xfrm rot="5400000">
              <a:off x="-665956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33"/>
            <p:cNvCxnSpPr/>
            <p:nvPr/>
          </p:nvCxnSpPr>
          <p:spPr>
            <a:xfrm rot="5400000">
              <a:off x="196057" y="4172744"/>
              <a:ext cx="4552950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37"/>
            <p:cNvCxnSpPr/>
            <p:nvPr/>
          </p:nvCxnSpPr>
          <p:spPr>
            <a:xfrm rot="5400000">
              <a:off x="1058069" y="4172744"/>
              <a:ext cx="45529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39"/>
            <p:cNvCxnSpPr/>
            <p:nvPr/>
          </p:nvCxnSpPr>
          <p:spPr>
            <a:xfrm flipV="1">
              <a:off x="752475" y="312578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41"/>
            <p:cNvCxnSpPr/>
            <p:nvPr/>
          </p:nvCxnSpPr>
          <p:spPr>
            <a:xfrm>
              <a:off x="746125" y="34178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42"/>
            <p:cNvCxnSpPr/>
            <p:nvPr/>
          </p:nvCxnSpPr>
          <p:spPr>
            <a:xfrm>
              <a:off x="1603375" y="3635375"/>
              <a:ext cx="862013" cy="131763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43"/>
            <p:cNvCxnSpPr/>
            <p:nvPr/>
          </p:nvCxnSpPr>
          <p:spPr>
            <a:xfrm flipV="1">
              <a:off x="1601788" y="3919538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44"/>
            <p:cNvCxnSpPr/>
            <p:nvPr/>
          </p:nvCxnSpPr>
          <p:spPr>
            <a:xfrm flipV="1">
              <a:off x="742950" y="414813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45"/>
            <p:cNvCxnSpPr/>
            <p:nvPr/>
          </p:nvCxnSpPr>
          <p:spPr>
            <a:xfrm>
              <a:off x="736600" y="4440238"/>
              <a:ext cx="860425" cy="133350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46"/>
            <p:cNvCxnSpPr/>
            <p:nvPr/>
          </p:nvCxnSpPr>
          <p:spPr>
            <a:xfrm>
              <a:off x="1593850" y="4659313"/>
              <a:ext cx="862013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47"/>
            <p:cNvCxnSpPr/>
            <p:nvPr/>
          </p:nvCxnSpPr>
          <p:spPr>
            <a:xfrm flipV="1">
              <a:off x="1592263" y="4906963"/>
              <a:ext cx="863600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48"/>
            <p:cNvCxnSpPr/>
            <p:nvPr/>
          </p:nvCxnSpPr>
          <p:spPr>
            <a:xfrm flipV="1">
              <a:off x="733425" y="5135563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49"/>
            <p:cNvCxnSpPr/>
            <p:nvPr/>
          </p:nvCxnSpPr>
          <p:spPr>
            <a:xfrm>
              <a:off x="752475" y="53609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55"/>
            <p:cNvCxnSpPr/>
            <p:nvPr/>
          </p:nvCxnSpPr>
          <p:spPr>
            <a:xfrm>
              <a:off x="1763713" y="4800600"/>
              <a:ext cx="1571625" cy="131763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56"/>
            <p:cNvCxnSpPr/>
            <p:nvPr/>
          </p:nvCxnSpPr>
          <p:spPr>
            <a:xfrm flipV="1">
              <a:off x="1763713" y="5157788"/>
              <a:ext cx="157638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58"/>
            <p:cNvCxnSpPr/>
            <p:nvPr/>
          </p:nvCxnSpPr>
          <p:spPr>
            <a:xfrm flipV="1">
              <a:off x="733425" y="5684838"/>
              <a:ext cx="862013" cy="152400"/>
            </a:xfrm>
            <a:prstGeom prst="straightConnector1">
              <a:avLst/>
            </a:prstGeom>
            <a:ln>
              <a:solidFill>
                <a:srgbClr val="FFFF66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59"/>
            <p:cNvCxnSpPr/>
            <p:nvPr/>
          </p:nvCxnSpPr>
          <p:spPr>
            <a:xfrm>
              <a:off x="754063" y="5907088"/>
              <a:ext cx="860425" cy="131762"/>
            </a:xfrm>
            <a:prstGeom prst="straightConnector1">
              <a:avLst/>
            </a:prstGeom>
            <a:ln>
              <a:solidFill>
                <a:srgbClr val="FFFF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60"/>
            <p:cNvCxnSpPr/>
            <p:nvPr/>
          </p:nvCxnSpPr>
          <p:spPr>
            <a:xfrm flipV="1">
              <a:off x="744538" y="6175375"/>
              <a:ext cx="862012" cy="152400"/>
            </a:xfrm>
            <a:prstGeom prst="straightConnector1">
              <a:avLst/>
            </a:prstGeom>
            <a:ln>
              <a:solidFill>
                <a:srgbClr val="CCFFCC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62"/>
            <p:cNvSpPr txBox="1">
              <a:spLocks noChangeArrowheads="1"/>
            </p:cNvSpPr>
            <p:nvPr/>
          </p:nvSpPr>
          <p:spPr bwMode="auto">
            <a:xfrm>
              <a:off x="360363" y="1530350"/>
              <a:ext cx="7445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STA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5" name="テキスト ボックス 64"/>
            <p:cNvSpPr txBox="1">
              <a:spLocks noChangeArrowheads="1"/>
            </p:cNvSpPr>
            <p:nvPr/>
          </p:nvSpPr>
          <p:spPr bwMode="auto">
            <a:xfrm>
              <a:off x="1271588" y="1528763"/>
              <a:ext cx="7445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AP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6" name="テキスト ボックス 65"/>
            <p:cNvSpPr txBox="1">
              <a:spLocks noChangeArrowheads="1"/>
            </p:cNvSpPr>
            <p:nvPr/>
          </p:nvSpPr>
          <p:spPr bwMode="auto">
            <a:xfrm>
              <a:off x="2101850" y="1528763"/>
              <a:ext cx="7461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7" name="テキスト ボックス 66"/>
            <p:cNvSpPr txBox="1">
              <a:spLocks noChangeArrowheads="1"/>
            </p:cNvSpPr>
            <p:nvPr/>
          </p:nvSpPr>
          <p:spPr bwMode="auto">
            <a:xfrm>
              <a:off x="2706688" y="1528763"/>
              <a:ext cx="23526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DHCP/Default Gateway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8" name="テキスト ボックス 67"/>
            <p:cNvSpPr txBox="1">
              <a:spLocks noChangeArrowheads="1"/>
            </p:cNvSpPr>
            <p:nvPr/>
          </p:nvSpPr>
          <p:spPr bwMode="auto">
            <a:xfrm>
              <a:off x="3387725" y="2768600"/>
              <a:ext cx="16716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Discovery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39" name="テキスト ボックス 68"/>
            <p:cNvSpPr txBox="1">
              <a:spLocks noChangeArrowheads="1"/>
            </p:cNvSpPr>
            <p:nvPr/>
          </p:nvSpPr>
          <p:spPr bwMode="auto">
            <a:xfrm>
              <a:off x="3387725" y="3003550"/>
              <a:ext cx="12493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Offer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40" name="テキスト ボックス 69"/>
            <p:cNvSpPr txBox="1">
              <a:spLocks noChangeArrowheads="1"/>
            </p:cNvSpPr>
            <p:nvPr/>
          </p:nvSpPr>
          <p:spPr bwMode="auto">
            <a:xfrm>
              <a:off x="3387725" y="4730750"/>
              <a:ext cx="15224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Request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41" name="テキスト ボックス 70"/>
            <p:cNvSpPr txBox="1">
              <a:spLocks noChangeArrowheads="1"/>
            </p:cNvSpPr>
            <p:nvPr/>
          </p:nvSpPr>
          <p:spPr bwMode="auto">
            <a:xfrm>
              <a:off x="3387725" y="4948238"/>
              <a:ext cx="11398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DHCP ACK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42" name="直線矢印コネクタ 35"/>
            <p:cNvCxnSpPr/>
            <p:nvPr/>
          </p:nvCxnSpPr>
          <p:spPr>
            <a:xfrm>
              <a:off x="1763713" y="5414963"/>
              <a:ext cx="157638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38"/>
            <p:cNvCxnSpPr/>
            <p:nvPr/>
          </p:nvCxnSpPr>
          <p:spPr>
            <a:xfrm flipV="1">
              <a:off x="1763713" y="5837238"/>
              <a:ext cx="1566862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0"/>
            <p:cNvSpPr txBox="1">
              <a:spLocks noChangeArrowheads="1"/>
            </p:cNvSpPr>
            <p:nvPr/>
          </p:nvSpPr>
          <p:spPr bwMode="auto">
            <a:xfrm>
              <a:off x="3387725" y="5362575"/>
              <a:ext cx="32258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ARP Request to Default Gateway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45" name="テキスト ボックス 50"/>
            <p:cNvSpPr txBox="1">
              <a:spLocks noChangeArrowheads="1"/>
            </p:cNvSpPr>
            <p:nvPr/>
          </p:nvSpPr>
          <p:spPr bwMode="auto">
            <a:xfrm>
              <a:off x="3387725" y="5626100"/>
              <a:ext cx="32385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ARP Reply from Default Gateway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46" name="直線矢印コネクタ 51"/>
            <p:cNvCxnSpPr/>
            <p:nvPr/>
          </p:nvCxnSpPr>
          <p:spPr>
            <a:xfrm>
              <a:off x="1614488" y="2593975"/>
              <a:ext cx="862012" cy="131763"/>
            </a:xfrm>
            <a:prstGeom prst="straightConnector1">
              <a:avLst/>
            </a:prstGeom>
            <a:ln>
              <a:solidFill>
                <a:srgbClr val="CCFFCC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75"/>
            <p:cNvCxnSpPr/>
            <p:nvPr/>
          </p:nvCxnSpPr>
          <p:spPr>
            <a:xfrm rot="10800000" flipV="1">
              <a:off x="1614488" y="6038850"/>
              <a:ext cx="149225" cy="76200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79"/>
            <p:cNvCxnSpPr/>
            <p:nvPr/>
          </p:nvCxnSpPr>
          <p:spPr>
            <a:xfrm rot="10800000" flipH="1" flipV="1">
              <a:off x="1603375" y="2647950"/>
              <a:ext cx="149225" cy="77788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81"/>
            <p:cNvSpPr txBox="1"/>
            <p:nvPr/>
          </p:nvSpPr>
          <p:spPr>
            <a:xfrm>
              <a:off x="271233" y="3351501"/>
              <a:ext cx="461665" cy="1010027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  <a:cs typeface="+mn-cs"/>
                </a:rPr>
                <a:t>EAP-GPSK</a:t>
              </a:r>
              <a:endParaRPr lang="ja-JP" alt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テキスト ボックス 85"/>
            <p:cNvSpPr txBox="1"/>
            <p:nvPr/>
          </p:nvSpPr>
          <p:spPr>
            <a:xfrm>
              <a:off x="271233" y="5027894"/>
              <a:ext cx="461665" cy="110955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dirty="0">
                  <a:latin typeface="+mn-lt"/>
                  <a:ea typeface="+mn-ea"/>
                  <a:cs typeface="+mn-cs"/>
                </a:rPr>
                <a:t>EAPOL-Key</a:t>
              </a:r>
              <a:endParaRPr lang="ja-JP" alt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テキスト ボックス 86"/>
            <p:cNvSpPr txBox="1">
              <a:spLocks noChangeArrowheads="1"/>
            </p:cNvSpPr>
            <p:nvPr/>
          </p:nvSpPr>
          <p:spPr bwMode="auto">
            <a:xfrm rot="513966">
              <a:off x="1666875" y="2484438"/>
              <a:ext cx="6985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EAPOL-Start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52" name="テキスト ボックス 87"/>
            <p:cNvSpPr txBox="1">
              <a:spLocks noChangeArrowheads="1"/>
            </p:cNvSpPr>
            <p:nvPr/>
          </p:nvSpPr>
          <p:spPr bwMode="auto">
            <a:xfrm rot="20921591">
              <a:off x="1712913" y="4908550"/>
              <a:ext cx="8080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EAPOL-Success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53" name="テキスト ボックス 96"/>
            <p:cNvSpPr txBox="1">
              <a:spLocks noChangeArrowheads="1"/>
            </p:cNvSpPr>
            <p:nvPr/>
          </p:nvSpPr>
          <p:spPr bwMode="auto">
            <a:xfrm>
              <a:off x="5557838" y="2073275"/>
              <a:ext cx="2592387" cy="9239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Association Request with:</a:t>
              </a:r>
            </a:p>
            <a:p>
              <a:r>
                <a:rPr lang="en-US" altLang="ja-JP">
                  <a:latin typeface="Calibri" charset="0"/>
                </a:rPr>
                <a:t>	AS Selector</a:t>
              </a:r>
            </a:p>
            <a:p>
              <a:r>
                <a:rPr lang="en-US" altLang="ja-JP">
                  <a:latin typeface="Calibri" charset="0"/>
                </a:rPr>
                <a:t>	DHCP Discovery</a:t>
              </a:r>
              <a:endParaRPr lang="ja-JP" altLang="en-US">
                <a:latin typeface="Calibri" charset="0"/>
              </a:endParaRPr>
            </a:p>
          </p:txBody>
        </p:sp>
        <p:sp>
          <p:nvSpPr>
            <p:cNvPr id="54" name="テキスト ボックス 97"/>
            <p:cNvSpPr txBox="1">
              <a:spLocks noChangeArrowheads="1"/>
            </p:cNvSpPr>
            <p:nvPr/>
          </p:nvSpPr>
          <p:spPr bwMode="auto">
            <a:xfrm>
              <a:off x="4910138" y="4144963"/>
              <a:ext cx="3994150" cy="922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Association Response with:</a:t>
              </a:r>
            </a:p>
            <a:p>
              <a:r>
                <a:rPr lang="en-US" altLang="ja-JP">
                  <a:latin typeface="Calibri" charset="0"/>
                </a:rPr>
                <a:t>	DHCP ACK</a:t>
              </a:r>
            </a:p>
            <a:p>
              <a:r>
                <a:rPr lang="en-US" altLang="ja-JP">
                  <a:latin typeface="Calibri" charset="0"/>
                </a:rPr>
                <a:t>	Gratuitous ARP for Default Gateway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55" name="直線コネクタ 99"/>
            <p:cNvCxnSpPr/>
            <p:nvPr/>
          </p:nvCxnSpPr>
          <p:spPr>
            <a:xfrm rot="10800000">
              <a:off x="1271588" y="2247900"/>
              <a:ext cx="4278312" cy="1588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103"/>
            <p:cNvCxnSpPr/>
            <p:nvPr/>
          </p:nvCxnSpPr>
          <p:spPr>
            <a:xfrm rot="5400000">
              <a:off x="1149350" y="2343150"/>
              <a:ext cx="215900" cy="381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105"/>
            <p:cNvCxnSpPr/>
            <p:nvPr/>
          </p:nvCxnSpPr>
          <p:spPr>
            <a:xfrm rot="16200000" flipH="1">
              <a:off x="1079500" y="6369050"/>
              <a:ext cx="215900" cy="3810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107"/>
            <p:cNvCxnSpPr/>
            <p:nvPr/>
          </p:nvCxnSpPr>
          <p:spPr>
            <a:xfrm>
              <a:off x="1212850" y="6483350"/>
              <a:ext cx="5695950" cy="7938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109"/>
            <p:cNvCxnSpPr>
              <a:endCxn id="54" idx="2"/>
            </p:cNvCxnSpPr>
            <p:nvPr/>
          </p:nvCxnSpPr>
          <p:spPr>
            <a:xfrm rot="5400000" flipH="1" flipV="1">
              <a:off x="6195219" y="5779294"/>
              <a:ext cx="1423988" cy="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115"/>
            <p:cNvCxnSpPr/>
            <p:nvPr/>
          </p:nvCxnSpPr>
          <p:spPr>
            <a:xfrm rot="10800000" flipV="1">
              <a:off x="1238250" y="3589338"/>
              <a:ext cx="863600" cy="836612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テキスト ボックス 63"/>
            <p:cNvSpPr txBox="1"/>
            <p:nvPr/>
          </p:nvSpPr>
          <p:spPr>
            <a:xfrm>
              <a:off x="1473200" y="2780081"/>
              <a:ext cx="400110" cy="250415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latin typeface="+mn-lt"/>
                  <a:ea typeface="+mn-ea"/>
                  <a:cs typeface="+mn-cs"/>
                </a:rPr>
                <a:t>Parallel Processing for EAP and IP</a:t>
              </a:r>
              <a:endParaRPr lang="ja-JP" altLang="en-US" sz="1400" dirty="0"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2" name="直線コネクタ 71"/>
            <p:cNvCxnSpPr/>
            <p:nvPr/>
          </p:nvCxnSpPr>
          <p:spPr>
            <a:xfrm>
              <a:off x="1651000" y="6127750"/>
              <a:ext cx="292100" cy="158750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テキスト ボックス 73"/>
            <p:cNvSpPr txBox="1">
              <a:spLocks noChangeArrowheads="1"/>
            </p:cNvSpPr>
            <p:nvPr/>
          </p:nvSpPr>
          <p:spPr bwMode="auto">
            <a:xfrm>
              <a:off x="1854200" y="6159500"/>
              <a:ext cx="3403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>
                  <a:latin typeface="Calibri" charset="0"/>
                </a:rPr>
                <a:t>AP waits for finishing both processes for EAP and IP.</a:t>
              </a:r>
              <a:endParaRPr lang="ja-JP" altLang="en-US" sz="1200">
                <a:latin typeface="Calibri" charset="0"/>
              </a:endParaRPr>
            </a:p>
          </p:txBody>
        </p:sp>
        <p:cxnSp>
          <p:nvCxnSpPr>
            <p:cNvPr id="64" name="直線矢印コネクタ 61"/>
            <p:cNvCxnSpPr/>
            <p:nvPr/>
          </p:nvCxnSpPr>
          <p:spPr>
            <a:xfrm flipV="1">
              <a:off x="742950" y="4094163"/>
              <a:ext cx="850900" cy="141287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テキスト ボックス 82"/>
            <p:cNvSpPr txBox="1">
              <a:spLocks noChangeArrowheads="1"/>
            </p:cNvSpPr>
            <p:nvPr/>
          </p:nvSpPr>
          <p:spPr bwMode="auto">
            <a:xfrm rot="21076346">
              <a:off x="919163" y="4059238"/>
              <a:ext cx="59848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66" name="テキスト ボックス 83"/>
            <p:cNvSpPr txBox="1">
              <a:spLocks noChangeArrowheads="1"/>
            </p:cNvSpPr>
            <p:nvPr/>
          </p:nvSpPr>
          <p:spPr bwMode="auto">
            <a:xfrm>
              <a:off x="4068763" y="3398838"/>
              <a:ext cx="4835525" cy="368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>
                  <a:latin typeface="Calibri" charset="0"/>
                </a:rPr>
                <a:t>Any packet can be used to transfer DHCP packets</a:t>
              </a:r>
              <a:endParaRPr lang="ja-JP" altLang="en-US">
                <a:latin typeface="Calibri" charset="0"/>
              </a:endParaRPr>
            </a:p>
          </p:txBody>
        </p:sp>
        <p:cxnSp>
          <p:nvCxnSpPr>
            <p:cNvPr id="67" name="直線コネクタ 88"/>
            <p:cNvCxnSpPr/>
            <p:nvPr/>
          </p:nvCxnSpPr>
          <p:spPr>
            <a:xfrm rot="10800000">
              <a:off x="2101850" y="3589338"/>
              <a:ext cx="1966913" cy="1587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90"/>
            <p:cNvCxnSpPr/>
            <p:nvPr/>
          </p:nvCxnSpPr>
          <p:spPr>
            <a:xfrm rot="10800000" flipV="1">
              <a:off x="1257300" y="3590925"/>
              <a:ext cx="844550" cy="531813"/>
            </a:xfrm>
            <a:prstGeom prst="line">
              <a:avLst/>
            </a:prstGeom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92"/>
            <p:cNvCxnSpPr/>
            <p:nvPr/>
          </p:nvCxnSpPr>
          <p:spPr>
            <a:xfrm>
              <a:off x="744538" y="4383088"/>
              <a:ext cx="858837" cy="131762"/>
            </a:xfrm>
            <a:prstGeom prst="straightConnector1">
              <a:avLst/>
            </a:prstGeom>
            <a:ln>
              <a:solidFill>
                <a:schemeClr val="accent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テキスト ボックス 94"/>
            <p:cNvSpPr txBox="1">
              <a:spLocks noChangeArrowheads="1"/>
            </p:cNvSpPr>
            <p:nvPr/>
          </p:nvSpPr>
          <p:spPr bwMode="auto">
            <a:xfrm rot="496741">
              <a:off x="863600" y="4351338"/>
              <a:ext cx="6000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71" name="テキスト ボックス 98"/>
            <p:cNvSpPr txBox="1">
              <a:spLocks noChangeArrowheads="1"/>
            </p:cNvSpPr>
            <p:nvPr/>
          </p:nvSpPr>
          <p:spPr bwMode="auto">
            <a:xfrm rot="21076346">
              <a:off x="868363" y="6096000"/>
              <a:ext cx="6000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  <p:sp>
          <p:nvSpPr>
            <p:cNvPr id="72" name="テキスト ボックス 100"/>
            <p:cNvSpPr txBox="1">
              <a:spLocks noChangeArrowheads="1"/>
            </p:cNvSpPr>
            <p:nvPr/>
          </p:nvSpPr>
          <p:spPr bwMode="auto">
            <a:xfrm rot="496741">
              <a:off x="881063" y="2446338"/>
              <a:ext cx="6000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800">
                  <a:latin typeface="Calibri" charset="0"/>
                </a:rPr>
                <a:t>Piggyback</a:t>
              </a:r>
              <a:endParaRPr lang="ja-JP" altLang="en-US" sz="800">
                <a:latin typeface="Calibri" charset="0"/>
              </a:endParaRPr>
            </a:p>
          </p:txBody>
        </p:sp>
      </p:grp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7239000" y="60198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1008r2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100" b="1" kern="0" dirty="0" smtClean="0">
                <a:solidFill>
                  <a:srgbClr val="0000FF"/>
                </a:solidFill>
                <a:latin typeface="+mn-lt"/>
                <a:ea typeface="ＭＳ Ｐゴシック" charset="-128"/>
              </a:rPr>
              <a:t>(*) refers to “Plan B”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Gains with</a:t>
            </a:r>
            <a:r>
              <a:rPr lang="en-US" dirty="0" smtClean="0"/>
              <a:t> Piggybacking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62484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11-10/0988r0  &amp;  11-10/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980r1</a:t>
            </a:r>
          </a:p>
        </p:txBody>
      </p:sp>
      <p:sp>
        <p:nvSpPr>
          <p:cNvPr id="10" name="Pfeil nach oben 9"/>
          <p:cNvSpPr/>
          <p:nvPr/>
        </p:nvSpPr>
        <p:spPr bwMode="auto">
          <a:xfrm>
            <a:off x="4953000" y="3352800"/>
            <a:ext cx="228600" cy="609600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181600" y="35814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OFDM6 numbers for evaluation of overall performance gain</a:t>
            </a:r>
            <a:endParaRPr lang="en-US" dirty="0"/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685800" y="43434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600" b="1" kern="0" dirty="0" smtClean="0">
                <a:latin typeface="+mn-lt"/>
                <a:ea typeface="ＭＳ Ｐゴシック" charset="-128"/>
                <a:cs typeface="ＭＳ Ｐゴシック" charset="-128"/>
              </a:rPr>
              <a:t>Reduced number of messages account mostly for performance gain </a:t>
            </a:r>
            <a:br>
              <a:rPr lang="en-US" sz="1600" b="1" kern="0" dirty="0" smtClean="0">
                <a:latin typeface="+mn-lt"/>
                <a:ea typeface="ＭＳ Ｐゴシック" charset="-128"/>
                <a:cs typeface="ＭＳ Ｐゴシック" charset="-128"/>
              </a:rPr>
            </a:br>
            <a:r>
              <a:rPr lang="en-US" sz="1600" b="1" kern="0" dirty="0" smtClean="0">
                <a:latin typeface="+mn-lt"/>
                <a:ea typeface="ＭＳ Ｐゴシック" charset="-128"/>
                <a:cs typeface="ＭＳ Ｐゴシック" charset="-128"/>
              </a:rPr>
              <a:t>(less overhead due to 802.11 header)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Further improvements might be possible: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b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</a:br>
            <a:r>
              <a:rPr lang="en-US" sz="1600" b="1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General security comments by Bob </a:t>
            </a:r>
            <a:r>
              <a:rPr lang="en-US" sz="1600" b="1" kern="0" noProof="0" dirty="0" err="1" smtClean="0">
                <a:latin typeface="+mn-lt"/>
                <a:ea typeface="ＭＳ Ｐゴシック" charset="-128"/>
                <a:cs typeface="ＭＳ Ｐゴシック" charset="-128"/>
              </a:rPr>
              <a:t>Moskowitz</a:t>
            </a:r>
            <a:r>
              <a:rPr lang="en-US" sz="1600" b="1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 regarding FIA: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1400" b="1" kern="0" dirty="0" smtClean="0">
                <a:latin typeface="+mn-lt"/>
                <a:ea typeface="ＭＳ Ｐゴシック" charset="-128"/>
                <a:cs typeface="ＭＳ Ｐゴシック" charset="-128"/>
              </a:rPr>
              <a:t>Secure fast authentication can be achieved by 4 message exchanges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1400" b="1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Example to prove technical feasibility: HIP</a:t>
            </a:r>
            <a:endParaRPr lang="en-US" sz="1600" b="1" kern="0" noProof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13" name="Inhaltsplatzhalter 12"/>
          <p:cNvGraphicFramePr>
            <a:graphicFrameLocks noGrp="1"/>
          </p:cNvGraphicFramePr>
          <p:nvPr>
            <p:ph idx="1"/>
          </p:nvPr>
        </p:nvGraphicFramePr>
        <p:xfrm>
          <a:off x="152400" y="2085340"/>
          <a:ext cx="8991600" cy="1038860"/>
        </p:xfrm>
        <a:graphic>
          <a:graphicData uri="http://schemas.openxmlformats.org/drawingml/2006/table">
            <a:tbl>
              <a:tblPr/>
              <a:tblGrid>
                <a:gridCol w="2697480"/>
                <a:gridCol w="899160"/>
                <a:gridCol w="899160"/>
                <a:gridCol w="899160"/>
                <a:gridCol w="899160"/>
                <a:gridCol w="899160"/>
                <a:gridCol w="899160"/>
                <a:gridCol w="89916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 err="1">
                          <a:latin typeface="Arial"/>
                        </a:rPr>
                        <a:t>Method</a:t>
                      </a:r>
                      <a:endParaRPr lang="de-DE" sz="1200" b="0" i="0" u="none" strike="noStrike" dirty="0">
                        <a:latin typeface="Arial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Message Exchange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39966"/>
                          </a:solidFill>
                          <a:latin typeface="ＭＳ Ｐゴシック"/>
                        </a:rPr>
                        <a:t>Connecting Duration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339966"/>
                          </a:solidFill>
                          <a:latin typeface="ＭＳ Ｐゴシック"/>
                        </a:rPr>
                        <a:t>Airtime Consumption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DS1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DS1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OFDM54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>
                          <a:latin typeface="Arial"/>
                        </a:rPr>
                        <a:t>IEEE802.11i (EAP-GPSK)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108,664μS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76,989μS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72,092μS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49,232μS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9,257μS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3,962μS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latin typeface="Arial"/>
                        </a:rPr>
                        <a:t>Optimize EAP-GPSK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97,160μS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69,323μS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64,894μS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41,836μS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7,774μS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3,046μS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latin typeface="Arial"/>
                        </a:rPr>
                        <a:t>Optimize</a:t>
                      </a:r>
                      <a:r>
                        <a:rPr lang="de-DE" sz="1200" b="0" i="0" u="none" strike="noStrike" dirty="0">
                          <a:latin typeface="Arial"/>
                        </a:rPr>
                        <a:t> EAP-GPSK </a:t>
                      </a:r>
                      <a:r>
                        <a:rPr lang="de-DE" sz="1200" b="0" i="0" u="none" strike="noStrike" dirty="0" err="1">
                          <a:latin typeface="Arial"/>
                        </a:rPr>
                        <a:t>w/piggyback</a:t>
                      </a:r>
                      <a:r>
                        <a:rPr lang="de-DE" sz="1200" b="0" i="0" u="none" strike="noStrike" dirty="0">
                          <a:latin typeface="Arial"/>
                        </a:rPr>
                        <a:t> B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65,488μS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39,937μS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35,762μS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36,272μS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>
                          <a:latin typeface="Arial"/>
                        </a:rPr>
                        <a:t>6,571μS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i="0" u="none" strike="noStrike" dirty="0">
                          <a:latin typeface="Arial"/>
                        </a:rPr>
                        <a:t>2,197μS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Fast Initial Link Set-Up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762000"/>
          </a:xfrm>
        </p:spPr>
        <p:txBody>
          <a:bodyPr/>
          <a:lstStyle/>
          <a:p>
            <a:r>
              <a:rPr lang="en-US" sz="1400" dirty="0" smtClean="0"/>
              <a:t>Total time for Link Set-Up for shown technical feasible solutions:</a:t>
            </a:r>
          </a:p>
          <a:p>
            <a:pPr lvl="1"/>
            <a:r>
              <a:rPr lang="en-US" sz="1200" dirty="0" smtClean="0">
                <a:solidFill>
                  <a:srgbClr val="0000FF"/>
                </a:solidFill>
              </a:rPr>
              <a:t>Today per 802.11-2007: 179ms – 2377 ms</a:t>
            </a:r>
          </a:p>
          <a:p>
            <a:pPr lvl="1"/>
            <a:r>
              <a:rPr lang="en-US" sz="1200" dirty="0" smtClean="0">
                <a:solidFill>
                  <a:srgbClr val="0000FF"/>
                </a:solidFill>
              </a:rPr>
              <a:t>With Fast Initial Link-Set Up: 38ms – 86ms</a:t>
            </a:r>
          </a:p>
          <a:p>
            <a:r>
              <a:rPr lang="en-US" sz="1400" dirty="0" smtClean="0"/>
              <a:t>Considering all link set-up phases simultaneously results in largest performance improvement</a:t>
            </a:r>
          </a:p>
          <a:p>
            <a:pPr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Modified Scope to include all phases of initial link set-up</a:t>
            </a:r>
            <a:br>
              <a:rPr lang="en-US" sz="1400" dirty="0" smtClean="0">
                <a:sym typeface="Wingdings"/>
              </a:rPr>
            </a:b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Required security level of</a:t>
            </a:r>
            <a:r>
              <a:rPr lang="en-US" sz="1400" dirty="0" smtClean="0">
                <a:sym typeface="Wingdings"/>
              </a:rPr>
              <a:t> RSNA </a:t>
            </a:r>
            <a:r>
              <a:rPr lang="en-US" sz="1400" dirty="0" smtClean="0">
                <a:sym typeface="Wingdings"/>
              </a:rPr>
              <a:t>in Scope</a:t>
            </a:r>
            <a:br>
              <a:rPr lang="en-US" sz="1400" dirty="0" smtClean="0">
                <a:sym typeface="Wingdings"/>
              </a:rPr>
            </a:br>
            <a:r>
              <a:rPr lang="en-US" sz="1400" dirty="0" err="1" smtClean="0">
                <a:sym typeface="Wingdings"/>
              </a:rPr>
              <a:t></a:t>
            </a:r>
            <a:r>
              <a:rPr lang="en-US" sz="1400" dirty="0" smtClean="0">
                <a:sym typeface="Wingdings"/>
              </a:rPr>
              <a:t> Review by security experts before letter ballot</a:t>
            </a:r>
            <a:endParaRPr lang="en-US" sz="14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228600" y="1219200"/>
          <a:ext cx="8610601" cy="321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3"/>
                <a:gridCol w="704824"/>
                <a:gridCol w="904524"/>
                <a:gridCol w="1230739"/>
                <a:gridCol w="1717775"/>
                <a:gridCol w="1350913"/>
                <a:gridCol w="1350913"/>
              </a:tblGrid>
              <a:tr h="42672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AP Discovery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Discovery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TSF Sync.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(1 additional scan)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Auth. &amp; Assoc.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Higher Layer</a:t>
                      </a:r>
                    </a:p>
                    <a:p>
                      <a:r>
                        <a:rPr lang="en-US" sz="1400" dirty="0" smtClean="0"/>
                        <a:t>(DHCP / IP)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passive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 ms</a:t>
                      </a:r>
                    </a:p>
                    <a:p>
                      <a:r>
                        <a:rPr lang="en-US" sz="1400" dirty="0" smtClean="0"/>
                        <a:t>(not @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 to 2300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EAP-GPSK</a:t>
                      </a:r>
                      <a:r>
                        <a:rPr lang="en-US" sz="1200" baseline="0" dirty="0" smtClean="0"/>
                        <a:t> @ OFDM6</a:t>
                      </a:r>
                      <a:r>
                        <a:rPr lang="en-US" sz="1400" baseline="0" dirty="0" smtClean="0"/>
                        <a:t>: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6ms + 71ms processing time 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achievement (</a:t>
                      </a:r>
                      <a:r>
                        <a:rPr lang="en-US" sz="1400" baseline="0" dirty="0" err="1" smtClean="0"/>
                        <a:t>w</a:t>
                      </a:r>
                      <a:r>
                        <a:rPr lang="en-US" sz="1400" baseline="0" dirty="0" smtClean="0"/>
                        <a:t>/ knowledge)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</a:p>
                    <a:p>
                      <a:r>
                        <a:rPr lang="en-US" sz="1400" dirty="0" smtClean="0"/>
                        <a:t>(possible at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1200" dirty="0" smtClean="0"/>
                        <a:t>EAP-GPSK w/ </a:t>
                      </a:r>
                      <a:r>
                        <a:rPr lang="de-DE" sz="1200" dirty="0" err="1" smtClean="0"/>
                        <a:t>Piggback</a:t>
                      </a:r>
                      <a:r>
                        <a:rPr lang="de-DE" sz="1200" dirty="0" smtClean="0"/>
                        <a:t>@ OFDM6:</a:t>
                      </a:r>
                    </a:p>
                    <a:p>
                      <a:pPr algn="ctr"/>
                      <a:r>
                        <a:rPr lang="en-US" sz="1400" dirty="0" smtClean="0"/>
                        <a:t>5ms + </a:t>
                      </a:r>
                      <a:r>
                        <a:rPr lang="en-US" sz="1400" dirty="0" smtClean="0"/>
                        <a:t>35ms </a:t>
                      </a:r>
                      <a:r>
                        <a:rPr lang="en-US" sz="1400" dirty="0" smtClean="0"/>
                        <a:t>processing time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(reduced number of messages require less processing time, further optimization might be possible)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Rel. document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10/0922r2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802.11u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10/988r0  &amp;  10/</a:t>
                      </a:r>
                      <a:r>
                        <a:rPr lang="en-US" sz="1400" baseline="0" dirty="0" smtClean="0"/>
                        <a:t>1008r2  </a:t>
                      </a:r>
                      <a:r>
                        <a:rPr lang="en-US" sz="1400" baseline="0" dirty="0" smtClean="0"/>
                        <a:t>&amp; 11-10/980r0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A83F617-B944-4D4E-B442-87673AFB8A0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11-10/853r1: Some concerns about FIA (Emily </a:t>
            </a:r>
            <a:r>
              <a:rPr lang="en-US" sz="1600" dirty="0" err="1" smtClean="0"/>
              <a:t>Qi</a:t>
            </a:r>
            <a:r>
              <a:rPr lang="en-US" sz="1600" dirty="0" smtClean="0"/>
              <a:t> and Jesse Walker, Intel)</a:t>
            </a:r>
          </a:p>
          <a:p>
            <a:r>
              <a:rPr lang="en-US" sz="1600" dirty="0" smtClean="0"/>
              <a:t>11-10/922r2: Achievable gains in AP discovery (Marc Emmelmann,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FOKUS)</a:t>
            </a:r>
          </a:p>
          <a:p>
            <a:r>
              <a:rPr lang="en-US" sz="1600" dirty="0" smtClean="0"/>
              <a:t>11-10/965r1: Potential performance improvement with fast initial link set-up (Marc Emmelmann,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FOKUS &amp; Root Inc.)</a:t>
            </a:r>
          </a:p>
          <a:p>
            <a:r>
              <a:rPr lang="en-US" sz="1600" dirty="0" smtClean="0"/>
              <a:t>11-10/988r1: Protocol comparison (Hitoshi Morioka, Root Inc.)</a:t>
            </a:r>
          </a:p>
          <a:p>
            <a:r>
              <a:rPr lang="en-US" sz="1600" dirty="0" smtClean="0"/>
              <a:t>11-10/</a:t>
            </a:r>
            <a:r>
              <a:rPr lang="en-US" sz="1600" dirty="0" smtClean="0"/>
              <a:t>1008r2: </a:t>
            </a:r>
            <a:r>
              <a:rPr lang="en-US" sz="1600" dirty="0" smtClean="0"/>
              <a:t>Parallel processing for upper layer (Hiroki Nakano, TNT Inc.)</a:t>
            </a:r>
          </a:p>
          <a:p>
            <a:r>
              <a:rPr lang="en-US" sz="1600" dirty="0" smtClean="0"/>
              <a:t>11-10/980r0: FIA Security Analysis Bob </a:t>
            </a:r>
            <a:r>
              <a:rPr lang="en-US" sz="1600" dirty="0" err="1" smtClean="0"/>
              <a:t>Moskowitz</a:t>
            </a:r>
            <a:endParaRPr lang="en-US" sz="1600" dirty="0" smtClean="0"/>
          </a:p>
          <a:p>
            <a:r>
              <a:rPr lang="en-US" sz="1600" dirty="0" smtClean="0"/>
              <a:t>11-10/832r0: Comments to PAR &amp; 5C (M. Emmelmann, </a:t>
            </a:r>
            <a:r>
              <a:rPr lang="en-US" sz="1600" dirty="0" err="1" smtClean="0"/>
              <a:t>Fraunhofer</a:t>
            </a:r>
            <a:r>
              <a:rPr lang="en-US" sz="1600" dirty="0" smtClean="0"/>
              <a:t> FOKUS &amp; Root Inc.)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93C9030-74CD-F543-AEA7-7431746669C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summarizes submissions being presented to IEEE 802.11 FIA SG from May 2010 (after the Beijing Interim) until September 2010.</a:t>
            </a:r>
          </a:p>
          <a:p>
            <a:pPr>
              <a:buFontTx/>
              <a:buNone/>
            </a:pPr>
            <a:r>
              <a:rPr lang="en-US" dirty="0" smtClean="0"/>
              <a:t>The goal is to underline how the Study Group incorporated comments to the original PAR&amp;5C and modified the latter accordingly, mainly to address security concerns and to extend the scope of the PAR to include all phases of a Fast Initial Link Set-Up.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D7AEB09-DC9F-0740-BA13-CB5C7312DE3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FIA to Fast Initial Link Set-Up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GB" sz="1800" dirty="0" smtClean="0"/>
              <a:t>Comments suggested to </a:t>
            </a:r>
            <a:r>
              <a:rPr lang="en-GB" sz="1800" dirty="0" smtClean="0">
                <a:solidFill>
                  <a:srgbClr val="0000FF"/>
                </a:solidFill>
              </a:rPr>
              <a:t>extend the scope </a:t>
            </a:r>
            <a:r>
              <a:rPr lang="en-GB" sz="1800" dirty="0" smtClean="0"/>
              <a:t>from only focusing on the authentication phase to additionally </a:t>
            </a:r>
            <a:r>
              <a:rPr lang="en-GB" sz="1800" dirty="0" smtClean="0">
                <a:solidFill>
                  <a:srgbClr val="0000FF"/>
                </a:solidFill>
              </a:rPr>
              <a:t>include all phases of Fast Initial Link Set-Up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143000" y="3200400"/>
          <a:ext cx="6934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  <a:gridCol w="1066800"/>
                <a:gridCol w="1676400"/>
                <a:gridCol w="990600"/>
                <a:gridCol w="1524000"/>
              </a:tblGrid>
              <a:tr h="7924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Auth. &amp; Assoc.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4419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FIA </a:t>
            </a:r>
            <a:r>
              <a:rPr lang="en-GB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has analyzed the performance of all link set-up phases (as imposed by IEEE 802.11-2007) and identified potentials for performance improvement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The</a:t>
            </a:r>
            <a:r>
              <a:rPr kumimoji="0" lang="en-GB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following summary of this analyzes is in support of establishing a Fast </a:t>
            </a:r>
            <a:r>
              <a:rPr lang="en-GB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Initial Link Set-Up Task Group showing potential improvement and technical feasibility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1143000" y="3200400"/>
          <a:ext cx="6934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990600"/>
                <a:gridCol w="1066800"/>
                <a:gridCol w="1676400"/>
                <a:gridCol w="990600"/>
                <a:gridCol w="1524000"/>
              </a:tblGrid>
              <a:tr h="7924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 Discovery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Network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Discovery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TSF Sync.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(1 additional scan)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Auth. &amp; Assoc.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Higher Layer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(DHCP / IP)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September 2010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C7D7AEC-4148-994E-82A3-17C69BDC54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GB" dirty="0" smtClean="0"/>
              <a:t>Access Point Discovery: Today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257800"/>
            <a:ext cx="7086600" cy="381000"/>
          </a:xfrm>
        </p:spPr>
        <p:txBody>
          <a:bodyPr/>
          <a:lstStyle/>
          <a:p>
            <a:r>
              <a:rPr lang="en-US" sz="1200" dirty="0" smtClean="0"/>
              <a:t>Note:</a:t>
            </a:r>
          </a:p>
          <a:p>
            <a:pPr lvl="1"/>
            <a:r>
              <a:rPr lang="en-US" sz="1200" dirty="0" err="1" smtClean="0"/>
              <a:t>Qi</a:t>
            </a:r>
            <a:r>
              <a:rPr lang="en-US" sz="1200" dirty="0" smtClean="0"/>
              <a:t> &amp; Walker (11-10/853r1) provide worst case approximations of up to 3400ms.</a:t>
            </a:r>
          </a:p>
          <a:p>
            <a:pPr lvl="1"/>
            <a:r>
              <a:rPr lang="en-US" sz="1200" dirty="0" smtClean="0"/>
              <a:t>11-10/922r2 contains details how the assumptions behind the expected mean calculation for the values presented herein</a:t>
            </a:r>
            <a:endParaRPr lang="en-US" sz="1200" dirty="0"/>
          </a:p>
        </p:txBody>
      </p:sp>
      <p:sp>
        <p:nvSpPr>
          <p:cNvPr id="7" name="Textfeld 6"/>
          <p:cNvSpPr txBox="1"/>
          <p:nvPr/>
        </p:nvSpPr>
        <p:spPr>
          <a:xfrm>
            <a:off x="152400" y="28898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152400" y="32347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396702" y="16263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478435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160217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273095" y="2819400"/>
            <a:ext cx="26225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16200000" flipH="1">
            <a:off x="419101" y="2552700"/>
            <a:ext cx="2057401" cy="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849078" y="25320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>
            <a:endCxn id="9" idx="2"/>
          </p:cNvCxnSpPr>
          <p:nvPr/>
        </p:nvCxnSpPr>
        <p:spPr>
          <a:xfrm rot="16200000" flipV="1">
            <a:off x="1584678" y="2956278"/>
            <a:ext cx="1216416" cy="338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413735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76200" y="15973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2138507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501428" y="32569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251256" y="32569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3276600" y="1524000"/>
            <a:ext cx="5562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Potentials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for improvement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Return from scanning procedure after having found the 1</a:t>
            </a:r>
            <a:r>
              <a:rPr kumimoji="0" lang="en-US" sz="160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st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AP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1600" kern="0" dirty="0" smtClean="0">
                <a:latin typeface="+mn-lt"/>
                <a:ea typeface="ＭＳ Ｐゴシック" charset="-128"/>
                <a:cs typeface="ＭＳ Ｐゴシック" charset="-128"/>
              </a:rPr>
              <a:t>Use “external” knowledge on which channels to scan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What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about 5GHz operation—really only passive scanning or are there potential alternatives </a:t>
            </a:r>
            <a:r>
              <a:rPr lang="en-US" sz="1600" kern="0" noProof="0" dirty="0" smtClean="0">
                <a:latin typeface="+mn-lt"/>
                <a:ea typeface="ＭＳ Ｐゴシック" charset="-128"/>
                <a:cs typeface="ＭＳ Ｐゴシック" charset="-128"/>
              </a:rPr>
              <a:t>for faster AP discovery?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3" name="Rectangle 3"/>
          <p:cNvSpPr txBox="1">
            <a:spLocks noChangeArrowheads="1"/>
          </p:cNvSpPr>
          <p:nvPr/>
        </p:nvSpPr>
        <p:spPr bwMode="auto">
          <a:xfrm>
            <a:off x="7315200" y="61722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Return after 1</a:t>
            </a:r>
            <a:r>
              <a:rPr lang="en-US" baseline="30000" dirty="0" smtClean="0"/>
              <a:t>st</a:t>
            </a:r>
            <a:r>
              <a:rPr lang="en-US" dirty="0" smtClean="0"/>
              <a:t> AP is found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28136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1585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5501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3269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3269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120695" y="2743200"/>
            <a:ext cx="41465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16200000" flipH="1">
            <a:off x="305037" y="2435814"/>
            <a:ext cx="2087562" cy="455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4558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2873479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28267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5211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28267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1807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1807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327740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2799406" y="23269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3269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28267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28267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177790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1807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2893174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Nach oben gekrümmter Pfeil 55"/>
          <p:cNvSpPr/>
          <p:nvPr/>
        </p:nvSpPr>
        <p:spPr>
          <a:xfrm>
            <a:off x="2057400" y="3429000"/>
            <a:ext cx="151105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7" name="Textfeld 56"/>
          <p:cNvSpPr txBox="1"/>
          <p:nvPr/>
        </p:nvSpPr>
        <p:spPr>
          <a:xfrm>
            <a:off x="1981200" y="3609201"/>
            <a:ext cx="1636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Inhaltsplatzhalter 2"/>
          <p:cNvSpPr txBox="1">
            <a:spLocks/>
          </p:cNvSpPr>
          <p:nvPr/>
        </p:nvSpPr>
        <p:spPr bwMode="auto">
          <a:xfrm>
            <a:off x="76200" y="39624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Passive scanning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Theoretically, this is </a:t>
            </a:r>
            <a:r>
              <a:rPr lang="en-US" sz="1600" kern="0" dirty="0" smtClean="0">
                <a:latin typeface="+mn-lt"/>
                <a:ea typeface="ＭＳ Ｐゴシック" charset="-128"/>
              </a:rPr>
              <a:t>possible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: “shall listen to each channel scanned for no longer than a maximum duration defined by the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MaxChannelTime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“ [11REVmb-D4,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Cls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11.1.3.1]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BUT: currently, there is not option to the MLME-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SCAN.request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primitive forcing this behavior.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scanning: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Not possible right now: “…. [scan until]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ProbeTimer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reaches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MaxChannelTime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, process all received probe responses“ [11REVmb-D4,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Cls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 11.1.3.2.2]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 bwMode="auto">
          <a:xfrm>
            <a:off x="73152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Reduction of number of channels to scan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30422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3871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7787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76864" y="1524000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4229168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52065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20443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534790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 flipV="1">
            <a:off x="120695" y="2971800"/>
            <a:ext cx="57467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266937" y="2671878"/>
            <a:ext cx="2087562" cy="30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6844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4887426" y="2797961"/>
            <a:ext cx="1836792" cy="2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V="1">
            <a:off x="4440337" y="3065914"/>
            <a:ext cx="1157970" cy="19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V="1">
            <a:off x="5929577" y="3107354"/>
            <a:ext cx="1240786" cy="6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3102079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30553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7497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30553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4093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409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01126" y="3412344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5065150" y="3412344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4215658" y="3048266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25407" y="30553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88165" y="1637593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sp>
        <p:nvSpPr>
          <p:cNvPr id="36" name="Textfeld 35"/>
          <p:cNvSpPr txBox="1"/>
          <p:nvPr/>
        </p:nvSpPr>
        <p:spPr>
          <a:xfrm>
            <a:off x="5820729" y="30553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73262" y="30553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5823650" y="3412344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556340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8" name="Gerade Verbindung 47"/>
          <p:cNvCxnSpPr/>
          <p:nvPr/>
        </p:nvCxnSpPr>
        <p:spPr>
          <a:xfrm rot="16200000" flipH="1">
            <a:off x="3203078" y="2666855"/>
            <a:ext cx="2076700" cy="5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799406" y="25555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5555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30553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30553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406390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409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3121774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Nach oben gekrümmter Pfeil 55"/>
          <p:cNvSpPr/>
          <p:nvPr/>
        </p:nvSpPr>
        <p:spPr>
          <a:xfrm>
            <a:off x="1999991" y="3657600"/>
            <a:ext cx="1581409" cy="2286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Nach oben gekrümmter Pfeil 57"/>
          <p:cNvSpPr/>
          <p:nvPr/>
        </p:nvSpPr>
        <p:spPr>
          <a:xfrm>
            <a:off x="1981200" y="3807177"/>
            <a:ext cx="3148075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Textfeld 58"/>
          <p:cNvSpPr txBox="1"/>
          <p:nvPr/>
        </p:nvSpPr>
        <p:spPr>
          <a:xfrm>
            <a:off x="1981200" y="41865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 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0" name="Nach oben gekrümmter Pfeil 59"/>
          <p:cNvSpPr/>
          <p:nvPr/>
        </p:nvSpPr>
        <p:spPr>
          <a:xfrm>
            <a:off x="5105401" y="3733801"/>
            <a:ext cx="144779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" name="Textfeld 60"/>
          <p:cNvSpPr txBox="1"/>
          <p:nvPr/>
        </p:nvSpPr>
        <p:spPr>
          <a:xfrm>
            <a:off x="5105400" y="4038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Combine both:</a:t>
            </a:r>
            <a:br>
              <a:rPr lang="en-US" sz="1200" dirty="0" smtClean="0"/>
            </a:br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57" name="Textfeld 56"/>
          <p:cNvSpPr txBox="1"/>
          <p:nvPr/>
        </p:nvSpPr>
        <p:spPr>
          <a:xfrm>
            <a:off x="2133600" y="3837801"/>
            <a:ext cx="155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Inhaltsplatzhalter 2"/>
          <p:cNvSpPr>
            <a:spLocks noGrp="1"/>
          </p:cNvSpPr>
          <p:nvPr>
            <p:ph idx="1"/>
          </p:nvPr>
        </p:nvSpPr>
        <p:spPr>
          <a:xfrm>
            <a:off x="152400" y="4724400"/>
            <a:ext cx="7772400" cy="609600"/>
          </a:xfrm>
        </p:spPr>
        <p:txBody>
          <a:bodyPr/>
          <a:lstStyle/>
          <a:p>
            <a:r>
              <a:rPr lang="en-US" sz="1600" dirty="0" smtClean="0"/>
              <a:t>Moving from one BSS to another</a:t>
            </a:r>
            <a:br>
              <a:rPr lang="en-US" sz="1600" dirty="0" smtClean="0"/>
            </a:br>
            <a:r>
              <a:rPr lang="en-US" sz="1600" dirty="0" smtClean="0"/>
              <a:t>(note: not in scope of FIA SG, but mentioned for completeness)</a:t>
            </a:r>
          </a:p>
          <a:p>
            <a:pPr lvl="1"/>
            <a:r>
              <a:rPr lang="en-US" sz="1400" dirty="0" smtClean="0"/>
              <a:t>11k neighbor report can provide information on which channels </a:t>
            </a:r>
            <a:r>
              <a:rPr lang="en-US" sz="1400" dirty="0" err="1" smtClean="0"/>
              <a:t>APs</a:t>
            </a:r>
            <a:r>
              <a:rPr lang="en-US" sz="1400" dirty="0" smtClean="0"/>
              <a:t> operate</a:t>
            </a:r>
          </a:p>
          <a:p>
            <a:r>
              <a:rPr lang="en-US" sz="1600" dirty="0" smtClean="0"/>
              <a:t>Initial link-set up</a:t>
            </a:r>
          </a:p>
          <a:p>
            <a:pPr lvl="1"/>
            <a:r>
              <a:rPr lang="en-US" sz="1400" dirty="0" smtClean="0"/>
              <a:t>Not possible right now (STA is not within a BSS in order to query a neighbor report)</a:t>
            </a:r>
          </a:p>
          <a:p>
            <a:pPr lvl="1"/>
            <a:r>
              <a:rPr lang="en-US" sz="1400" dirty="0" smtClean="0"/>
              <a:t>Possible approach: allow input via management plane</a:t>
            </a:r>
            <a:endParaRPr lang="en-US" sz="1400" dirty="0"/>
          </a:p>
        </p:txBody>
      </p:sp>
      <p:cxnSp>
        <p:nvCxnSpPr>
          <p:cNvPr id="66" name="Gerade Verbindung 65"/>
          <p:cNvCxnSpPr/>
          <p:nvPr/>
        </p:nvCxnSpPr>
        <p:spPr>
          <a:xfrm flipV="1">
            <a:off x="5791200" y="2963080"/>
            <a:ext cx="1403305" cy="8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3"/>
          <p:cNvSpPr txBox="1">
            <a:spLocks noChangeArrowheads="1"/>
          </p:cNvSpPr>
          <p:nvPr/>
        </p:nvSpPr>
        <p:spPr bwMode="auto">
          <a:xfrm>
            <a:off x="73152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4" grpId="0"/>
      <p:bldP spid="36" grpId="0"/>
      <p:bldP spid="37" grpId="0"/>
      <p:bldP spid="38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Enablement of 5GHz active scanning via 2.4 GHz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4953000"/>
            <a:ext cx="8686800" cy="1219200"/>
          </a:xfrm>
        </p:spPr>
        <p:txBody>
          <a:bodyPr/>
          <a:lstStyle/>
          <a:p>
            <a:r>
              <a:rPr lang="en-US" sz="1600" dirty="0" err="1" smtClean="0"/>
              <a:t>APs</a:t>
            </a:r>
            <a:r>
              <a:rPr lang="en-US" sz="1600" dirty="0" smtClean="0"/>
              <a:t> with simultaneous dual-band operation are common (esp. in commercial environments)</a:t>
            </a:r>
          </a:p>
          <a:p>
            <a:r>
              <a:rPr lang="en-US" sz="1600" dirty="0" smtClean="0"/>
              <a:t>AP has knowledge on the 5GHz channels it is operating on</a:t>
            </a:r>
          </a:p>
          <a:p>
            <a:r>
              <a:rPr lang="en-US" sz="1600" dirty="0" smtClean="0"/>
              <a:t>Provide information on 5GHz operation / channels via 2.4GHz channel to STA </a:t>
            </a:r>
            <a:r>
              <a:rPr lang="en-US" sz="1600" dirty="0" err="1" smtClean="0">
                <a:sym typeface="Wingdings"/>
              </a:rPr>
              <a:t></a:t>
            </a:r>
            <a:r>
              <a:rPr lang="en-US" sz="1600" dirty="0" smtClean="0">
                <a:sym typeface="Wingdings"/>
              </a:rPr>
              <a:t> STA can immediately synchronize via active scan on 5GHz channel (if legislation permits)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3121223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466173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857743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76864" y="1603023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7212970" y="1944592"/>
            <a:ext cx="177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Enablement at 5GHz via 2.4 GHz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4229168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52065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20443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534790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120695" y="3059543"/>
            <a:ext cx="8797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266937" y="2750901"/>
            <a:ext cx="2087562" cy="30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763479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4887426" y="2876984"/>
            <a:ext cx="1836792" cy="2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V="1">
            <a:off x="4440337" y="3144937"/>
            <a:ext cx="1157970" cy="19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V="1">
            <a:off x="5929577" y="3186377"/>
            <a:ext cx="1240786" cy="6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3181102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3134363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828800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3134363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488390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488390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01126" y="3491367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5065150" y="3491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4215658" y="3127289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25407" y="3134363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88165" y="1716616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cxnSp>
        <p:nvCxnSpPr>
          <p:cNvPr id="35" name="Gerade Verbindung 34"/>
          <p:cNvCxnSpPr/>
          <p:nvPr/>
        </p:nvCxnSpPr>
        <p:spPr>
          <a:xfrm rot="5400000">
            <a:off x="6241810" y="2871405"/>
            <a:ext cx="1859586" cy="176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5820729" y="3134363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73262" y="3134363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5823650" y="3491367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6610026" y="34913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7232633" y="2645427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8077240" y="2645427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42" name="Textfeld 41"/>
          <p:cNvSpPr txBox="1"/>
          <p:nvPr/>
        </p:nvSpPr>
        <p:spPr>
          <a:xfrm>
            <a:off x="7232919" y="3145219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3" name="Textfeld 42"/>
          <p:cNvSpPr txBox="1"/>
          <p:nvPr/>
        </p:nvSpPr>
        <p:spPr>
          <a:xfrm>
            <a:off x="8137422" y="3145219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4" name="Textfeld 43"/>
          <p:cNvSpPr txBox="1"/>
          <p:nvPr/>
        </p:nvSpPr>
        <p:spPr>
          <a:xfrm>
            <a:off x="7192420" y="3502223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cxnSp>
        <p:nvCxnSpPr>
          <p:cNvPr id="45" name="Gerade Verbindung 44"/>
          <p:cNvCxnSpPr/>
          <p:nvPr/>
        </p:nvCxnSpPr>
        <p:spPr>
          <a:xfrm rot="16200000" flipV="1">
            <a:off x="7444105" y="3176905"/>
            <a:ext cx="1245315" cy="20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8168739" y="3491367"/>
            <a:ext cx="822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+ </a:t>
            </a:r>
            <a:r>
              <a:rPr lang="en-US" sz="1400" dirty="0" err="1" smtClean="0"/>
              <a:t>ε</a:t>
            </a:r>
            <a:r>
              <a:rPr lang="en-US" sz="1400" dirty="0" smtClean="0"/>
              <a:t>  ms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635363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8" name="Gerade Verbindung 47"/>
          <p:cNvCxnSpPr/>
          <p:nvPr/>
        </p:nvCxnSpPr>
        <p:spPr>
          <a:xfrm rot="16200000" flipH="1">
            <a:off x="3203078" y="2745878"/>
            <a:ext cx="2076700" cy="5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799406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3134363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3134363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485413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488390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3200797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Nach oben gekrümmter Pfeil 61"/>
          <p:cNvSpPr/>
          <p:nvPr/>
        </p:nvSpPr>
        <p:spPr>
          <a:xfrm>
            <a:off x="6553200" y="3790376"/>
            <a:ext cx="1600200" cy="2482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Textfeld 62"/>
          <p:cNvSpPr txBox="1"/>
          <p:nvPr/>
        </p:nvSpPr>
        <p:spPr>
          <a:xfrm>
            <a:off x="6705600" y="4066401"/>
            <a:ext cx="1530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Nach oben gekrümmter Pfeil 63"/>
          <p:cNvSpPr/>
          <p:nvPr/>
        </p:nvSpPr>
        <p:spPr>
          <a:xfrm>
            <a:off x="1999991" y="3657600"/>
            <a:ext cx="1581409" cy="2286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Nach oben gekrümmter Pfeil 64"/>
          <p:cNvSpPr/>
          <p:nvPr/>
        </p:nvSpPr>
        <p:spPr>
          <a:xfrm>
            <a:off x="1981200" y="3807177"/>
            <a:ext cx="3148075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6" name="Textfeld 65"/>
          <p:cNvSpPr txBox="1"/>
          <p:nvPr/>
        </p:nvSpPr>
        <p:spPr>
          <a:xfrm>
            <a:off x="1981200" y="41865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 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7" name="Nach oben gekrümmter Pfeil 66"/>
          <p:cNvSpPr/>
          <p:nvPr/>
        </p:nvSpPr>
        <p:spPr>
          <a:xfrm>
            <a:off x="5105401" y="3733801"/>
            <a:ext cx="144779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Textfeld 67"/>
          <p:cNvSpPr txBox="1"/>
          <p:nvPr/>
        </p:nvSpPr>
        <p:spPr>
          <a:xfrm>
            <a:off x="5105400" y="4038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Combine both:</a:t>
            </a:r>
            <a:br>
              <a:rPr lang="en-US" sz="1200" dirty="0" smtClean="0"/>
            </a:br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9" name="Textfeld 68"/>
          <p:cNvSpPr txBox="1"/>
          <p:nvPr/>
        </p:nvSpPr>
        <p:spPr>
          <a:xfrm>
            <a:off x="2133600" y="3837801"/>
            <a:ext cx="155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70" name="Rectangle 3"/>
          <p:cNvSpPr txBox="1">
            <a:spLocks noChangeArrowheads="1"/>
          </p:cNvSpPr>
          <p:nvPr/>
        </p:nvSpPr>
        <p:spPr bwMode="auto">
          <a:xfrm>
            <a:off x="7315200" y="6248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Source: 11-10/922r2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AP Discovery: 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648200"/>
            <a:ext cx="7772400" cy="457200"/>
          </a:xfrm>
        </p:spPr>
        <p:txBody>
          <a:bodyPr/>
          <a:lstStyle/>
          <a:p>
            <a:r>
              <a:rPr lang="en-US" sz="1400" dirty="0" smtClean="0"/>
              <a:t>Information on accessibility can be increasingly obtained from external sources in addition to the existing 802.11 schemes (e.g.: Offline </a:t>
            </a:r>
            <a:r>
              <a:rPr lang="en-US" sz="1400" dirty="0" err="1" smtClean="0"/>
              <a:t>WiFi</a:t>
            </a:r>
            <a:r>
              <a:rPr lang="en-US" sz="1400" dirty="0" smtClean="0"/>
              <a:t> Database for </a:t>
            </a:r>
            <a:r>
              <a:rPr lang="en-US" sz="1400" dirty="0" err="1" smtClean="0"/>
              <a:t>iPhone</a:t>
            </a:r>
            <a:r>
              <a:rPr lang="en-US" sz="1400" dirty="0" smtClean="0"/>
              <a:t>, location information in mobile devices, coverage maps, etc.)</a:t>
            </a:r>
          </a:p>
          <a:p>
            <a:r>
              <a:rPr lang="en-US" sz="1400" dirty="0" smtClean="0"/>
              <a:t>Such information can reduce the time spent in AP discovery, but as of today …</a:t>
            </a:r>
          </a:p>
          <a:p>
            <a:r>
              <a:rPr lang="en-US" sz="1400" dirty="0" smtClean="0"/>
              <a:t>802.11 does not provide all means to fully exploit this potential</a:t>
            </a:r>
          </a:p>
          <a:p>
            <a:r>
              <a:rPr lang="en-US" sz="1400" dirty="0" smtClean="0"/>
              <a:t>Even without external information, scanning in 5GHz can be reduced from 2300ms down to 104ms</a:t>
            </a:r>
            <a:r>
              <a:rPr lang="en-US" sz="1200" dirty="0" smtClean="0"/>
              <a:t> (enablement via 2.4GHz; active scan of all channels at 2.4GHz, active scan of known channel </a:t>
            </a:r>
            <a:r>
              <a:rPr lang="en-US" sz="1200" dirty="0" err="1" smtClean="0"/>
              <a:t>w</a:t>
            </a:r>
            <a:r>
              <a:rPr lang="en-US" sz="1200" dirty="0" smtClean="0"/>
              <a:t>/ immediate return after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probe response on 5GHz channel)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0" y="2889800"/>
            <a:ext cx="144780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dirty="0" smtClean="0"/>
              <a:t>Passive scanning</a:t>
            </a:r>
            <a:endParaRPr lang="en-US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0" y="3234750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Active 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1244302" y="1626320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26035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2007817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4276864" y="1371600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7212970" y="1713169"/>
            <a:ext cx="177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Enablement at 5GHz via 2.4 GHz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4229168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052065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820443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6534790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120695" y="2828120"/>
            <a:ext cx="8797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5400000">
            <a:off x="266937" y="2519478"/>
            <a:ext cx="2087562" cy="30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696678" y="2532056"/>
            <a:ext cx="2087559" cy="54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4887426" y="2645561"/>
            <a:ext cx="1836792" cy="292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V="1">
            <a:off x="4440337" y="2913514"/>
            <a:ext cx="1157970" cy="19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6200000" flipV="1">
            <a:off x="5929577" y="2954954"/>
            <a:ext cx="1240786" cy="6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1428502" y="2949679"/>
            <a:ext cx="1240784" cy="17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1261335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6" name="Textfeld 25"/>
          <p:cNvSpPr txBox="1"/>
          <p:nvPr/>
        </p:nvSpPr>
        <p:spPr>
          <a:xfrm>
            <a:off x="17084" y="1597377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986107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49028" y="3256967"/>
            <a:ext cx="70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102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2098856" y="32569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4201126" y="3259944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17 ms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5065150" y="3259944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4215658" y="2895866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25407" y="29029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788165" y="1485193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cxnSp>
        <p:nvCxnSpPr>
          <p:cNvPr id="35" name="Gerade Verbindung 34"/>
          <p:cNvCxnSpPr/>
          <p:nvPr/>
        </p:nvCxnSpPr>
        <p:spPr>
          <a:xfrm rot="5400000">
            <a:off x="6241810" y="2639982"/>
            <a:ext cx="1859586" cy="176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5820729" y="29029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7" name="Textfeld 36"/>
          <p:cNvSpPr txBox="1"/>
          <p:nvPr/>
        </p:nvSpPr>
        <p:spPr>
          <a:xfrm>
            <a:off x="6573262" y="2902940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5823650" y="3259944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6610026" y="3259944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7232633" y="2414004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8077240" y="2414004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42" name="Textfeld 41"/>
          <p:cNvSpPr txBox="1"/>
          <p:nvPr/>
        </p:nvSpPr>
        <p:spPr>
          <a:xfrm>
            <a:off x="7232919" y="2913796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3" name="Textfeld 42"/>
          <p:cNvSpPr txBox="1"/>
          <p:nvPr/>
        </p:nvSpPr>
        <p:spPr>
          <a:xfrm>
            <a:off x="8137422" y="2913796"/>
            <a:ext cx="580295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4" name="Textfeld 43"/>
          <p:cNvSpPr txBox="1"/>
          <p:nvPr/>
        </p:nvSpPr>
        <p:spPr>
          <a:xfrm>
            <a:off x="7192420" y="3270800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cxnSp>
        <p:nvCxnSpPr>
          <p:cNvPr id="45" name="Gerade Verbindung 44"/>
          <p:cNvCxnSpPr/>
          <p:nvPr/>
        </p:nvCxnSpPr>
        <p:spPr>
          <a:xfrm rot="16200000" flipV="1">
            <a:off x="7444105" y="2945482"/>
            <a:ext cx="1245315" cy="20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8168739" y="3259944"/>
            <a:ext cx="822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+ </a:t>
            </a:r>
            <a:r>
              <a:rPr lang="en-US" sz="1400" dirty="0" err="1" smtClean="0"/>
              <a:t>ε</a:t>
            </a:r>
            <a:r>
              <a:rPr lang="en-US" sz="1400" dirty="0" smtClean="0"/>
              <a:t>  ms</a:t>
            </a:r>
            <a:endParaRPr lang="en-US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2737712" y="1403940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8" name="Gerade Verbindung 47"/>
          <p:cNvCxnSpPr/>
          <p:nvPr/>
        </p:nvCxnSpPr>
        <p:spPr>
          <a:xfrm rot="16200000" flipH="1">
            <a:off x="3203078" y="2514455"/>
            <a:ext cx="2076700" cy="515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799406" y="2403148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3481188" y="2403148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2788981" y="2902940"/>
            <a:ext cx="711879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3459478" y="2902940"/>
            <a:ext cx="80287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2819400" y="3253990"/>
            <a:ext cx="618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3607510" y="325696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5" name="Gerade Verbindung 54"/>
          <p:cNvCxnSpPr/>
          <p:nvPr/>
        </p:nvCxnSpPr>
        <p:spPr>
          <a:xfrm rot="5400000" flipH="1" flipV="1">
            <a:off x="2941005" y="2969374"/>
            <a:ext cx="12184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Nach oben gekrümmter Pfeil 55"/>
          <p:cNvSpPr/>
          <p:nvPr/>
        </p:nvSpPr>
        <p:spPr>
          <a:xfrm>
            <a:off x="6553200" y="3558953"/>
            <a:ext cx="1600200" cy="2482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7" name="Textfeld 56"/>
          <p:cNvSpPr txBox="1"/>
          <p:nvPr/>
        </p:nvSpPr>
        <p:spPr>
          <a:xfrm>
            <a:off x="6705600" y="3834978"/>
            <a:ext cx="1530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58" name="Nach oben gekrümmter Pfeil 57"/>
          <p:cNvSpPr/>
          <p:nvPr/>
        </p:nvSpPr>
        <p:spPr>
          <a:xfrm>
            <a:off x="1999991" y="3426177"/>
            <a:ext cx="1581409" cy="2286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9" name="Nach oben gekrümmter Pfeil 58"/>
          <p:cNvSpPr/>
          <p:nvPr/>
        </p:nvSpPr>
        <p:spPr>
          <a:xfrm>
            <a:off x="1981200" y="3575754"/>
            <a:ext cx="3148075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Textfeld 59"/>
          <p:cNvSpPr txBox="1"/>
          <p:nvPr/>
        </p:nvSpPr>
        <p:spPr>
          <a:xfrm>
            <a:off x="1981200" y="3955112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 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1" name="Nach oben gekrümmter Pfeil 60"/>
          <p:cNvSpPr/>
          <p:nvPr/>
        </p:nvSpPr>
        <p:spPr>
          <a:xfrm>
            <a:off x="5105401" y="3502378"/>
            <a:ext cx="1447799" cy="304800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Textfeld 61"/>
          <p:cNvSpPr txBox="1"/>
          <p:nvPr/>
        </p:nvSpPr>
        <p:spPr>
          <a:xfrm>
            <a:off x="5105400" y="380717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Combine both:</a:t>
            </a:r>
            <a:br>
              <a:rPr lang="en-US" sz="1200" dirty="0" smtClean="0"/>
            </a:br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3" name="Textfeld 62"/>
          <p:cNvSpPr txBox="1"/>
          <p:nvPr/>
        </p:nvSpPr>
        <p:spPr>
          <a:xfrm>
            <a:off x="2133600" y="3606378"/>
            <a:ext cx="1551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4" name="Pfeil nach rechts 63"/>
          <p:cNvSpPr/>
          <p:nvPr/>
        </p:nvSpPr>
        <p:spPr bwMode="auto">
          <a:xfrm>
            <a:off x="1219200" y="4267200"/>
            <a:ext cx="7239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Increase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in </a:t>
            </a:r>
            <a:r>
              <a:rPr lang="en-US" dirty="0" smtClean="0"/>
              <a:t>(externally available) knowledge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Fast Initial Link Set-Up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September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B44F08-1720-5A43-9A02-16738D6080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8600" y="1524000"/>
          <a:ext cx="8610601" cy="321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913"/>
                <a:gridCol w="704824"/>
                <a:gridCol w="904524"/>
                <a:gridCol w="1230739"/>
                <a:gridCol w="1717775"/>
                <a:gridCol w="1350913"/>
                <a:gridCol w="1350913"/>
              </a:tblGrid>
              <a:tr h="426720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AP Discovery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Discovery</a:t>
                      </a:r>
                      <a:endParaRPr lang="en-US" sz="14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TSF Sync.</a:t>
                      </a:r>
                      <a:r>
                        <a:rPr lang="en-US" sz="1400" baseline="0" dirty="0" smtClean="0"/>
                        <a:t/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(1 additional scan)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Auth. &amp; Assoc.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Higher Layer</a:t>
                      </a:r>
                    </a:p>
                    <a:p>
                      <a:r>
                        <a:rPr lang="en-US" sz="1400" dirty="0" smtClean="0"/>
                        <a:t>(DHCP / IP)</a:t>
                      </a:r>
                      <a:endParaRPr lang="en-US" sz="1400" dirty="0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passive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Today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102 ms</a:t>
                      </a:r>
                    </a:p>
                    <a:p>
                      <a:r>
                        <a:rPr lang="en-US" sz="1400" dirty="0" smtClean="0"/>
                        <a:t>(not @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 to 2300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</a:t>
                      </a:r>
                      <a:r>
                        <a:rPr lang="en-US" sz="1400" baseline="0" dirty="0" smtClean="0"/>
                        <a:t> achievement (</a:t>
                      </a:r>
                      <a:r>
                        <a:rPr lang="en-US" sz="1400" baseline="0" dirty="0" err="1" smtClean="0"/>
                        <a:t>w</a:t>
                      </a:r>
                      <a:r>
                        <a:rPr lang="en-US" sz="1400" baseline="0" dirty="0" smtClean="0"/>
                        <a:t>/ knowledge)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ms</a:t>
                      </a:r>
                    </a:p>
                    <a:p>
                      <a:r>
                        <a:rPr lang="en-US" sz="1400" dirty="0" smtClean="0"/>
                        <a:t>(possible at 5GHz)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Leave as is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Rel. document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10/0922r2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802.11u</a:t>
                      </a:r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Abgerundetes Rechteck 7"/>
          <p:cNvSpPr/>
          <p:nvPr/>
        </p:nvSpPr>
        <p:spPr bwMode="auto">
          <a:xfrm rot="20379084">
            <a:off x="4563865" y="3198857"/>
            <a:ext cx="3976575" cy="2286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Next Slides</a:t>
            </a:r>
            <a:endParaRPr kumimoji="0" lang="en-US" sz="1200" b="1" i="0" u="none" strike="noStrike" cap="small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0</TotalTime>
  <Words>2293</Words>
  <Application>Microsoft Macintosh PowerPoint</Application>
  <PresentationFormat>Bildschirmpräsentation (4:3)</PresentationFormat>
  <Paragraphs>426</Paragraphs>
  <Slides>14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802-11-Submission-emmelmann</vt:lpstr>
      <vt:lpstr>Dokument</vt:lpstr>
      <vt:lpstr>PAR &amp; 5C Transition from FIA to Fast Initial Link Set-Up</vt:lpstr>
      <vt:lpstr>Abstract</vt:lpstr>
      <vt:lpstr>From FIA to Fast Initial Link Set-Up</vt:lpstr>
      <vt:lpstr>Access Point Discovery: Today</vt:lpstr>
      <vt:lpstr>AP Discovery: Return after 1st AP is found</vt:lpstr>
      <vt:lpstr>AP Discovery: Reduction of number of channels to scan</vt:lpstr>
      <vt:lpstr>AP Discovery: Enablement of 5GHz active scanning via 2.4 GHz</vt:lpstr>
      <vt:lpstr>AP Discovery: Summary</vt:lpstr>
      <vt:lpstr>Fast Initial Link Set-Up</vt:lpstr>
      <vt:lpstr>Fast Initial Authentication &amp; Higher Layer Set-Up: Reduction of messages</vt:lpstr>
      <vt:lpstr>Piggybacking of DHCP: one possible approach (*)</vt:lpstr>
      <vt:lpstr>Performance Gains with Piggybacking</vt:lpstr>
      <vt:lpstr>Fast Initial Link Set-Up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&amp; 5C Transition from FIA to Fast Initial Link Set-Up</dc:title>
  <dc:subject/>
  <dc:creator>Marc Emmelmann</dc:creator>
  <cp:keywords/>
  <dc:description/>
  <cp:lastModifiedBy>Marc Emmelmann</cp:lastModifiedBy>
  <cp:revision>21</cp:revision>
  <cp:lastPrinted>1998-02-10T13:28:06Z</cp:lastPrinted>
  <dcterms:created xsi:type="dcterms:W3CDTF">2010-09-13T20:30:09Z</dcterms:created>
  <dcterms:modified xsi:type="dcterms:W3CDTF">2010-09-14T01:16:53Z</dcterms:modified>
  <cp:category/>
</cp:coreProperties>
</file>