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4" r:id="rId16"/>
    <p:sldId id="295" r:id="rId17"/>
    <p:sldId id="296" r:id="rId18"/>
    <p:sldId id="297" r:id="rId19"/>
    <p:sldId id="298" r:id="rId20"/>
    <p:sldId id="299" r:id="rId21"/>
    <p:sldId id="309" r:id="rId22"/>
    <p:sldId id="312" r:id="rId23"/>
    <p:sldId id="310" r:id="rId24"/>
    <p:sldId id="313" r:id="rId25"/>
    <p:sldId id="311" r:id="rId26"/>
    <p:sldId id="305" r:id="rId27"/>
    <p:sldId id="314" r:id="rId28"/>
    <p:sldId id="290" r:id="rId29"/>
    <p:sldId id="293"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11" autoAdjust="0"/>
    <p:restoredTop sz="94627" autoAdjust="0"/>
  </p:normalViewPr>
  <p:slideViewPr>
    <p:cSldViewPr>
      <p:cViewPr varScale="1">
        <p:scale>
          <a:sx n="58" d="100"/>
          <a:sy n="58" d="100"/>
        </p:scale>
        <p:origin x="-510" y="-84"/>
      </p:cViewPr>
      <p:guideLst>
        <p:guide orient="horz" pos="2160"/>
        <p:guide pos="2880"/>
      </p:guideLst>
    </p:cSldViewPr>
  </p:slideViewPr>
  <p:outlineViewPr>
    <p:cViewPr>
      <p:scale>
        <a:sx n="33" d="100"/>
        <a:sy n="33" d="100"/>
      </p:scale>
      <p:origin x="0" y="147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418A9374-C66C-4283-A35E-1C375B59137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r>
              <a:rPr lang="en-CA"/>
              <a:t>doc.: IEEE 802.11-10/0570r0</a:t>
            </a: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802.11-10/0570r0</a:t>
            </a:r>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1946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F61D80F1-FCBC-4CCD-83CC-D9CF464821A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7338" y="98425"/>
            <a:ext cx="2184400" cy="212725"/>
          </a:xfrm>
          <a:noFill/>
        </p:spPr>
        <p:txBody>
          <a:bodyPr/>
          <a:lstStyle/>
          <a:p>
            <a:r>
              <a:rPr lang="en-US" smtClean="0"/>
              <a:t>doc.: IEEE 802.11-10/0570r0</a:t>
            </a:r>
          </a:p>
        </p:txBody>
      </p:sp>
      <p:sp>
        <p:nvSpPr>
          <p:cNvPr id="20483" name="Rectangle 3"/>
          <p:cNvSpPr>
            <a:spLocks noGrp="1" noChangeArrowheads="1"/>
          </p:cNvSpPr>
          <p:nvPr>
            <p:ph type="dt" sz="quarter" idx="1"/>
          </p:nvPr>
        </p:nvSpPr>
        <p:spPr>
          <a:noFill/>
        </p:spPr>
        <p:txBody>
          <a:bodyPr/>
          <a:lstStyle/>
          <a:p>
            <a:r>
              <a:rPr lang="en-US" smtClean="0"/>
              <a:t>July 2010</a:t>
            </a:r>
          </a:p>
        </p:txBody>
      </p:sp>
      <p:sp>
        <p:nvSpPr>
          <p:cNvPr id="20484" name="Rectangle 6"/>
          <p:cNvSpPr>
            <a:spLocks noGrp="1" noChangeArrowheads="1"/>
          </p:cNvSpPr>
          <p:nvPr>
            <p:ph type="ftr" sz="quarter" idx="4"/>
          </p:nvPr>
        </p:nvSpPr>
        <p:spPr>
          <a:xfrm>
            <a:off x="4037013" y="8985250"/>
            <a:ext cx="2244725" cy="182563"/>
          </a:xfrm>
          <a:noFill/>
        </p:spPr>
        <p:txBody>
          <a:bodyPr/>
          <a:lstStyle/>
          <a:p>
            <a:pPr lvl="4"/>
            <a:r>
              <a:rPr lang="en-US" smtClean="0"/>
              <a:t>Sameer Vermani, Qualcomm</a:t>
            </a:r>
          </a:p>
        </p:txBody>
      </p:sp>
      <p:sp>
        <p:nvSpPr>
          <p:cNvPr id="20485" name="Rectangle 7"/>
          <p:cNvSpPr>
            <a:spLocks noGrp="1" noChangeArrowheads="1"/>
          </p:cNvSpPr>
          <p:nvPr>
            <p:ph type="sldNum" sz="quarter" idx="5"/>
          </p:nvPr>
        </p:nvSpPr>
        <p:spPr>
          <a:xfrm>
            <a:off x="3324225" y="8985250"/>
            <a:ext cx="411163" cy="182563"/>
          </a:xfrm>
          <a:noFill/>
        </p:spPr>
        <p:txBody>
          <a:bodyPr/>
          <a:lstStyle/>
          <a:p>
            <a:r>
              <a:rPr lang="en-US" smtClean="0"/>
              <a:t>Page </a:t>
            </a:r>
            <a:fld id="{465DD514-7F6C-40FB-8EA8-B6A28B88D5E9}"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47763" y="696913"/>
            <a:ext cx="4640262" cy="3479800"/>
          </a:xfrm>
          <a:ln/>
        </p:spPr>
      </p:sp>
      <p:sp>
        <p:nvSpPr>
          <p:cNvPr id="29699"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CA" smtClean="0"/>
          </a:p>
        </p:txBody>
      </p:sp>
      <p:sp>
        <p:nvSpPr>
          <p:cNvPr id="30724"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a:r>
              <a:rPr lang="en-US" sz="1400" b="1"/>
              <a:t>doc.: IEEE 802.11-10/0020r0</a:t>
            </a:r>
          </a:p>
        </p:txBody>
      </p:sp>
      <p:sp>
        <p:nvSpPr>
          <p:cNvPr id="30725"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a:r>
              <a:rPr lang="en-US" sz="1400" b="1"/>
              <a:t>January 2010</a:t>
            </a:r>
          </a:p>
        </p:txBody>
      </p:sp>
      <p:sp>
        <p:nvSpPr>
          <p:cNvPr id="30726"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a:r>
              <a:rPr lang="en-US"/>
              <a:t>Osama Aboul-Magd (Samsung)</a:t>
            </a:r>
          </a:p>
        </p:txBody>
      </p:sp>
      <p:sp>
        <p:nvSpPr>
          <p:cNvPr id="30727"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a:r>
              <a:rPr lang="en-US"/>
              <a:t>Page </a:t>
            </a:r>
            <a:fld id="{E0AE8679-D76D-4D33-B910-5F096AB5BB44}" type="slidenum">
              <a:rPr lang="en-US"/>
              <a:pPr algn="r" defTabSz="93345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xfrm>
            <a:off x="654050" y="95706"/>
            <a:ext cx="1227837" cy="215444"/>
          </a:xfrm>
          <a:noFill/>
        </p:spPr>
        <p:txBody>
          <a:bodyPr/>
          <a:lstStyle/>
          <a:p>
            <a:r>
              <a:rPr lang="en-US" smtClean="0">
                <a:latin typeface="Times New Roman" pitchFamily="18" charset="0"/>
              </a:rPr>
              <a:t>September 2010</a:t>
            </a:r>
          </a:p>
        </p:txBody>
      </p:sp>
      <p:sp>
        <p:nvSpPr>
          <p:cNvPr id="21507" name="Rectangle 7"/>
          <p:cNvSpPr>
            <a:spLocks noGrp="1" noChangeArrowheads="1"/>
          </p:cNvSpPr>
          <p:nvPr>
            <p:ph type="sldNum" sz="quarter" idx="5"/>
          </p:nvPr>
        </p:nvSpPr>
        <p:spPr>
          <a:xfrm>
            <a:off x="3320993" y="8985053"/>
            <a:ext cx="415177" cy="184666"/>
          </a:xfrm>
          <a:noFill/>
        </p:spPr>
        <p:txBody>
          <a:bodyPr/>
          <a:lstStyle/>
          <a:p>
            <a:r>
              <a:rPr lang="en-US" smtClean="0"/>
              <a:t>Page </a:t>
            </a:r>
            <a:fld id="{97AA2E75-32A0-43DB-AB70-15BF71D9FEC1}" type="slidenum">
              <a:rPr lang="he-IL" smtClean="0">
                <a:cs typeface="Times New Roman" pitchFamily="18" charset="0"/>
              </a:rPr>
              <a:pPr/>
              <a:t>21</a:t>
            </a:fld>
            <a:endParaRPr lang="en-US" smtClean="0"/>
          </a:p>
        </p:txBody>
      </p:sp>
      <p:sp>
        <p:nvSpPr>
          <p:cNvPr id="21508" name="Rectangle 2"/>
          <p:cNvSpPr>
            <a:spLocks noChangeArrowheads="1" noTextEdit="1"/>
          </p:cNvSpPr>
          <p:nvPr>
            <p:ph type="sldImg"/>
          </p:nvPr>
        </p:nvSpPr>
        <p:spPr>
          <a:xfrm>
            <a:off x="1154113" y="701675"/>
            <a:ext cx="4625975" cy="3468688"/>
          </a:xfrm>
          <a:ln cap="flat"/>
        </p:spPr>
      </p:sp>
      <p:sp>
        <p:nvSpPr>
          <p:cNvPr id="21509" name="Rectangle 3"/>
          <p:cNvSpPr>
            <a:spLocks noGrp="1" noChangeArrowheads="1"/>
          </p:cNvSpPr>
          <p:nvPr>
            <p:ph type="body" idx="1"/>
          </p:nvPr>
        </p:nvSpPr>
        <p:spPr>
          <a:noFill/>
          <a:ln/>
        </p:spPr>
        <p:txBody>
          <a:bodyPr lIns="95250" rIns="95250"/>
          <a:lstStyle/>
          <a:p>
            <a:endParaRPr lang="en-US" smtClean="0">
              <a:latin typeface="Times New Roman" pitchFamily="18" charset="0"/>
            </a:endParaRPr>
          </a:p>
        </p:txBody>
      </p:sp>
      <p:sp>
        <p:nvSpPr>
          <p:cNvPr id="21510" name="Header Placeholder 7"/>
          <p:cNvSpPr>
            <a:spLocks noGrp="1"/>
          </p:cNvSpPr>
          <p:nvPr>
            <p:ph type="hdr" sz="quarter"/>
          </p:nvPr>
        </p:nvSpPr>
        <p:spPr>
          <a:noFill/>
        </p:spPr>
        <p:txBody>
          <a:bodyPr/>
          <a:lstStyle/>
          <a:p>
            <a:r>
              <a:rPr lang="en-US" smtClean="0">
                <a:latin typeface="Times New Roman" pitchFamily="18" charset="0"/>
              </a:rPr>
              <a:t>doc.: IEEE 802.11-10/1114r1</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54050" y="95706"/>
            <a:ext cx="1227837" cy="215444"/>
          </a:xfrm>
          <a:noFill/>
        </p:spPr>
        <p:txBody>
          <a:bodyPr/>
          <a:lstStyle/>
          <a:p>
            <a:r>
              <a:rPr lang="en-US" smtClean="0">
                <a:latin typeface="Times New Roman" pitchFamily="18" charset="0"/>
              </a:rPr>
              <a:t>September 2010</a:t>
            </a:r>
          </a:p>
        </p:txBody>
      </p:sp>
      <p:sp>
        <p:nvSpPr>
          <p:cNvPr id="22531" name="Rectangle 7"/>
          <p:cNvSpPr>
            <a:spLocks noGrp="1" noChangeArrowheads="1"/>
          </p:cNvSpPr>
          <p:nvPr>
            <p:ph type="sldNum" sz="quarter" idx="5"/>
          </p:nvPr>
        </p:nvSpPr>
        <p:spPr>
          <a:xfrm>
            <a:off x="3320993" y="8985053"/>
            <a:ext cx="415177" cy="184666"/>
          </a:xfrm>
          <a:noFill/>
        </p:spPr>
        <p:txBody>
          <a:bodyPr/>
          <a:lstStyle/>
          <a:p>
            <a:r>
              <a:rPr lang="en-US" smtClean="0"/>
              <a:t>Page </a:t>
            </a:r>
            <a:fld id="{14C4EAEA-7BF5-4AC5-836E-11B3ACDCF97A}" type="slidenum">
              <a:rPr lang="he-IL" smtClean="0">
                <a:cs typeface="Times New Roman" pitchFamily="18" charset="0"/>
              </a:rPr>
              <a:pPr/>
              <a:t>22</a:t>
            </a:fld>
            <a:endParaRPr lang="en-US" smtClean="0"/>
          </a:p>
        </p:txBody>
      </p:sp>
      <p:sp>
        <p:nvSpPr>
          <p:cNvPr id="22532" name="Rectangle 2"/>
          <p:cNvSpPr>
            <a:spLocks noChangeArrowheads="1" noTextEdit="1"/>
          </p:cNvSpPr>
          <p:nvPr>
            <p:ph type="sldImg"/>
          </p:nvPr>
        </p:nvSpPr>
        <p:spPr>
          <a:xfrm>
            <a:off x="1154113" y="701675"/>
            <a:ext cx="4625975" cy="3468688"/>
          </a:xfrm>
          <a:ln cap="flat"/>
        </p:spPr>
      </p:sp>
      <p:sp>
        <p:nvSpPr>
          <p:cNvPr id="22533" name="Rectangle 3"/>
          <p:cNvSpPr>
            <a:spLocks noGrp="1" noChangeArrowheads="1"/>
          </p:cNvSpPr>
          <p:nvPr>
            <p:ph type="body" idx="1"/>
          </p:nvPr>
        </p:nvSpPr>
        <p:spPr>
          <a:noFill/>
          <a:ln/>
        </p:spPr>
        <p:txBody>
          <a:bodyPr lIns="95250" rIns="95250"/>
          <a:lstStyle/>
          <a:p>
            <a:endParaRPr lang="en-US" smtClean="0">
              <a:latin typeface="Times New Roman" pitchFamily="18" charset="0"/>
            </a:endParaRPr>
          </a:p>
        </p:txBody>
      </p:sp>
      <p:sp>
        <p:nvSpPr>
          <p:cNvPr id="22534" name="Header Placeholder 7"/>
          <p:cNvSpPr>
            <a:spLocks noGrp="1"/>
          </p:cNvSpPr>
          <p:nvPr>
            <p:ph type="hdr" sz="quarter"/>
          </p:nvPr>
        </p:nvSpPr>
        <p:spPr>
          <a:noFill/>
        </p:spPr>
        <p:txBody>
          <a:bodyPr/>
          <a:lstStyle/>
          <a:p>
            <a:r>
              <a:rPr lang="en-US" smtClean="0">
                <a:latin typeface="Times New Roman" pitchFamily="18" charset="0"/>
              </a:rPr>
              <a:t>doc.: IEEE 802.11-10/1114r1</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54050" y="95706"/>
            <a:ext cx="1227837" cy="215444"/>
          </a:xfrm>
          <a:noFill/>
        </p:spPr>
        <p:txBody>
          <a:bodyPr/>
          <a:lstStyle/>
          <a:p>
            <a:r>
              <a:rPr lang="en-US" smtClean="0">
                <a:latin typeface="Times New Roman" pitchFamily="18" charset="0"/>
              </a:rPr>
              <a:t>September 2010</a:t>
            </a:r>
          </a:p>
        </p:txBody>
      </p:sp>
      <p:sp>
        <p:nvSpPr>
          <p:cNvPr id="22531" name="Rectangle 7"/>
          <p:cNvSpPr>
            <a:spLocks noGrp="1" noChangeArrowheads="1"/>
          </p:cNvSpPr>
          <p:nvPr>
            <p:ph type="sldNum" sz="quarter" idx="5"/>
          </p:nvPr>
        </p:nvSpPr>
        <p:spPr>
          <a:xfrm>
            <a:off x="3320993" y="8985053"/>
            <a:ext cx="415177" cy="184666"/>
          </a:xfrm>
          <a:noFill/>
        </p:spPr>
        <p:txBody>
          <a:bodyPr/>
          <a:lstStyle/>
          <a:p>
            <a:r>
              <a:rPr lang="en-US" smtClean="0"/>
              <a:t>Page </a:t>
            </a:r>
            <a:fld id="{14C4EAEA-7BF5-4AC5-836E-11B3ACDCF97A}" type="slidenum">
              <a:rPr lang="he-IL" smtClean="0">
                <a:cs typeface="Times New Roman" pitchFamily="18" charset="0"/>
              </a:rPr>
              <a:pPr/>
              <a:t>23</a:t>
            </a:fld>
            <a:endParaRPr lang="en-US" smtClean="0"/>
          </a:p>
        </p:txBody>
      </p:sp>
      <p:sp>
        <p:nvSpPr>
          <p:cNvPr id="22532" name="Rectangle 2"/>
          <p:cNvSpPr>
            <a:spLocks noChangeArrowheads="1" noTextEdit="1"/>
          </p:cNvSpPr>
          <p:nvPr>
            <p:ph type="sldImg"/>
          </p:nvPr>
        </p:nvSpPr>
        <p:spPr>
          <a:xfrm>
            <a:off x="1154113" y="701675"/>
            <a:ext cx="4625975" cy="3468688"/>
          </a:xfrm>
          <a:ln cap="flat"/>
        </p:spPr>
      </p:sp>
      <p:sp>
        <p:nvSpPr>
          <p:cNvPr id="22533" name="Rectangle 3"/>
          <p:cNvSpPr>
            <a:spLocks noGrp="1" noChangeArrowheads="1"/>
          </p:cNvSpPr>
          <p:nvPr>
            <p:ph type="body" idx="1"/>
          </p:nvPr>
        </p:nvSpPr>
        <p:spPr>
          <a:noFill/>
          <a:ln/>
        </p:spPr>
        <p:txBody>
          <a:bodyPr lIns="95250" rIns="95250"/>
          <a:lstStyle/>
          <a:p>
            <a:endParaRPr lang="en-US" smtClean="0">
              <a:latin typeface="Times New Roman" pitchFamily="18" charset="0"/>
            </a:endParaRPr>
          </a:p>
        </p:txBody>
      </p:sp>
      <p:sp>
        <p:nvSpPr>
          <p:cNvPr id="22534" name="Header Placeholder 7"/>
          <p:cNvSpPr>
            <a:spLocks noGrp="1"/>
          </p:cNvSpPr>
          <p:nvPr>
            <p:ph type="hdr" sz="quarter"/>
          </p:nvPr>
        </p:nvSpPr>
        <p:spPr>
          <a:noFill/>
        </p:spPr>
        <p:txBody>
          <a:bodyPr/>
          <a:lstStyle/>
          <a:p>
            <a:r>
              <a:rPr lang="en-US" smtClean="0">
                <a:latin typeface="Times New Roman" pitchFamily="18" charset="0"/>
              </a:rPr>
              <a:t>doc.: IEEE 802.11-10/1114r1</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xfrm>
            <a:off x="654050" y="95706"/>
            <a:ext cx="1227837" cy="215444"/>
          </a:xfrm>
          <a:noFill/>
        </p:spPr>
        <p:txBody>
          <a:bodyPr/>
          <a:lstStyle/>
          <a:p>
            <a:r>
              <a:rPr lang="en-US" smtClean="0">
                <a:latin typeface="Times New Roman" pitchFamily="18" charset="0"/>
              </a:rPr>
              <a:t>September 2010</a:t>
            </a:r>
          </a:p>
        </p:txBody>
      </p:sp>
      <p:sp>
        <p:nvSpPr>
          <p:cNvPr id="22531" name="Rectangle 7"/>
          <p:cNvSpPr>
            <a:spLocks noGrp="1" noChangeArrowheads="1"/>
          </p:cNvSpPr>
          <p:nvPr>
            <p:ph type="sldNum" sz="quarter" idx="5"/>
          </p:nvPr>
        </p:nvSpPr>
        <p:spPr>
          <a:xfrm>
            <a:off x="3320993" y="8985053"/>
            <a:ext cx="415177" cy="184666"/>
          </a:xfrm>
          <a:noFill/>
        </p:spPr>
        <p:txBody>
          <a:bodyPr/>
          <a:lstStyle/>
          <a:p>
            <a:r>
              <a:rPr lang="en-US" smtClean="0"/>
              <a:t>Page </a:t>
            </a:r>
            <a:fld id="{14C4EAEA-7BF5-4AC5-836E-11B3ACDCF97A}" type="slidenum">
              <a:rPr lang="he-IL" smtClean="0">
                <a:cs typeface="Times New Roman" pitchFamily="18" charset="0"/>
              </a:rPr>
              <a:pPr/>
              <a:t>24</a:t>
            </a:fld>
            <a:endParaRPr lang="en-US" smtClean="0"/>
          </a:p>
        </p:txBody>
      </p:sp>
      <p:sp>
        <p:nvSpPr>
          <p:cNvPr id="22532" name="Rectangle 2"/>
          <p:cNvSpPr>
            <a:spLocks noChangeArrowheads="1" noTextEdit="1"/>
          </p:cNvSpPr>
          <p:nvPr>
            <p:ph type="sldImg"/>
          </p:nvPr>
        </p:nvSpPr>
        <p:spPr>
          <a:xfrm>
            <a:off x="1154113" y="701675"/>
            <a:ext cx="4625975" cy="3468688"/>
          </a:xfrm>
          <a:ln cap="flat"/>
        </p:spPr>
      </p:sp>
      <p:sp>
        <p:nvSpPr>
          <p:cNvPr id="22533" name="Rectangle 3"/>
          <p:cNvSpPr>
            <a:spLocks noGrp="1" noChangeArrowheads="1"/>
          </p:cNvSpPr>
          <p:nvPr>
            <p:ph type="body" idx="1"/>
          </p:nvPr>
        </p:nvSpPr>
        <p:spPr>
          <a:noFill/>
          <a:ln/>
        </p:spPr>
        <p:txBody>
          <a:bodyPr lIns="95250" rIns="95250"/>
          <a:lstStyle/>
          <a:p>
            <a:endParaRPr lang="en-US" smtClean="0">
              <a:latin typeface="Times New Roman" pitchFamily="18" charset="0"/>
            </a:endParaRPr>
          </a:p>
        </p:txBody>
      </p:sp>
      <p:sp>
        <p:nvSpPr>
          <p:cNvPr id="22534" name="Header Placeholder 7"/>
          <p:cNvSpPr>
            <a:spLocks noGrp="1"/>
          </p:cNvSpPr>
          <p:nvPr>
            <p:ph type="hdr" sz="quarter"/>
          </p:nvPr>
        </p:nvSpPr>
        <p:spPr>
          <a:noFill/>
        </p:spPr>
        <p:txBody>
          <a:bodyPr/>
          <a:lstStyle/>
          <a:p>
            <a:r>
              <a:rPr lang="en-US" smtClean="0">
                <a:latin typeface="Times New Roman" pitchFamily="18" charset="0"/>
              </a:rPr>
              <a:t>doc.: IEEE 802.11-10/1114r1</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dt" sz="quarter" idx="1"/>
          </p:nvPr>
        </p:nvSpPr>
        <p:spPr>
          <a:xfrm>
            <a:off x="654050" y="95706"/>
            <a:ext cx="1227837" cy="215444"/>
          </a:xfrm>
          <a:noFill/>
        </p:spPr>
        <p:txBody>
          <a:bodyPr/>
          <a:lstStyle/>
          <a:p>
            <a:r>
              <a:rPr lang="en-US" smtClean="0">
                <a:latin typeface="Times New Roman" pitchFamily="18" charset="0"/>
              </a:rPr>
              <a:t>September 2010</a:t>
            </a:r>
          </a:p>
        </p:txBody>
      </p:sp>
      <p:sp>
        <p:nvSpPr>
          <p:cNvPr id="23555" name="Rectangle 7"/>
          <p:cNvSpPr>
            <a:spLocks noGrp="1" noChangeArrowheads="1"/>
          </p:cNvSpPr>
          <p:nvPr>
            <p:ph type="sldNum" sz="quarter" idx="5"/>
          </p:nvPr>
        </p:nvSpPr>
        <p:spPr>
          <a:xfrm>
            <a:off x="3320993" y="8985053"/>
            <a:ext cx="415177" cy="184666"/>
          </a:xfrm>
          <a:noFill/>
        </p:spPr>
        <p:txBody>
          <a:bodyPr/>
          <a:lstStyle/>
          <a:p>
            <a:r>
              <a:rPr lang="en-US" smtClean="0"/>
              <a:t>Page </a:t>
            </a:r>
            <a:fld id="{D175428A-D134-4DB3-84C0-8159C7AAD1BF}" type="slidenum">
              <a:rPr lang="he-IL" smtClean="0">
                <a:cs typeface="Times New Roman" pitchFamily="18" charset="0"/>
              </a:rPr>
              <a:pPr/>
              <a:t>25</a:t>
            </a:fld>
            <a:endParaRPr lang="en-US" smtClean="0"/>
          </a:p>
        </p:txBody>
      </p:sp>
      <p:sp>
        <p:nvSpPr>
          <p:cNvPr id="23556" name="Rectangle 2"/>
          <p:cNvSpPr>
            <a:spLocks noChangeArrowheads="1" noTextEdit="1"/>
          </p:cNvSpPr>
          <p:nvPr>
            <p:ph type="sldImg"/>
          </p:nvPr>
        </p:nvSpPr>
        <p:spPr>
          <a:xfrm>
            <a:off x="1154113" y="701675"/>
            <a:ext cx="4625975" cy="3468688"/>
          </a:xfrm>
          <a:ln cap="flat"/>
        </p:spPr>
      </p:sp>
      <p:sp>
        <p:nvSpPr>
          <p:cNvPr id="23557" name="Rectangle 3"/>
          <p:cNvSpPr>
            <a:spLocks noGrp="1" noChangeArrowheads="1"/>
          </p:cNvSpPr>
          <p:nvPr>
            <p:ph type="body" idx="1"/>
          </p:nvPr>
        </p:nvSpPr>
        <p:spPr>
          <a:noFill/>
          <a:ln/>
        </p:spPr>
        <p:txBody>
          <a:bodyPr lIns="95250" rIns="95250"/>
          <a:lstStyle/>
          <a:p>
            <a:endParaRPr lang="en-US" smtClean="0">
              <a:latin typeface="Times New Roman" pitchFamily="18" charset="0"/>
            </a:endParaRPr>
          </a:p>
        </p:txBody>
      </p:sp>
      <p:sp>
        <p:nvSpPr>
          <p:cNvPr id="23558" name="Header Placeholder 7"/>
          <p:cNvSpPr>
            <a:spLocks noGrp="1"/>
          </p:cNvSpPr>
          <p:nvPr>
            <p:ph type="hdr" sz="quarter"/>
          </p:nvPr>
        </p:nvSpPr>
        <p:spPr>
          <a:noFill/>
        </p:spPr>
        <p:txBody>
          <a:bodyPr/>
          <a:lstStyle/>
          <a:p>
            <a:r>
              <a:rPr lang="en-US" smtClean="0">
                <a:latin typeface="Times New Roman" pitchFamily="18" charset="0"/>
              </a:rPr>
              <a:t>doc.: IEEE 802.11-10/1114r1</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54113" y="701675"/>
            <a:ext cx="4625975" cy="3468688"/>
          </a:xfrm>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xfrm>
            <a:off x="654050" y="95706"/>
            <a:ext cx="1227837" cy="215444"/>
          </a:xfrm>
          <a:noFill/>
        </p:spPr>
        <p:txBody>
          <a:bodyPr/>
          <a:lstStyle/>
          <a:p>
            <a:r>
              <a:rPr lang="en-US">
                <a:latin typeface="Times New Roman" pitchFamily="18" charset="0"/>
              </a:rPr>
              <a:t>September 2010</a:t>
            </a:r>
          </a:p>
        </p:txBody>
      </p:sp>
      <p:sp>
        <p:nvSpPr>
          <p:cNvPr id="21507" name="Rectangle 7"/>
          <p:cNvSpPr>
            <a:spLocks noGrp="1" noChangeArrowheads="1"/>
          </p:cNvSpPr>
          <p:nvPr>
            <p:ph type="sldNum" sz="quarter" idx="5"/>
          </p:nvPr>
        </p:nvSpPr>
        <p:spPr>
          <a:xfrm>
            <a:off x="3320993" y="8985053"/>
            <a:ext cx="415177" cy="184666"/>
          </a:xfrm>
          <a:noFill/>
        </p:spPr>
        <p:txBody>
          <a:bodyPr/>
          <a:lstStyle/>
          <a:p>
            <a:r>
              <a:rPr lang="en-US" smtClean="0"/>
              <a:t>Page </a:t>
            </a:r>
            <a:fld id="{6F73E5B1-B210-40AE-A91A-EA3706B20A32}" type="slidenum">
              <a:rPr lang="he-IL" smtClean="0">
                <a:cs typeface="Times New Roman" pitchFamily="18" charset="0"/>
              </a:rPr>
              <a:pPr/>
              <a:t>26</a:t>
            </a:fld>
            <a:endParaRPr lang="en-US" smtClean="0"/>
          </a:p>
        </p:txBody>
      </p:sp>
      <p:sp>
        <p:nvSpPr>
          <p:cNvPr id="21508" name="Rectangle 2"/>
          <p:cNvSpPr>
            <a:spLocks noChangeArrowheads="1" noTextEdit="1"/>
          </p:cNvSpPr>
          <p:nvPr>
            <p:ph type="sldImg"/>
          </p:nvPr>
        </p:nvSpPr>
        <p:spPr>
          <a:xfrm>
            <a:off x="1154113" y="701675"/>
            <a:ext cx="4625975" cy="3468688"/>
          </a:xfrm>
          <a:ln cap="flat"/>
        </p:spPr>
      </p:sp>
      <p:sp>
        <p:nvSpPr>
          <p:cNvPr id="21509" name="Rectangle 3"/>
          <p:cNvSpPr>
            <a:spLocks noGrp="1" noChangeArrowheads="1"/>
          </p:cNvSpPr>
          <p:nvPr>
            <p:ph type="body" idx="1"/>
          </p:nvPr>
        </p:nvSpPr>
        <p:spPr>
          <a:noFill/>
          <a:ln/>
        </p:spPr>
        <p:txBody>
          <a:bodyPr lIns="95250" rIns="95250"/>
          <a:lstStyle/>
          <a:p>
            <a:endParaRPr lang="en-US" smtClean="0">
              <a:latin typeface="Times New Roman" pitchFamily="18" charset="0"/>
            </a:endParaRPr>
          </a:p>
        </p:txBody>
      </p:sp>
      <p:sp>
        <p:nvSpPr>
          <p:cNvPr id="21510" name="Header Placeholder 7"/>
          <p:cNvSpPr>
            <a:spLocks noGrp="1"/>
          </p:cNvSpPr>
          <p:nvPr>
            <p:ph type="hdr" sz="quarter"/>
          </p:nvPr>
        </p:nvSpPr>
        <p:spPr>
          <a:noFill/>
        </p:spPr>
        <p:txBody>
          <a:bodyPr/>
          <a:lstStyle/>
          <a:p>
            <a:r>
              <a:rPr lang="en-US">
                <a:latin typeface="Times New Roman" pitchFamily="18" charset="0"/>
              </a:rPr>
              <a:t>doc.: IEEE 802.11-10/1113r0</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dt" sz="quarter" idx="1"/>
          </p:nvPr>
        </p:nvSpPr>
        <p:spPr>
          <a:xfrm>
            <a:off x="654050" y="95706"/>
            <a:ext cx="1227837" cy="215444"/>
          </a:xfrm>
          <a:noFill/>
        </p:spPr>
        <p:txBody>
          <a:bodyPr/>
          <a:lstStyle/>
          <a:p>
            <a:r>
              <a:rPr lang="en-US">
                <a:latin typeface="Times New Roman" pitchFamily="18" charset="0"/>
              </a:rPr>
              <a:t>September 2010</a:t>
            </a:r>
          </a:p>
        </p:txBody>
      </p:sp>
      <p:sp>
        <p:nvSpPr>
          <p:cNvPr id="21507" name="Rectangle 7"/>
          <p:cNvSpPr>
            <a:spLocks noGrp="1" noChangeArrowheads="1"/>
          </p:cNvSpPr>
          <p:nvPr>
            <p:ph type="sldNum" sz="quarter" idx="5"/>
          </p:nvPr>
        </p:nvSpPr>
        <p:spPr>
          <a:xfrm>
            <a:off x="3320993" y="8985053"/>
            <a:ext cx="415177" cy="184666"/>
          </a:xfrm>
          <a:noFill/>
        </p:spPr>
        <p:txBody>
          <a:bodyPr/>
          <a:lstStyle/>
          <a:p>
            <a:r>
              <a:rPr lang="en-US" smtClean="0"/>
              <a:t>Page </a:t>
            </a:r>
            <a:fld id="{6F73E5B1-B210-40AE-A91A-EA3706B20A32}" type="slidenum">
              <a:rPr lang="he-IL" smtClean="0">
                <a:cs typeface="Times New Roman" pitchFamily="18" charset="0"/>
              </a:rPr>
              <a:pPr/>
              <a:t>27</a:t>
            </a:fld>
            <a:endParaRPr lang="en-US" smtClean="0"/>
          </a:p>
        </p:txBody>
      </p:sp>
      <p:sp>
        <p:nvSpPr>
          <p:cNvPr id="21508" name="Rectangle 2"/>
          <p:cNvSpPr>
            <a:spLocks noChangeArrowheads="1" noTextEdit="1"/>
          </p:cNvSpPr>
          <p:nvPr>
            <p:ph type="sldImg"/>
          </p:nvPr>
        </p:nvSpPr>
        <p:spPr>
          <a:xfrm>
            <a:off x="1154113" y="701675"/>
            <a:ext cx="4625975" cy="3468688"/>
          </a:xfrm>
          <a:ln cap="flat"/>
        </p:spPr>
      </p:sp>
      <p:sp>
        <p:nvSpPr>
          <p:cNvPr id="21509" name="Rectangle 3"/>
          <p:cNvSpPr>
            <a:spLocks noGrp="1" noChangeArrowheads="1"/>
          </p:cNvSpPr>
          <p:nvPr>
            <p:ph type="body" idx="1"/>
          </p:nvPr>
        </p:nvSpPr>
        <p:spPr>
          <a:noFill/>
          <a:ln/>
        </p:spPr>
        <p:txBody>
          <a:bodyPr lIns="95250" rIns="95250"/>
          <a:lstStyle/>
          <a:p>
            <a:endParaRPr lang="en-US" smtClean="0">
              <a:latin typeface="Times New Roman" pitchFamily="18" charset="0"/>
            </a:endParaRPr>
          </a:p>
        </p:txBody>
      </p:sp>
      <p:sp>
        <p:nvSpPr>
          <p:cNvPr id="21510" name="Header Placeholder 7"/>
          <p:cNvSpPr>
            <a:spLocks noGrp="1"/>
          </p:cNvSpPr>
          <p:nvPr>
            <p:ph type="hdr" sz="quarter"/>
          </p:nvPr>
        </p:nvSpPr>
        <p:spPr>
          <a:noFill/>
        </p:spPr>
        <p:txBody>
          <a:bodyPr/>
          <a:lstStyle/>
          <a:p>
            <a:r>
              <a:rPr lang="en-US">
                <a:latin typeface="Times New Roman" pitchFamily="18" charset="0"/>
              </a:rPr>
              <a:t>doc.: IEEE 802.11-10/1113r0</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5700" y="701675"/>
            <a:ext cx="4624388" cy="3468688"/>
          </a:xfrm>
          <a:ln/>
        </p:spPr>
      </p:sp>
      <p:sp>
        <p:nvSpPr>
          <p:cNvPr id="225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5700" y="701675"/>
            <a:ext cx="4624388" cy="3468688"/>
          </a:xfrm>
          <a:ln/>
        </p:spPr>
      </p:sp>
      <p:sp>
        <p:nvSpPr>
          <p:cNvPr id="235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5700" y="701675"/>
            <a:ext cx="4624388" cy="3468688"/>
          </a:xfrm>
          <a:ln/>
        </p:spPr>
      </p:sp>
      <p:sp>
        <p:nvSpPr>
          <p:cNvPr id="245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560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662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765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867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074EF6-93CD-4A06-B5B0-3A29F3C604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796E1E-9C02-4267-BCE9-51E6907EA1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F0E04D-D28C-4EA1-9280-219F6878F0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B86C1A-2732-4A01-ABCA-9C4455ECCB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A8E05B-CD5C-46E7-BA28-3DAD8EE496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CCBC02-F20A-4119-B596-A96C17F5D0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EE76534-E1C2-4B85-8C29-96607518C7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6832363-D261-4F8A-ACBA-1E648B4282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C8F8FA-0492-41FD-BC02-361BF5BE7B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AF6D7C7-109E-41CB-8B04-CE309FC819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477DB-B9B1-4864-BA3F-0DA3951FE0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C51A6E6-6A55-41EB-8BD7-3F1E8F219A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6550"/>
            <a:ext cx="933450" cy="2746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 2010</a:t>
            </a:r>
            <a:endParaRPr lang="en-US" dirty="0"/>
          </a:p>
        </p:txBody>
      </p:sp>
      <p:sp>
        <p:nvSpPr>
          <p:cNvPr id="1029" name="Rectangle 5"/>
          <p:cNvSpPr>
            <a:spLocks noGrp="1" noChangeArrowheads="1"/>
          </p:cNvSpPr>
          <p:nvPr>
            <p:ph type="ftr" sz="quarter" idx="3"/>
          </p:nvPr>
        </p:nvSpPr>
        <p:spPr bwMode="auto">
          <a:xfrm>
            <a:off x="6924675" y="6475413"/>
            <a:ext cx="16192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Sameer Vermani, Qualcomm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DFB3A5B-D50A-4E8B-B05E-A37884A92165}" type="slidenum">
              <a:rPr lang="en-US"/>
              <a:pPr>
                <a:defRPr/>
              </a:pPr>
              <a:t>‹#›</a:t>
            </a:fld>
            <a:endParaRPr lang="en-US"/>
          </a:p>
        </p:txBody>
      </p:sp>
      <p:sp>
        <p:nvSpPr>
          <p:cNvPr id="1031" name="Rectangle 7"/>
          <p:cNvSpPr>
            <a:spLocks noChangeArrowheads="1"/>
          </p:cNvSpPr>
          <p:nvPr/>
        </p:nvSpPr>
        <p:spPr bwMode="auto">
          <a:xfrm>
            <a:off x="5059830" y="334189"/>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a:t>
            </a:r>
            <a:r>
              <a:rPr lang="en-US" sz="1800" b="1" dirty="0" err="1" smtClean="0"/>
              <a:t>1102r5</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a:noFill/>
        </p:spPr>
        <p:txBody>
          <a:bodyPr/>
          <a:lstStyle/>
          <a:p>
            <a:r>
              <a:rPr lang="en-US" smtClean="0"/>
              <a:t>Sameer Vermani, Qualcomm</a:t>
            </a:r>
          </a:p>
        </p:txBody>
      </p:sp>
      <p:sp>
        <p:nvSpPr>
          <p:cNvPr id="1028" name="Rectangle 2"/>
          <p:cNvSpPr>
            <a:spLocks noGrp="1" noChangeArrowheads="1"/>
          </p:cNvSpPr>
          <p:nvPr>
            <p:ph type="title"/>
          </p:nvPr>
        </p:nvSpPr>
        <p:spPr>
          <a:noFill/>
        </p:spPr>
        <p:txBody>
          <a:bodyPr/>
          <a:lstStyle/>
          <a:p>
            <a:r>
              <a:rPr lang="en-US" sz="2800" dirty="0" smtClean="0"/>
              <a:t>MU-MIMO AdHoc Report Sept 2010</a:t>
            </a:r>
          </a:p>
        </p:txBody>
      </p:sp>
      <p:sp>
        <p:nvSpPr>
          <p:cNvPr id="1029"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smtClean="0"/>
              <a:t>Date:</a:t>
            </a:r>
            <a:r>
              <a:rPr lang="en-US" sz="2000" b="0" dirty="0" smtClean="0"/>
              <a:t> 2010-09-13</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Slide Number Placeholder 8"/>
          <p:cNvSpPr>
            <a:spLocks noGrp="1"/>
          </p:cNvSpPr>
          <p:nvPr>
            <p:ph type="sldNum" sz="quarter" idx="12"/>
          </p:nvPr>
        </p:nvSpPr>
        <p:spPr>
          <a:noFill/>
        </p:spPr>
        <p:txBody>
          <a:bodyPr/>
          <a:lstStyle/>
          <a:p>
            <a:r>
              <a:rPr lang="en-US" smtClean="0"/>
              <a:t>Slide </a:t>
            </a:r>
            <a:fld id="{CD63C041-4418-4A24-96CD-8113DBEDDF20}" type="slidenum">
              <a:rPr lang="en-US" smtClean="0"/>
              <a:pPr/>
              <a:t>1</a:t>
            </a:fld>
            <a:endParaRPr lang="en-US" smtClean="0"/>
          </a:p>
        </p:txBody>
      </p:sp>
      <p:sp>
        <p:nvSpPr>
          <p:cNvPr id="1032"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pitchFamily="34" charset="0"/>
            </a:endParaRPr>
          </a:p>
        </p:txBody>
      </p:sp>
      <p:sp>
        <p:nvSpPr>
          <p:cNvPr id="11268"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b="1" u="sng">
              <a:solidFill>
                <a:srgbClr val="FF0000"/>
              </a:solidFill>
            </a:endParaRPr>
          </a:p>
          <a:p>
            <a:pPr marL="230188" indent="-230188">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800"/>
              <a:t>Technical considerations remain primary focus</a:t>
            </a:r>
            <a:endParaRPr lang="en-US" sz="1800"/>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r>
              <a:rPr lang="en-US" sz="1000"/>
              <a:t>---------------------------------------------------------------   </a:t>
            </a:r>
          </a:p>
          <a:p>
            <a:pPr marL="230188" indent="-230188" algn="ctr">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a:lnSpc>
                <a:spcPct val="80000"/>
              </a:lnSpc>
              <a:spcBef>
                <a:spcPct val="20000"/>
              </a:spcBef>
            </a:pPr>
            <a:endParaRPr lang="en-US"/>
          </a:p>
          <a:p>
            <a:pPr marL="230188" indent="-230188" algn="ctr">
              <a:lnSpc>
                <a:spcPct val="80000"/>
              </a:lnSpc>
              <a:spcBef>
                <a:spcPct val="20000"/>
              </a:spcBef>
            </a:pPr>
            <a:r>
              <a:rPr lang="en-US"/>
              <a:t>This slide set is available at http://standards.ieee.org/board/pat/pat-slideset.ppt</a:t>
            </a:r>
          </a:p>
        </p:txBody>
      </p:sp>
      <p:sp>
        <p:nvSpPr>
          <p:cNvPr id="11269"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5</a:t>
            </a:r>
          </a:p>
        </p:txBody>
      </p:sp>
      <p:sp>
        <p:nvSpPr>
          <p:cNvPr id="11270" name="Footer Placeholder 6"/>
          <p:cNvSpPr>
            <a:spLocks noGrp="1"/>
          </p:cNvSpPr>
          <p:nvPr>
            <p:ph type="ftr" sz="quarter" idx="11"/>
          </p:nvPr>
        </p:nvSpPr>
        <p:spPr>
          <a:noFill/>
        </p:spPr>
        <p:txBody>
          <a:bodyPr/>
          <a:lstStyle/>
          <a:p>
            <a:r>
              <a:rPr lang="en-US" smtClean="0"/>
              <a:t>Sameer Vermani, Qualcomm</a:t>
            </a:r>
          </a:p>
        </p:txBody>
      </p:sp>
      <p:sp>
        <p:nvSpPr>
          <p:cNvPr id="11271" name="Slide Number Placeholder 7"/>
          <p:cNvSpPr>
            <a:spLocks noGrp="1"/>
          </p:cNvSpPr>
          <p:nvPr>
            <p:ph type="sldNum" sz="quarter" idx="12"/>
          </p:nvPr>
        </p:nvSpPr>
        <p:spPr>
          <a:noFill/>
        </p:spPr>
        <p:txBody>
          <a:bodyPr/>
          <a:lstStyle/>
          <a:p>
            <a:r>
              <a:rPr lang="en-US" smtClean="0"/>
              <a:t>Slide </a:t>
            </a:r>
            <a:fld id="{8F207982-2708-45F8-A646-A0B7C28B3862}" type="slidenum">
              <a:rPr lang="en-US" smtClean="0"/>
              <a:pPr/>
              <a:t>10</a:t>
            </a:fld>
            <a:endParaRPr lang="en-US" smtClean="0"/>
          </a:p>
        </p:txBody>
      </p:sp>
      <p:sp>
        <p:nvSpPr>
          <p:cNvPr id="11272" name="Date Placeholder 8"/>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t>Slide </a:t>
            </a:r>
            <a:fld id="{642072E4-9CE1-43F7-839E-EF8B1CCC3485}" type="slidenum">
              <a:rPr lang="en-US"/>
              <a:pPr algn="ctr"/>
              <a:t>11</a:t>
            </a:fld>
            <a:endParaRPr lang="en-US"/>
          </a:p>
        </p:txBody>
      </p:sp>
      <p:sp>
        <p:nvSpPr>
          <p:cNvPr id="12291" name="Rectangle 2"/>
          <p:cNvSpPr>
            <a:spLocks noGrp="1" noChangeArrowheads="1"/>
          </p:cNvSpPr>
          <p:nvPr>
            <p:ph type="title" idx="4294967295"/>
          </p:nvPr>
        </p:nvSpPr>
        <p:spPr/>
        <p:txBody>
          <a:bodyPr/>
          <a:lstStyle/>
          <a:p>
            <a:r>
              <a:rPr lang="en-US" smtClean="0"/>
              <a:t>Call for Potentially Essential Patents</a:t>
            </a:r>
          </a:p>
        </p:txBody>
      </p:sp>
      <p:sp>
        <p:nvSpPr>
          <p:cNvPr id="12292"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2293" name="Footer Placeholder 7"/>
          <p:cNvSpPr>
            <a:spLocks noGrp="1"/>
          </p:cNvSpPr>
          <p:nvPr>
            <p:ph type="ftr" sz="quarter" idx="11"/>
          </p:nvPr>
        </p:nvSpPr>
        <p:spPr>
          <a:noFill/>
        </p:spPr>
        <p:txBody>
          <a:bodyPr/>
          <a:lstStyle/>
          <a:p>
            <a:r>
              <a:rPr lang="en-US" smtClean="0"/>
              <a:t>Sameer Vermani, Qualcomm</a:t>
            </a:r>
          </a:p>
        </p:txBody>
      </p:sp>
      <p:sp>
        <p:nvSpPr>
          <p:cNvPr id="12294" name="Slide Number Placeholder 8"/>
          <p:cNvSpPr>
            <a:spLocks noGrp="1"/>
          </p:cNvSpPr>
          <p:nvPr>
            <p:ph type="sldNum" sz="quarter" idx="12"/>
          </p:nvPr>
        </p:nvSpPr>
        <p:spPr>
          <a:noFill/>
        </p:spPr>
        <p:txBody>
          <a:bodyPr/>
          <a:lstStyle/>
          <a:p>
            <a:r>
              <a:rPr lang="en-US" smtClean="0"/>
              <a:t>Slide </a:t>
            </a:r>
            <a:fld id="{2957A720-3E82-446D-B60D-AF3BD3C42CEB}" type="slidenum">
              <a:rPr lang="en-US" smtClean="0"/>
              <a:pPr/>
              <a:t>11</a:t>
            </a:fld>
            <a:endParaRPr lang="en-US" smtClean="0"/>
          </a:p>
        </p:txBody>
      </p:sp>
      <p:sp>
        <p:nvSpPr>
          <p:cNvPr id="12295"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Rules for MU-MIMO Adhoc</a:t>
            </a:r>
          </a:p>
        </p:txBody>
      </p:sp>
      <p:sp>
        <p:nvSpPr>
          <p:cNvPr id="13315" name="Content Placeholder 2"/>
          <p:cNvSpPr>
            <a:spLocks noGrp="1"/>
          </p:cNvSpPr>
          <p:nvPr>
            <p:ph idx="1"/>
          </p:nvPr>
        </p:nvSpPr>
        <p:spPr/>
        <p:txBody>
          <a:bodyPr/>
          <a:lstStyle/>
          <a:p>
            <a:pPr>
              <a:lnSpc>
                <a:spcPct val="80000"/>
              </a:lnSpc>
            </a:pPr>
            <a:r>
              <a:rPr lang="en-US" sz="1600" smtClean="0"/>
              <a:t>Straw poll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straw poll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3316" name="Footer Placeholder 4"/>
          <p:cNvSpPr>
            <a:spLocks noGrp="1"/>
          </p:cNvSpPr>
          <p:nvPr>
            <p:ph type="ftr" sz="quarter" idx="11"/>
          </p:nvPr>
        </p:nvSpPr>
        <p:spPr>
          <a:noFill/>
        </p:spPr>
        <p:txBody>
          <a:bodyPr/>
          <a:lstStyle/>
          <a:p>
            <a:r>
              <a:rPr lang="en-US" smtClean="0"/>
              <a:t>Sameer Vermani, Qualcomm</a:t>
            </a:r>
          </a:p>
        </p:txBody>
      </p:sp>
      <p:sp>
        <p:nvSpPr>
          <p:cNvPr id="13317" name="Slide Number Placeholder 5"/>
          <p:cNvSpPr>
            <a:spLocks noGrp="1"/>
          </p:cNvSpPr>
          <p:nvPr>
            <p:ph type="sldNum" sz="quarter" idx="12"/>
          </p:nvPr>
        </p:nvSpPr>
        <p:spPr>
          <a:noFill/>
        </p:spPr>
        <p:txBody>
          <a:bodyPr/>
          <a:lstStyle/>
          <a:p>
            <a:r>
              <a:rPr lang="en-US" smtClean="0"/>
              <a:t>Slide </a:t>
            </a:r>
            <a:fld id="{B73D7F19-9EAB-4A24-891D-6C7CA18A2FC7}" type="slidenum">
              <a:rPr lang="en-US" smtClean="0"/>
              <a:pPr/>
              <a:t>12</a:t>
            </a:fld>
            <a:endParaRPr lang="en-US" smtClean="0"/>
          </a:p>
        </p:txBody>
      </p:sp>
      <p:sp>
        <p:nvSpPr>
          <p:cNvPr id="1331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Agenda for Sept 2010</a:t>
            </a:r>
          </a:p>
        </p:txBody>
      </p:sp>
      <p:sp>
        <p:nvSpPr>
          <p:cNvPr id="14339"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4340" name="Footer Placeholder 4"/>
          <p:cNvSpPr>
            <a:spLocks noGrp="1"/>
          </p:cNvSpPr>
          <p:nvPr>
            <p:ph type="ftr" sz="quarter" idx="11"/>
          </p:nvPr>
        </p:nvSpPr>
        <p:spPr>
          <a:noFill/>
        </p:spPr>
        <p:txBody>
          <a:bodyPr/>
          <a:lstStyle/>
          <a:p>
            <a:r>
              <a:rPr lang="en-US" smtClean="0"/>
              <a:t>Sameer Vermani, Qualcomm</a:t>
            </a:r>
          </a:p>
        </p:txBody>
      </p:sp>
      <p:sp>
        <p:nvSpPr>
          <p:cNvPr id="14341" name="Slide Number Placeholder 5"/>
          <p:cNvSpPr>
            <a:spLocks noGrp="1"/>
          </p:cNvSpPr>
          <p:nvPr>
            <p:ph type="sldNum" sz="quarter" idx="12"/>
          </p:nvPr>
        </p:nvSpPr>
        <p:spPr>
          <a:noFill/>
        </p:spPr>
        <p:txBody>
          <a:bodyPr/>
          <a:lstStyle/>
          <a:p>
            <a:r>
              <a:rPr lang="en-US" smtClean="0"/>
              <a:t>Slide </a:t>
            </a:r>
            <a:fld id="{AD8351C4-8E47-47E8-8917-DA5F28041F97}" type="slidenum">
              <a:rPr lang="en-US" smtClean="0"/>
              <a:pPr/>
              <a:t>13</a:t>
            </a:fld>
            <a:endParaRPr lang="en-US" smtClean="0"/>
          </a:p>
        </p:txBody>
      </p:sp>
      <p:sp>
        <p:nvSpPr>
          <p:cNvPr id="1434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Submissions</a:t>
            </a:r>
          </a:p>
        </p:txBody>
      </p:sp>
      <p:sp>
        <p:nvSpPr>
          <p:cNvPr id="15363" name="Rectangle 3"/>
          <p:cNvSpPr>
            <a:spLocks noGrp="1" noChangeArrowheads="1"/>
          </p:cNvSpPr>
          <p:nvPr>
            <p:ph type="body" idx="1"/>
          </p:nvPr>
        </p:nvSpPr>
        <p:spPr/>
        <p:txBody>
          <a:bodyPr/>
          <a:lstStyle/>
          <a:p>
            <a:r>
              <a:rPr lang="en-US" sz="1600" dirty="0" smtClean="0"/>
              <a:t>Tuesday AM1</a:t>
            </a:r>
          </a:p>
          <a:p>
            <a:pPr lvl="1"/>
            <a:r>
              <a:rPr lang="en-US" altLang="ja-JP" sz="1200" dirty="0" smtClean="0">
                <a:ea typeface="ＭＳ Ｐゴシック" pitchFamily="34" charset="-128"/>
              </a:rPr>
              <a:t>10/</a:t>
            </a:r>
            <a:r>
              <a:rPr lang="en-US" sz="1200" dirty="0" smtClean="0"/>
              <a:t>1105,</a:t>
            </a:r>
            <a:r>
              <a:rPr lang="en-US" altLang="ja-JP" sz="1200" dirty="0" smtClean="0">
                <a:ea typeface="ＭＳ Ｐゴシック" pitchFamily="34" charset="-128"/>
              </a:rPr>
              <a:t>  “Explicit Sounding and Feedback”, </a:t>
            </a:r>
            <a:r>
              <a:rPr lang="en-US" sz="1200" dirty="0" smtClean="0"/>
              <a:t>Hongyuan Zhang (Marvell) (</a:t>
            </a:r>
            <a:r>
              <a:rPr lang="en-US" sz="1200" b="1" dirty="0" smtClean="0"/>
              <a:t>Joint session with PHY AdHoc</a:t>
            </a:r>
            <a:r>
              <a:rPr lang="en-US" sz="1200" dirty="0" smtClean="0"/>
              <a:t>)</a:t>
            </a:r>
          </a:p>
          <a:p>
            <a:pPr lvl="1"/>
            <a:r>
              <a:rPr lang="en-US" altLang="ja-JP" sz="1200" dirty="0" smtClean="0">
                <a:ea typeface="ＭＳ Ｐゴシック" pitchFamily="34" charset="-128"/>
              </a:rPr>
              <a:t>10/1131, “Time-Domain CSI Compression Schemes for Explicit BF in MU-MIMO”, Yusuke Asai (NTT)</a:t>
            </a:r>
            <a:endParaRPr lang="en-US" sz="1200" dirty="0" smtClean="0"/>
          </a:p>
          <a:p>
            <a:pPr lvl="1"/>
            <a:r>
              <a:rPr lang="en-US" altLang="ja-JP" sz="1200" dirty="0" smtClean="0">
                <a:ea typeface="ＭＳ Ｐゴシック" pitchFamily="34" charset="-128"/>
              </a:rPr>
              <a:t>10/1091, “</a:t>
            </a:r>
            <a:r>
              <a:rPr lang="en-US" sz="1200" dirty="0" smtClean="0"/>
              <a:t>Protocol for SU and MU Sounding Feedback”, Simone Merlin (Qualcomm)</a:t>
            </a:r>
          </a:p>
          <a:p>
            <a:pPr lvl="1">
              <a:lnSpc>
                <a:spcPct val="80000"/>
              </a:lnSpc>
            </a:pPr>
            <a:endParaRPr lang="en-US" sz="1200" dirty="0" smtClean="0"/>
          </a:p>
          <a:p>
            <a:r>
              <a:rPr lang="en-US" sz="1600" dirty="0" smtClean="0"/>
              <a:t>Wednesday PM1</a:t>
            </a:r>
          </a:p>
          <a:p>
            <a:pPr lvl="1">
              <a:lnSpc>
                <a:spcPct val="80000"/>
              </a:lnSpc>
            </a:pPr>
            <a:r>
              <a:rPr lang="en-US" altLang="ja-JP" sz="1200" dirty="0" smtClean="0">
                <a:ea typeface="ＭＳ Ｐゴシック" pitchFamily="34" charset="-128"/>
              </a:rPr>
              <a:t>10/1055, “</a:t>
            </a:r>
            <a:r>
              <a:rPr lang="en-US" sz="1200" dirty="0" smtClean="0"/>
              <a:t>PSMP-BASED MU-MIMO Communications”, James Wang (MediaTek)</a:t>
            </a:r>
          </a:p>
          <a:p>
            <a:pPr lvl="1">
              <a:lnSpc>
                <a:spcPct val="80000"/>
              </a:lnSpc>
            </a:pPr>
            <a:r>
              <a:rPr lang="en-US" altLang="ja-JP" sz="1200" dirty="0" smtClean="0">
                <a:ea typeface="ＭＳ Ｐゴシック" pitchFamily="34" charset="-128"/>
              </a:rPr>
              <a:t>10/1067, “</a:t>
            </a:r>
            <a:r>
              <a:rPr lang="en-US" sz="1200" dirty="0" smtClean="0"/>
              <a:t>Multiple CTSs in MU-MIMO transmission”, Tian Kaibo (ZTE)</a:t>
            </a:r>
          </a:p>
          <a:p>
            <a:pPr lvl="1">
              <a:lnSpc>
                <a:spcPct val="80000"/>
              </a:lnSpc>
            </a:pPr>
            <a:r>
              <a:rPr lang="en-US" altLang="ja-JP" sz="1200" dirty="0" smtClean="0">
                <a:ea typeface="ＭＳ Ｐゴシック" pitchFamily="34" charset="-128"/>
              </a:rPr>
              <a:t>10/1124, “Multi RTS Proposal”, Yuichi Morioka (Sony Corporation)</a:t>
            </a:r>
            <a:endParaRPr lang="en-US" sz="1200" dirty="0" smtClean="0"/>
          </a:p>
          <a:p>
            <a:pPr lvl="1">
              <a:lnSpc>
                <a:spcPct val="80000"/>
              </a:lnSpc>
            </a:pPr>
            <a:r>
              <a:rPr lang="en-US" altLang="ja-JP" sz="1200" dirty="0" smtClean="0">
                <a:ea typeface="ＭＳ Ｐゴシック" pitchFamily="34" charset="-128"/>
              </a:rPr>
              <a:t>10/1092, “</a:t>
            </a:r>
            <a:r>
              <a:rPr lang="en-US" sz="1200" dirty="0" smtClean="0"/>
              <a:t>ACK protocol and backoff procedure for MU-MIMO”, Simone Merlin (Qualcomm)</a:t>
            </a:r>
          </a:p>
          <a:p>
            <a:pPr lvl="1">
              <a:lnSpc>
                <a:spcPct val="80000"/>
              </a:lnSpc>
            </a:pPr>
            <a:r>
              <a:rPr lang="en-US" sz="1200" dirty="0" smtClean="0"/>
              <a:t>10/</a:t>
            </a:r>
            <a:r>
              <a:rPr lang="en-US" sz="1200" dirty="0" err="1" smtClean="0"/>
              <a:t>1114r0</a:t>
            </a:r>
            <a:r>
              <a:rPr lang="en-US" sz="1200" dirty="0" smtClean="0"/>
              <a:t>, </a:t>
            </a:r>
            <a:r>
              <a:rPr lang="en-US" sz="1200" dirty="0" smtClean="0"/>
              <a:t>“Channel dimension reduction proposal”, Nir Shapira (</a:t>
            </a:r>
            <a:r>
              <a:rPr lang="en-US" sz="1200" dirty="0" err="1" smtClean="0"/>
              <a:t>Celeno</a:t>
            </a:r>
            <a:r>
              <a:rPr lang="en-US" sz="1200" dirty="0" smtClean="0"/>
              <a:t>)</a:t>
            </a:r>
          </a:p>
          <a:p>
            <a:pPr lvl="1">
              <a:lnSpc>
                <a:spcPct val="80000"/>
              </a:lnSpc>
            </a:pPr>
            <a:endParaRPr lang="en-US" sz="1200" dirty="0" smtClean="0"/>
          </a:p>
          <a:p>
            <a:pPr>
              <a:lnSpc>
                <a:spcPct val="80000"/>
              </a:lnSpc>
            </a:pPr>
            <a:r>
              <a:rPr lang="en-US" sz="1600" dirty="0" smtClean="0"/>
              <a:t>Thursday AM2</a:t>
            </a:r>
          </a:p>
          <a:p>
            <a:pPr lvl="1"/>
            <a:r>
              <a:rPr lang="en-US" sz="1200" dirty="0" err="1" smtClean="0"/>
              <a:t>Strawpolls</a:t>
            </a:r>
            <a:r>
              <a:rPr lang="en-US" sz="1200" dirty="0" smtClean="0"/>
              <a:t> for 10/</a:t>
            </a:r>
            <a:r>
              <a:rPr lang="en-US" sz="1200" dirty="0" err="1" smtClean="0"/>
              <a:t>1114r1</a:t>
            </a:r>
            <a:r>
              <a:rPr lang="en-US" sz="1200" dirty="0" smtClean="0"/>
              <a:t>, </a:t>
            </a:r>
            <a:r>
              <a:rPr lang="en-US" sz="1200" dirty="0" smtClean="0"/>
              <a:t>“Channel dimension reduction proposal”, Nir Shapira (</a:t>
            </a:r>
            <a:r>
              <a:rPr lang="en-US" sz="1200" dirty="0" err="1" smtClean="0"/>
              <a:t>Celeno</a:t>
            </a:r>
            <a:r>
              <a:rPr lang="en-US" sz="1200" dirty="0" smtClean="0"/>
              <a:t>)</a:t>
            </a:r>
          </a:p>
          <a:p>
            <a:pPr lvl="1"/>
            <a:r>
              <a:rPr lang="en-US" sz="1200" dirty="0" smtClean="0"/>
              <a:t>10/</a:t>
            </a:r>
            <a:r>
              <a:rPr lang="en-US" sz="1200" dirty="0" err="1" smtClean="0"/>
              <a:t>1113r0</a:t>
            </a:r>
            <a:r>
              <a:rPr lang="en-US" sz="1200" dirty="0" smtClean="0"/>
              <a:t>, </a:t>
            </a:r>
            <a:r>
              <a:rPr lang="en-US" sz="1200" dirty="0" smtClean="0"/>
              <a:t>“ Doubling number of VHT-LTFs”, Nir Shapira (Celeno)</a:t>
            </a:r>
          </a:p>
          <a:p>
            <a:pPr lvl="1"/>
            <a:r>
              <a:rPr lang="en-US" sz="1200" dirty="0" smtClean="0"/>
              <a:t>10/</a:t>
            </a:r>
            <a:r>
              <a:rPr lang="en-US" sz="1200" dirty="0" err="1" smtClean="0"/>
              <a:t>1119r1</a:t>
            </a:r>
            <a:r>
              <a:rPr lang="en-US" sz="1200" dirty="0" smtClean="0"/>
              <a:t>, </a:t>
            </a:r>
            <a:r>
              <a:rPr lang="en-US" sz="1200" dirty="0" smtClean="0"/>
              <a:t>“On DL </a:t>
            </a:r>
            <a:r>
              <a:rPr lang="en-US" sz="1200" dirty="0" err="1" smtClean="0"/>
              <a:t>Precoding</a:t>
            </a:r>
            <a:r>
              <a:rPr lang="en-US" sz="1200" dirty="0" smtClean="0"/>
              <a:t> for 11ac”, Vish </a:t>
            </a:r>
            <a:r>
              <a:rPr lang="en-US" sz="1200" dirty="0" smtClean="0">
                <a:ea typeface="Times New Roman"/>
                <a:cs typeface="Times New Roman"/>
              </a:rPr>
              <a:t>Ponnampalam</a:t>
            </a:r>
            <a:r>
              <a:rPr lang="en-US" sz="1200" dirty="0" smtClean="0"/>
              <a:t> (</a:t>
            </a:r>
            <a:r>
              <a:rPr lang="en-US" sz="1200" dirty="0" err="1" smtClean="0"/>
              <a:t>MediaTek</a:t>
            </a:r>
            <a:r>
              <a:rPr lang="en-US" sz="1200" dirty="0" smtClean="0"/>
              <a:t>)</a:t>
            </a:r>
          </a:p>
          <a:p>
            <a:pPr lvl="1"/>
            <a:endParaRPr lang="en-US" sz="1200" dirty="0" smtClean="0"/>
          </a:p>
          <a:p>
            <a:endParaRPr lang="en-US" sz="1600" dirty="0" smtClean="0"/>
          </a:p>
          <a:p>
            <a:pPr lvl="1"/>
            <a:endParaRPr lang="en-US" sz="1200" dirty="0" smtClean="0"/>
          </a:p>
          <a:p>
            <a:pPr lvl="1"/>
            <a:endParaRPr lang="en-US" sz="1200" dirty="0" smtClean="0"/>
          </a:p>
          <a:p>
            <a:endParaRPr lang="en-US" sz="2800" dirty="0" smtClean="0"/>
          </a:p>
        </p:txBody>
      </p:sp>
      <p:sp>
        <p:nvSpPr>
          <p:cNvPr id="15364" name="Footer Placeholder 4"/>
          <p:cNvSpPr>
            <a:spLocks noGrp="1"/>
          </p:cNvSpPr>
          <p:nvPr>
            <p:ph type="ftr" sz="quarter" idx="11"/>
          </p:nvPr>
        </p:nvSpPr>
        <p:spPr>
          <a:noFill/>
        </p:spPr>
        <p:txBody>
          <a:bodyPr/>
          <a:lstStyle/>
          <a:p>
            <a:r>
              <a:rPr lang="en-US" smtClean="0"/>
              <a:t>Sameer Vermani, Qualcomm</a:t>
            </a:r>
          </a:p>
        </p:txBody>
      </p:sp>
      <p:sp>
        <p:nvSpPr>
          <p:cNvPr id="15365" name="Slide Number Placeholder 5"/>
          <p:cNvSpPr>
            <a:spLocks noGrp="1"/>
          </p:cNvSpPr>
          <p:nvPr>
            <p:ph type="sldNum" sz="quarter" idx="12"/>
          </p:nvPr>
        </p:nvSpPr>
        <p:spPr>
          <a:noFill/>
        </p:spPr>
        <p:txBody>
          <a:bodyPr/>
          <a:lstStyle/>
          <a:p>
            <a:r>
              <a:rPr lang="en-US" smtClean="0"/>
              <a:t>Slide </a:t>
            </a:r>
            <a:fld id="{6DB82F86-E543-4C8E-AE0D-135E48D1BD0A}" type="slidenum">
              <a:rPr lang="en-US" smtClean="0"/>
              <a:pPr/>
              <a:t>14</a:t>
            </a:fld>
            <a:endParaRPr lang="en-US" smtClean="0"/>
          </a:p>
        </p:txBody>
      </p:sp>
      <p:sp>
        <p:nvSpPr>
          <p:cNvPr id="1536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z="2800" dirty="0" smtClean="0"/>
              <a:t>Straw poll 1 on sounding protocol </a:t>
            </a:r>
            <a:r>
              <a:rPr lang="en-US" altLang="ko-KR" sz="2800" dirty="0" smtClean="0">
                <a:ea typeface="굴림" pitchFamily="50" charset="-127"/>
              </a:rPr>
              <a:t>(intended to move to TG motion)</a:t>
            </a:r>
            <a:endParaRPr lang="en-US" sz="2800" dirty="0" smtClean="0"/>
          </a:p>
        </p:txBody>
      </p:sp>
      <p:sp>
        <p:nvSpPr>
          <p:cNvPr id="18434" name="Content Placeholder 2"/>
          <p:cNvSpPr>
            <a:spLocks noGrp="1"/>
          </p:cNvSpPr>
          <p:nvPr>
            <p:ph idx="1"/>
          </p:nvPr>
        </p:nvSpPr>
        <p:spPr>
          <a:xfrm>
            <a:off x="685800" y="1905000"/>
            <a:ext cx="7772400" cy="4114800"/>
          </a:xfrm>
        </p:spPr>
        <p:txBody>
          <a:bodyPr/>
          <a:lstStyle/>
          <a:p>
            <a:pPr eaLnBrk="1" hangingPunct="1"/>
            <a:r>
              <a:rPr lang="en-US" sz="1800" dirty="0" smtClean="0"/>
              <a:t>Do you accept to add to the TGac spec framework document the sounding frame exchange protocol as defined in slides 3 and 4 of doc. </a:t>
            </a:r>
            <a:r>
              <a:rPr lang="en-US" altLang="ja-JP" sz="1800" dirty="0" smtClean="0">
                <a:ea typeface="ＭＳ Ｐゴシック" pitchFamily="34" charset="-128"/>
              </a:rPr>
              <a:t>10/1091r0 </a:t>
            </a:r>
            <a:r>
              <a:rPr lang="en-US" sz="1800" dirty="0" smtClean="0"/>
              <a:t>?</a:t>
            </a:r>
          </a:p>
          <a:p>
            <a:pPr eaLnBrk="1" hangingPunct="1"/>
            <a:endParaRPr lang="en-US" sz="1800" dirty="0" smtClean="0"/>
          </a:p>
          <a:p>
            <a:pPr lvl="1" eaLnBrk="1" hangingPunct="1"/>
            <a:r>
              <a:rPr lang="en-US" sz="1400" dirty="0" smtClean="0"/>
              <a:t>Y-26</a:t>
            </a:r>
          </a:p>
          <a:p>
            <a:pPr lvl="1" eaLnBrk="1" hangingPunct="1"/>
            <a:r>
              <a:rPr lang="en-US" sz="1400" dirty="0" smtClean="0"/>
              <a:t>N- 0</a:t>
            </a:r>
          </a:p>
          <a:p>
            <a:pPr lvl="1" eaLnBrk="1" hangingPunct="1"/>
            <a:r>
              <a:rPr lang="en-US" sz="1400" dirty="0" smtClean="0"/>
              <a:t>A-3</a:t>
            </a:r>
          </a:p>
          <a:p>
            <a:pPr lvl="1" eaLnBrk="1" hangingPunct="1"/>
            <a:endParaRPr lang="en-US" sz="1400" dirty="0" smtClean="0"/>
          </a:p>
          <a:p>
            <a:pPr eaLnBrk="1" hangingPunct="1">
              <a:buNone/>
            </a:pPr>
            <a:r>
              <a:rPr lang="en-US" sz="1400" dirty="0" smtClean="0"/>
              <a:t>          </a:t>
            </a:r>
            <a:r>
              <a:rPr lang="en-US" sz="1800" dirty="0" smtClean="0"/>
              <a:t>Result : Passed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z="2800" dirty="0" smtClean="0"/>
              <a:t>Straw poll 2 on sounding protocol </a:t>
            </a:r>
            <a:r>
              <a:rPr lang="en-US" altLang="ko-KR" sz="2800" dirty="0" smtClean="0">
                <a:ea typeface="굴림" pitchFamily="50" charset="-127"/>
              </a:rPr>
              <a:t>(intended to move to TG motion)</a:t>
            </a:r>
            <a:endParaRPr lang="en-US" sz="2800" dirty="0" smtClean="0"/>
          </a:p>
        </p:txBody>
      </p:sp>
      <p:sp>
        <p:nvSpPr>
          <p:cNvPr id="19458" name="Rectangle 3"/>
          <p:cNvSpPr>
            <a:spLocks noGrp="1" noChangeArrowheads="1"/>
          </p:cNvSpPr>
          <p:nvPr>
            <p:ph type="body" idx="1"/>
          </p:nvPr>
        </p:nvSpPr>
        <p:spPr>
          <a:xfrm>
            <a:off x="685800" y="1905000"/>
            <a:ext cx="8077200" cy="4114800"/>
          </a:xfrm>
        </p:spPr>
        <p:txBody>
          <a:bodyPr/>
          <a:lstStyle/>
          <a:p>
            <a:r>
              <a:rPr lang="en-US" sz="1800" dirty="0" smtClean="0"/>
              <a:t>Do you accept to add to the TGac spec framework document the frame formats for NDPA, Poll and Sounding Feedback frames, as defined in slide 5 of doc. </a:t>
            </a:r>
            <a:r>
              <a:rPr lang="en-US" altLang="ja-JP" sz="1800" dirty="0" smtClean="0">
                <a:ea typeface="ＭＳ Ｐゴシック" pitchFamily="34" charset="-128"/>
              </a:rPr>
              <a:t>10/1091r0 </a:t>
            </a:r>
            <a:r>
              <a:rPr lang="en-US" sz="1800" dirty="0" smtClean="0"/>
              <a:t>?</a:t>
            </a:r>
          </a:p>
          <a:p>
            <a:endParaRPr lang="en-US" sz="1800" dirty="0" smtClean="0"/>
          </a:p>
          <a:p>
            <a:pPr lvl="1" eaLnBrk="1" hangingPunct="1"/>
            <a:r>
              <a:rPr lang="en-US" sz="1400" dirty="0" smtClean="0"/>
              <a:t>Y-26</a:t>
            </a:r>
          </a:p>
          <a:p>
            <a:pPr lvl="1" eaLnBrk="1" hangingPunct="1"/>
            <a:r>
              <a:rPr lang="en-US" sz="1400" dirty="0" smtClean="0"/>
              <a:t>N- 0</a:t>
            </a:r>
          </a:p>
          <a:p>
            <a:pPr lvl="1" eaLnBrk="1" hangingPunct="1"/>
            <a:r>
              <a:rPr lang="en-US" sz="1400" dirty="0" smtClean="0"/>
              <a:t>A-2</a:t>
            </a:r>
          </a:p>
          <a:p>
            <a:pPr lvl="1" eaLnBrk="1" hangingPunct="1"/>
            <a:endParaRPr lang="en-US" sz="1400" dirty="0" smtClean="0"/>
          </a:p>
          <a:p>
            <a:pPr eaLnBrk="1" hangingPunct="1">
              <a:buNone/>
            </a:pPr>
            <a:r>
              <a:rPr lang="en-US" sz="1800" dirty="0" smtClean="0"/>
              <a:t>       Result: Passed</a:t>
            </a:r>
          </a:p>
          <a:p>
            <a:endParaRPr lang="en-US"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ja-JP" dirty="0" smtClean="0">
                <a:ea typeface="ＭＳ Ｐゴシック" pitchFamily="34" charset="-128"/>
              </a:rPr>
              <a:t>Do you agree that MAC Protection (NAV setting through Duration/ID Field in the MAC Header) does not work in most cases for DL SDMA Data Frames?</a:t>
            </a:r>
          </a:p>
          <a:p>
            <a:pPr lvl="1"/>
            <a:r>
              <a:rPr lang="en-US" dirty="0" smtClean="0">
                <a:ea typeface="ＭＳ Ｐゴシック" pitchFamily="34" charset="-128"/>
              </a:rPr>
              <a:t>Yes: 30</a:t>
            </a:r>
          </a:p>
          <a:p>
            <a:pPr lvl="1"/>
            <a:r>
              <a:rPr lang="en-US" dirty="0" smtClean="0">
                <a:ea typeface="ＭＳ Ｐゴシック" pitchFamily="34" charset="-128"/>
              </a:rPr>
              <a:t>No: 0</a:t>
            </a:r>
          </a:p>
          <a:p>
            <a:pPr lvl="1"/>
            <a:r>
              <a:rPr lang="en-US" dirty="0" smtClean="0">
                <a:ea typeface="ＭＳ Ｐゴシック" pitchFamily="34" charset="-128"/>
              </a:rPr>
              <a:t>Abs: 3</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3 (10/1124r2)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ja-JP" dirty="0" smtClean="0">
                <a:ea typeface="ＭＳ Ｐゴシック" pitchFamily="34" charset="-128"/>
              </a:rPr>
              <a:t>Do you agree that Multi RTS should be considered further as an additional protection mechanism for 11ac?</a:t>
            </a:r>
          </a:p>
          <a:p>
            <a:pPr lvl="1"/>
            <a:r>
              <a:rPr lang="en-US" dirty="0" smtClean="0">
                <a:ea typeface="ＭＳ Ｐゴシック" pitchFamily="34" charset="-128"/>
              </a:rPr>
              <a:t>Yes: 17</a:t>
            </a:r>
          </a:p>
          <a:p>
            <a:pPr lvl="1"/>
            <a:r>
              <a:rPr lang="en-US" dirty="0" smtClean="0">
                <a:ea typeface="ＭＳ Ｐゴシック" pitchFamily="34" charset="-128"/>
              </a:rPr>
              <a:t>No: 2</a:t>
            </a:r>
          </a:p>
          <a:p>
            <a:pPr lvl="1"/>
            <a:r>
              <a:rPr lang="en-US" dirty="0" smtClean="0">
                <a:ea typeface="ＭＳ Ｐゴシック" pitchFamily="34" charset="-128"/>
              </a:rPr>
              <a:t>Abs: 16</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4 (10/1124r2)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accept to add to the </a:t>
            </a:r>
            <a:r>
              <a:rPr lang="en-US" sz="2000" dirty="0" err="1" smtClean="0"/>
              <a:t>TGac</a:t>
            </a:r>
            <a:r>
              <a:rPr lang="en-US" sz="2000" dirty="0" smtClean="0"/>
              <a:t> spec framework document the rule stating that </a:t>
            </a:r>
          </a:p>
          <a:p>
            <a:pPr>
              <a:buFontTx/>
              <a:buNone/>
            </a:pPr>
            <a:r>
              <a:rPr lang="en-US" sz="2000" dirty="0" smtClean="0"/>
              <a:t>	“</a:t>
            </a:r>
            <a:r>
              <a:rPr lang="en-US" altLang="ja-JP" dirty="0" smtClean="0">
                <a:ea typeface="MS PGothic"/>
                <a:cs typeface="MS PGothic"/>
              </a:rPr>
              <a:t>In a downlink MU PPDU, at most one A-MPDU is allowed to contain one or more MPDUs that solicit an immediate response</a:t>
            </a:r>
            <a:r>
              <a:rPr lang="en-US" sz="2000" dirty="0" smtClean="0"/>
              <a:t>”</a:t>
            </a:r>
            <a:endParaRPr lang="en-US" altLang="ja-JP" dirty="0" smtClean="0">
              <a:ea typeface="ＭＳ Ｐゴシック" pitchFamily="34" charset="-128"/>
            </a:endParaRPr>
          </a:p>
          <a:p>
            <a:pPr lvl="1"/>
            <a:r>
              <a:rPr lang="en-US" dirty="0" smtClean="0">
                <a:ea typeface="ＭＳ Ｐゴシック" pitchFamily="34" charset="-128"/>
              </a:rPr>
              <a:t>Yes: 40</a:t>
            </a:r>
          </a:p>
          <a:p>
            <a:pPr lvl="1"/>
            <a:r>
              <a:rPr lang="en-US" dirty="0" smtClean="0">
                <a:ea typeface="ＭＳ Ｐゴシック" pitchFamily="34" charset="-128"/>
              </a:rPr>
              <a:t>No: 0</a:t>
            </a:r>
          </a:p>
          <a:p>
            <a:pPr lvl="1"/>
            <a:r>
              <a:rPr lang="en-US" dirty="0" smtClean="0">
                <a:ea typeface="ＭＳ Ｐゴシック" pitchFamily="34" charset="-128"/>
              </a:rPr>
              <a:t>Abs: 4</a:t>
            </a:r>
          </a:p>
          <a:p>
            <a:pPr lvl="1"/>
            <a:endParaRPr lang="en-US" dirty="0" smtClean="0">
              <a:ea typeface="ＭＳ Ｐゴシック" pitchFamily="34" charset="-128"/>
            </a:endParaRPr>
          </a:p>
          <a:p>
            <a:r>
              <a:rPr lang="en-US" dirty="0" smtClean="0">
                <a:ea typeface="ＭＳ Ｐゴシック" pitchFamily="34" charset="-128"/>
              </a:rPr>
              <a:t>Result: Pass</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5 (10/1092r0)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Important IEEE Links</a:t>
            </a:r>
          </a:p>
        </p:txBody>
      </p:sp>
      <p:sp>
        <p:nvSpPr>
          <p:cNvPr id="3075"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3076" name="Footer Placeholder 4"/>
          <p:cNvSpPr>
            <a:spLocks noGrp="1"/>
          </p:cNvSpPr>
          <p:nvPr>
            <p:ph type="ftr" sz="quarter" idx="11"/>
          </p:nvPr>
        </p:nvSpPr>
        <p:spPr>
          <a:noFill/>
        </p:spPr>
        <p:txBody>
          <a:bodyPr/>
          <a:lstStyle/>
          <a:p>
            <a:r>
              <a:rPr lang="en-US" smtClean="0"/>
              <a:t>Sameer Vermani, Qualcomm</a:t>
            </a:r>
          </a:p>
        </p:txBody>
      </p:sp>
      <p:sp>
        <p:nvSpPr>
          <p:cNvPr id="3077" name="Slide Number Placeholder 5"/>
          <p:cNvSpPr>
            <a:spLocks noGrp="1"/>
          </p:cNvSpPr>
          <p:nvPr>
            <p:ph type="sldNum" sz="quarter" idx="12"/>
          </p:nvPr>
        </p:nvSpPr>
        <p:spPr>
          <a:noFill/>
        </p:spPr>
        <p:txBody>
          <a:bodyPr/>
          <a:lstStyle/>
          <a:p>
            <a:r>
              <a:rPr lang="en-US" smtClean="0"/>
              <a:t>Slide </a:t>
            </a:r>
            <a:fld id="{A2765C68-53FC-4731-9BB2-9F5D9BC5B90C}" type="slidenum">
              <a:rPr lang="en-US" smtClean="0"/>
              <a:pPr/>
              <a:t>2</a:t>
            </a:fld>
            <a:endParaRPr lang="en-US" smtClean="0"/>
          </a:p>
        </p:txBody>
      </p:sp>
      <p:sp>
        <p:nvSpPr>
          <p:cNvPr id="307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Do you accept to add to the </a:t>
            </a:r>
            <a:r>
              <a:rPr lang="en-US" sz="2000" dirty="0" err="1" smtClean="0"/>
              <a:t>TGac</a:t>
            </a:r>
            <a:r>
              <a:rPr lang="en-US" sz="2000" dirty="0" smtClean="0"/>
              <a:t> spec framework document the </a:t>
            </a:r>
            <a:r>
              <a:rPr lang="en-US" sz="2000" dirty="0" err="1" smtClean="0"/>
              <a:t>backoff</a:t>
            </a:r>
            <a:r>
              <a:rPr lang="en-US" sz="2000" dirty="0" smtClean="0"/>
              <a:t> procedure for MU-MIMO as described on slide 11 of 10/1092r0?</a:t>
            </a:r>
            <a:endParaRPr lang="en-US" altLang="ja-JP" dirty="0" smtClean="0">
              <a:ea typeface="ＭＳ Ｐゴシック" pitchFamily="34" charset="-128"/>
            </a:endParaRPr>
          </a:p>
          <a:p>
            <a:pPr lvl="1"/>
            <a:r>
              <a:rPr lang="en-US" dirty="0" smtClean="0">
                <a:ea typeface="ＭＳ Ｐゴシック" pitchFamily="34" charset="-128"/>
              </a:rPr>
              <a:t>Yes: 43</a:t>
            </a:r>
          </a:p>
          <a:p>
            <a:pPr lvl="1"/>
            <a:r>
              <a:rPr lang="en-US" dirty="0" smtClean="0">
                <a:ea typeface="ＭＳ Ｐゴシック" pitchFamily="34" charset="-128"/>
              </a:rPr>
              <a:t>No: 0</a:t>
            </a:r>
          </a:p>
          <a:p>
            <a:pPr lvl="1"/>
            <a:r>
              <a:rPr lang="en-US" dirty="0" smtClean="0">
                <a:ea typeface="ＭＳ Ｐゴシック" pitchFamily="34" charset="-128"/>
              </a:rPr>
              <a:t>Abs: 5</a:t>
            </a:r>
          </a:p>
          <a:p>
            <a:pPr lvl="1"/>
            <a:endParaRPr lang="en-US" dirty="0" smtClean="0">
              <a:ea typeface="ＭＳ Ｐゴシック" pitchFamily="34" charset="-128"/>
            </a:endParaRPr>
          </a:p>
          <a:p>
            <a:r>
              <a:rPr lang="en-US" dirty="0" smtClean="0">
                <a:ea typeface="ＭＳ Ｐゴシック" pitchFamily="34" charset="-128"/>
              </a:rPr>
              <a:t>Result: Pass</a:t>
            </a:r>
            <a:endParaRPr lang="en-US" dirty="0"/>
          </a:p>
        </p:txBody>
      </p:sp>
      <p:sp>
        <p:nvSpPr>
          <p:cNvPr id="3" name="Title 2"/>
          <p:cNvSpPr>
            <a:spLocks noGrp="1"/>
          </p:cNvSpPr>
          <p:nvPr>
            <p:ph type="title"/>
          </p:nvPr>
        </p:nvSpPr>
        <p:spPr/>
        <p:txBody>
          <a:bodyPr/>
          <a:lstStyle/>
          <a:p>
            <a:r>
              <a:rPr lang="en-US" dirty="0" err="1" smtClean="0"/>
              <a:t>Strawpoll</a:t>
            </a:r>
            <a:r>
              <a:rPr lang="en-US" dirty="0" smtClean="0"/>
              <a:t> 6 (10/1092r0) </a:t>
            </a:r>
            <a:endParaRPr lang="en-US" dirty="0"/>
          </a:p>
        </p:txBody>
      </p:sp>
      <p:sp>
        <p:nvSpPr>
          <p:cNvPr id="4" name="Date Placeholder 3"/>
          <p:cNvSpPr>
            <a:spLocks noGrp="1"/>
          </p:cNvSpPr>
          <p:nvPr>
            <p:ph type="dt" sz="half" idx="10"/>
          </p:nvPr>
        </p:nvSpPr>
        <p:spPr/>
        <p:txBody>
          <a:bodyPr/>
          <a:lstStyle/>
          <a:p>
            <a:pPr>
              <a:defRPr/>
            </a:pPr>
            <a:r>
              <a:rPr lang="en-US" smtClean="0"/>
              <a:t>Sept 2010</a:t>
            </a:r>
            <a:endParaRPr lang="en-US"/>
          </a:p>
        </p:txBody>
      </p:sp>
      <p:sp>
        <p:nvSpPr>
          <p:cNvPr id="5" name="Footer Placeholder 4"/>
          <p:cNvSpPr>
            <a:spLocks noGrp="1"/>
          </p:cNvSpPr>
          <p:nvPr>
            <p:ph type="ftr" sz="quarter" idx="11"/>
          </p:nvPr>
        </p:nvSpPr>
        <p:spPr/>
        <p:txBody>
          <a:bodyPr/>
          <a:lstStyle/>
          <a:p>
            <a:pPr>
              <a:defRPr/>
            </a:pPr>
            <a:r>
              <a:rPr lang="en-US" smtClean="0"/>
              <a:t>Sameer Vermani,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A8E05B-CD5C-46E7-BA28-3DAD8EE496B2}"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r>
              <a:rPr lang="en-US" smtClean="0">
                <a:latin typeface="Times New Roman" pitchFamily="18" charset="0"/>
              </a:rPr>
              <a:t>September 2010</a:t>
            </a:r>
          </a:p>
        </p:txBody>
      </p:sp>
      <p:sp>
        <p:nvSpPr>
          <p:cNvPr id="10243" name="Footer Placeholder 4"/>
          <p:cNvSpPr>
            <a:spLocks noGrp="1"/>
          </p:cNvSpPr>
          <p:nvPr>
            <p:ph type="ftr" sz="quarter" idx="12"/>
          </p:nvPr>
        </p:nvSpPr>
        <p:spPr>
          <a:xfrm>
            <a:off x="6221413" y="6475413"/>
            <a:ext cx="2322512" cy="184150"/>
          </a:xfrm>
          <a:noFill/>
        </p:spPr>
        <p:txBody>
          <a:bodyPr/>
          <a:lstStyle/>
          <a:p>
            <a:r>
              <a:rPr lang="en-US" smtClean="0">
                <a:latin typeface="Times New Roman" pitchFamily="18" charset="0"/>
              </a:rPr>
              <a:t>Nir Shapira et al, Celeno Communications</a:t>
            </a:r>
          </a:p>
        </p:txBody>
      </p:sp>
      <p:sp>
        <p:nvSpPr>
          <p:cNvPr id="10244" name="Slide Number Placeholder 5"/>
          <p:cNvSpPr>
            <a:spLocks noGrp="1"/>
          </p:cNvSpPr>
          <p:nvPr>
            <p:ph type="sldNum" sz="quarter" idx="11"/>
          </p:nvPr>
        </p:nvSpPr>
        <p:spPr>
          <a:noFill/>
        </p:spPr>
        <p:txBody>
          <a:bodyPr/>
          <a:lstStyle/>
          <a:p>
            <a:r>
              <a:rPr lang="en-US" smtClean="0"/>
              <a:t>Slide </a:t>
            </a:r>
            <a:fld id="{3EEDE0EA-0716-45AA-9EDF-FBAB987F8EC3}" type="slidenum">
              <a:rPr lang="he-IL" smtClean="0">
                <a:cs typeface="Times New Roman" pitchFamily="18" charset="0"/>
              </a:rPr>
              <a:pPr/>
              <a:t>21</a:t>
            </a:fld>
            <a:endParaRPr lang="en-US" smtClean="0"/>
          </a:p>
        </p:txBody>
      </p:sp>
      <p:sp>
        <p:nvSpPr>
          <p:cNvPr id="10245" name="Rectangle 2"/>
          <p:cNvSpPr>
            <a:spLocks noGrp="1" noChangeArrowheads="1"/>
          </p:cNvSpPr>
          <p:nvPr>
            <p:ph type="title"/>
          </p:nvPr>
        </p:nvSpPr>
        <p:spPr>
          <a:noFill/>
        </p:spPr>
        <p:txBody>
          <a:bodyPr/>
          <a:lstStyle/>
          <a:p>
            <a:r>
              <a:rPr lang="en-US" dirty="0" smtClean="0"/>
              <a:t>Straw Poll </a:t>
            </a:r>
            <a:r>
              <a:rPr lang="en-US" dirty="0" smtClean="0"/>
              <a:t>7 (10/</a:t>
            </a:r>
            <a:r>
              <a:rPr lang="en-US" dirty="0" err="1" smtClean="0"/>
              <a:t>1114r1</a:t>
            </a:r>
            <a:r>
              <a:rPr lang="en-US" dirty="0" smtClean="0"/>
              <a:t>)</a:t>
            </a:r>
            <a:endParaRPr lang="en-US" dirty="0" smtClean="0"/>
          </a:p>
        </p:txBody>
      </p:sp>
      <p:sp>
        <p:nvSpPr>
          <p:cNvPr id="10246" name="Content Placeholder 6"/>
          <p:cNvSpPr>
            <a:spLocks noGrp="1"/>
          </p:cNvSpPr>
          <p:nvPr>
            <p:ph idx="1"/>
          </p:nvPr>
        </p:nvSpPr>
        <p:spPr>
          <a:xfrm>
            <a:off x="762000" y="1676400"/>
            <a:ext cx="7772400" cy="4114800"/>
          </a:xfrm>
        </p:spPr>
        <p:txBody>
          <a:bodyPr/>
          <a:lstStyle/>
          <a:p>
            <a:r>
              <a:rPr lang="en-US" dirty="0" smtClean="0"/>
              <a:t>Do you support adding the following sentence to the Specifications Framework document: “A </a:t>
            </a:r>
            <a:r>
              <a:rPr lang="en-US" dirty="0" smtClean="0"/>
              <a:t>sounding responder </a:t>
            </a:r>
            <a:r>
              <a:rPr lang="en-US" dirty="0" smtClean="0"/>
              <a:t>shall have the </a:t>
            </a:r>
            <a:r>
              <a:rPr lang="en-US" dirty="0" smtClean="0"/>
              <a:t>ability to </a:t>
            </a:r>
            <a:r>
              <a:rPr lang="en-US" dirty="0" smtClean="0"/>
              <a:t>reduce </a:t>
            </a:r>
            <a:r>
              <a:rPr lang="en-US" dirty="0" smtClean="0"/>
              <a:t>(in a TBD manner) the receive-side feedback </a:t>
            </a:r>
            <a:r>
              <a:rPr lang="en-US" dirty="0" smtClean="0"/>
              <a:t>dimension </a:t>
            </a:r>
            <a:r>
              <a:rPr lang="en-US" dirty="0" smtClean="0"/>
              <a:t>of its </a:t>
            </a:r>
            <a:r>
              <a:rPr lang="en-US" dirty="0" err="1" smtClean="0"/>
              <a:t>MIMO</a:t>
            </a:r>
            <a:r>
              <a:rPr lang="en-US" dirty="0" smtClean="0"/>
              <a:t> </a:t>
            </a:r>
            <a:r>
              <a:rPr lang="en-US" dirty="0" smtClean="0"/>
              <a:t>channel </a:t>
            </a:r>
            <a:r>
              <a:rPr lang="en-US" dirty="0" smtClean="0"/>
              <a:t>with </a:t>
            </a:r>
            <a:r>
              <a:rPr lang="en-US" dirty="0" smtClean="0"/>
              <a:t>explicit MU-</a:t>
            </a:r>
            <a:r>
              <a:rPr lang="en-US" dirty="0" err="1" smtClean="0"/>
              <a:t>MIMO</a:t>
            </a:r>
            <a:r>
              <a:rPr lang="en-US" dirty="0" smtClean="0"/>
              <a:t> feedback</a:t>
            </a:r>
            <a:r>
              <a:rPr lang="en-US" dirty="0" smtClean="0"/>
              <a:t>”? </a:t>
            </a:r>
            <a:endParaRPr lang="en-US" dirty="0" smtClean="0"/>
          </a:p>
          <a:p>
            <a:pPr lvl="1"/>
            <a:r>
              <a:rPr lang="en-US" dirty="0" smtClean="0">
                <a:ea typeface="ＭＳ Ｐゴシック" pitchFamily="34" charset="-128"/>
              </a:rPr>
              <a:t>Yes</a:t>
            </a:r>
            <a:r>
              <a:rPr lang="en-US" dirty="0" smtClean="0">
                <a:ea typeface="ＭＳ Ｐゴシック" pitchFamily="34" charset="-128"/>
              </a:rPr>
              <a:t>: </a:t>
            </a:r>
            <a:r>
              <a:rPr lang="en-US" dirty="0" smtClean="0">
                <a:ea typeface="ＭＳ Ｐゴシック" pitchFamily="34" charset="-128"/>
              </a:rPr>
              <a:t>25</a:t>
            </a:r>
            <a:endParaRPr lang="en-US" dirty="0" smtClean="0">
              <a:ea typeface="ＭＳ Ｐゴシック" pitchFamily="34" charset="-128"/>
            </a:endParaRPr>
          </a:p>
          <a:p>
            <a:pPr lvl="1"/>
            <a:r>
              <a:rPr lang="en-US" dirty="0" smtClean="0">
                <a:ea typeface="ＭＳ Ｐゴシック" pitchFamily="34" charset="-128"/>
              </a:rPr>
              <a:t>No:  </a:t>
            </a:r>
            <a:r>
              <a:rPr lang="en-US" dirty="0" smtClean="0">
                <a:ea typeface="ＭＳ Ｐゴシック" pitchFamily="34" charset="-128"/>
              </a:rPr>
              <a:t>0</a:t>
            </a:r>
            <a:endParaRPr lang="en-US" dirty="0" smtClean="0">
              <a:ea typeface="ＭＳ Ｐゴシック" pitchFamily="34" charset="-128"/>
            </a:endParaRPr>
          </a:p>
          <a:p>
            <a:pPr lvl="1"/>
            <a:r>
              <a:rPr lang="en-US" dirty="0" smtClean="0">
                <a:ea typeface="ＭＳ Ｐゴシック" pitchFamily="34" charset="-128"/>
              </a:rPr>
              <a:t>Abs: </a:t>
            </a:r>
            <a:r>
              <a:rPr lang="en-US" dirty="0" smtClean="0">
                <a:ea typeface="ＭＳ Ｐゴシック" pitchFamily="34" charset="-128"/>
              </a:rPr>
              <a:t>17</a:t>
            </a:r>
            <a:endParaRPr lang="en-US" dirty="0" smtClean="0">
              <a:ea typeface="ＭＳ Ｐゴシック" pitchFamily="34" charset="-128"/>
            </a:endParaRPr>
          </a:p>
          <a:p>
            <a:pPr lvl="1"/>
            <a:endParaRPr lang="en-US" dirty="0" smtClean="0">
              <a:ea typeface="ＭＳ Ｐゴシック" pitchFamily="34" charset="-128"/>
            </a:endParaRPr>
          </a:p>
          <a:p>
            <a:r>
              <a:rPr lang="en-US" dirty="0" smtClean="0">
                <a:ea typeface="ＭＳ Ｐゴシック" pitchFamily="34" charset="-128"/>
              </a:rPr>
              <a:t>Result</a:t>
            </a:r>
            <a:r>
              <a:rPr lang="en-US" dirty="0" smtClean="0">
                <a:ea typeface="ＭＳ Ｐゴシック" pitchFamily="34" charset="-128"/>
              </a:rPr>
              <a:t>: Pass</a:t>
            </a: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smtClean="0">
                <a:latin typeface="Times New Roman" pitchFamily="18" charset="0"/>
              </a:rPr>
              <a:t>September 2010</a:t>
            </a:r>
          </a:p>
        </p:txBody>
      </p:sp>
      <p:sp>
        <p:nvSpPr>
          <p:cNvPr id="11267" name="Footer Placeholder 4"/>
          <p:cNvSpPr>
            <a:spLocks noGrp="1"/>
          </p:cNvSpPr>
          <p:nvPr>
            <p:ph type="ftr" sz="quarter" idx="12"/>
          </p:nvPr>
        </p:nvSpPr>
        <p:spPr>
          <a:xfrm>
            <a:off x="6221413" y="6475413"/>
            <a:ext cx="2322512" cy="184150"/>
          </a:xfrm>
          <a:noFill/>
        </p:spPr>
        <p:txBody>
          <a:bodyPr/>
          <a:lstStyle/>
          <a:p>
            <a:r>
              <a:rPr lang="en-US" smtClean="0">
                <a:latin typeface="Times New Roman" pitchFamily="18" charset="0"/>
              </a:rPr>
              <a:t>Nir Shapira et al, Celeno Communications</a:t>
            </a:r>
          </a:p>
        </p:txBody>
      </p:sp>
      <p:sp>
        <p:nvSpPr>
          <p:cNvPr id="11268" name="Slide Number Placeholder 5"/>
          <p:cNvSpPr>
            <a:spLocks noGrp="1"/>
          </p:cNvSpPr>
          <p:nvPr>
            <p:ph type="sldNum" sz="quarter" idx="11"/>
          </p:nvPr>
        </p:nvSpPr>
        <p:spPr>
          <a:noFill/>
        </p:spPr>
        <p:txBody>
          <a:bodyPr/>
          <a:lstStyle/>
          <a:p>
            <a:r>
              <a:rPr lang="en-US" smtClean="0"/>
              <a:t>Slide </a:t>
            </a:r>
            <a:fld id="{C3671970-CF97-42ED-874B-AA4FB3188640}" type="slidenum">
              <a:rPr lang="he-IL" smtClean="0">
                <a:cs typeface="Times New Roman" pitchFamily="18" charset="0"/>
              </a:rPr>
              <a:pPr/>
              <a:t>22</a:t>
            </a:fld>
            <a:endParaRPr lang="en-US" smtClean="0"/>
          </a:p>
        </p:txBody>
      </p:sp>
      <p:sp>
        <p:nvSpPr>
          <p:cNvPr id="11269" name="Rectangle 2"/>
          <p:cNvSpPr>
            <a:spLocks noGrp="1" noChangeArrowheads="1"/>
          </p:cNvSpPr>
          <p:nvPr>
            <p:ph type="title"/>
          </p:nvPr>
        </p:nvSpPr>
        <p:spPr>
          <a:noFill/>
        </p:spPr>
        <p:txBody>
          <a:bodyPr/>
          <a:lstStyle/>
          <a:p>
            <a:r>
              <a:rPr lang="en-US" dirty="0" smtClean="0"/>
              <a:t>Straw Poll </a:t>
            </a:r>
            <a:r>
              <a:rPr lang="en-US" dirty="0" smtClean="0"/>
              <a:t>8  (10/</a:t>
            </a:r>
            <a:r>
              <a:rPr lang="en-US" dirty="0" err="1" smtClean="0"/>
              <a:t>1114r1</a:t>
            </a:r>
            <a:r>
              <a:rPr lang="en-US" dirty="0" smtClean="0"/>
              <a:t>)</a:t>
            </a:r>
          </a:p>
        </p:txBody>
      </p:sp>
      <p:sp>
        <p:nvSpPr>
          <p:cNvPr id="11270" name="Content Placeholder 6"/>
          <p:cNvSpPr>
            <a:spLocks noGrp="1"/>
          </p:cNvSpPr>
          <p:nvPr>
            <p:ph idx="1"/>
          </p:nvPr>
        </p:nvSpPr>
        <p:spPr>
          <a:xfrm>
            <a:off x="762000" y="1676400"/>
            <a:ext cx="7772400" cy="4114800"/>
          </a:xfrm>
        </p:spPr>
        <p:txBody>
          <a:bodyPr/>
          <a:lstStyle/>
          <a:p>
            <a:r>
              <a:rPr lang="en-US" dirty="0" smtClean="0"/>
              <a:t>Do you support enabling the AP to allocate the maximum explicit feedback dimension for each user in MU-</a:t>
            </a:r>
            <a:r>
              <a:rPr lang="en-US" dirty="0" err="1" smtClean="0"/>
              <a:t>MIMO</a:t>
            </a:r>
            <a:r>
              <a:rPr lang="en-US" dirty="0" smtClean="0"/>
              <a:t> operation</a:t>
            </a:r>
            <a:r>
              <a:rPr lang="en-US" dirty="0" smtClean="0"/>
              <a:t>?</a:t>
            </a:r>
          </a:p>
          <a:p>
            <a:pPr lvl="1"/>
            <a:r>
              <a:rPr lang="en-US" dirty="0" smtClean="0">
                <a:ea typeface="ＭＳ Ｐゴシック" pitchFamily="34" charset="-128"/>
              </a:rPr>
              <a:t>Yes: </a:t>
            </a:r>
            <a:r>
              <a:rPr lang="en-US" dirty="0" smtClean="0">
                <a:ea typeface="ＭＳ Ｐゴシック" pitchFamily="34" charset="-128"/>
              </a:rPr>
              <a:t>3</a:t>
            </a:r>
            <a:endParaRPr lang="en-US" dirty="0" smtClean="0">
              <a:ea typeface="ＭＳ Ｐゴシック" pitchFamily="34" charset="-128"/>
            </a:endParaRPr>
          </a:p>
          <a:p>
            <a:pPr lvl="1"/>
            <a:r>
              <a:rPr lang="en-US" dirty="0" smtClean="0">
                <a:ea typeface="ＭＳ Ｐゴシック" pitchFamily="34" charset="-128"/>
              </a:rPr>
              <a:t>No: </a:t>
            </a:r>
            <a:r>
              <a:rPr lang="en-US" dirty="0" smtClean="0">
                <a:ea typeface="ＭＳ Ｐゴシック" pitchFamily="34" charset="-128"/>
              </a:rPr>
              <a:t>5</a:t>
            </a:r>
            <a:endParaRPr lang="en-US" dirty="0" smtClean="0">
              <a:ea typeface="ＭＳ Ｐゴシック" pitchFamily="34" charset="-128"/>
            </a:endParaRPr>
          </a:p>
          <a:p>
            <a:pPr lvl="1"/>
            <a:r>
              <a:rPr lang="en-US" dirty="0" smtClean="0">
                <a:ea typeface="ＭＳ Ｐゴシック" pitchFamily="34" charset="-128"/>
              </a:rPr>
              <a:t>Abs: </a:t>
            </a:r>
            <a:r>
              <a:rPr lang="en-US" dirty="0" smtClean="0">
                <a:ea typeface="ＭＳ Ｐゴシック" pitchFamily="34" charset="-128"/>
              </a:rPr>
              <a:t>12</a:t>
            </a:r>
            <a:endParaRPr lang="en-US" dirty="0" smtClean="0">
              <a:ea typeface="ＭＳ Ｐゴシック" pitchFamily="34" charset="-128"/>
            </a:endParaRPr>
          </a:p>
          <a:p>
            <a:pPr lvl="1"/>
            <a:endParaRPr lang="en-US" dirty="0" smtClean="0">
              <a:ea typeface="ＭＳ Ｐゴシック" pitchFamily="34" charset="-128"/>
            </a:endParaRPr>
          </a:p>
          <a:p>
            <a:r>
              <a:rPr lang="en-US" dirty="0" smtClean="0">
                <a:ea typeface="ＭＳ Ｐゴシック" pitchFamily="34" charset="-128"/>
              </a:rPr>
              <a:t>Result</a:t>
            </a:r>
            <a:r>
              <a:rPr lang="en-US" dirty="0" smtClean="0">
                <a:ea typeface="ＭＳ Ｐゴシック" pitchFamily="34" charset="-128"/>
              </a:rPr>
              <a:t>: Fail</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smtClean="0">
                <a:latin typeface="Times New Roman" pitchFamily="18" charset="0"/>
              </a:rPr>
              <a:t>September 2010</a:t>
            </a:r>
          </a:p>
        </p:txBody>
      </p:sp>
      <p:sp>
        <p:nvSpPr>
          <p:cNvPr id="11267" name="Footer Placeholder 4"/>
          <p:cNvSpPr>
            <a:spLocks noGrp="1"/>
          </p:cNvSpPr>
          <p:nvPr>
            <p:ph type="ftr" sz="quarter" idx="12"/>
          </p:nvPr>
        </p:nvSpPr>
        <p:spPr>
          <a:xfrm>
            <a:off x="6221413" y="6475413"/>
            <a:ext cx="2322512" cy="184150"/>
          </a:xfrm>
          <a:noFill/>
        </p:spPr>
        <p:txBody>
          <a:bodyPr/>
          <a:lstStyle/>
          <a:p>
            <a:r>
              <a:rPr lang="en-US" smtClean="0">
                <a:latin typeface="Times New Roman" pitchFamily="18" charset="0"/>
              </a:rPr>
              <a:t>Nir Shapira et al, Celeno Communications</a:t>
            </a:r>
          </a:p>
        </p:txBody>
      </p:sp>
      <p:sp>
        <p:nvSpPr>
          <p:cNvPr id="11268" name="Slide Number Placeholder 5"/>
          <p:cNvSpPr>
            <a:spLocks noGrp="1"/>
          </p:cNvSpPr>
          <p:nvPr>
            <p:ph type="sldNum" sz="quarter" idx="11"/>
          </p:nvPr>
        </p:nvSpPr>
        <p:spPr>
          <a:noFill/>
        </p:spPr>
        <p:txBody>
          <a:bodyPr/>
          <a:lstStyle/>
          <a:p>
            <a:r>
              <a:rPr lang="en-US" smtClean="0"/>
              <a:t>Slide </a:t>
            </a:r>
            <a:fld id="{C3671970-CF97-42ED-874B-AA4FB3188640}" type="slidenum">
              <a:rPr lang="he-IL" smtClean="0">
                <a:cs typeface="Times New Roman" pitchFamily="18" charset="0"/>
              </a:rPr>
              <a:pPr/>
              <a:t>23</a:t>
            </a:fld>
            <a:endParaRPr lang="en-US" smtClean="0"/>
          </a:p>
        </p:txBody>
      </p:sp>
      <p:sp>
        <p:nvSpPr>
          <p:cNvPr id="11269" name="Rectangle 2"/>
          <p:cNvSpPr>
            <a:spLocks noGrp="1" noChangeArrowheads="1"/>
          </p:cNvSpPr>
          <p:nvPr>
            <p:ph type="title"/>
          </p:nvPr>
        </p:nvSpPr>
        <p:spPr>
          <a:noFill/>
        </p:spPr>
        <p:txBody>
          <a:bodyPr/>
          <a:lstStyle/>
          <a:p>
            <a:r>
              <a:rPr lang="en-US" dirty="0" smtClean="0"/>
              <a:t>Straw Poll </a:t>
            </a:r>
            <a:r>
              <a:rPr lang="en-US" dirty="0" smtClean="0"/>
              <a:t>8-1  (10/</a:t>
            </a:r>
            <a:r>
              <a:rPr lang="en-US" dirty="0" err="1" smtClean="0"/>
              <a:t>1114r1</a:t>
            </a:r>
            <a:r>
              <a:rPr lang="en-US" dirty="0" smtClean="0"/>
              <a:t>)</a:t>
            </a:r>
          </a:p>
        </p:txBody>
      </p:sp>
      <p:sp>
        <p:nvSpPr>
          <p:cNvPr id="11270" name="Content Placeholder 6"/>
          <p:cNvSpPr>
            <a:spLocks noGrp="1"/>
          </p:cNvSpPr>
          <p:nvPr>
            <p:ph idx="1"/>
          </p:nvPr>
        </p:nvSpPr>
        <p:spPr>
          <a:xfrm>
            <a:off x="762000" y="1676400"/>
            <a:ext cx="7772400" cy="4114800"/>
          </a:xfrm>
        </p:spPr>
        <p:txBody>
          <a:bodyPr/>
          <a:lstStyle/>
          <a:p>
            <a:r>
              <a:rPr lang="en-US" dirty="0" smtClean="0"/>
              <a:t>Do you support enabling the AP to allocate the </a:t>
            </a:r>
            <a:r>
              <a:rPr lang="en-US" dirty="0" smtClean="0"/>
              <a:t>explicit </a:t>
            </a:r>
            <a:r>
              <a:rPr lang="en-US" dirty="0" smtClean="0"/>
              <a:t>feedback dimension for each user in MU-</a:t>
            </a:r>
            <a:r>
              <a:rPr lang="en-US" dirty="0" err="1" smtClean="0"/>
              <a:t>MIMO</a:t>
            </a:r>
            <a:r>
              <a:rPr lang="en-US" dirty="0" smtClean="0"/>
              <a:t> operation</a:t>
            </a:r>
            <a:r>
              <a:rPr lang="en-US" dirty="0" smtClean="0"/>
              <a:t>?</a:t>
            </a:r>
          </a:p>
          <a:p>
            <a:pPr lvl="1"/>
            <a:r>
              <a:rPr lang="en-US" dirty="0" smtClean="0">
                <a:ea typeface="ＭＳ Ｐゴシック" pitchFamily="34" charset="-128"/>
              </a:rPr>
              <a:t>Yes</a:t>
            </a:r>
            <a:r>
              <a:rPr lang="en-US" dirty="0" smtClean="0">
                <a:ea typeface="ＭＳ Ｐゴシック" pitchFamily="34" charset="-128"/>
              </a:rPr>
              <a:t>: 2 </a:t>
            </a:r>
            <a:endParaRPr lang="en-US" dirty="0" smtClean="0">
              <a:ea typeface="ＭＳ Ｐゴシック" pitchFamily="34" charset="-128"/>
            </a:endParaRPr>
          </a:p>
          <a:p>
            <a:pPr lvl="1"/>
            <a:r>
              <a:rPr lang="en-US" dirty="0" smtClean="0">
                <a:ea typeface="ＭＳ Ｐゴシック" pitchFamily="34" charset="-128"/>
              </a:rPr>
              <a:t>No: </a:t>
            </a:r>
            <a:r>
              <a:rPr lang="en-US" dirty="0" smtClean="0">
                <a:ea typeface="ＭＳ Ｐゴシック" pitchFamily="34" charset="-128"/>
              </a:rPr>
              <a:t>10</a:t>
            </a:r>
            <a:endParaRPr lang="en-US" dirty="0" smtClean="0">
              <a:ea typeface="ＭＳ Ｐゴシック" pitchFamily="34" charset="-128"/>
            </a:endParaRPr>
          </a:p>
          <a:p>
            <a:pPr lvl="1"/>
            <a:r>
              <a:rPr lang="en-US" dirty="0" smtClean="0">
                <a:ea typeface="ＭＳ Ｐゴシック" pitchFamily="34" charset="-128"/>
              </a:rPr>
              <a:t>Abs: </a:t>
            </a:r>
            <a:r>
              <a:rPr lang="en-US" dirty="0" smtClean="0">
                <a:ea typeface="ＭＳ Ｐゴシック" pitchFamily="34" charset="-128"/>
              </a:rPr>
              <a:t>24</a:t>
            </a:r>
            <a:endParaRPr lang="en-US" dirty="0" smtClean="0">
              <a:ea typeface="ＭＳ Ｐゴシック" pitchFamily="34" charset="-128"/>
            </a:endParaRPr>
          </a:p>
          <a:p>
            <a:pPr lvl="1"/>
            <a:endParaRPr lang="en-US" dirty="0" smtClean="0">
              <a:ea typeface="ＭＳ Ｐゴシック" pitchFamily="34" charset="-128"/>
            </a:endParaRPr>
          </a:p>
          <a:p>
            <a:r>
              <a:rPr lang="en-US" dirty="0" smtClean="0">
                <a:ea typeface="ＭＳ Ｐゴシック" pitchFamily="34" charset="-128"/>
              </a:rPr>
              <a:t>Result</a:t>
            </a:r>
            <a:r>
              <a:rPr lang="en-US" dirty="0" smtClean="0">
                <a:ea typeface="ＭＳ Ｐゴシック" pitchFamily="34" charset="-128"/>
              </a:rPr>
              <a:t>: Fail</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smtClean="0">
                <a:latin typeface="Times New Roman" pitchFamily="18" charset="0"/>
              </a:rPr>
              <a:t>September 2010</a:t>
            </a:r>
          </a:p>
        </p:txBody>
      </p:sp>
      <p:sp>
        <p:nvSpPr>
          <p:cNvPr id="11267" name="Footer Placeholder 4"/>
          <p:cNvSpPr>
            <a:spLocks noGrp="1"/>
          </p:cNvSpPr>
          <p:nvPr>
            <p:ph type="ftr" sz="quarter" idx="12"/>
          </p:nvPr>
        </p:nvSpPr>
        <p:spPr>
          <a:xfrm>
            <a:off x="6221413" y="6475413"/>
            <a:ext cx="2322512" cy="184150"/>
          </a:xfrm>
          <a:noFill/>
        </p:spPr>
        <p:txBody>
          <a:bodyPr/>
          <a:lstStyle/>
          <a:p>
            <a:r>
              <a:rPr lang="en-US" smtClean="0">
                <a:latin typeface="Times New Roman" pitchFamily="18" charset="0"/>
              </a:rPr>
              <a:t>Nir Shapira et al, Celeno Communications</a:t>
            </a:r>
          </a:p>
        </p:txBody>
      </p:sp>
      <p:sp>
        <p:nvSpPr>
          <p:cNvPr id="11268" name="Slide Number Placeholder 5"/>
          <p:cNvSpPr>
            <a:spLocks noGrp="1"/>
          </p:cNvSpPr>
          <p:nvPr>
            <p:ph type="sldNum" sz="quarter" idx="11"/>
          </p:nvPr>
        </p:nvSpPr>
        <p:spPr>
          <a:noFill/>
        </p:spPr>
        <p:txBody>
          <a:bodyPr/>
          <a:lstStyle/>
          <a:p>
            <a:r>
              <a:rPr lang="en-US" smtClean="0"/>
              <a:t>Slide </a:t>
            </a:r>
            <a:fld id="{C3671970-CF97-42ED-874B-AA4FB3188640}" type="slidenum">
              <a:rPr lang="he-IL" smtClean="0">
                <a:cs typeface="Times New Roman" pitchFamily="18" charset="0"/>
              </a:rPr>
              <a:pPr/>
              <a:t>24</a:t>
            </a:fld>
            <a:endParaRPr lang="en-US" smtClean="0"/>
          </a:p>
        </p:txBody>
      </p:sp>
      <p:sp>
        <p:nvSpPr>
          <p:cNvPr id="11269" name="Rectangle 2"/>
          <p:cNvSpPr>
            <a:spLocks noGrp="1" noChangeArrowheads="1"/>
          </p:cNvSpPr>
          <p:nvPr>
            <p:ph type="title"/>
          </p:nvPr>
        </p:nvSpPr>
        <p:spPr>
          <a:noFill/>
        </p:spPr>
        <p:txBody>
          <a:bodyPr/>
          <a:lstStyle/>
          <a:p>
            <a:r>
              <a:rPr lang="en-US" dirty="0" smtClean="0"/>
              <a:t>Straw Poll </a:t>
            </a:r>
            <a:r>
              <a:rPr lang="en-US" dirty="0" smtClean="0"/>
              <a:t>8-2  (10/</a:t>
            </a:r>
            <a:r>
              <a:rPr lang="en-US" dirty="0" err="1" smtClean="0"/>
              <a:t>1114r1</a:t>
            </a:r>
            <a:r>
              <a:rPr lang="en-US" dirty="0" smtClean="0"/>
              <a:t>)</a:t>
            </a:r>
          </a:p>
        </p:txBody>
      </p:sp>
      <p:sp>
        <p:nvSpPr>
          <p:cNvPr id="11270" name="Content Placeholder 6"/>
          <p:cNvSpPr>
            <a:spLocks noGrp="1"/>
          </p:cNvSpPr>
          <p:nvPr>
            <p:ph idx="1"/>
          </p:nvPr>
        </p:nvSpPr>
        <p:spPr>
          <a:xfrm>
            <a:off x="762000" y="1676400"/>
            <a:ext cx="7772400" cy="4114800"/>
          </a:xfrm>
        </p:spPr>
        <p:txBody>
          <a:bodyPr/>
          <a:lstStyle/>
          <a:p>
            <a:r>
              <a:rPr lang="en-US" dirty="0" smtClean="0"/>
              <a:t>Do you support enabling the AP to </a:t>
            </a:r>
            <a:r>
              <a:rPr lang="en-US" dirty="0" smtClean="0"/>
              <a:t>recommend the explicit </a:t>
            </a:r>
            <a:r>
              <a:rPr lang="en-US" dirty="0" smtClean="0"/>
              <a:t>feedback dimension for each user in MU-</a:t>
            </a:r>
            <a:r>
              <a:rPr lang="en-US" dirty="0" err="1" smtClean="0"/>
              <a:t>MIMO</a:t>
            </a:r>
            <a:r>
              <a:rPr lang="en-US" dirty="0" smtClean="0"/>
              <a:t> operation</a:t>
            </a:r>
            <a:r>
              <a:rPr lang="en-US" dirty="0" smtClean="0"/>
              <a:t>?</a:t>
            </a:r>
          </a:p>
          <a:p>
            <a:pPr lvl="1"/>
            <a:r>
              <a:rPr lang="en-US" dirty="0" smtClean="0">
                <a:ea typeface="ＭＳ Ｐゴシック" pitchFamily="34" charset="-128"/>
              </a:rPr>
              <a:t>Yes</a:t>
            </a:r>
            <a:r>
              <a:rPr lang="en-US" dirty="0" smtClean="0">
                <a:ea typeface="ＭＳ Ｐゴシック" pitchFamily="34" charset="-128"/>
              </a:rPr>
              <a:t>: 9</a:t>
            </a:r>
            <a:endParaRPr lang="en-US" dirty="0" smtClean="0">
              <a:ea typeface="ＭＳ Ｐゴシック" pitchFamily="34" charset="-128"/>
            </a:endParaRPr>
          </a:p>
          <a:p>
            <a:pPr lvl="1"/>
            <a:r>
              <a:rPr lang="en-US" dirty="0" smtClean="0">
                <a:ea typeface="ＭＳ Ｐゴシック" pitchFamily="34" charset="-128"/>
              </a:rPr>
              <a:t>No: </a:t>
            </a:r>
            <a:r>
              <a:rPr lang="en-US" dirty="0" smtClean="0">
                <a:ea typeface="ＭＳ Ｐゴシック" pitchFamily="34" charset="-128"/>
              </a:rPr>
              <a:t>6</a:t>
            </a:r>
            <a:endParaRPr lang="en-US" dirty="0" smtClean="0">
              <a:ea typeface="ＭＳ Ｐゴシック" pitchFamily="34" charset="-128"/>
            </a:endParaRPr>
          </a:p>
          <a:p>
            <a:pPr lvl="1"/>
            <a:r>
              <a:rPr lang="en-US" dirty="0" smtClean="0">
                <a:ea typeface="ＭＳ Ｐゴシック" pitchFamily="34" charset="-128"/>
              </a:rPr>
              <a:t>Abs: </a:t>
            </a:r>
            <a:r>
              <a:rPr lang="en-US" dirty="0" smtClean="0">
                <a:ea typeface="ＭＳ Ｐゴシック" pitchFamily="34" charset="-128"/>
              </a:rPr>
              <a:t>27</a:t>
            </a:r>
            <a:endParaRPr lang="en-US" dirty="0" smtClean="0">
              <a:ea typeface="ＭＳ Ｐゴシック" pitchFamily="34" charset="-128"/>
            </a:endParaRPr>
          </a:p>
          <a:p>
            <a:pPr lvl="1"/>
            <a:endParaRPr lang="en-US" dirty="0" smtClean="0">
              <a:ea typeface="ＭＳ Ｐゴシック" pitchFamily="34" charset="-128"/>
            </a:endParaRPr>
          </a:p>
          <a:p>
            <a:r>
              <a:rPr lang="en-US" dirty="0" smtClean="0">
                <a:ea typeface="ＭＳ Ｐゴシック" pitchFamily="34" charset="-128"/>
              </a:rPr>
              <a:t>Result</a:t>
            </a:r>
            <a:r>
              <a:rPr lang="en-US" dirty="0" smtClean="0">
                <a:ea typeface="ＭＳ Ｐゴシック" pitchFamily="34" charset="-128"/>
              </a:rPr>
              <a:t>: Fail</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smtClean="0">
                <a:latin typeface="Times New Roman" pitchFamily="18" charset="0"/>
              </a:rPr>
              <a:t>September 2010</a:t>
            </a:r>
          </a:p>
        </p:txBody>
      </p:sp>
      <p:sp>
        <p:nvSpPr>
          <p:cNvPr id="12291" name="Footer Placeholder 4"/>
          <p:cNvSpPr>
            <a:spLocks noGrp="1"/>
          </p:cNvSpPr>
          <p:nvPr>
            <p:ph type="ftr" sz="quarter" idx="12"/>
          </p:nvPr>
        </p:nvSpPr>
        <p:spPr>
          <a:xfrm>
            <a:off x="6221413" y="6475413"/>
            <a:ext cx="2322512" cy="184150"/>
          </a:xfrm>
          <a:noFill/>
        </p:spPr>
        <p:txBody>
          <a:bodyPr/>
          <a:lstStyle/>
          <a:p>
            <a:r>
              <a:rPr lang="en-US" smtClean="0">
                <a:latin typeface="Times New Roman" pitchFamily="18" charset="0"/>
              </a:rPr>
              <a:t>Nir Shapira et al, Celeno Communications</a:t>
            </a:r>
          </a:p>
        </p:txBody>
      </p:sp>
      <p:sp>
        <p:nvSpPr>
          <p:cNvPr id="12292" name="Slide Number Placeholder 5"/>
          <p:cNvSpPr>
            <a:spLocks noGrp="1"/>
          </p:cNvSpPr>
          <p:nvPr>
            <p:ph type="sldNum" sz="quarter" idx="11"/>
          </p:nvPr>
        </p:nvSpPr>
        <p:spPr>
          <a:noFill/>
        </p:spPr>
        <p:txBody>
          <a:bodyPr/>
          <a:lstStyle/>
          <a:p>
            <a:r>
              <a:rPr lang="en-US" smtClean="0"/>
              <a:t>Slide </a:t>
            </a:r>
            <a:fld id="{6753B2E2-B808-4EB6-A43C-85E1EC4B3F4B}" type="slidenum">
              <a:rPr lang="he-IL" smtClean="0">
                <a:cs typeface="Times New Roman" pitchFamily="18" charset="0"/>
              </a:rPr>
              <a:pPr/>
              <a:t>25</a:t>
            </a:fld>
            <a:endParaRPr lang="en-US" smtClean="0"/>
          </a:p>
        </p:txBody>
      </p:sp>
      <p:sp>
        <p:nvSpPr>
          <p:cNvPr id="12293" name="Rectangle 2"/>
          <p:cNvSpPr>
            <a:spLocks noGrp="1" noChangeArrowheads="1"/>
          </p:cNvSpPr>
          <p:nvPr>
            <p:ph type="title"/>
          </p:nvPr>
        </p:nvSpPr>
        <p:spPr>
          <a:noFill/>
        </p:spPr>
        <p:txBody>
          <a:bodyPr/>
          <a:lstStyle/>
          <a:p>
            <a:r>
              <a:rPr lang="en-US" dirty="0" smtClean="0"/>
              <a:t>Straw Poll </a:t>
            </a:r>
            <a:r>
              <a:rPr lang="en-US" dirty="0" smtClean="0"/>
              <a:t>9 (10/</a:t>
            </a:r>
            <a:r>
              <a:rPr lang="en-US" dirty="0" err="1" smtClean="0"/>
              <a:t>1114r1</a:t>
            </a:r>
            <a:r>
              <a:rPr lang="en-US" dirty="0" smtClean="0"/>
              <a:t>)</a:t>
            </a:r>
          </a:p>
        </p:txBody>
      </p:sp>
      <p:sp>
        <p:nvSpPr>
          <p:cNvPr id="12294" name="Content Placeholder 6"/>
          <p:cNvSpPr>
            <a:spLocks noGrp="1"/>
          </p:cNvSpPr>
          <p:nvPr>
            <p:ph idx="1"/>
          </p:nvPr>
        </p:nvSpPr>
        <p:spPr>
          <a:xfrm>
            <a:off x="762000" y="1676400"/>
            <a:ext cx="7772400" cy="4114800"/>
          </a:xfrm>
        </p:spPr>
        <p:txBody>
          <a:bodyPr/>
          <a:lstStyle/>
          <a:p>
            <a:r>
              <a:rPr lang="en-US" dirty="0" smtClean="0"/>
              <a:t>Do you support adding TBD dimension allocation information per user in MU-</a:t>
            </a:r>
            <a:r>
              <a:rPr lang="en-US" dirty="0" err="1" smtClean="0"/>
              <a:t>MIMO</a:t>
            </a:r>
            <a:r>
              <a:rPr lang="en-US" dirty="0" smtClean="0"/>
              <a:t> operation to the </a:t>
            </a:r>
            <a:r>
              <a:rPr lang="en-US" dirty="0" err="1" smtClean="0"/>
              <a:t>NDPA</a:t>
            </a:r>
            <a:r>
              <a:rPr lang="en-US" dirty="0" smtClean="0"/>
              <a:t> frame, and update the Specifications Framework document accordingly</a:t>
            </a:r>
            <a:r>
              <a:rPr lang="en-US" dirty="0" smtClean="0"/>
              <a:t>?</a:t>
            </a:r>
          </a:p>
          <a:p>
            <a:pPr lvl="1"/>
            <a:r>
              <a:rPr lang="en-US" dirty="0" smtClean="0">
                <a:ea typeface="ＭＳ Ｐゴシック" pitchFamily="34" charset="-128"/>
              </a:rPr>
              <a:t>Yes: </a:t>
            </a:r>
            <a:r>
              <a:rPr lang="en-US" dirty="0" smtClean="0">
                <a:ea typeface="ＭＳ Ｐゴシック" pitchFamily="34" charset="-128"/>
              </a:rPr>
              <a:t> 1</a:t>
            </a:r>
            <a:endParaRPr lang="en-US" dirty="0" smtClean="0">
              <a:ea typeface="ＭＳ Ｐゴシック" pitchFamily="34" charset="-128"/>
            </a:endParaRPr>
          </a:p>
          <a:p>
            <a:pPr lvl="1"/>
            <a:r>
              <a:rPr lang="en-US" dirty="0" smtClean="0">
                <a:ea typeface="ＭＳ Ｐゴシック" pitchFamily="34" charset="-128"/>
              </a:rPr>
              <a:t>No: </a:t>
            </a:r>
            <a:r>
              <a:rPr lang="en-US" dirty="0" smtClean="0">
                <a:ea typeface="ＭＳ Ｐゴシック" pitchFamily="34" charset="-128"/>
              </a:rPr>
              <a:t>4</a:t>
            </a:r>
            <a:endParaRPr lang="en-US" dirty="0" smtClean="0">
              <a:ea typeface="ＭＳ Ｐゴシック" pitchFamily="34" charset="-128"/>
            </a:endParaRPr>
          </a:p>
          <a:p>
            <a:pPr lvl="1"/>
            <a:r>
              <a:rPr lang="en-US" dirty="0" smtClean="0">
                <a:ea typeface="ＭＳ Ｐゴシック" pitchFamily="34" charset="-128"/>
              </a:rPr>
              <a:t>Abs: </a:t>
            </a:r>
            <a:r>
              <a:rPr lang="en-US" dirty="0" smtClean="0">
                <a:ea typeface="ＭＳ Ｐゴシック" pitchFamily="34" charset="-128"/>
              </a:rPr>
              <a:t>30</a:t>
            </a:r>
            <a:endParaRPr lang="en-US" dirty="0" smtClean="0">
              <a:ea typeface="ＭＳ Ｐゴシック" pitchFamily="34" charset="-128"/>
            </a:endParaRPr>
          </a:p>
          <a:p>
            <a:pPr lvl="1"/>
            <a:endParaRPr lang="en-US" dirty="0" smtClean="0">
              <a:ea typeface="ＭＳ Ｐゴシック" pitchFamily="34" charset="-128"/>
            </a:endParaRPr>
          </a:p>
          <a:p>
            <a:r>
              <a:rPr lang="en-US" dirty="0" smtClean="0">
                <a:ea typeface="ＭＳ Ｐゴシック" pitchFamily="34" charset="-128"/>
              </a:rPr>
              <a:t>Result</a:t>
            </a:r>
            <a:r>
              <a:rPr lang="en-US" dirty="0" smtClean="0">
                <a:ea typeface="ＭＳ Ｐゴシック" pitchFamily="34" charset="-128"/>
              </a:rPr>
              <a:t>: Fail</a:t>
            </a: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a:latin typeface="Times New Roman" pitchFamily="18" charset="0"/>
              </a:rPr>
              <a:t>September 2010</a:t>
            </a:r>
          </a:p>
        </p:txBody>
      </p:sp>
      <p:sp>
        <p:nvSpPr>
          <p:cNvPr id="11267" name="Footer Placeholder 4"/>
          <p:cNvSpPr>
            <a:spLocks noGrp="1"/>
          </p:cNvSpPr>
          <p:nvPr>
            <p:ph type="ftr" sz="quarter" idx="12"/>
          </p:nvPr>
        </p:nvSpPr>
        <p:spPr>
          <a:xfrm>
            <a:off x="6221413" y="6475413"/>
            <a:ext cx="2322512" cy="184150"/>
          </a:xfrm>
          <a:noFill/>
        </p:spPr>
        <p:txBody>
          <a:bodyPr/>
          <a:lstStyle/>
          <a:p>
            <a:r>
              <a:rPr lang="en-US" smtClean="0">
                <a:latin typeface="Times New Roman" pitchFamily="18" charset="0"/>
              </a:rPr>
              <a:t>Nir Shapira et al, Celeno Communications</a:t>
            </a:r>
          </a:p>
        </p:txBody>
      </p:sp>
      <p:sp>
        <p:nvSpPr>
          <p:cNvPr id="11268" name="Slide Number Placeholder 5"/>
          <p:cNvSpPr>
            <a:spLocks noGrp="1"/>
          </p:cNvSpPr>
          <p:nvPr>
            <p:ph type="sldNum" sz="quarter" idx="11"/>
          </p:nvPr>
        </p:nvSpPr>
        <p:spPr>
          <a:noFill/>
        </p:spPr>
        <p:txBody>
          <a:bodyPr/>
          <a:lstStyle/>
          <a:p>
            <a:r>
              <a:rPr lang="en-US" smtClean="0"/>
              <a:t>Slide </a:t>
            </a:r>
            <a:fld id="{6D24CCF3-8720-49BE-BEB5-D9BE9466F7D4}" type="slidenum">
              <a:rPr lang="he-IL" smtClean="0">
                <a:cs typeface="Times New Roman" pitchFamily="18" charset="0"/>
              </a:rPr>
              <a:pPr/>
              <a:t>26</a:t>
            </a:fld>
            <a:endParaRPr lang="en-US" smtClean="0"/>
          </a:p>
        </p:txBody>
      </p:sp>
      <p:sp>
        <p:nvSpPr>
          <p:cNvPr id="11269" name="Rectangle 2"/>
          <p:cNvSpPr>
            <a:spLocks noGrp="1" noChangeArrowheads="1"/>
          </p:cNvSpPr>
          <p:nvPr>
            <p:ph type="title"/>
          </p:nvPr>
        </p:nvSpPr>
        <p:spPr>
          <a:noFill/>
        </p:spPr>
        <p:txBody>
          <a:bodyPr/>
          <a:lstStyle/>
          <a:p>
            <a:r>
              <a:rPr lang="en-US" dirty="0" smtClean="0"/>
              <a:t>Straw </a:t>
            </a:r>
            <a:r>
              <a:rPr lang="en-US" dirty="0" smtClean="0"/>
              <a:t>Poll 10 (10/</a:t>
            </a:r>
            <a:r>
              <a:rPr lang="en-US" dirty="0" err="1" smtClean="0"/>
              <a:t>1113r0</a:t>
            </a:r>
            <a:r>
              <a:rPr lang="en-US" dirty="0" smtClean="0"/>
              <a:t>)</a:t>
            </a:r>
            <a:br>
              <a:rPr lang="en-US" dirty="0" smtClean="0"/>
            </a:br>
            <a:endParaRPr lang="en-US" dirty="0" smtClean="0"/>
          </a:p>
        </p:txBody>
      </p:sp>
      <p:sp>
        <p:nvSpPr>
          <p:cNvPr id="11270" name="Content Placeholder 6"/>
          <p:cNvSpPr>
            <a:spLocks noGrp="1"/>
          </p:cNvSpPr>
          <p:nvPr>
            <p:ph idx="1"/>
          </p:nvPr>
        </p:nvSpPr>
        <p:spPr>
          <a:xfrm>
            <a:off x="762000" y="1676400"/>
            <a:ext cx="7772400" cy="4114800"/>
          </a:xfrm>
        </p:spPr>
        <p:txBody>
          <a:bodyPr/>
          <a:lstStyle/>
          <a:p>
            <a:r>
              <a:rPr lang="en-US" dirty="0" smtClean="0"/>
              <a:t>Do you support adding a bit in </a:t>
            </a:r>
            <a:r>
              <a:rPr lang="en-US" dirty="0" err="1" smtClean="0"/>
              <a:t>SigA</a:t>
            </a:r>
            <a:r>
              <a:rPr lang="en-US" dirty="0" smtClean="0"/>
              <a:t> to control the doubling of </a:t>
            </a:r>
            <a:r>
              <a:rPr lang="en-US" dirty="0" err="1" smtClean="0"/>
              <a:t>VHT-LTFs</a:t>
            </a:r>
            <a:r>
              <a:rPr lang="en-US" dirty="0" smtClean="0"/>
              <a:t>, </a:t>
            </a:r>
            <a:r>
              <a:rPr lang="en-US" dirty="0" smtClean="0"/>
              <a:t> that is mandatory to receive</a:t>
            </a:r>
            <a:r>
              <a:rPr lang="en-US" dirty="0" smtClean="0"/>
              <a:t>?</a:t>
            </a:r>
            <a:r>
              <a:rPr lang="en-US" dirty="0" smtClean="0"/>
              <a:t> </a:t>
            </a:r>
          </a:p>
          <a:p>
            <a:pPr lvl="1"/>
            <a:r>
              <a:rPr lang="en-US" dirty="0" smtClean="0">
                <a:ea typeface="ＭＳ Ｐゴシック" pitchFamily="34" charset="-128"/>
              </a:rPr>
              <a:t>Yes: 1</a:t>
            </a:r>
          </a:p>
          <a:p>
            <a:pPr lvl="1"/>
            <a:r>
              <a:rPr lang="en-US" dirty="0" smtClean="0">
                <a:ea typeface="ＭＳ Ｐゴシック" pitchFamily="34" charset="-128"/>
              </a:rPr>
              <a:t>No</a:t>
            </a:r>
            <a:r>
              <a:rPr lang="en-US" dirty="0" smtClean="0">
                <a:ea typeface="ＭＳ Ｐゴシック" pitchFamily="34" charset="-128"/>
              </a:rPr>
              <a:t>: </a:t>
            </a:r>
            <a:r>
              <a:rPr lang="en-US" dirty="0" smtClean="0">
                <a:ea typeface="ＭＳ Ｐゴシック" pitchFamily="34" charset="-128"/>
              </a:rPr>
              <a:t>15</a:t>
            </a:r>
            <a:endParaRPr lang="en-US" dirty="0" smtClean="0">
              <a:ea typeface="ＭＳ Ｐゴシック" pitchFamily="34" charset="-128"/>
            </a:endParaRPr>
          </a:p>
          <a:p>
            <a:pPr lvl="1"/>
            <a:r>
              <a:rPr lang="en-US" dirty="0" smtClean="0">
                <a:ea typeface="ＭＳ Ｐゴシック" pitchFamily="34" charset="-128"/>
              </a:rPr>
              <a:t>Abs: </a:t>
            </a:r>
            <a:r>
              <a:rPr lang="en-US" dirty="0" smtClean="0">
                <a:ea typeface="ＭＳ Ｐゴシック" pitchFamily="34" charset="-128"/>
              </a:rPr>
              <a:t>30</a:t>
            </a:r>
            <a:endParaRPr lang="en-US" dirty="0" smtClean="0">
              <a:ea typeface="ＭＳ Ｐゴシック" pitchFamily="34" charset="-128"/>
            </a:endParaRPr>
          </a:p>
          <a:p>
            <a:pPr lvl="1"/>
            <a:endParaRPr lang="en-US" dirty="0" smtClean="0">
              <a:ea typeface="ＭＳ Ｐゴシック" pitchFamily="34" charset="-128"/>
            </a:endParaRPr>
          </a:p>
          <a:p>
            <a:r>
              <a:rPr lang="en-US" dirty="0" smtClean="0">
                <a:ea typeface="ＭＳ Ｐゴシック" pitchFamily="34" charset="-128"/>
              </a:rPr>
              <a:t>Result</a:t>
            </a:r>
            <a:r>
              <a:rPr lang="en-US" dirty="0" smtClean="0">
                <a:ea typeface="ＭＳ Ｐゴシック" pitchFamily="34" charset="-128"/>
              </a:rPr>
              <a:t>: Fail</a:t>
            </a:r>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r>
              <a:rPr lang="en-US">
                <a:latin typeface="Times New Roman" pitchFamily="18" charset="0"/>
              </a:rPr>
              <a:t>September 2010</a:t>
            </a:r>
          </a:p>
        </p:txBody>
      </p:sp>
      <p:sp>
        <p:nvSpPr>
          <p:cNvPr id="11267" name="Footer Placeholder 4"/>
          <p:cNvSpPr>
            <a:spLocks noGrp="1"/>
          </p:cNvSpPr>
          <p:nvPr>
            <p:ph type="ftr" sz="quarter" idx="12"/>
          </p:nvPr>
        </p:nvSpPr>
        <p:spPr>
          <a:xfrm>
            <a:off x="6221413" y="6475413"/>
            <a:ext cx="2322512" cy="184150"/>
          </a:xfrm>
          <a:noFill/>
        </p:spPr>
        <p:txBody>
          <a:bodyPr/>
          <a:lstStyle/>
          <a:p>
            <a:r>
              <a:rPr lang="en-US" smtClean="0">
                <a:latin typeface="Times New Roman" pitchFamily="18" charset="0"/>
              </a:rPr>
              <a:t>Nir Shapira et al, Celeno Communications</a:t>
            </a:r>
          </a:p>
        </p:txBody>
      </p:sp>
      <p:sp>
        <p:nvSpPr>
          <p:cNvPr id="11268" name="Slide Number Placeholder 5"/>
          <p:cNvSpPr>
            <a:spLocks noGrp="1"/>
          </p:cNvSpPr>
          <p:nvPr>
            <p:ph type="sldNum" sz="quarter" idx="11"/>
          </p:nvPr>
        </p:nvSpPr>
        <p:spPr>
          <a:noFill/>
        </p:spPr>
        <p:txBody>
          <a:bodyPr/>
          <a:lstStyle/>
          <a:p>
            <a:r>
              <a:rPr lang="en-US" smtClean="0"/>
              <a:t>Slide </a:t>
            </a:r>
            <a:fld id="{6D24CCF3-8720-49BE-BEB5-D9BE9466F7D4}" type="slidenum">
              <a:rPr lang="he-IL" smtClean="0">
                <a:cs typeface="Times New Roman" pitchFamily="18" charset="0"/>
              </a:rPr>
              <a:pPr/>
              <a:t>27</a:t>
            </a:fld>
            <a:endParaRPr lang="en-US" smtClean="0"/>
          </a:p>
        </p:txBody>
      </p:sp>
      <p:sp>
        <p:nvSpPr>
          <p:cNvPr id="11269" name="Rectangle 2"/>
          <p:cNvSpPr>
            <a:spLocks noGrp="1" noChangeArrowheads="1"/>
          </p:cNvSpPr>
          <p:nvPr>
            <p:ph type="title"/>
          </p:nvPr>
        </p:nvSpPr>
        <p:spPr>
          <a:noFill/>
        </p:spPr>
        <p:txBody>
          <a:bodyPr/>
          <a:lstStyle/>
          <a:p>
            <a:r>
              <a:rPr lang="en-US" dirty="0" smtClean="0"/>
              <a:t>Straw </a:t>
            </a:r>
            <a:r>
              <a:rPr lang="en-US" dirty="0" smtClean="0"/>
              <a:t>Poll 11 (related to 10/</a:t>
            </a:r>
            <a:r>
              <a:rPr lang="en-US" dirty="0" err="1" smtClean="0"/>
              <a:t>1119r1</a:t>
            </a:r>
            <a:r>
              <a:rPr lang="en-US" dirty="0" smtClean="0"/>
              <a:t>)</a:t>
            </a:r>
            <a:br>
              <a:rPr lang="en-US" dirty="0" smtClean="0"/>
            </a:br>
            <a:endParaRPr lang="en-US" dirty="0" smtClean="0"/>
          </a:p>
        </p:txBody>
      </p:sp>
      <p:sp>
        <p:nvSpPr>
          <p:cNvPr id="11270" name="Content Placeholder 6"/>
          <p:cNvSpPr>
            <a:spLocks noGrp="1"/>
          </p:cNvSpPr>
          <p:nvPr>
            <p:ph idx="1"/>
          </p:nvPr>
        </p:nvSpPr>
        <p:spPr>
          <a:xfrm>
            <a:off x="762000" y="1676400"/>
            <a:ext cx="7772400" cy="4114800"/>
          </a:xfrm>
        </p:spPr>
        <p:txBody>
          <a:bodyPr/>
          <a:lstStyle/>
          <a:p>
            <a:r>
              <a:rPr lang="en-US" dirty="0" smtClean="0"/>
              <a:t>Would you support further investigation of non-linear </a:t>
            </a:r>
            <a:r>
              <a:rPr lang="en-US" dirty="0" err="1" smtClean="0"/>
              <a:t>precoding</a:t>
            </a:r>
            <a:r>
              <a:rPr lang="en-US" dirty="0" smtClean="0"/>
              <a:t> techniques for </a:t>
            </a:r>
            <a:r>
              <a:rPr lang="en-US" dirty="0" err="1" smtClean="0"/>
              <a:t>802.11ac</a:t>
            </a:r>
            <a:r>
              <a:rPr lang="en-US" dirty="0" smtClean="0"/>
              <a:t>?</a:t>
            </a:r>
          </a:p>
          <a:p>
            <a:pPr lvl="1"/>
            <a:r>
              <a:rPr lang="en-US" dirty="0" smtClean="0">
                <a:ea typeface="ＭＳ Ｐゴシック" pitchFamily="34" charset="-128"/>
              </a:rPr>
              <a:t>Yes: 18</a:t>
            </a:r>
          </a:p>
          <a:p>
            <a:pPr lvl="1"/>
            <a:r>
              <a:rPr lang="en-US" dirty="0" smtClean="0">
                <a:ea typeface="ＭＳ Ｐゴシック" pitchFamily="34" charset="-128"/>
              </a:rPr>
              <a:t>No</a:t>
            </a:r>
            <a:r>
              <a:rPr lang="en-US" dirty="0" smtClean="0">
                <a:ea typeface="ＭＳ Ｐゴシック" pitchFamily="34" charset="-128"/>
              </a:rPr>
              <a:t>: </a:t>
            </a:r>
            <a:r>
              <a:rPr lang="en-US" dirty="0" smtClean="0">
                <a:ea typeface="ＭＳ Ｐゴシック" pitchFamily="34" charset="-128"/>
              </a:rPr>
              <a:t>5</a:t>
            </a:r>
            <a:endParaRPr lang="en-US" dirty="0" smtClean="0">
              <a:ea typeface="ＭＳ Ｐゴシック" pitchFamily="34" charset="-128"/>
            </a:endParaRPr>
          </a:p>
          <a:p>
            <a:pPr lvl="1"/>
            <a:r>
              <a:rPr lang="en-US" dirty="0" smtClean="0">
                <a:ea typeface="ＭＳ Ｐゴシック" pitchFamily="34" charset="-128"/>
              </a:rPr>
              <a:t>Abs: </a:t>
            </a:r>
            <a:r>
              <a:rPr lang="en-US" dirty="0" smtClean="0">
                <a:ea typeface="ＭＳ Ｐゴシック" pitchFamily="34" charset="-128"/>
              </a:rPr>
              <a:t>30</a:t>
            </a:r>
            <a:endParaRPr lang="en-US" dirty="0" smtClean="0">
              <a:ea typeface="ＭＳ Ｐゴシック" pitchFamily="34" charset="-128"/>
            </a:endParaRPr>
          </a:p>
          <a:p>
            <a:pPr lvl="1"/>
            <a:endParaRPr lang="en-US" dirty="0" smtClean="0">
              <a:ea typeface="ＭＳ Ｐゴシック" pitchFamily="34" charset="-128"/>
            </a:endParaRPr>
          </a:p>
          <a:p>
            <a:r>
              <a:rPr lang="en-US" dirty="0" smtClean="0">
                <a:ea typeface="ＭＳ Ｐゴシック" pitchFamily="34" charset="-128"/>
              </a:rPr>
              <a:t>Result</a:t>
            </a:r>
            <a:r>
              <a:rPr lang="en-US" dirty="0" smtClean="0">
                <a:ea typeface="ＭＳ Ｐゴシック" pitchFamily="34" charset="-128"/>
              </a:rPr>
              <a:t>: Passes (but not </a:t>
            </a:r>
            <a:r>
              <a:rPr lang="en-US" dirty="0" err="1" smtClean="0">
                <a:ea typeface="ＭＳ Ｐゴシック" pitchFamily="34" charset="-128"/>
              </a:rPr>
              <a:t>SFD</a:t>
            </a:r>
            <a:r>
              <a:rPr lang="en-US" dirty="0" smtClean="0">
                <a:ea typeface="ＭＳ Ｐゴシック" pitchFamily="34" charset="-128"/>
              </a:rPr>
              <a:t>)</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Conference Call Timings</a:t>
            </a:r>
          </a:p>
        </p:txBody>
      </p:sp>
      <p:sp>
        <p:nvSpPr>
          <p:cNvPr id="18435" name="Content Placeholder 2"/>
          <p:cNvSpPr>
            <a:spLocks noGrp="1"/>
          </p:cNvSpPr>
          <p:nvPr>
            <p:ph idx="1"/>
          </p:nvPr>
        </p:nvSpPr>
        <p:spPr/>
        <p:txBody>
          <a:bodyPr/>
          <a:lstStyle/>
          <a:p>
            <a:r>
              <a:rPr lang="en-US" dirty="0" smtClean="0"/>
              <a:t>Based on input from the </a:t>
            </a:r>
            <a:r>
              <a:rPr lang="en-US" dirty="0" err="1" smtClean="0"/>
              <a:t>AdHoc</a:t>
            </a:r>
            <a:r>
              <a:rPr lang="en-US" dirty="0" smtClean="0"/>
              <a:t> groups, the conference call schedule is to be finalized during Thursday PM 1 (before adjourning the </a:t>
            </a:r>
            <a:r>
              <a:rPr lang="en-US" dirty="0" err="1" smtClean="0"/>
              <a:t>TGac</a:t>
            </a:r>
            <a:r>
              <a:rPr lang="en-US" dirty="0" smtClean="0"/>
              <a:t> meeting)</a:t>
            </a:r>
          </a:p>
          <a:p>
            <a:endParaRPr lang="en-US" dirty="0" smtClean="0"/>
          </a:p>
          <a:p>
            <a:r>
              <a:rPr lang="en-US" altLang="ko-KR" dirty="0" smtClean="0">
                <a:ea typeface="굴림" pitchFamily="50" charset="-127"/>
              </a:rPr>
              <a:t>MU-</a:t>
            </a:r>
            <a:r>
              <a:rPr lang="en-US" altLang="ko-KR" dirty="0" err="1" smtClean="0">
                <a:ea typeface="굴림" pitchFamily="50" charset="-127"/>
              </a:rPr>
              <a:t>MIMO</a:t>
            </a:r>
            <a:r>
              <a:rPr lang="en-US" altLang="ko-KR" dirty="0" smtClean="0">
                <a:ea typeface="굴림" pitchFamily="50" charset="-127"/>
              </a:rPr>
              <a:t> ad hoc does not request a dedicated MU-</a:t>
            </a:r>
            <a:r>
              <a:rPr lang="en-US" altLang="ko-KR" dirty="0" err="1" smtClean="0">
                <a:ea typeface="굴림" pitchFamily="50" charset="-127"/>
              </a:rPr>
              <a:t>MIMO</a:t>
            </a:r>
            <a:r>
              <a:rPr lang="en-US" altLang="ko-KR" dirty="0" smtClean="0">
                <a:ea typeface="굴림" pitchFamily="50" charset="-127"/>
              </a:rPr>
              <a:t> </a:t>
            </a:r>
            <a:r>
              <a:rPr lang="en-US" altLang="ko-KR" dirty="0" err="1" smtClean="0">
                <a:ea typeface="굴림" pitchFamily="50" charset="-127"/>
              </a:rPr>
              <a:t>telecon</a:t>
            </a:r>
            <a:r>
              <a:rPr lang="en-US" altLang="ko-KR" dirty="0" smtClean="0">
                <a:ea typeface="굴림" pitchFamily="50" charset="-127"/>
              </a:rPr>
              <a:t> before the next November IEEE meeting from </a:t>
            </a:r>
            <a:r>
              <a:rPr lang="en-US" altLang="ko-KR" smtClean="0">
                <a:ea typeface="굴림" pitchFamily="50" charset="-127"/>
              </a:rPr>
              <a:t>TGac</a:t>
            </a:r>
            <a:endParaRPr lang="en-US" dirty="0" smtClean="0"/>
          </a:p>
          <a:p>
            <a:endParaRPr lang="en-US" dirty="0" smtClean="0"/>
          </a:p>
          <a:p>
            <a:endParaRPr lang="en-US" dirty="0" smtClean="0"/>
          </a:p>
        </p:txBody>
      </p:sp>
      <p:sp>
        <p:nvSpPr>
          <p:cNvPr id="18436" name="Footer Placeholder 4"/>
          <p:cNvSpPr>
            <a:spLocks noGrp="1"/>
          </p:cNvSpPr>
          <p:nvPr>
            <p:ph type="ftr" sz="quarter" idx="11"/>
          </p:nvPr>
        </p:nvSpPr>
        <p:spPr>
          <a:noFill/>
        </p:spPr>
        <p:txBody>
          <a:bodyPr/>
          <a:lstStyle/>
          <a:p>
            <a:r>
              <a:rPr lang="en-US" smtClean="0"/>
              <a:t>Sameer Vermani, Qualcomm</a:t>
            </a:r>
          </a:p>
        </p:txBody>
      </p:sp>
      <p:sp>
        <p:nvSpPr>
          <p:cNvPr id="18437" name="Slide Number Placeholder 6"/>
          <p:cNvSpPr>
            <a:spLocks noGrp="1"/>
          </p:cNvSpPr>
          <p:nvPr>
            <p:ph type="sldNum" sz="quarter" idx="12"/>
          </p:nvPr>
        </p:nvSpPr>
        <p:spPr>
          <a:xfrm>
            <a:off x="4357688" y="6475413"/>
            <a:ext cx="504825" cy="182562"/>
          </a:xfrm>
          <a:noFill/>
        </p:spPr>
        <p:txBody>
          <a:bodyPr/>
          <a:lstStyle/>
          <a:p>
            <a:r>
              <a:rPr lang="en-US" smtClean="0"/>
              <a:t>Slide </a:t>
            </a:r>
            <a:fld id="{B2D9B6BB-477A-4D13-BE49-A6CA9CFD1E7C}" type="slidenum">
              <a:rPr lang="en-US" smtClean="0"/>
              <a:pPr/>
              <a:t>28</a:t>
            </a:fld>
            <a:endParaRPr lang="en-US" smtClean="0"/>
          </a:p>
        </p:txBody>
      </p:sp>
      <p:sp>
        <p:nvSpPr>
          <p:cNvPr id="1843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ko-KR" dirty="0" smtClean="0">
                <a:ea typeface="굴림" pitchFamily="50" charset="-127"/>
              </a:rPr>
              <a:t>Straw Poll on zzz </a:t>
            </a:r>
            <a:r>
              <a:rPr lang="en-US" altLang="ko-KR" sz="2400" dirty="0" smtClean="0">
                <a:ea typeface="굴림" pitchFamily="50" charset="-127"/>
              </a:rPr>
              <a:t>(intended to move to TG motion)</a:t>
            </a:r>
          </a:p>
        </p:txBody>
      </p:sp>
      <p:sp>
        <p:nvSpPr>
          <p:cNvPr id="17411" name="Rectangle 3"/>
          <p:cNvSpPr>
            <a:spLocks noGrp="1" noChangeArrowheads="1"/>
          </p:cNvSpPr>
          <p:nvPr>
            <p:ph type="body" idx="1"/>
          </p:nvPr>
        </p:nvSpPr>
        <p:spPr/>
        <p:txBody>
          <a:bodyPr/>
          <a:lstStyle/>
          <a:p>
            <a:r>
              <a:rPr lang="en-US" altLang="ko-KR" smtClean="0">
                <a:ea typeface="굴림" pitchFamily="50" charset="-127"/>
              </a:rPr>
              <a:t>Do you support to xxx and to edit the spec framework document, 11-xx-yyyy, accordingly?</a:t>
            </a:r>
          </a:p>
          <a:p>
            <a:pPr lvl="1"/>
            <a:r>
              <a:rPr lang="en-US" altLang="ko-KR" smtClean="0">
                <a:ea typeface="굴림" pitchFamily="50" charset="-127"/>
              </a:rPr>
              <a:t>Yes</a:t>
            </a:r>
          </a:p>
          <a:p>
            <a:pPr lvl="1"/>
            <a:r>
              <a:rPr lang="en-US" altLang="ko-KR" smtClean="0">
                <a:ea typeface="굴림" pitchFamily="50" charset="-127"/>
              </a:rPr>
              <a:t>No</a:t>
            </a:r>
          </a:p>
          <a:p>
            <a:pPr lvl="1"/>
            <a:r>
              <a:rPr lang="en-US" altLang="ko-KR" smtClean="0">
                <a:ea typeface="굴림" pitchFamily="50" charset="-127"/>
              </a:rPr>
              <a:t>Abs</a:t>
            </a:r>
          </a:p>
          <a:p>
            <a:pPr lvl="1"/>
            <a:endParaRPr lang="en-US" altLang="ko-KR" smtClean="0">
              <a:ea typeface="굴림" pitchFamily="50" charset="-127"/>
            </a:endParaRPr>
          </a:p>
          <a:p>
            <a:pPr lvl="1"/>
            <a:r>
              <a:rPr lang="en-US" altLang="ko-KR" smtClean="0">
                <a:ea typeface="굴림" pitchFamily="50" charset="-127"/>
              </a:rPr>
              <a:t>It fails/passes to move to task group motion</a:t>
            </a:r>
          </a:p>
          <a:p>
            <a:pPr lvl="1"/>
            <a:endParaRPr lang="en-US" altLang="ko-KR" smtClean="0">
              <a:ea typeface="굴림" pitchFamily="50" charset="-127"/>
            </a:endParaRPr>
          </a:p>
        </p:txBody>
      </p:sp>
      <p:sp>
        <p:nvSpPr>
          <p:cNvPr id="17413"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50" charset="-127"/>
              </a:rPr>
              <a:t>Slide </a:t>
            </a:r>
            <a:fld id="{505490C6-F13F-478D-AA49-3218A4E280C2}" type="slidenum">
              <a:rPr lang="en-US" altLang="ko-KR">
                <a:ea typeface="굴림" pitchFamily="50" charset="-127"/>
              </a:rPr>
              <a:pPr algn="ctr"/>
              <a:t>29</a:t>
            </a:fld>
            <a:endParaRPr lang="en-US" altLang="ko-KR">
              <a:ea typeface="굴림" pitchFamily="50" charset="-127"/>
            </a:endParaRPr>
          </a:p>
        </p:txBody>
      </p:sp>
      <p:sp>
        <p:nvSpPr>
          <p:cNvPr id="17415" name="Footer Placeholder 9"/>
          <p:cNvSpPr>
            <a:spLocks noGrp="1"/>
          </p:cNvSpPr>
          <p:nvPr>
            <p:ph type="ftr" sz="quarter" idx="11"/>
          </p:nvPr>
        </p:nvSpPr>
        <p:spPr>
          <a:noFill/>
        </p:spPr>
        <p:txBody>
          <a:bodyPr/>
          <a:lstStyle/>
          <a:p>
            <a:r>
              <a:rPr lang="en-US" smtClean="0"/>
              <a:t>Sameer Vermani, Qualcomm</a:t>
            </a:r>
          </a:p>
        </p:txBody>
      </p:sp>
      <p:sp>
        <p:nvSpPr>
          <p:cNvPr id="17416"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a:r>
              <a:rPr lang="en-US" altLang="ko-KR" sz="4000">
                <a:solidFill>
                  <a:schemeClr val="bg2"/>
                </a:solidFill>
                <a:ea typeface="굴림" pitchFamily="50" charset="-127"/>
              </a:rPr>
              <a:t>TEMPLATE</a:t>
            </a:r>
          </a:p>
        </p:txBody>
      </p:sp>
      <p:sp>
        <p:nvSpPr>
          <p:cNvPr id="9" name="Slide Number Placeholder 8"/>
          <p:cNvSpPr>
            <a:spLocks noGrp="1"/>
          </p:cNvSpPr>
          <p:nvPr>
            <p:ph type="sldNum" sz="quarter" idx="12"/>
          </p:nvPr>
        </p:nvSpPr>
        <p:spPr/>
        <p:txBody>
          <a:bodyPr/>
          <a:lstStyle/>
          <a:p>
            <a:pPr>
              <a:defRPr/>
            </a:pPr>
            <a:r>
              <a:rPr lang="en-US" smtClean="0"/>
              <a:t>Slide </a:t>
            </a:r>
            <a:fld id="{02B86C1A-2732-4A01-ABCA-9C4455ECCBEB}" type="slidenum">
              <a:rPr lang="en-US" smtClean="0"/>
              <a:pPr>
                <a:defRPr/>
              </a:pPr>
              <a:t>29</a:t>
            </a:fld>
            <a:endParaRPr lang="en-US"/>
          </a:p>
        </p:txBody>
      </p:sp>
      <p:sp>
        <p:nvSpPr>
          <p:cNvPr id="10" name="Date Placeholder 9"/>
          <p:cNvSpPr>
            <a:spLocks noGrp="1"/>
          </p:cNvSpPr>
          <p:nvPr>
            <p:ph type="dt" sz="half" idx="10"/>
          </p:nvPr>
        </p:nvSpPr>
        <p:spPr/>
        <p:txBody>
          <a:bodyPr/>
          <a:lstStyle/>
          <a:p>
            <a:pPr>
              <a:defRPr/>
            </a:pPr>
            <a:r>
              <a:rPr lang="en-US" smtClean="0"/>
              <a:t>Sept 2010</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Member Affiliation</a:t>
            </a:r>
          </a:p>
        </p:txBody>
      </p:sp>
      <p:sp>
        <p:nvSpPr>
          <p:cNvPr id="4099"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4100" name="Footer Placeholder 4"/>
          <p:cNvSpPr>
            <a:spLocks noGrp="1"/>
          </p:cNvSpPr>
          <p:nvPr>
            <p:ph type="ftr" sz="quarter" idx="11"/>
          </p:nvPr>
        </p:nvSpPr>
        <p:spPr>
          <a:noFill/>
        </p:spPr>
        <p:txBody>
          <a:bodyPr/>
          <a:lstStyle/>
          <a:p>
            <a:r>
              <a:rPr lang="en-US" smtClean="0"/>
              <a:t>Sameer Vermani, Qualcomm</a:t>
            </a:r>
          </a:p>
        </p:txBody>
      </p:sp>
      <p:sp>
        <p:nvSpPr>
          <p:cNvPr id="4101" name="Slide Number Placeholder 5"/>
          <p:cNvSpPr>
            <a:spLocks noGrp="1"/>
          </p:cNvSpPr>
          <p:nvPr>
            <p:ph type="sldNum" sz="quarter" idx="12"/>
          </p:nvPr>
        </p:nvSpPr>
        <p:spPr>
          <a:noFill/>
        </p:spPr>
        <p:txBody>
          <a:bodyPr/>
          <a:lstStyle/>
          <a:p>
            <a:r>
              <a:rPr lang="en-US" smtClean="0"/>
              <a:t>Slide </a:t>
            </a:r>
            <a:fld id="{F37D0CC1-A960-42C5-B4F2-2F94A7B99BBC}" type="slidenum">
              <a:rPr lang="en-US" smtClean="0"/>
              <a:pPr/>
              <a:t>3</a:t>
            </a:fld>
            <a:endParaRPr lang="en-US" smtClean="0"/>
          </a:p>
        </p:txBody>
      </p:sp>
      <p:sp>
        <p:nvSpPr>
          <p:cNvPr id="410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Declaration of Affiliation</a:t>
            </a:r>
          </a:p>
        </p:txBody>
      </p:sp>
      <p:sp>
        <p:nvSpPr>
          <p:cNvPr id="5123"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5124" name="Footer Placeholder 4"/>
          <p:cNvSpPr>
            <a:spLocks noGrp="1"/>
          </p:cNvSpPr>
          <p:nvPr>
            <p:ph type="ftr" sz="quarter" idx="11"/>
          </p:nvPr>
        </p:nvSpPr>
        <p:spPr>
          <a:noFill/>
        </p:spPr>
        <p:txBody>
          <a:bodyPr/>
          <a:lstStyle/>
          <a:p>
            <a:r>
              <a:rPr lang="en-US" smtClean="0"/>
              <a:t>Sameer Vermani, Qualcomm</a:t>
            </a:r>
          </a:p>
        </p:txBody>
      </p:sp>
      <p:sp>
        <p:nvSpPr>
          <p:cNvPr id="5125" name="Slide Number Placeholder 5"/>
          <p:cNvSpPr>
            <a:spLocks noGrp="1"/>
          </p:cNvSpPr>
          <p:nvPr>
            <p:ph type="sldNum" sz="quarter" idx="12"/>
          </p:nvPr>
        </p:nvSpPr>
        <p:spPr>
          <a:noFill/>
        </p:spPr>
        <p:txBody>
          <a:bodyPr/>
          <a:lstStyle/>
          <a:p>
            <a:r>
              <a:rPr lang="en-US" smtClean="0"/>
              <a:t>Slide </a:t>
            </a:r>
            <a:fld id="{585A9A7A-B082-4956-8CEA-9DA32DBB272F}" type="slidenum">
              <a:rPr lang="en-US" smtClean="0"/>
              <a:pPr/>
              <a:t>4</a:t>
            </a:fld>
            <a:endParaRPr lang="en-US" smtClean="0"/>
          </a:p>
        </p:txBody>
      </p:sp>
      <p:sp>
        <p:nvSpPr>
          <p:cNvPr id="512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6147"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6148" name="Footer Placeholder 4"/>
          <p:cNvSpPr>
            <a:spLocks noGrp="1"/>
          </p:cNvSpPr>
          <p:nvPr>
            <p:ph type="ftr" sz="quarter" idx="11"/>
          </p:nvPr>
        </p:nvSpPr>
        <p:spPr>
          <a:noFill/>
        </p:spPr>
        <p:txBody>
          <a:bodyPr/>
          <a:lstStyle/>
          <a:p>
            <a:r>
              <a:rPr lang="en-US" smtClean="0"/>
              <a:t>Sameer Vermani, Qualcomm</a:t>
            </a:r>
          </a:p>
        </p:txBody>
      </p:sp>
      <p:sp>
        <p:nvSpPr>
          <p:cNvPr id="6149" name="Slide Number Placeholder 5"/>
          <p:cNvSpPr>
            <a:spLocks noGrp="1"/>
          </p:cNvSpPr>
          <p:nvPr>
            <p:ph type="sldNum" sz="quarter" idx="12"/>
          </p:nvPr>
        </p:nvSpPr>
        <p:spPr>
          <a:noFill/>
        </p:spPr>
        <p:txBody>
          <a:bodyPr/>
          <a:lstStyle/>
          <a:p>
            <a:r>
              <a:rPr lang="en-US" smtClean="0"/>
              <a:t>Slide </a:t>
            </a:r>
            <a:fld id="{C1DCC218-4177-4FAA-96C3-2133E6B18756}" type="slidenum">
              <a:rPr lang="en-US" smtClean="0"/>
              <a:pPr/>
              <a:t>5</a:t>
            </a:fld>
            <a:endParaRPr lang="en-US" smtClean="0"/>
          </a:p>
        </p:txBody>
      </p:sp>
      <p:sp>
        <p:nvSpPr>
          <p:cNvPr id="6150"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7171"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717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717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900"/>
          </a:p>
        </p:txBody>
      </p:sp>
      <p:sp>
        <p:nvSpPr>
          <p:cNvPr id="717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1</a:t>
            </a:r>
          </a:p>
        </p:txBody>
      </p:sp>
      <p:sp>
        <p:nvSpPr>
          <p:cNvPr id="7175" name="Footer Placeholder 7"/>
          <p:cNvSpPr>
            <a:spLocks noGrp="1"/>
          </p:cNvSpPr>
          <p:nvPr>
            <p:ph type="ftr" sz="quarter" idx="11"/>
          </p:nvPr>
        </p:nvSpPr>
        <p:spPr>
          <a:noFill/>
        </p:spPr>
        <p:txBody>
          <a:bodyPr/>
          <a:lstStyle/>
          <a:p>
            <a:r>
              <a:rPr lang="en-US" smtClean="0"/>
              <a:t>Sameer Vermani, Qualcomm</a:t>
            </a:r>
          </a:p>
        </p:txBody>
      </p:sp>
      <p:sp>
        <p:nvSpPr>
          <p:cNvPr id="7176" name="Slide Number Placeholder 8"/>
          <p:cNvSpPr>
            <a:spLocks noGrp="1"/>
          </p:cNvSpPr>
          <p:nvPr>
            <p:ph type="sldNum" sz="quarter" idx="12"/>
          </p:nvPr>
        </p:nvSpPr>
        <p:spPr>
          <a:noFill/>
        </p:spPr>
        <p:txBody>
          <a:bodyPr/>
          <a:lstStyle/>
          <a:p>
            <a:r>
              <a:rPr lang="en-US" smtClean="0"/>
              <a:t>Slide </a:t>
            </a:r>
            <a:fld id="{CF7A2289-BA09-4EF8-8D1E-8DE3A811A607}" type="slidenum">
              <a:rPr lang="en-US" smtClean="0"/>
              <a:pPr/>
              <a:t>6</a:t>
            </a:fld>
            <a:endParaRPr lang="en-US" smtClean="0"/>
          </a:p>
        </p:txBody>
      </p:sp>
      <p:sp>
        <p:nvSpPr>
          <p:cNvPr id="7177"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8195"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819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819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819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2</a:t>
            </a:r>
          </a:p>
        </p:txBody>
      </p:sp>
      <p:sp>
        <p:nvSpPr>
          <p:cNvPr id="8199" name="Footer Placeholder 7"/>
          <p:cNvSpPr>
            <a:spLocks noGrp="1"/>
          </p:cNvSpPr>
          <p:nvPr>
            <p:ph type="ftr" sz="quarter" idx="11"/>
          </p:nvPr>
        </p:nvSpPr>
        <p:spPr>
          <a:noFill/>
        </p:spPr>
        <p:txBody>
          <a:bodyPr/>
          <a:lstStyle/>
          <a:p>
            <a:r>
              <a:rPr lang="en-US" smtClean="0"/>
              <a:t>Sameer Vermani, Qualcomm</a:t>
            </a:r>
          </a:p>
        </p:txBody>
      </p:sp>
      <p:sp>
        <p:nvSpPr>
          <p:cNvPr id="8200" name="Slide Number Placeholder 8"/>
          <p:cNvSpPr>
            <a:spLocks noGrp="1"/>
          </p:cNvSpPr>
          <p:nvPr>
            <p:ph type="sldNum" sz="quarter" idx="12"/>
          </p:nvPr>
        </p:nvSpPr>
        <p:spPr>
          <a:noFill/>
        </p:spPr>
        <p:txBody>
          <a:bodyPr/>
          <a:lstStyle/>
          <a:p>
            <a:r>
              <a:rPr lang="en-US" smtClean="0"/>
              <a:t>Slide </a:t>
            </a:r>
            <a:fld id="{7D1454D3-6324-40BF-AB43-EECB41522432}" type="slidenum">
              <a:rPr lang="en-US" smtClean="0"/>
              <a:pPr/>
              <a:t>7</a:t>
            </a:fld>
            <a:endParaRPr lang="en-US" smtClean="0"/>
          </a:p>
        </p:txBody>
      </p:sp>
      <p:sp>
        <p:nvSpPr>
          <p:cNvPr id="8201"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9219"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922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922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922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3</a:t>
            </a:r>
          </a:p>
        </p:txBody>
      </p:sp>
      <p:sp>
        <p:nvSpPr>
          <p:cNvPr id="9223" name="Footer Placeholder 7"/>
          <p:cNvSpPr>
            <a:spLocks noGrp="1"/>
          </p:cNvSpPr>
          <p:nvPr>
            <p:ph type="ftr" sz="quarter" idx="11"/>
          </p:nvPr>
        </p:nvSpPr>
        <p:spPr>
          <a:noFill/>
        </p:spPr>
        <p:txBody>
          <a:bodyPr/>
          <a:lstStyle/>
          <a:p>
            <a:r>
              <a:rPr lang="en-US" smtClean="0"/>
              <a:t>Sameer Vermani, Qualcomm</a:t>
            </a:r>
          </a:p>
        </p:txBody>
      </p:sp>
      <p:sp>
        <p:nvSpPr>
          <p:cNvPr id="9224" name="Slide Number Placeholder 8"/>
          <p:cNvSpPr>
            <a:spLocks noGrp="1"/>
          </p:cNvSpPr>
          <p:nvPr>
            <p:ph type="sldNum" sz="quarter" idx="12"/>
          </p:nvPr>
        </p:nvSpPr>
        <p:spPr>
          <a:noFill/>
        </p:spPr>
        <p:txBody>
          <a:bodyPr/>
          <a:lstStyle/>
          <a:p>
            <a:r>
              <a:rPr lang="en-US" smtClean="0"/>
              <a:t>Slide </a:t>
            </a:r>
            <a:fld id="{61699BA4-B006-4540-BC27-A27B4822D0AC}" type="slidenum">
              <a:rPr lang="en-US" smtClean="0"/>
              <a:pPr/>
              <a:t>8</a:t>
            </a:fld>
            <a:endParaRPr lang="en-US" smtClean="0"/>
          </a:p>
        </p:txBody>
      </p:sp>
      <p:sp>
        <p:nvSpPr>
          <p:cNvPr id="9225"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0243"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0244"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endParaRPr>
          </a:p>
        </p:txBody>
      </p:sp>
      <p:sp>
        <p:nvSpPr>
          <p:cNvPr id="10245"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1024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4</a:t>
            </a:r>
          </a:p>
        </p:txBody>
      </p:sp>
      <p:sp>
        <p:nvSpPr>
          <p:cNvPr id="10247" name="Footer Placeholder 7"/>
          <p:cNvSpPr>
            <a:spLocks noGrp="1"/>
          </p:cNvSpPr>
          <p:nvPr>
            <p:ph type="ftr" sz="quarter" idx="11"/>
          </p:nvPr>
        </p:nvSpPr>
        <p:spPr>
          <a:noFill/>
        </p:spPr>
        <p:txBody>
          <a:bodyPr/>
          <a:lstStyle/>
          <a:p>
            <a:r>
              <a:rPr lang="en-US" smtClean="0"/>
              <a:t>Sameer Vermani, Qualcomm</a:t>
            </a:r>
          </a:p>
        </p:txBody>
      </p:sp>
      <p:sp>
        <p:nvSpPr>
          <p:cNvPr id="10248" name="Slide Number Placeholder 8"/>
          <p:cNvSpPr>
            <a:spLocks noGrp="1"/>
          </p:cNvSpPr>
          <p:nvPr>
            <p:ph type="sldNum" sz="quarter" idx="12"/>
          </p:nvPr>
        </p:nvSpPr>
        <p:spPr>
          <a:noFill/>
        </p:spPr>
        <p:txBody>
          <a:bodyPr/>
          <a:lstStyle/>
          <a:p>
            <a:r>
              <a:rPr lang="en-US" smtClean="0"/>
              <a:t>Slide </a:t>
            </a:r>
            <a:fld id="{653B654E-A466-4C29-8351-368FFE3D1428}" type="slidenum">
              <a:rPr lang="en-US" smtClean="0"/>
              <a:pPr/>
              <a:t>9</a:t>
            </a:fld>
            <a:endParaRPr lang="en-US" smtClean="0"/>
          </a:p>
        </p:txBody>
      </p:sp>
      <p:sp>
        <p:nvSpPr>
          <p:cNvPr id="10249"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6189</TotalTime>
  <Words>2847</Words>
  <Application>Microsoft Office PowerPoint</Application>
  <PresentationFormat>On-screen Show (4:3)</PresentationFormat>
  <Paragraphs>366</Paragraphs>
  <Slides>29</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802-11-Submission</vt:lpstr>
      <vt:lpstr>Document</vt:lpstr>
      <vt:lpstr>MU-MIMO AdHoc Report Sept 2010</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2010</vt:lpstr>
      <vt:lpstr>Submissions</vt:lpstr>
      <vt:lpstr>Straw poll 1 on sounding protocol (intended to move to TG motion)</vt:lpstr>
      <vt:lpstr>Straw poll 2 on sounding protocol (intended to move to TG motion)</vt:lpstr>
      <vt:lpstr>Strawpoll 3 (10/1124r2) </vt:lpstr>
      <vt:lpstr>Strawpoll 4 (10/1124r2) </vt:lpstr>
      <vt:lpstr>Strawpoll 5 (10/1092r0) </vt:lpstr>
      <vt:lpstr>Strawpoll 6 (10/1092r0) </vt:lpstr>
      <vt:lpstr>Straw Poll 7 (10/1114r1)</vt:lpstr>
      <vt:lpstr>Straw Poll 8  (10/1114r1)</vt:lpstr>
      <vt:lpstr>Straw Poll 8-1  (10/1114r1)</vt:lpstr>
      <vt:lpstr>Straw Poll 8-2  (10/1114r1)</vt:lpstr>
      <vt:lpstr>Straw Poll 9 (10/1114r1)</vt:lpstr>
      <vt:lpstr>Straw Poll 10 (10/1113r0) </vt:lpstr>
      <vt:lpstr>Straw Poll 11 (related to 10/1119r1) </vt:lpstr>
      <vt:lpstr>Conference Call Timings</vt:lpstr>
      <vt:lpstr>Straw Poll on zzz (intended to move to TG motion)</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Brian Hart (brianh)</cp:lastModifiedBy>
  <cp:revision>383</cp:revision>
  <cp:lastPrinted>1998-02-10T13:28:06Z</cp:lastPrinted>
  <dcterms:created xsi:type="dcterms:W3CDTF">2009-01-02T14:48:00Z</dcterms:created>
  <dcterms:modified xsi:type="dcterms:W3CDTF">2010-09-16T22:22:56Z</dcterms:modified>
</cp:coreProperties>
</file>