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276" r:id="rId15"/>
    <p:sldId id="294" r:id="rId16"/>
    <p:sldId id="295" r:id="rId17"/>
    <p:sldId id="293" r:id="rId18"/>
    <p:sldId id="2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1" autoAdjust="0"/>
    <p:restoredTop sz="94627" autoAdjust="0"/>
  </p:normalViewPr>
  <p:slideViewPr>
    <p:cSldViewPr>
      <p:cViewPr varScale="1">
        <p:scale>
          <a:sx n="86" d="100"/>
          <a:sy n="86" d="100"/>
        </p:scale>
        <p:origin x="-1542" y="-90"/>
      </p:cViewPr>
      <p:guideLst>
        <p:guide orient="horz" pos="2160"/>
        <p:guide pos="2880"/>
      </p:guideLst>
    </p:cSldViewPr>
  </p:slideViewPr>
  <p:outlineViewPr>
    <p:cViewPr>
      <p:scale>
        <a:sx n="33" d="100"/>
        <a:sy n="33" d="100"/>
      </p:scale>
      <p:origin x="0" y="1475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418A9374-C66C-4283-A35E-1C375B591370}"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r>
              <a:rPr lang="en-CA"/>
              <a:t>doc.: IEEE 802.11-10/0570r0</a:t>
            </a: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802.11-10/0570r0</a:t>
            </a:r>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2010</a:t>
            </a:r>
          </a:p>
        </p:txBody>
      </p:sp>
      <p:sp>
        <p:nvSpPr>
          <p:cNvPr id="1946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F61D80F1-FCBC-4CCD-83CC-D9CF464821A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97338" y="98425"/>
            <a:ext cx="2184400" cy="212725"/>
          </a:xfrm>
          <a:noFill/>
        </p:spPr>
        <p:txBody>
          <a:bodyPr/>
          <a:lstStyle/>
          <a:p>
            <a:r>
              <a:rPr lang="en-US" smtClean="0"/>
              <a:t>doc.: IEEE 802.11-10/0570r0</a:t>
            </a:r>
          </a:p>
        </p:txBody>
      </p:sp>
      <p:sp>
        <p:nvSpPr>
          <p:cNvPr id="20483" name="Rectangle 3"/>
          <p:cNvSpPr>
            <a:spLocks noGrp="1" noChangeArrowheads="1"/>
          </p:cNvSpPr>
          <p:nvPr>
            <p:ph type="dt" sz="quarter" idx="1"/>
          </p:nvPr>
        </p:nvSpPr>
        <p:spPr>
          <a:noFill/>
        </p:spPr>
        <p:txBody>
          <a:bodyPr/>
          <a:lstStyle/>
          <a:p>
            <a:r>
              <a:rPr lang="en-US" smtClean="0"/>
              <a:t>July 2010</a:t>
            </a:r>
          </a:p>
        </p:txBody>
      </p:sp>
      <p:sp>
        <p:nvSpPr>
          <p:cNvPr id="20484" name="Rectangle 6"/>
          <p:cNvSpPr>
            <a:spLocks noGrp="1" noChangeArrowheads="1"/>
          </p:cNvSpPr>
          <p:nvPr>
            <p:ph type="ftr" sz="quarter" idx="4"/>
          </p:nvPr>
        </p:nvSpPr>
        <p:spPr>
          <a:xfrm>
            <a:off x="4037013" y="8985250"/>
            <a:ext cx="2244725" cy="182563"/>
          </a:xfrm>
          <a:noFill/>
        </p:spPr>
        <p:txBody>
          <a:bodyPr/>
          <a:lstStyle/>
          <a:p>
            <a:pPr lvl="4"/>
            <a:r>
              <a:rPr lang="en-US" smtClean="0"/>
              <a:t>Sameer Vermani, Qualcomm</a:t>
            </a:r>
          </a:p>
        </p:txBody>
      </p:sp>
      <p:sp>
        <p:nvSpPr>
          <p:cNvPr id="20485" name="Rectangle 7"/>
          <p:cNvSpPr>
            <a:spLocks noGrp="1" noChangeArrowheads="1"/>
          </p:cNvSpPr>
          <p:nvPr>
            <p:ph type="sldNum" sz="quarter" idx="5"/>
          </p:nvPr>
        </p:nvSpPr>
        <p:spPr>
          <a:xfrm>
            <a:off x="3324225" y="8985250"/>
            <a:ext cx="411163" cy="182563"/>
          </a:xfrm>
          <a:noFill/>
        </p:spPr>
        <p:txBody>
          <a:bodyPr/>
          <a:lstStyle/>
          <a:p>
            <a:r>
              <a:rPr lang="en-US" smtClean="0"/>
              <a:t>Page </a:t>
            </a:r>
            <a:fld id="{465DD514-7F6C-40FB-8EA8-B6A28B88D5E9}"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47763" y="696913"/>
            <a:ext cx="4640262" cy="3479800"/>
          </a:xfrm>
          <a:ln/>
        </p:spPr>
      </p:sp>
      <p:sp>
        <p:nvSpPr>
          <p:cNvPr id="29699"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p:spPr>
        <p:txBody>
          <a:bodyPr/>
          <a:lstStyle/>
          <a:p>
            <a:endParaRPr lang="en-CA" smtClean="0"/>
          </a:p>
        </p:txBody>
      </p:sp>
      <p:sp>
        <p:nvSpPr>
          <p:cNvPr id="30724"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a:r>
              <a:rPr lang="en-US" sz="1400" b="1"/>
              <a:t>doc.: IEEE 802.11-10/0020r0</a:t>
            </a:r>
          </a:p>
        </p:txBody>
      </p:sp>
      <p:sp>
        <p:nvSpPr>
          <p:cNvPr id="30725"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a:r>
              <a:rPr lang="en-US" sz="1400" b="1"/>
              <a:t>January 2010</a:t>
            </a:r>
          </a:p>
        </p:txBody>
      </p:sp>
      <p:sp>
        <p:nvSpPr>
          <p:cNvPr id="30726"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a:r>
              <a:rPr lang="en-US"/>
              <a:t>Osama Aboul-Magd (Samsung)</a:t>
            </a:r>
          </a:p>
        </p:txBody>
      </p:sp>
      <p:sp>
        <p:nvSpPr>
          <p:cNvPr id="30727"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a:r>
              <a:rPr lang="en-US"/>
              <a:t>Page </a:t>
            </a:r>
            <a:fld id="{E0AE8679-D76D-4D33-B910-5F096AB5BB44}" type="slidenum">
              <a:rPr lang="en-US"/>
              <a:pPr algn="r" defTabSz="93345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4113" y="701675"/>
            <a:ext cx="4625975" cy="3468688"/>
          </a:xfrm>
          <a:ln/>
        </p:spPr>
      </p:sp>
      <p:sp>
        <p:nvSpPr>
          <p:cNvPr id="327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xfrm>
            <a:off x="1154113" y="701675"/>
            <a:ext cx="4625975" cy="3468688"/>
          </a:xfrm>
          <a:ln/>
        </p:spPr>
      </p:sp>
      <p:sp>
        <p:nvSpPr>
          <p:cNvPr id="337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a:xfrm>
            <a:off x="1154113" y="701675"/>
            <a:ext cx="4625975" cy="3468688"/>
          </a:xfrm>
          <a:ln/>
        </p:spPr>
      </p:sp>
      <p:sp>
        <p:nvSpPr>
          <p:cNvPr id="358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54113" y="701675"/>
            <a:ext cx="4625975" cy="3468688"/>
          </a:xfrm>
          <a:ln/>
        </p:spPr>
      </p:sp>
      <p:sp>
        <p:nvSpPr>
          <p:cNvPr id="368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a:xfrm>
            <a:off x="1154113" y="701675"/>
            <a:ext cx="4625975" cy="3468688"/>
          </a:xfrm>
          <a:ln/>
        </p:spPr>
      </p:sp>
      <p:sp>
        <p:nvSpPr>
          <p:cNvPr id="2150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55700" y="701675"/>
            <a:ext cx="4624388" cy="3468688"/>
          </a:xfrm>
          <a:ln/>
        </p:spPr>
      </p:sp>
      <p:sp>
        <p:nvSpPr>
          <p:cNvPr id="2253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xfrm>
            <a:off x="1155700" y="701675"/>
            <a:ext cx="4624388" cy="3468688"/>
          </a:xfrm>
          <a:ln/>
        </p:spPr>
      </p:sp>
      <p:sp>
        <p:nvSpPr>
          <p:cNvPr id="23555"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55700" y="701675"/>
            <a:ext cx="4624388" cy="3468688"/>
          </a:xfrm>
          <a:ln/>
        </p:spPr>
      </p:sp>
      <p:sp>
        <p:nvSpPr>
          <p:cNvPr id="24579"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560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662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765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2867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B074EF6-93CD-4A06-B5B0-3A29F3C6043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796E1E-9C02-4267-BCE9-51E6907EA168}"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FF0E04D-D28C-4EA1-9280-219F6878F00B}"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B86C1A-2732-4A01-ABCA-9C4455ECCBE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7A8E05B-CD5C-46E7-BA28-3DAD8EE496B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0CCBC02-F20A-4119-B596-A96C17F5D09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EE76534-E1C2-4B85-8C29-96607518C79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6832363-D261-4F8A-ACBA-1E648B4282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6C8F8FA-0492-41FD-BC02-361BF5BE7B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DAF6D7C7-109E-41CB-8B04-CE309FC8193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BE477DB-B9B1-4864-BA3F-0DA3951FE00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 2010</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Sameer Vermani, Qualcomm</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C51A6E6-6A55-41EB-8BD7-3F1E8F219AD7}"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6550"/>
            <a:ext cx="933450" cy="274638"/>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 2010</a:t>
            </a:r>
            <a:endParaRPr lang="en-US"/>
          </a:p>
        </p:txBody>
      </p:sp>
      <p:sp>
        <p:nvSpPr>
          <p:cNvPr id="1029" name="Rectangle 5"/>
          <p:cNvSpPr>
            <a:spLocks noGrp="1" noChangeArrowheads="1"/>
          </p:cNvSpPr>
          <p:nvPr>
            <p:ph type="ftr" sz="quarter" idx="3"/>
          </p:nvPr>
        </p:nvSpPr>
        <p:spPr bwMode="auto">
          <a:xfrm>
            <a:off x="6924675" y="6475413"/>
            <a:ext cx="16192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a:t>Sameer Vermani, Qualcomm</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3DFB3A5B-D50A-4E8B-B05E-A37884A92165}"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802.11-10/1102r3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a:noFill/>
        </p:spPr>
        <p:txBody>
          <a:bodyPr/>
          <a:lstStyle/>
          <a:p>
            <a:r>
              <a:rPr lang="en-US" smtClean="0"/>
              <a:t>Sameer Vermani, Qualcomm</a:t>
            </a:r>
          </a:p>
        </p:txBody>
      </p:sp>
      <p:sp>
        <p:nvSpPr>
          <p:cNvPr id="1028" name="Rectangle 2"/>
          <p:cNvSpPr>
            <a:spLocks noGrp="1" noChangeArrowheads="1"/>
          </p:cNvSpPr>
          <p:nvPr>
            <p:ph type="title"/>
          </p:nvPr>
        </p:nvSpPr>
        <p:spPr>
          <a:noFill/>
        </p:spPr>
        <p:txBody>
          <a:bodyPr/>
          <a:lstStyle/>
          <a:p>
            <a:r>
              <a:rPr lang="en-US" sz="2800" dirty="0" smtClean="0"/>
              <a:t>MU-MIMO AdHoc Report Sept 2010</a:t>
            </a:r>
          </a:p>
        </p:txBody>
      </p:sp>
      <p:sp>
        <p:nvSpPr>
          <p:cNvPr id="1029" name="Rectangle 6"/>
          <p:cNvSpPr>
            <a:spLocks noGrp="1" noChangeArrowheads="1"/>
          </p:cNvSpPr>
          <p:nvPr>
            <p:ph type="body" idx="1"/>
          </p:nvPr>
        </p:nvSpPr>
        <p:spPr>
          <a:xfrm>
            <a:off x="685800" y="1676400"/>
            <a:ext cx="7772400" cy="381000"/>
          </a:xfrm>
          <a:noFill/>
        </p:spPr>
        <p:txBody>
          <a:bodyPr/>
          <a:lstStyle/>
          <a:p>
            <a:pPr algn="ctr">
              <a:buFontTx/>
              <a:buNone/>
            </a:pPr>
            <a:r>
              <a:rPr lang="en-US" sz="2000" dirty="0" smtClean="0"/>
              <a:t>Date:</a:t>
            </a:r>
            <a:r>
              <a:rPr lang="en-US" sz="2000" b="0" dirty="0" smtClean="0"/>
              <a:t> 2010-09-13</a:t>
            </a:r>
          </a:p>
        </p:txBody>
      </p:sp>
      <p:graphicFrame>
        <p:nvGraphicFramePr>
          <p:cNvPr id="1026" name="Object 11"/>
          <p:cNvGraphicFramePr>
            <a:graphicFrameLocks noChangeAspect="1"/>
          </p:cNvGraphicFramePr>
          <p:nvPr/>
        </p:nvGraphicFramePr>
        <p:xfrm>
          <a:off x="517525" y="2270125"/>
          <a:ext cx="7772400" cy="2713038"/>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Slide Number Placeholder 8"/>
          <p:cNvSpPr>
            <a:spLocks noGrp="1"/>
          </p:cNvSpPr>
          <p:nvPr>
            <p:ph type="sldNum" sz="quarter" idx="12"/>
          </p:nvPr>
        </p:nvSpPr>
        <p:spPr>
          <a:noFill/>
        </p:spPr>
        <p:txBody>
          <a:bodyPr/>
          <a:lstStyle/>
          <a:p>
            <a:r>
              <a:rPr lang="en-US" smtClean="0"/>
              <a:t>Slide </a:t>
            </a:r>
            <a:fld id="{CD63C041-4418-4A24-96CD-8113DBEDDF20}" type="slidenum">
              <a:rPr lang="en-US" smtClean="0"/>
              <a:pPr/>
              <a:t>1</a:t>
            </a:fld>
            <a:endParaRPr lang="en-US" smtClean="0"/>
          </a:p>
        </p:txBody>
      </p:sp>
      <p:sp>
        <p:nvSpPr>
          <p:cNvPr id="1032"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pitchFamily="34" charset="0"/>
            </a:endParaRPr>
          </a:p>
        </p:txBody>
      </p:sp>
      <p:sp>
        <p:nvSpPr>
          <p:cNvPr id="11268"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b="1" u="sng">
              <a:solidFill>
                <a:srgbClr val="FF0000"/>
              </a:solidFill>
            </a:endParaRPr>
          </a:p>
          <a:p>
            <a:pPr marL="230188" indent="-230188">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800"/>
              <a:t>Technical considerations remain primary focus</a:t>
            </a:r>
            <a:endParaRPr lang="en-US" sz="1800"/>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endParaRPr lang="en-US" sz="1000"/>
          </a:p>
          <a:p>
            <a:pPr marL="230188" indent="-230188" algn="ctr">
              <a:lnSpc>
                <a:spcPct val="80000"/>
              </a:lnSpc>
              <a:spcBef>
                <a:spcPct val="20000"/>
              </a:spcBef>
            </a:pPr>
            <a:r>
              <a:rPr lang="en-US" sz="1000"/>
              <a:t>---------------------------------------------------------------   </a:t>
            </a:r>
          </a:p>
          <a:p>
            <a:pPr marL="230188" indent="-230188" algn="ctr">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a:lnSpc>
                <a:spcPct val="80000"/>
              </a:lnSpc>
              <a:spcBef>
                <a:spcPct val="20000"/>
              </a:spcBef>
            </a:pPr>
            <a:endParaRPr lang="en-US"/>
          </a:p>
          <a:p>
            <a:pPr marL="230188" indent="-230188" algn="ctr">
              <a:lnSpc>
                <a:spcPct val="80000"/>
              </a:lnSpc>
              <a:spcBef>
                <a:spcPct val="20000"/>
              </a:spcBef>
            </a:pPr>
            <a:r>
              <a:rPr lang="en-US"/>
              <a:t>This slide set is available at http://standards.ieee.org/board/pat/pat-slideset.ppt</a:t>
            </a:r>
          </a:p>
        </p:txBody>
      </p:sp>
      <p:sp>
        <p:nvSpPr>
          <p:cNvPr id="11269"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5</a:t>
            </a:r>
          </a:p>
        </p:txBody>
      </p:sp>
      <p:sp>
        <p:nvSpPr>
          <p:cNvPr id="11270" name="Footer Placeholder 6"/>
          <p:cNvSpPr>
            <a:spLocks noGrp="1"/>
          </p:cNvSpPr>
          <p:nvPr>
            <p:ph type="ftr" sz="quarter" idx="11"/>
          </p:nvPr>
        </p:nvSpPr>
        <p:spPr>
          <a:noFill/>
        </p:spPr>
        <p:txBody>
          <a:bodyPr/>
          <a:lstStyle/>
          <a:p>
            <a:r>
              <a:rPr lang="en-US" smtClean="0"/>
              <a:t>Sameer Vermani, Qualcomm</a:t>
            </a:r>
          </a:p>
        </p:txBody>
      </p:sp>
      <p:sp>
        <p:nvSpPr>
          <p:cNvPr id="11271" name="Slide Number Placeholder 7"/>
          <p:cNvSpPr>
            <a:spLocks noGrp="1"/>
          </p:cNvSpPr>
          <p:nvPr>
            <p:ph type="sldNum" sz="quarter" idx="12"/>
          </p:nvPr>
        </p:nvSpPr>
        <p:spPr>
          <a:noFill/>
        </p:spPr>
        <p:txBody>
          <a:bodyPr/>
          <a:lstStyle/>
          <a:p>
            <a:r>
              <a:rPr lang="en-US" smtClean="0"/>
              <a:t>Slide </a:t>
            </a:r>
            <a:fld id="{8F207982-2708-45F8-A646-A0B7C28B3862}" type="slidenum">
              <a:rPr lang="en-US" smtClean="0"/>
              <a:pPr/>
              <a:t>10</a:t>
            </a:fld>
            <a:endParaRPr lang="en-US" smtClean="0"/>
          </a:p>
        </p:txBody>
      </p:sp>
      <p:sp>
        <p:nvSpPr>
          <p:cNvPr id="11272" name="Date Placeholder 8"/>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a:r>
              <a:rPr lang="en-US"/>
              <a:t>Slide </a:t>
            </a:r>
            <a:fld id="{642072E4-9CE1-43F7-839E-EF8B1CCC3485}" type="slidenum">
              <a:rPr lang="en-US"/>
              <a:pPr algn="ctr"/>
              <a:t>11</a:t>
            </a:fld>
            <a:endParaRPr lang="en-US"/>
          </a:p>
        </p:txBody>
      </p:sp>
      <p:sp>
        <p:nvSpPr>
          <p:cNvPr id="12291" name="Rectangle 2"/>
          <p:cNvSpPr>
            <a:spLocks noGrp="1" noChangeArrowheads="1"/>
          </p:cNvSpPr>
          <p:nvPr>
            <p:ph type="title" idx="4294967295"/>
          </p:nvPr>
        </p:nvSpPr>
        <p:spPr/>
        <p:txBody>
          <a:bodyPr/>
          <a:lstStyle/>
          <a:p>
            <a:r>
              <a:rPr lang="en-US" smtClean="0"/>
              <a:t>Call for Potentially Essential Patents</a:t>
            </a:r>
          </a:p>
        </p:txBody>
      </p:sp>
      <p:sp>
        <p:nvSpPr>
          <p:cNvPr id="12292" name="Rectangle 3"/>
          <p:cNvSpPr>
            <a:spLocks noGrp="1" noChangeArrowheads="1"/>
          </p:cNvSpPr>
          <p:nvPr>
            <p:ph type="body" idx="4294967295"/>
          </p:nvPr>
        </p:nvSpPr>
        <p:spPr>
          <a:xfrm>
            <a:off x="685800" y="1600200"/>
            <a:ext cx="7772400" cy="4495800"/>
          </a:xfrm>
        </p:spPr>
        <p:txBody>
          <a:bodyPr/>
          <a:lstStyle/>
          <a:p>
            <a:r>
              <a:rPr lang="en-US"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smtClean="0"/>
              <a:t>Either speak up now or</a:t>
            </a:r>
          </a:p>
          <a:p>
            <a:pPr lvl="1"/>
            <a:r>
              <a:rPr lang="en-US" sz="1800" smtClean="0"/>
              <a:t>Provide the chair of this group with the identity of the holder(s) of any and all such claims as soon as possible or</a:t>
            </a:r>
          </a:p>
          <a:p>
            <a:pPr lvl="1"/>
            <a:r>
              <a:rPr lang="en-US" sz="1800" smtClean="0"/>
              <a:t>Cause an LOA to be submitted</a:t>
            </a:r>
          </a:p>
        </p:txBody>
      </p:sp>
      <p:sp>
        <p:nvSpPr>
          <p:cNvPr id="12293" name="Footer Placeholder 7"/>
          <p:cNvSpPr>
            <a:spLocks noGrp="1"/>
          </p:cNvSpPr>
          <p:nvPr>
            <p:ph type="ftr" sz="quarter" idx="11"/>
          </p:nvPr>
        </p:nvSpPr>
        <p:spPr>
          <a:noFill/>
        </p:spPr>
        <p:txBody>
          <a:bodyPr/>
          <a:lstStyle/>
          <a:p>
            <a:r>
              <a:rPr lang="en-US" smtClean="0"/>
              <a:t>Sameer Vermani, Qualcomm</a:t>
            </a:r>
          </a:p>
        </p:txBody>
      </p:sp>
      <p:sp>
        <p:nvSpPr>
          <p:cNvPr id="12294" name="Slide Number Placeholder 8"/>
          <p:cNvSpPr>
            <a:spLocks noGrp="1"/>
          </p:cNvSpPr>
          <p:nvPr>
            <p:ph type="sldNum" sz="quarter" idx="12"/>
          </p:nvPr>
        </p:nvSpPr>
        <p:spPr>
          <a:noFill/>
        </p:spPr>
        <p:txBody>
          <a:bodyPr/>
          <a:lstStyle/>
          <a:p>
            <a:r>
              <a:rPr lang="en-US" smtClean="0"/>
              <a:t>Slide </a:t>
            </a:r>
            <a:fld id="{2957A720-3E82-446D-B60D-AF3BD3C42CEB}" type="slidenum">
              <a:rPr lang="en-US" smtClean="0"/>
              <a:pPr/>
              <a:t>11</a:t>
            </a:fld>
            <a:endParaRPr lang="en-US" smtClean="0"/>
          </a:p>
        </p:txBody>
      </p:sp>
      <p:sp>
        <p:nvSpPr>
          <p:cNvPr id="12295" name="Date Placeholder 8"/>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Rules for MU-MIMO Adhoc</a:t>
            </a:r>
          </a:p>
        </p:txBody>
      </p:sp>
      <p:sp>
        <p:nvSpPr>
          <p:cNvPr id="13315" name="Content Placeholder 2"/>
          <p:cNvSpPr>
            <a:spLocks noGrp="1"/>
          </p:cNvSpPr>
          <p:nvPr>
            <p:ph idx="1"/>
          </p:nvPr>
        </p:nvSpPr>
        <p:spPr/>
        <p:txBody>
          <a:bodyPr/>
          <a:lstStyle/>
          <a:p>
            <a:pPr>
              <a:lnSpc>
                <a:spcPct val="80000"/>
              </a:lnSpc>
            </a:pPr>
            <a:r>
              <a:rPr lang="en-US" sz="1600" smtClean="0"/>
              <a:t>Straw poll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straw poll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3316" name="Footer Placeholder 4"/>
          <p:cNvSpPr>
            <a:spLocks noGrp="1"/>
          </p:cNvSpPr>
          <p:nvPr>
            <p:ph type="ftr" sz="quarter" idx="11"/>
          </p:nvPr>
        </p:nvSpPr>
        <p:spPr>
          <a:noFill/>
        </p:spPr>
        <p:txBody>
          <a:bodyPr/>
          <a:lstStyle/>
          <a:p>
            <a:r>
              <a:rPr lang="en-US" smtClean="0"/>
              <a:t>Sameer Vermani, Qualcomm</a:t>
            </a:r>
          </a:p>
        </p:txBody>
      </p:sp>
      <p:sp>
        <p:nvSpPr>
          <p:cNvPr id="13317" name="Slide Number Placeholder 5"/>
          <p:cNvSpPr>
            <a:spLocks noGrp="1"/>
          </p:cNvSpPr>
          <p:nvPr>
            <p:ph type="sldNum" sz="quarter" idx="12"/>
          </p:nvPr>
        </p:nvSpPr>
        <p:spPr>
          <a:noFill/>
        </p:spPr>
        <p:txBody>
          <a:bodyPr/>
          <a:lstStyle/>
          <a:p>
            <a:r>
              <a:rPr lang="en-US" smtClean="0"/>
              <a:t>Slide </a:t>
            </a:r>
            <a:fld id="{B73D7F19-9EAB-4A24-891D-6C7CA18A2FC7}" type="slidenum">
              <a:rPr lang="en-US" smtClean="0"/>
              <a:pPr/>
              <a:t>12</a:t>
            </a:fld>
            <a:endParaRPr lang="en-US" smtClean="0"/>
          </a:p>
        </p:txBody>
      </p:sp>
      <p:sp>
        <p:nvSpPr>
          <p:cNvPr id="1331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Agenda for Sept 2010</a:t>
            </a:r>
          </a:p>
        </p:txBody>
      </p:sp>
      <p:sp>
        <p:nvSpPr>
          <p:cNvPr id="14339" name="Rectangle 3"/>
          <p:cNvSpPr>
            <a:spLocks noGrp="1" noChangeArrowheads="1"/>
          </p:cNvSpPr>
          <p:nvPr>
            <p:ph type="body" idx="1"/>
          </p:nvPr>
        </p:nvSpPr>
        <p:spPr>
          <a:xfrm>
            <a:off x="685800" y="1828800"/>
            <a:ext cx="7772400" cy="4114800"/>
          </a:xfrm>
        </p:spPr>
        <p:txBody>
          <a:bodyPr/>
          <a:lstStyle/>
          <a:p>
            <a:pPr>
              <a:lnSpc>
                <a:spcPct val="80000"/>
              </a:lnSpc>
              <a:spcAft>
                <a:spcPts val="600"/>
              </a:spcAft>
            </a:pPr>
            <a:r>
              <a:rPr lang="en-US" sz="1800" smtClean="0"/>
              <a:t>Call the meeting to Order</a:t>
            </a:r>
          </a:p>
          <a:p>
            <a:pPr>
              <a:lnSpc>
                <a:spcPct val="80000"/>
              </a:lnSpc>
              <a:spcAft>
                <a:spcPts val="600"/>
              </a:spcAft>
            </a:pPr>
            <a:r>
              <a:rPr lang="en-US" sz="1800" smtClean="0"/>
              <a:t>IEEE P&amp;P</a:t>
            </a:r>
          </a:p>
          <a:p>
            <a:pPr lvl="1">
              <a:lnSpc>
                <a:spcPct val="80000"/>
              </a:lnSpc>
              <a:spcAft>
                <a:spcPts val="300"/>
              </a:spcAft>
            </a:pPr>
            <a:r>
              <a:rPr lang="en-US" sz="1600" smtClean="0"/>
              <a:t>Affiliation policy</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IEEE Patent policy review</a:t>
            </a:r>
          </a:p>
          <a:p>
            <a:pPr lvl="2">
              <a:lnSpc>
                <a:spcPct val="80000"/>
              </a:lnSpc>
              <a:spcAft>
                <a:spcPts val="300"/>
              </a:spcAft>
            </a:pPr>
            <a:r>
              <a:rPr lang="en-US" sz="1600" smtClean="0"/>
              <a:t>Reviewed by TGac chair during opening block (must be done within conf calls)</a:t>
            </a:r>
          </a:p>
          <a:p>
            <a:pPr lvl="1">
              <a:lnSpc>
                <a:spcPct val="80000"/>
              </a:lnSpc>
              <a:spcAft>
                <a:spcPts val="300"/>
              </a:spcAft>
            </a:pPr>
            <a:r>
              <a:rPr lang="en-US" sz="1600" smtClean="0"/>
              <a:t>Call for Potentially Essential Patents</a:t>
            </a:r>
          </a:p>
          <a:p>
            <a:pPr lvl="2">
              <a:lnSpc>
                <a:spcPct val="80000"/>
              </a:lnSpc>
              <a:spcAft>
                <a:spcPts val="600"/>
              </a:spcAft>
            </a:pPr>
            <a:r>
              <a:rPr lang="en-US" sz="1600" smtClean="0"/>
              <a:t>Reviewed by TGac chair during opening block (must be done within conf calls)</a:t>
            </a:r>
          </a:p>
          <a:p>
            <a:pPr>
              <a:lnSpc>
                <a:spcPct val="80000"/>
              </a:lnSpc>
              <a:spcAft>
                <a:spcPts val="600"/>
              </a:spcAft>
            </a:pPr>
            <a:r>
              <a:rPr lang="en-US" altLang="ja-JP" sz="1800" smtClean="0">
                <a:ea typeface="ＭＳ Ｐゴシック" pitchFamily="34" charset="-128"/>
              </a:rPr>
              <a:t>Review Ad Hoc operating rules</a:t>
            </a:r>
            <a:endParaRPr lang="en-US" sz="1800" smtClean="0"/>
          </a:p>
          <a:p>
            <a:pPr>
              <a:lnSpc>
                <a:spcPct val="80000"/>
              </a:lnSpc>
              <a:spcAft>
                <a:spcPts val="600"/>
              </a:spcAft>
            </a:pPr>
            <a:r>
              <a:rPr lang="en-US" sz="1800" smtClean="0"/>
              <a:t>Approve telecon minutes (no telecons held)</a:t>
            </a:r>
          </a:p>
          <a:p>
            <a:pPr>
              <a:lnSpc>
                <a:spcPct val="80000"/>
              </a:lnSpc>
              <a:spcAft>
                <a:spcPts val="600"/>
              </a:spcAft>
            </a:pPr>
            <a:r>
              <a:rPr lang="en-US" sz="1800" smtClean="0"/>
              <a:t>Technical presentations</a:t>
            </a:r>
          </a:p>
          <a:p>
            <a:pPr>
              <a:lnSpc>
                <a:spcPct val="80000"/>
              </a:lnSpc>
              <a:spcAft>
                <a:spcPts val="600"/>
              </a:spcAft>
            </a:pPr>
            <a:r>
              <a:rPr lang="en-US" sz="1800" smtClean="0"/>
              <a:t>Conference Call timings</a:t>
            </a:r>
          </a:p>
        </p:txBody>
      </p:sp>
      <p:sp>
        <p:nvSpPr>
          <p:cNvPr id="14340" name="Footer Placeholder 4"/>
          <p:cNvSpPr>
            <a:spLocks noGrp="1"/>
          </p:cNvSpPr>
          <p:nvPr>
            <p:ph type="ftr" sz="quarter" idx="11"/>
          </p:nvPr>
        </p:nvSpPr>
        <p:spPr>
          <a:noFill/>
        </p:spPr>
        <p:txBody>
          <a:bodyPr/>
          <a:lstStyle/>
          <a:p>
            <a:r>
              <a:rPr lang="en-US" smtClean="0"/>
              <a:t>Sameer Vermani, Qualcomm</a:t>
            </a:r>
          </a:p>
        </p:txBody>
      </p:sp>
      <p:sp>
        <p:nvSpPr>
          <p:cNvPr id="14341" name="Slide Number Placeholder 5"/>
          <p:cNvSpPr>
            <a:spLocks noGrp="1"/>
          </p:cNvSpPr>
          <p:nvPr>
            <p:ph type="sldNum" sz="quarter" idx="12"/>
          </p:nvPr>
        </p:nvSpPr>
        <p:spPr>
          <a:noFill/>
        </p:spPr>
        <p:txBody>
          <a:bodyPr/>
          <a:lstStyle/>
          <a:p>
            <a:r>
              <a:rPr lang="en-US" smtClean="0"/>
              <a:t>Slide </a:t>
            </a:r>
            <a:fld id="{AD8351C4-8E47-47E8-8917-DA5F28041F97}" type="slidenum">
              <a:rPr lang="en-US" smtClean="0"/>
              <a:pPr/>
              <a:t>13</a:t>
            </a:fld>
            <a:endParaRPr lang="en-US" smtClean="0"/>
          </a:p>
        </p:txBody>
      </p:sp>
      <p:sp>
        <p:nvSpPr>
          <p:cNvPr id="1434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dirty="0" smtClean="0"/>
              <a:t>Submissions</a:t>
            </a:r>
          </a:p>
        </p:txBody>
      </p:sp>
      <p:sp>
        <p:nvSpPr>
          <p:cNvPr id="15363" name="Rectangle 3"/>
          <p:cNvSpPr>
            <a:spLocks noGrp="1" noChangeArrowheads="1"/>
          </p:cNvSpPr>
          <p:nvPr>
            <p:ph type="body" idx="1"/>
          </p:nvPr>
        </p:nvSpPr>
        <p:spPr/>
        <p:txBody>
          <a:bodyPr/>
          <a:lstStyle/>
          <a:p>
            <a:r>
              <a:rPr lang="en-US" sz="1600" dirty="0" smtClean="0"/>
              <a:t>Tuesday AM1</a:t>
            </a:r>
          </a:p>
          <a:p>
            <a:pPr lvl="1"/>
            <a:r>
              <a:rPr lang="en-US" altLang="ja-JP" sz="1200" dirty="0" smtClean="0">
                <a:ea typeface="ＭＳ Ｐゴシック" pitchFamily="34" charset="-128"/>
              </a:rPr>
              <a:t>10/</a:t>
            </a:r>
            <a:r>
              <a:rPr lang="en-US" sz="1200" dirty="0" smtClean="0"/>
              <a:t>1105,</a:t>
            </a:r>
            <a:r>
              <a:rPr lang="en-US" altLang="ja-JP" sz="1200" dirty="0" smtClean="0">
                <a:ea typeface="ＭＳ Ｐゴシック" pitchFamily="34" charset="-128"/>
              </a:rPr>
              <a:t>  “Explicit Sounding and Feedback”, </a:t>
            </a:r>
            <a:r>
              <a:rPr lang="en-US" sz="1200" dirty="0" smtClean="0"/>
              <a:t>Hongyuan Zhang (Marvell) (</a:t>
            </a:r>
            <a:r>
              <a:rPr lang="en-US" sz="1200" b="1" dirty="0" smtClean="0"/>
              <a:t>Joint session with PHY AdHoc</a:t>
            </a:r>
            <a:r>
              <a:rPr lang="en-US" sz="1200" dirty="0" smtClean="0"/>
              <a:t>)</a:t>
            </a:r>
          </a:p>
          <a:p>
            <a:pPr lvl="1"/>
            <a:r>
              <a:rPr lang="en-US" altLang="ja-JP" sz="1200" dirty="0" smtClean="0">
                <a:ea typeface="ＭＳ Ｐゴシック" pitchFamily="34" charset="-128"/>
              </a:rPr>
              <a:t>10/1131, “Time-Domain CSI Compression Schemes for Explicit BF in MU-MIMO”, Yusuke Asai (NTT)</a:t>
            </a:r>
            <a:endParaRPr lang="en-US" sz="1200" dirty="0" smtClean="0"/>
          </a:p>
          <a:p>
            <a:pPr lvl="1"/>
            <a:r>
              <a:rPr lang="en-US" altLang="ja-JP" sz="1200" dirty="0" smtClean="0">
                <a:ea typeface="ＭＳ Ｐゴシック" pitchFamily="34" charset="-128"/>
              </a:rPr>
              <a:t>10/1091, “</a:t>
            </a:r>
            <a:r>
              <a:rPr lang="en-US" sz="1200" dirty="0" smtClean="0"/>
              <a:t>Protocol for SU and MU Sounding Feedback”, Simone Merlin (Qualcomm)</a:t>
            </a:r>
          </a:p>
          <a:p>
            <a:pPr lvl="1">
              <a:lnSpc>
                <a:spcPct val="80000"/>
              </a:lnSpc>
            </a:pPr>
            <a:endParaRPr lang="en-US" sz="1200" dirty="0" smtClean="0"/>
          </a:p>
          <a:p>
            <a:pPr>
              <a:buFontTx/>
              <a:buNone/>
            </a:pPr>
            <a:endParaRPr lang="en-US" sz="1600" dirty="0" smtClean="0"/>
          </a:p>
          <a:p>
            <a:r>
              <a:rPr lang="en-US" sz="1600" dirty="0" smtClean="0"/>
              <a:t>Wednesday PM1</a:t>
            </a:r>
          </a:p>
          <a:p>
            <a:pPr lvl="1">
              <a:lnSpc>
                <a:spcPct val="80000"/>
              </a:lnSpc>
            </a:pPr>
            <a:r>
              <a:rPr lang="en-US" altLang="ja-JP" sz="1200" dirty="0" smtClean="0">
                <a:ea typeface="ＭＳ Ｐゴシック" pitchFamily="34" charset="-128"/>
              </a:rPr>
              <a:t>10/1055, “</a:t>
            </a:r>
            <a:r>
              <a:rPr lang="en-US" sz="1200" dirty="0" smtClean="0"/>
              <a:t>PSMP-BASED MU-MIMO Communications”, James Wang (MediaTek)</a:t>
            </a:r>
          </a:p>
          <a:p>
            <a:pPr lvl="1">
              <a:lnSpc>
                <a:spcPct val="80000"/>
              </a:lnSpc>
            </a:pPr>
            <a:r>
              <a:rPr lang="en-US" altLang="ja-JP" sz="1200" dirty="0" smtClean="0">
                <a:ea typeface="ＭＳ Ｐゴシック" pitchFamily="34" charset="-128"/>
              </a:rPr>
              <a:t>10/1067, “</a:t>
            </a:r>
            <a:r>
              <a:rPr lang="en-US" sz="1200" dirty="0" smtClean="0"/>
              <a:t>Multiple CTSs in MU-MIMO transmission”, Tian Kaibo (ZTE)</a:t>
            </a:r>
          </a:p>
          <a:p>
            <a:pPr lvl="1">
              <a:lnSpc>
                <a:spcPct val="80000"/>
              </a:lnSpc>
            </a:pPr>
            <a:r>
              <a:rPr lang="en-US" altLang="ja-JP" sz="1200" dirty="0" smtClean="0">
                <a:ea typeface="ＭＳ Ｐゴシック" pitchFamily="34" charset="-128"/>
              </a:rPr>
              <a:t>10/1124, “Multi RTS Proposal”, Yuichi Morioka (Sony Corporation)</a:t>
            </a:r>
            <a:endParaRPr lang="en-US" sz="1200" dirty="0" smtClean="0"/>
          </a:p>
          <a:p>
            <a:pPr lvl="1">
              <a:lnSpc>
                <a:spcPct val="80000"/>
              </a:lnSpc>
            </a:pPr>
            <a:r>
              <a:rPr lang="en-US" altLang="ja-JP" sz="1200" dirty="0" smtClean="0">
                <a:ea typeface="ＭＳ Ｐゴシック" pitchFamily="34" charset="-128"/>
              </a:rPr>
              <a:t>10/1092, “</a:t>
            </a:r>
            <a:r>
              <a:rPr lang="en-US" sz="1200" dirty="0" smtClean="0"/>
              <a:t>ACK protocol and backoff procedure for MU-MIMO”, Simone Merlin (Qualcomm)</a:t>
            </a:r>
          </a:p>
          <a:p>
            <a:pPr lvl="1"/>
            <a:r>
              <a:rPr lang="en-US" sz="1200" dirty="0" smtClean="0"/>
              <a:t>10/1113, “ Doubling number of VHT-LTFs”, Nir Shapira (Celeno)</a:t>
            </a:r>
          </a:p>
          <a:p>
            <a:pPr lvl="1"/>
            <a:r>
              <a:rPr lang="en-US" sz="1200" dirty="0" smtClean="0"/>
              <a:t>10/1114, “Channel dimension reduction proposal”, Nir Shapira (Celeno)</a:t>
            </a:r>
          </a:p>
          <a:p>
            <a:pPr lvl="1"/>
            <a:r>
              <a:rPr lang="en-US" sz="1200" dirty="0" smtClean="0"/>
              <a:t>10/1099, “Using DL-SDMA in PSMP HCCA”, Liwen Chu </a:t>
            </a:r>
          </a:p>
          <a:p>
            <a:pPr lvl="1"/>
            <a:endParaRPr lang="en-US" sz="1200" dirty="0" smtClean="0"/>
          </a:p>
          <a:p>
            <a:pPr lvl="1"/>
            <a:endParaRPr lang="en-US" sz="1200" dirty="0" smtClean="0"/>
          </a:p>
          <a:p>
            <a:pPr lvl="1"/>
            <a:endParaRPr lang="en-US" sz="1200" dirty="0" smtClean="0"/>
          </a:p>
          <a:p>
            <a:endParaRPr lang="en-US" sz="2800" dirty="0" smtClean="0"/>
          </a:p>
        </p:txBody>
      </p:sp>
      <p:sp>
        <p:nvSpPr>
          <p:cNvPr id="15364" name="Footer Placeholder 4"/>
          <p:cNvSpPr>
            <a:spLocks noGrp="1"/>
          </p:cNvSpPr>
          <p:nvPr>
            <p:ph type="ftr" sz="quarter" idx="11"/>
          </p:nvPr>
        </p:nvSpPr>
        <p:spPr>
          <a:noFill/>
        </p:spPr>
        <p:txBody>
          <a:bodyPr/>
          <a:lstStyle/>
          <a:p>
            <a:r>
              <a:rPr lang="en-US" smtClean="0"/>
              <a:t>Sameer Vermani, Qualcomm</a:t>
            </a:r>
          </a:p>
        </p:txBody>
      </p:sp>
      <p:sp>
        <p:nvSpPr>
          <p:cNvPr id="15365" name="Slide Number Placeholder 5"/>
          <p:cNvSpPr>
            <a:spLocks noGrp="1"/>
          </p:cNvSpPr>
          <p:nvPr>
            <p:ph type="sldNum" sz="quarter" idx="12"/>
          </p:nvPr>
        </p:nvSpPr>
        <p:spPr>
          <a:noFill/>
        </p:spPr>
        <p:txBody>
          <a:bodyPr/>
          <a:lstStyle/>
          <a:p>
            <a:r>
              <a:rPr lang="en-US" smtClean="0"/>
              <a:t>Slide </a:t>
            </a:r>
            <a:fld id="{6DB82F86-E543-4C8E-AE0D-135E48D1BD0A}" type="slidenum">
              <a:rPr lang="en-US" smtClean="0"/>
              <a:pPr/>
              <a:t>14</a:t>
            </a:fld>
            <a:endParaRPr lang="en-US" smtClean="0"/>
          </a:p>
        </p:txBody>
      </p:sp>
      <p:sp>
        <p:nvSpPr>
          <p:cNvPr id="1536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z="2800" dirty="0" smtClean="0"/>
              <a:t>Straw poll 1 on sounding protocol </a:t>
            </a:r>
            <a:r>
              <a:rPr lang="en-US" altLang="ko-KR" sz="2800" dirty="0" smtClean="0">
                <a:ea typeface="굴림" pitchFamily="50" charset="-127"/>
              </a:rPr>
              <a:t>(intended to move to TG motion)</a:t>
            </a:r>
            <a:endParaRPr lang="en-US" sz="2800" dirty="0" smtClean="0"/>
          </a:p>
        </p:txBody>
      </p:sp>
      <p:sp>
        <p:nvSpPr>
          <p:cNvPr id="18434" name="Content Placeholder 2"/>
          <p:cNvSpPr>
            <a:spLocks noGrp="1"/>
          </p:cNvSpPr>
          <p:nvPr>
            <p:ph idx="1"/>
          </p:nvPr>
        </p:nvSpPr>
        <p:spPr>
          <a:xfrm>
            <a:off x="685800" y="1905000"/>
            <a:ext cx="7772400" cy="4114800"/>
          </a:xfrm>
        </p:spPr>
        <p:txBody>
          <a:bodyPr/>
          <a:lstStyle/>
          <a:p>
            <a:pPr eaLnBrk="1" hangingPunct="1"/>
            <a:r>
              <a:rPr lang="en-US" sz="1800" dirty="0" smtClean="0"/>
              <a:t>Do you accept to add to the TGac spec framework document the sounding frame exchange protocol as defined in slides 3 and 4 of doc. </a:t>
            </a:r>
            <a:r>
              <a:rPr lang="en-US" altLang="ja-JP" sz="1800" dirty="0" smtClean="0">
                <a:ea typeface="ＭＳ Ｐゴシック" pitchFamily="34" charset="-128"/>
              </a:rPr>
              <a:t>10/1091r0 </a:t>
            </a:r>
            <a:r>
              <a:rPr lang="en-US" sz="1800" dirty="0" smtClean="0"/>
              <a:t>?</a:t>
            </a:r>
          </a:p>
          <a:p>
            <a:pPr eaLnBrk="1" hangingPunct="1"/>
            <a:endParaRPr lang="en-US" sz="1800" dirty="0" smtClean="0"/>
          </a:p>
          <a:p>
            <a:pPr lvl="1" eaLnBrk="1" hangingPunct="1"/>
            <a:r>
              <a:rPr lang="en-US" sz="1400" dirty="0" smtClean="0"/>
              <a:t>Y-26</a:t>
            </a:r>
          </a:p>
          <a:p>
            <a:pPr lvl="1" eaLnBrk="1" hangingPunct="1"/>
            <a:r>
              <a:rPr lang="en-US" sz="1400" dirty="0" smtClean="0"/>
              <a:t>N- 0</a:t>
            </a:r>
          </a:p>
          <a:p>
            <a:pPr lvl="1" eaLnBrk="1" hangingPunct="1"/>
            <a:r>
              <a:rPr lang="en-US" sz="1400" dirty="0" smtClean="0"/>
              <a:t>A-3</a:t>
            </a:r>
          </a:p>
          <a:p>
            <a:pPr lvl="1" eaLnBrk="1" hangingPunct="1"/>
            <a:endParaRPr lang="en-US" sz="1400" dirty="0" smtClean="0"/>
          </a:p>
          <a:p>
            <a:pPr eaLnBrk="1" hangingPunct="1">
              <a:buNone/>
            </a:pPr>
            <a:r>
              <a:rPr lang="en-US" sz="1400" dirty="0" smtClean="0"/>
              <a:t>          </a:t>
            </a:r>
            <a:r>
              <a:rPr lang="en-US" sz="1800" dirty="0" smtClean="0"/>
              <a:t>Result : Passed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r>
              <a:rPr lang="en-US" sz="2800" dirty="0" smtClean="0"/>
              <a:t>Straw poll 2 on sounding protocol </a:t>
            </a:r>
            <a:r>
              <a:rPr lang="en-US" altLang="ko-KR" sz="2800" dirty="0" smtClean="0">
                <a:ea typeface="굴림" pitchFamily="50" charset="-127"/>
              </a:rPr>
              <a:t>(intended to move to TG motion)</a:t>
            </a:r>
            <a:endParaRPr lang="en-US" sz="2800" dirty="0" smtClean="0"/>
          </a:p>
        </p:txBody>
      </p:sp>
      <p:sp>
        <p:nvSpPr>
          <p:cNvPr id="19458" name="Rectangle 3"/>
          <p:cNvSpPr>
            <a:spLocks noGrp="1" noChangeArrowheads="1"/>
          </p:cNvSpPr>
          <p:nvPr>
            <p:ph type="body" idx="1"/>
          </p:nvPr>
        </p:nvSpPr>
        <p:spPr>
          <a:xfrm>
            <a:off x="685800" y="1905000"/>
            <a:ext cx="8077200" cy="4114800"/>
          </a:xfrm>
        </p:spPr>
        <p:txBody>
          <a:bodyPr/>
          <a:lstStyle/>
          <a:p>
            <a:r>
              <a:rPr lang="en-US" sz="1800" dirty="0" smtClean="0"/>
              <a:t>Do you accept to add to the TGac spec framework document the frame formats for NDPA, Poll and Sounding Feedback frames, as defined in slide 5 of doc. </a:t>
            </a:r>
            <a:r>
              <a:rPr lang="en-US" altLang="ja-JP" sz="1800" dirty="0" smtClean="0">
                <a:ea typeface="ＭＳ Ｐゴシック" pitchFamily="34" charset="-128"/>
              </a:rPr>
              <a:t>10/1091r0 </a:t>
            </a:r>
            <a:r>
              <a:rPr lang="en-US" sz="1800" dirty="0" smtClean="0"/>
              <a:t>?</a:t>
            </a:r>
          </a:p>
          <a:p>
            <a:endParaRPr lang="en-US" sz="1800" dirty="0" smtClean="0"/>
          </a:p>
          <a:p>
            <a:pPr lvl="1" eaLnBrk="1" hangingPunct="1"/>
            <a:r>
              <a:rPr lang="en-US" sz="1400" dirty="0" smtClean="0"/>
              <a:t>Y-26</a:t>
            </a:r>
          </a:p>
          <a:p>
            <a:pPr lvl="1" eaLnBrk="1" hangingPunct="1"/>
            <a:r>
              <a:rPr lang="en-US" sz="1400" dirty="0" smtClean="0"/>
              <a:t>N- 0</a:t>
            </a:r>
          </a:p>
          <a:p>
            <a:pPr lvl="1" eaLnBrk="1" hangingPunct="1"/>
            <a:r>
              <a:rPr lang="en-US" sz="1400" dirty="0" smtClean="0"/>
              <a:t>A-2</a:t>
            </a:r>
          </a:p>
          <a:p>
            <a:pPr lvl="1" eaLnBrk="1" hangingPunct="1"/>
            <a:endParaRPr lang="en-US" sz="1400" dirty="0" smtClean="0"/>
          </a:p>
          <a:p>
            <a:pPr eaLnBrk="1" hangingPunct="1">
              <a:buNone/>
            </a:pPr>
            <a:r>
              <a:rPr lang="en-US" sz="1800" dirty="0" smtClean="0"/>
              <a:t>       Result: Passed</a:t>
            </a:r>
          </a:p>
          <a:p>
            <a:endParaRPr lang="en-US" sz="1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ko-KR" dirty="0" smtClean="0">
                <a:ea typeface="굴림" pitchFamily="50" charset="-127"/>
              </a:rPr>
              <a:t>Straw Poll on zzz </a:t>
            </a:r>
            <a:r>
              <a:rPr lang="en-US" altLang="ko-KR" sz="2400" dirty="0" smtClean="0">
                <a:ea typeface="굴림" pitchFamily="50" charset="-127"/>
              </a:rPr>
              <a:t>(intended to move to TG motion)</a:t>
            </a:r>
          </a:p>
        </p:txBody>
      </p:sp>
      <p:sp>
        <p:nvSpPr>
          <p:cNvPr id="17411" name="Rectangle 3"/>
          <p:cNvSpPr>
            <a:spLocks noGrp="1" noChangeArrowheads="1"/>
          </p:cNvSpPr>
          <p:nvPr>
            <p:ph type="body" idx="1"/>
          </p:nvPr>
        </p:nvSpPr>
        <p:spPr/>
        <p:txBody>
          <a:bodyPr/>
          <a:lstStyle/>
          <a:p>
            <a:r>
              <a:rPr lang="en-US" altLang="ko-KR" smtClean="0">
                <a:ea typeface="굴림" pitchFamily="50" charset="-127"/>
              </a:rPr>
              <a:t>Do you support to xxx and to edit the spec framework document, 11-xx-yyyy, accordingly?</a:t>
            </a:r>
          </a:p>
          <a:p>
            <a:pPr lvl="1"/>
            <a:r>
              <a:rPr lang="en-US" altLang="ko-KR" smtClean="0">
                <a:ea typeface="굴림" pitchFamily="50" charset="-127"/>
              </a:rPr>
              <a:t>Yes</a:t>
            </a:r>
          </a:p>
          <a:p>
            <a:pPr lvl="1"/>
            <a:r>
              <a:rPr lang="en-US" altLang="ko-KR" smtClean="0">
                <a:ea typeface="굴림" pitchFamily="50" charset="-127"/>
              </a:rPr>
              <a:t>No</a:t>
            </a:r>
          </a:p>
          <a:p>
            <a:pPr lvl="1"/>
            <a:r>
              <a:rPr lang="en-US" altLang="ko-KR" smtClean="0">
                <a:ea typeface="굴림" pitchFamily="50" charset="-127"/>
              </a:rPr>
              <a:t>Abs</a:t>
            </a:r>
          </a:p>
          <a:p>
            <a:pPr lvl="1"/>
            <a:endParaRPr lang="en-US" altLang="ko-KR" smtClean="0">
              <a:ea typeface="굴림" pitchFamily="50" charset="-127"/>
            </a:endParaRPr>
          </a:p>
          <a:p>
            <a:pPr lvl="1"/>
            <a:r>
              <a:rPr lang="en-US" altLang="ko-KR" smtClean="0">
                <a:ea typeface="굴림" pitchFamily="50" charset="-127"/>
              </a:rPr>
              <a:t>It fails/passes to move to task group motion</a:t>
            </a:r>
          </a:p>
          <a:p>
            <a:pPr lvl="1"/>
            <a:endParaRPr lang="en-US" altLang="ko-KR" smtClean="0">
              <a:ea typeface="굴림" pitchFamily="50" charset="-127"/>
            </a:endParaRPr>
          </a:p>
        </p:txBody>
      </p:sp>
      <p:sp>
        <p:nvSpPr>
          <p:cNvPr id="17413"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ltLang="ko-KR">
                <a:ea typeface="굴림" pitchFamily="50" charset="-127"/>
              </a:rPr>
              <a:t>Slide </a:t>
            </a:r>
            <a:fld id="{505490C6-F13F-478D-AA49-3218A4E280C2}" type="slidenum">
              <a:rPr lang="en-US" altLang="ko-KR">
                <a:ea typeface="굴림" pitchFamily="50" charset="-127"/>
              </a:rPr>
              <a:pPr algn="ctr"/>
              <a:t>17</a:t>
            </a:fld>
            <a:endParaRPr lang="en-US" altLang="ko-KR">
              <a:ea typeface="굴림" pitchFamily="50" charset="-127"/>
            </a:endParaRPr>
          </a:p>
        </p:txBody>
      </p:sp>
      <p:sp>
        <p:nvSpPr>
          <p:cNvPr id="17415" name="Footer Placeholder 9"/>
          <p:cNvSpPr>
            <a:spLocks noGrp="1"/>
          </p:cNvSpPr>
          <p:nvPr>
            <p:ph type="ftr" sz="quarter" idx="11"/>
          </p:nvPr>
        </p:nvSpPr>
        <p:spPr>
          <a:noFill/>
        </p:spPr>
        <p:txBody>
          <a:bodyPr/>
          <a:lstStyle/>
          <a:p>
            <a:r>
              <a:rPr lang="en-US" smtClean="0"/>
              <a:t>Sameer Vermani, Qualcomm</a:t>
            </a:r>
          </a:p>
        </p:txBody>
      </p:sp>
      <p:sp>
        <p:nvSpPr>
          <p:cNvPr id="17416" name="Text Box 4"/>
          <p:cNvSpPr txBox="1">
            <a:spLocks noChangeArrowheads="1"/>
          </p:cNvSpPr>
          <p:nvPr/>
        </p:nvSpPr>
        <p:spPr bwMode="auto">
          <a:xfrm rot="-1625297">
            <a:off x="1320800" y="3778250"/>
            <a:ext cx="6103938" cy="701675"/>
          </a:xfrm>
          <a:prstGeom prst="rect">
            <a:avLst/>
          </a:prstGeom>
          <a:noFill/>
          <a:ln w="12700">
            <a:noFill/>
            <a:miter lim="800000"/>
            <a:headEnd type="none" w="sm" len="sm"/>
            <a:tailEnd type="none" w="sm" len="sm"/>
          </a:ln>
        </p:spPr>
        <p:txBody>
          <a:bodyPr>
            <a:spAutoFit/>
          </a:bodyPr>
          <a:lstStyle/>
          <a:p>
            <a:pPr algn="ctr"/>
            <a:r>
              <a:rPr lang="en-US" altLang="ko-KR" sz="4000">
                <a:solidFill>
                  <a:schemeClr val="bg2"/>
                </a:solidFill>
                <a:ea typeface="굴림" pitchFamily="50" charset="-127"/>
              </a:rPr>
              <a:t>TEMPLATE</a:t>
            </a:r>
          </a:p>
        </p:txBody>
      </p:sp>
      <p:sp>
        <p:nvSpPr>
          <p:cNvPr id="9" name="Slide Number Placeholder 8"/>
          <p:cNvSpPr>
            <a:spLocks noGrp="1"/>
          </p:cNvSpPr>
          <p:nvPr>
            <p:ph type="sldNum" sz="quarter" idx="12"/>
          </p:nvPr>
        </p:nvSpPr>
        <p:spPr/>
        <p:txBody>
          <a:bodyPr/>
          <a:lstStyle/>
          <a:p>
            <a:pPr>
              <a:defRPr/>
            </a:pPr>
            <a:r>
              <a:rPr lang="en-US" smtClean="0"/>
              <a:t>Slide </a:t>
            </a:r>
            <a:fld id="{02B86C1A-2732-4A01-ABCA-9C4455ECCBEB}" type="slidenum">
              <a:rPr lang="en-US" smtClean="0"/>
              <a:pPr>
                <a:defRPr/>
              </a:pPr>
              <a:t>17</a:t>
            </a:fld>
            <a:endParaRPr lang="en-US"/>
          </a:p>
        </p:txBody>
      </p:sp>
      <p:sp>
        <p:nvSpPr>
          <p:cNvPr id="10" name="Date Placeholder 9"/>
          <p:cNvSpPr>
            <a:spLocks noGrp="1"/>
          </p:cNvSpPr>
          <p:nvPr>
            <p:ph type="dt" sz="half" idx="10"/>
          </p:nvPr>
        </p:nvSpPr>
        <p:spPr/>
        <p:txBody>
          <a:bodyPr/>
          <a:lstStyle/>
          <a:p>
            <a:pPr>
              <a:defRPr/>
            </a:pPr>
            <a:r>
              <a:rPr lang="en-US" smtClean="0"/>
              <a:t>Sept 2010</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smtClean="0"/>
              <a:t>Conference Call Timings</a:t>
            </a:r>
          </a:p>
        </p:txBody>
      </p:sp>
      <p:sp>
        <p:nvSpPr>
          <p:cNvPr id="18435" name="Content Placeholder 2"/>
          <p:cNvSpPr>
            <a:spLocks noGrp="1"/>
          </p:cNvSpPr>
          <p:nvPr>
            <p:ph idx="1"/>
          </p:nvPr>
        </p:nvSpPr>
        <p:spPr/>
        <p:txBody>
          <a:bodyPr/>
          <a:lstStyle/>
          <a:p>
            <a:r>
              <a:rPr lang="en-US" dirty="0" smtClean="0"/>
              <a:t>One conference call planned before November IEEE</a:t>
            </a:r>
          </a:p>
          <a:p>
            <a:endParaRPr lang="en-US" dirty="0" smtClean="0"/>
          </a:p>
          <a:p>
            <a:r>
              <a:rPr lang="en-US" dirty="0" smtClean="0"/>
              <a:t>Based on input from the AdHoc groups, the conference call schedule is to be finalized during Thursday PM 2 (before adjourning the TGac meeting)</a:t>
            </a:r>
          </a:p>
          <a:p>
            <a:endParaRPr lang="en-US" dirty="0" smtClean="0"/>
          </a:p>
          <a:p>
            <a:r>
              <a:rPr lang="en-US" altLang="ko-KR" dirty="0" smtClean="0">
                <a:ea typeface="굴림" pitchFamily="50" charset="-127"/>
              </a:rPr>
              <a:t>Propose the following time to TGac for approval</a:t>
            </a:r>
            <a:endParaRPr lang="en-US" dirty="0" smtClean="0"/>
          </a:p>
          <a:p>
            <a:pPr lvl="1"/>
            <a:r>
              <a:rPr lang="en-US" dirty="0" smtClean="0"/>
              <a:t>Thu  Oct 21, 20:00-21:00 ET</a:t>
            </a:r>
          </a:p>
          <a:p>
            <a:endParaRPr lang="en-US" dirty="0" smtClean="0"/>
          </a:p>
          <a:p>
            <a:endParaRPr lang="en-US" dirty="0" smtClean="0"/>
          </a:p>
        </p:txBody>
      </p:sp>
      <p:sp>
        <p:nvSpPr>
          <p:cNvPr id="18436" name="Footer Placeholder 4"/>
          <p:cNvSpPr>
            <a:spLocks noGrp="1"/>
          </p:cNvSpPr>
          <p:nvPr>
            <p:ph type="ftr" sz="quarter" idx="11"/>
          </p:nvPr>
        </p:nvSpPr>
        <p:spPr>
          <a:noFill/>
        </p:spPr>
        <p:txBody>
          <a:bodyPr/>
          <a:lstStyle/>
          <a:p>
            <a:r>
              <a:rPr lang="en-US" smtClean="0"/>
              <a:t>Sameer Vermani, Qualcomm</a:t>
            </a:r>
          </a:p>
        </p:txBody>
      </p:sp>
      <p:sp>
        <p:nvSpPr>
          <p:cNvPr id="18437" name="Slide Number Placeholder 6"/>
          <p:cNvSpPr>
            <a:spLocks noGrp="1"/>
          </p:cNvSpPr>
          <p:nvPr>
            <p:ph type="sldNum" sz="quarter" idx="12"/>
          </p:nvPr>
        </p:nvSpPr>
        <p:spPr>
          <a:xfrm>
            <a:off x="4357688" y="6475413"/>
            <a:ext cx="504825" cy="182562"/>
          </a:xfrm>
          <a:noFill/>
        </p:spPr>
        <p:txBody>
          <a:bodyPr/>
          <a:lstStyle/>
          <a:p>
            <a:r>
              <a:rPr lang="en-US" smtClean="0"/>
              <a:t>Slide </a:t>
            </a:r>
            <a:fld id="{B2D9B6BB-477A-4D13-BE49-A6CA9CFD1E7C}" type="slidenum">
              <a:rPr lang="en-US" smtClean="0"/>
              <a:pPr/>
              <a:t>18</a:t>
            </a:fld>
            <a:endParaRPr lang="en-US" smtClean="0"/>
          </a:p>
        </p:txBody>
      </p:sp>
      <p:sp>
        <p:nvSpPr>
          <p:cNvPr id="1843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smtClean="0"/>
              <a:t>Important IEEE Links</a:t>
            </a:r>
          </a:p>
        </p:txBody>
      </p:sp>
      <p:sp>
        <p:nvSpPr>
          <p:cNvPr id="3075"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3076" name="Footer Placeholder 4"/>
          <p:cNvSpPr>
            <a:spLocks noGrp="1"/>
          </p:cNvSpPr>
          <p:nvPr>
            <p:ph type="ftr" sz="quarter" idx="11"/>
          </p:nvPr>
        </p:nvSpPr>
        <p:spPr>
          <a:noFill/>
        </p:spPr>
        <p:txBody>
          <a:bodyPr/>
          <a:lstStyle/>
          <a:p>
            <a:r>
              <a:rPr lang="en-US" smtClean="0"/>
              <a:t>Sameer Vermani, Qualcomm</a:t>
            </a:r>
          </a:p>
        </p:txBody>
      </p:sp>
      <p:sp>
        <p:nvSpPr>
          <p:cNvPr id="3077" name="Slide Number Placeholder 5"/>
          <p:cNvSpPr>
            <a:spLocks noGrp="1"/>
          </p:cNvSpPr>
          <p:nvPr>
            <p:ph type="sldNum" sz="quarter" idx="12"/>
          </p:nvPr>
        </p:nvSpPr>
        <p:spPr>
          <a:noFill/>
        </p:spPr>
        <p:txBody>
          <a:bodyPr/>
          <a:lstStyle/>
          <a:p>
            <a:r>
              <a:rPr lang="en-US" smtClean="0"/>
              <a:t>Slide </a:t>
            </a:r>
            <a:fld id="{A2765C68-53FC-4731-9BB2-9F5D9BC5B90C}" type="slidenum">
              <a:rPr lang="en-US" smtClean="0"/>
              <a:pPr/>
              <a:t>2</a:t>
            </a:fld>
            <a:endParaRPr lang="en-US" smtClean="0"/>
          </a:p>
        </p:txBody>
      </p:sp>
      <p:sp>
        <p:nvSpPr>
          <p:cNvPr id="3078"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smtClean="0"/>
              <a:t>Member Affiliation</a:t>
            </a:r>
          </a:p>
        </p:txBody>
      </p:sp>
      <p:sp>
        <p:nvSpPr>
          <p:cNvPr id="4099"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4100" name="Footer Placeholder 4"/>
          <p:cNvSpPr>
            <a:spLocks noGrp="1"/>
          </p:cNvSpPr>
          <p:nvPr>
            <p:ph type="ftr" sz="quarter" idx="11"/>
          </p:nvPr>
        </p:nvSpPr>
        <p:spPr>
          <a:noFill/>
        </p:spPr>
        <p:txBody>
          <a:bodyPr/>
          <a:lstStyle/>
          <a:p>
            <a:r>
              <a:rPr lang="en-US" smtClean="0"/>
              <a:t>Sameer Vermani, Qualcomm</a:t>
            </a:r>
          </a:p>
        </p:txBody>
      </p:sp>
      <p:sp>
        <p:nvSpPr>
          <p:cNvPr id="4101" name="Slide Number Placeholder 5"/>
          <p:cNvSpPr>
            <a:spLocks noGrp="1"/>
          </p:cNvSpPr>
          <p:nvPr>
            <p:ph type="sldNum" sz="quarter" idx="12"/>
          </p:nvPr>
        </p:nvSpPr>
        <p:spPr>
          <a:noFill/>
        </p:spPr>
        <p:txBody>
          <a:bodyPr/>
          <a:lstStyle/>
          <a:p>
            <a:r>
              <a:rPr lang="en-US" smtClean="0"/>
              <a:t>Slide </a:t>
            </a:r>
            <a:fld id="{F37D0CC1-A960-42C5-B4F2-2F94A7B99BBC}" type="slidenum">
              <a:rPr lang="en-US" smtClean="0"/>
              <a:pPr/>
              <a:t>3</a:t>
            </a:fld>
            <a:endParaRPr lang="en-US" smtClean="0"/>
          </a:p>
        </p:txBody>
      </p:sp>
      <p:sp>
        <p:nvSpPr>
          <p:cNvPr id="4102"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mtClean="0"/>
              <a:t>Declaration of Affiliation</a:t>
            </a:r>
          </a:p>
        </p:txBody>
      </p:sp>
      <p:sp>
        <p:nvSpPr>
          <p:cNvPr id="5123"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5124" name="Footer Placeholder 4"/>
          <p:cNvSpPr>
            <a:spLocks noGrp="1"/>
          </p:cNvSpPr>
          <p:nvPr>
            <p:ph type="ftr" sz="quarter" idx="11"/>
          </p:nvPr>
        </p:nvSpPr>
        <p:spPr>
          <a:noFill/>
        </p:spPr>
        <p:txBody>
          <a:bodyPr/>
          <a:lstStyle/>
          <a:p>
            <a:r>
              <a:rPr lang="en-US" smtClean="0"/>
              <a:t>Sameer Vermani, Qualcomm</a:t>
            </a:r>
          </a:p>
        </p:txBody>
      </p:sp>
      <p:sp>
        <p:nvSpPr>
          <p:cNvPr id="5125" name="Slide Number Placeholder 5"/>
          <p:cNvSpPr>
            <a:spLocks noGrp="1"/>
          </p:cNvSpPr>
          <p:nvPr>
            <p:ph type="sldNum" sz="quarter" idx="12"/>
          </p:nvPr>
        </p:nvSpPr>
        <p:spPr>
          <a:noFill/>
        </p:spPr>
        <p:txBody>
          <a:bodyPr/>
          <a:lstStyle/>
          <a:p>
            <a:r>
              <a:rPr lang="en-US" smtClean="0"/>
              <a:t>Slide </a:t>
            </a:r>
            <a:fld id="{585A9A7A-B082-4956-8CEA-9DA32DBB272F}" type="slidenum">
              <a:rPr lang="en-US" smtClean="0"/>
              <a:pPr/>
              <a:t>4</a:t>
            </a:fld>
            <a:endParaRPr lang="en-US" smtClean="0"/>
          </a:p>
        </p:txBody>
      </p:sp>
      <p:sp>
        <p:nvSpPr>
          <p:cNvPr id="5126"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6147"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6148" name="Footer Placeholder 4"/>
          <p:cNvSpPr>
            <a:spLocks noGrp="1"/>
          </p:cNvSpPr>
          <p:nvPr>
            <p:ph type="ftr" sz="quarter" idx="11"/>
          </p:nvPr>
        </p:nvSpPr>
        <p:spPr>
          <a:noFill/>
        </p:spPr>
        <p:txBody>
          <a:bodyPr/>
          <a:lstStyle/>
          <a:p>
            <a:r>
              <a:rPr lang="en-US" smtClean="0"/>
              <a:t>Sameer Vermani, Qualcomm</a:t>
            </a:r>
          </a:p>
        </p:txBody>
      </p:sp>
      <p:sp>
        <p:nvSpPr>
          <p:cNvPr id="6149" name="Slide Number Placeholder 5"/>
          <p:cNvSpPr>
            <a:spLocks noGrp="1"/>
          </p:cNvSpPr>
          <p:nvPr>
            <p:ph type="sldNum" sz="quarter" idx="12"/>
          </p:nvPr>
        </p:nvSpPr>
        <p:spPr>
          <a:noFill/>
        </p:spPr>
        <p:txBody>
          <a:bodyPr/>
          <a:lstStyle/>
          <a:p>
            <a:r>
              <a:rPr lang="en-US" smtClean="0"/>
              <a:t>Slide </a:t>
            </a:r>
            <a:fld id="{C1DCC218-4177-4FAA-96C3-2133E6B18756}" type="slidenum">
              <a:rPr lang="en-US" smtClean="0"/>
              <a:pPr/>
              <a:t>5</a:t>
            </a:fld>
            <a:endParaRPr lang="en-US" smtClean="0"/>
          </a:p>
        </p:txBody>
      </p:sp>
      <p:sp>
        <p:nvSpPr>
          <p:cNvPr id="6150" name="Date Placeholder 6"/>
          <p:cNvSpPr>
            <a:spLocks noGrp="1"/>
          </p:cNvSpPr>
          <p:nvPr>
            <p:ph type="dt" sz="quarter" idx="10"/>
          </p:nvPr>
        </p:nvSpPr>
        <p:spPr>
          <a:noFill/>
        </p:spPr>
        <p:txBody>
          <a:bodyPr/>
          <a:lstStyle/>
          <a:p>
            <a:r>
              <a:rPr lang="en-US" smtClean="0"/>
              <a:t>Sept 2010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7171"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717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717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900"/>
          </a:p>
        </p:txBody>
      </p:sp>
      <p:sp>
        <p:nvSpPr>
          <p:cNvPr id="717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1</a:t>
            </a:r>
          </a:p>
        </p:txBody>
      </p:sp>
      <p:sp>
        <p:nvSpPr>
          <p:cNvPr id="7175" name="Footer Placeholder 7"/>
          <p:cNvSpPr>
            <a:spLocks noGrp="1"/>
          </p:cNvSpPr>
          <p:nvPr>
            <p:ph type="ftr" sz="quarter" idx="11"/>
          </p:nvPr>
        </p:nvSpPr>
        <p:spPr>
          <a:noFill/>
        </p:spPr>
        <p:txBody>
          <a:bodyPr/>
          <a:lstStyle/>
          <a:p>
            <a:r>
              <a:rPr lang="en-US" smtClean="0"/>
              <a:t>Sameer Vermani, Qualcomm</a:t>
            </a:r>
          </a:p>
        </p:txBody>
      </p:sp>
      <p:sp>
        <p:nvSpPr>
          <p:cNvPr id="7176" name="Slide Number Placeholder 8"/>
          <p:cNvSpPr>
            <a:spLocks noGrp="1"/>
          </p:cNvSpPr>
          <p:nvPr>
            <p:ph type="sldNum" sz="quarter" idx="12"/>
          </p:nvPr>
        </p:nvSpPr>
        <p:spPr>
          <a:noFill/>
        </p:spPr>
        <p:txBody>
          <a:bodyPr/>
          <a:lstStyle/>
          <a:p>
            <a:r>
              <a:rPr lang="en-US" smtClean="0"/>
              <a:t>Slide </a:t>
            </a:r>
            <a:fld id="{CF7A2289-BA09-4EF8-8D1E-8DE3A811A607}" type="slidenum">
              <a:rPr lang="en-US" smtClean="0"/>
              <a:pPr/>
              <a:t>6</a:t>
            </a:fld>
            <a:endParaRPr lang="en-US" smtClean="0"/>
          </a:p>
        </p:txBody>
      </p:sp>
      <p:sp>
        <p:nvSpPr>
          <p:cNvPr id="7177"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8195"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819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819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819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2</a:t>
            </a:r>
          </a:p>
        </p:txBody>
      </p:sp>
      <p:sp>
        <p:nvSpPr>
          <p:cNvPr id="8199" name="Footer Placeholder 7"/>
          <p:cNvSpPr>
            <a:spLocks noGrp="1"/>
          </p:cNvSpPr>
          <p:nvPr>
            <p:ph type="ftr" sz="quarter" idx="11"/>
          </p:nvPr>
        </p:nvSpPr>
        <p:spPr>
          <a:noFill/>
        </p:spPr>
        <p:txBody>
          <a:bodyPr/>
          <a:lstStyle/>
          <a:p>
            <a:r>
              <a:rPr lang="en-US" smtClean="0"/>
              <a:t>Sameer Vermani, Qualcomm</a:t>
            </a:r>
          </a:p>
        </p:txBody>
      </p:sp>
      <p:sp>
        <p:nvSpPr>
          <p:cNvPr id="8200" name="Slide Number Placeholder 8"/>
          <p:cNvSpPr>
            <a:spLocks noGrp="1"/>
          </p:cNvSpPr>
          <p:nvPr>
            <p:ph type="sldNum" sz="quarter" idx="12"/>
          </p:nvPr>
        </p:nvSpPr>
        <p:spPr>
          <a:noFill/>
        </p:spPr>
        <p:txBody>
          <a:bodyPr/>
          <a:lstStyle/>
          <a:p>
            <a:r>
              <a:rPr lang="en-US" smtClean="0"/>
              <a:t>Slide </a:t>
            </a:r>
            <a:fld id="{7D1454D3-6324-40BF-AB43-EECB41522432}" type="slidenum">
              <a:rPr lang="en-US" smtClean="0"/>
              <a:pPr/>
              <a:t>7</a:t>
            </a:fld>
            <a:endParaRPr lang="en-US" smtClean="0"/>
          </a:p>
        </p:txBody>
      </p:sp>
      <p:sp>
        <p:nvSpPr>
          <p:cNvPr id="8201"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9219"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922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latin typeface="Helvetica" pitchFamily="34" charset="0"/>
            </a:endParaRPr>
          </a:p>
        </p:txBody>
      </p:sp>
      <p:sp>
        <p:nvSpPr>
          <p:cNvPr id="922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922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3</a:t>
            </a:r>
          </a:p>
        </p:txBody>
      </p:sp>
      <p:sp>
        <p:nvSpPr>
          <p:cNvPr id="9223" name="Footer Placeholder 7"/>
          <p:cNvSpPr>
            <a:spLocks noGrp="1"/>
          </p:cNvSpPr>
          <p:nvPr>
            <p:ph type="ftr" sz="quarter" idx="11"/>
          </p:nvPr>
        </p:nvSpPr>
        <p:spPr>
          <a:noFill/>
        </p:spPr>
        <p:txBody>
          <a:bodyPr/>
          <a:lstStyle/>
          <a:p>
            <a:r>
              <a:rPr lang="en-US" smtClean="0"/>
              <a:t>Sameer Vermani, Qualcomm</a:t>
            </a:r>
          </a:p>
        </p:txBody>
      </p:sp>
      <p:sp>
        <p:nvSpPr>
          <p:cNvPr id="9224" name="Slide Number Placeholder 8"/>
          <p:cNvSpPr>
            <a:spLocks noGrp="1"/>
          </p:cNvSpPr>
          <p:nvPr>
            <p:ph type="sldNum" sz="quarter" idx="12"/>
          </p:nvPr>
        </p:nvSpPr>
        <p:spPr>
          <a:noFill/>
        </p:spPr>
        <p:txBody>
          <a:bodyPr/>
          <a:lstStyle/>
          <a:p>
            <a:r>
              <a:rPr lang="en-US" smtClean="0"/>
              <a:t>Slide </a:t>
            </a:r>
            <a:fld id="{61699BA4-B006-4540-BC27-A27B4822D0AC}" type="slidenum">
              <a:rPr lang="en-US" smtClean="0"/>
              <a:pPr/>
              <a:t>8</a:t>
            </a:fld>
            <a:endParaRPr lang="en-US" smtClean="0"/>
          </a:p>
        </p:txBody>
      </p:sp>
      <p:sp>
        <p:nvSpPr>
          <p:cNvPr id="9225"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0243"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0244"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a:endParaRPr lang="en-GB" sz="2000" b="1">
              <a:solidFill>
                <a:schemeClr val="tx2"/>
              </a:solidFill>
            </a:endParaRPr>
          </a:p>
        </p:txBody>
      </p:sp>
      <p:sp>
        <p:nvSpPr>
          <p:cNvPr id="10245"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a:lnSpc>
                <a:spcPct val="80000"/>
              </a:lnSpc>
              <a:spcBef>
                <a:spcPct val="20000"/>
              </a:spcBef>
              <a:tabLst>
                <a:tab pos="519113" algn="l"/>
              </a:tabLst>
            </a:pPr>
            <a:endParaRPr lang="en-GB" sz="1300"/>
          </a:p>
        </p:txBody>
      </p:sp>
      <p:sp>
        <p:nvSpPr>
          <p:cNvPr id="1024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a:r>
              <a:rPr lang="en-US" sz="2400"/>
              <a:t>4</a:t>
            </a:r>
          </a:p>
        </p:txBody>
      </p:sp>
      <p:sp>
        <p:nvSpPr>
          <p:cNvPr id="10247" name="Footer Placeholder 7"/>
          <p:cNvSpPr>
            <a:spLocks noGrp="1"/>
          </p:cNvSpPr>
          <p:nvPr>
            <p:ph type="ftr" sz="quarter" idx="11"/>
          </p:nvPr>
        </p:nvSpPr>
        <p:spPr>
          <a:noFill/>
        </p:spPr>
        <p:txBody>
          <a:bodyPr/>
          <a:lstStyle/>
          <a:p>
            <a:r>
              <a:rPr lang="en-US" smtClean="0"/>
              <a:t>Sameer Vermani, Qualcomm</a:t>
            </a:r>
          </a:p>
        </p:txBody>
      </p:sp>
      <p:sp>
        <p:nvSpPr>
          <p:cNvPr id="10248" name="Slide Number Placeholder 8"/>
          <p:cNvSpPr>
            <a:spLocks noGrp="1"/>
          </p:cNvSpPr>
          <p:nvPr>
            <p:ph type="sldNum" sz="quarter" idx="12"/>
          </p:nvPr>
        </p:nvSpPr>
        <p:spPr>
          <a:noFill/>
        </p:spPr>
        <p:txBody>
          <a:bodyPr/>
          <a:lstStyle/>
          <a:p>
            <a:r>
              <a:rPr lang="en-US" smtClean="0"/>
              <a:t>Slide </a:t>
            </a:r>
            <a:fld id="{653B654E-A466-4C29-8351-368FFE3D1428}" type="slidenum">
              <a:rPr lang="en-US" smtClean="0"/>
              <a:pPr/>
              <a:t>9</a:t>
            </a:fld>
            <a:endParaRPr lang="en-US" smtClean="0"/>
          </a:p>
        </p:txBody>
      </p:sp>
      <p:sp>
        <p:nvSpPr>
          <p:cNvPr id="10249" name="Date Placeholder 9"/>
          <p:cNvSpPr>
            <a:spLocks noGrp="1"/>
          </p:cNvSpPr>
          <p:nvPr>
            <p:ph type="dt" sz="quarter" idx="10"/>
          </p:nvPr>
        </p:nvSpPr>
        <p:spPr>
          <a:noFill/>
        </p:spPr>
        <p:txBody>
          <a:bodyPr/>
          <a:lstStyle/>
          <a:p>
            <a:r>
              <a:rPr lang="en-US" smtClean="0"/>
              <a:t>Sept 2010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5501</TotalTime>
  <Words>2237</Words>
  <Application>Microsoft Office PowerPoint</Application>
  <PresentationFormat>On-screen Show (4:3)</PresentationFormat>
  <Paragraphs>238</Paragraphs>
  <Slides>18</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0" baseType="lpstr">
      <vt:lpstr>802-11-Submission</vt:lpstr>
      <vt:lpstr>Document</vt:lpstr>
      <vt:lpstr>MU-MIMO AdHoc Report Sept 2010</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2010</vt:lpstr>
      <vt:lpstr>Submissions</vt:lpstr>
      <vt:lpstr>Straw poll 1 on sounding protocol (intended to move to TG motion)</vt:lpstr>
      <vt:lpstr>Straw poll 2 on sounding protocol (intended to move to TG motion)</vt:lpstr>
      <vt:lpstr>Straw Poll on zzz (intended to move to TG motion)</vt:lpstr>
      <vt:lpstr>Conference Call Timings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July 10</dc:title>
  <dc:creator>Brian Hart</dc:creator>
  <cp:lastModifiedBy>Vermani, Sameer</cp:lastModifiedBy>
  <cp:revision>357</cp:revision>
  <cp:lastPrinted>1998-02-10T13:28:06Z</cp:lastPrinted>
  <dcterms:created xsi:type="dcterms:W3CDTF">2009-01-02T14:48:00Z</dcterms:created>
  <dcterms:modified xsi:type="dcterms:W3CDTF">2010-09-14T20:59:23Z</dcterms:modified>
</cp:coreProperties>
</file>