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0" r:id="rId3"/>
    <p:sldId id="271" r:id="rId4"/>
    <p:sldId id="287" r:id="rId5"/>
    <p:sldId id="272" r:id="rId6"/>
    <p:sldId id="273" r:id="rId7"/>
    <p:sldId id="274" r:id="rId8"/>
    <p:sldId id="286" r:id="rId9"/>
    <p:sldId id="275" r:id="rId10"/>
    <p:sldId id="288" r:id="rId11"/>
    <p:sldId id="276" r:id="rId12"/>
    <p:sldId id="289" r:id="rId13"/>
    <p:sldId id="277" r:id="rId14"/>
    <p:sldId id="278" r:id="rId15"/>
    <p:sldId id="290" r:id="rId16"/>
    <p:sldId id="291" r:id="rId17"/>
    <p:sldId id="285" r:id="rId18"/>
    <p:sldId id="279" r:id="rId19"/>
    <p:sldId id="281" r:id="rId20"/>
    <p:sldId id="282" r:id="rId21"/>
    <p:sldId id="292" r:id="rId22"/>
    <p:sldId id="283" r:id="rId23"/>
    <p:sldId id="293"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pstephe" initials="a" lastIdx="6"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5" autoAdjust="0"/>
    <p:restoredTop sz="86397" autoAdjust="0"/>
  </p:normalViewPr>
  <p:slideViewPr>
    <p:cSldViewPr>
      <p:cViewPr varScale="1">
        <p:scale>
          <a:sx n="64" d="100"/>
          <a:sy n="64" d="100"/>
        </p:scale>
        <p:origin x="-69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9B3A552F-1B9A-4BA6-AB4C-3580CDE92BD0}"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102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38E96D75-163E-43AF-97FB-B48FF79FB5A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802.11-yy/xxxxr0</a:t>
            </a:r>
          </a:p>
        </p:txBody>
      </p:sp>
      <p:sp>
        <p:nvSpPr>
          <p:cNvPr id="11267" name="Rectangle 3"/>
          <p:cNvSpPr>
            <a:spLocks noGrp="1" noChangeArrowheads="1"/>
          </p:cNvSpPr>
          <p:nvPr>
            <p:ph type="dt" sz="quarter" idx="1"/>
          </p:nvPr>
        </p:nvSpPr>
        <p:spPr>
          <a:noFill/>
        </p:spPr>
        <p:txBody>
          <a:bodyPr/>
          <a:lstStyle/>
          <a:p>
            <a:r>
              <a:rPr lang="en-US" smtClean="0"/>
              <a:t>Month Year</a:t>
            </a:r>
          </a:p>
        </p:txBody>
      </p:sp>
      <p:sp>
        <p:nvSpPr>
          <p:cNvPr id="11268" name="Rectangle 6"/>
          <p:cNvSpPr>
            <a:spLocks noGrp="1" noChangeArrowheads="1"/>
          </p:cNvSpPr>
          <p:nvPr>
            <p:ph type="ftr" sz="quarter" idx="4"/>
          </p:nvPr>
        </p:nvSpPr>
        <p:spPr>
          <a:noFill/>
        </p:spPr>
        <p:txBody>
          <a:bodyPr/>
          <a:lstStyle/>
          <a:p>
            <a:pPr lvl="4"/>
            <a:r>
              <a:rPr lang="en-US" smtClean="0"/>
              <a:t>John Doe, Some Company</a:t>
            </a:r>
          </a:p>
        </p:txBody>
      </p:sp>
      <p:sp>
        <p:nvSpPr>
          <p:cNvPr id="11269" name="Rectangle 7"/>
          <p:cNvSpPr>
            <a:spLocks noGrp="1" noChangeArrowheads="1"/>
          </p:cNvSpPr>
          <p:nvPr>
            <p:ph type="sldNum" sz="quarter" idx="5"/>
          </p:nvPr>
        </p:nvSpPr>
        <p:spPr>
          <a:noFill/>
        </p:spPr>
        <p:txBody>
          <a:bodyPr/>
          <a:lstStyle/>
          <a:p>
            <a:r>
              <a:rPr lang="en-US" smtClean="0"/>
              <a:t>Page </a:t>
            </a:r>
            <a:fld id="{8A4B2917-CEBC-4FE4-9E73-9E25E008FB13}" type="slidenum">
              <a:rPr lang="en-US" smtClean="0"/>
              <a:pPr/>
              <a:t>1</a:t>
            </a:fld>
            <a:endParaRPr lang="en-US" smtClean="0"/>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1154113" y="700088"/>
            <a:ext cx="4625975" cy="3470275"/>
          </a:xfrm>
          <a:ln/>
        </p:spPr>
      </p:sp>
      <p:sp>
        <p:nvSpPr>
          <p:cNvPr id="460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38E96D75-163E-43AF-97FB-B48FF79FB5A4}" type="slidenum">
              <a:rPr lang="en-US" smtClean="0"/>
              <a:pPr>
                <a:defRPr/>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DA29467-6C4B-4FFE-B91E-EF27F82B3E19}" type="slidenum">
              <a:rPr lang="en-US"/>
              <a:pPr>
                <a:defRPr/>
              </a:pPr>
              <a:t>‹#›</a:t>
            </a:fld>
            <a:endParaRPr lang="en-US"/>
          </a:p>
        </p:txBody>
      </p:sp>
      <p:sp>
        <p:nvSpPr>
          <p:cNvPr id="6"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4B69AF0-7534-4451-8B22-F7D5B4D21783}" type="slidenum">
              <a:rPr lang="en-US"/>
              <a:pPr>
                <a:defRPr/>
              </a:pPr>
              <a:t>‹#›</a:t>
            </a:fld>
            <a:endParaRPr lang="en-US"/>
          </a:p>
        </p:txBody>
      </p:sp>
      <p:sp>
        <p:nvSpPr>
          <p:cNvPr id="6"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00648B54-21DC-4A55-BA78-1B32C5DC4C9D}" type="slidenum">
              <a:rPr lang="en-US"/>
              <a:pPr>
                <a:defRPr/>
              </a:pPr>
              <a:t>‹#›</a:t>
            </a:fld>
            <a:endParaRPr lang="en-US"/>
          </a:p>
        </p:txBody>
      </p:sp>
      <p:sp>
        <p:nvSpPr>
          <p:cNvPr id="6"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D4BBAA8-A8C4-4A71-9CCB-06142417DD41}" type="slidenum">
              <a:rPr lang="en-US"/>
              <a:pPr>
                <a:defRPr/>
              </a:pPr>
              <a:t>‹#›</a:t>
            </a:fld>
            <a:endParaRPr lang="en-US"/>
          </a:p>
        </p:txBody>
      </p:sp>
      <p:sp>
        <p:nvSpPr>
          <p:cNvPr id="7" name="Rectangle 4"/>
          <p:cNvSpPr>
            <a:spLocks noGrp="1" noChangeArrowheads="1"/>
          </p:cNvSpPr>
          <p:nvPr>
            <p:ph type="dt" sz="half" idx="1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3610F883-F016-429E-AA1E-52A72683FA4F}" type="slidenum">
              <a:rPr lang="en-US"/>
              <a:pPr>
                <a:defRPr/>
              </a:pPr>
              <a:t>‹#›</a:t>
            </a:fld>
            <a:endParaRPr lang="en-US"/>
          </a:p>
        </p:txBody>
      </p:sp>
      <p:sp>
        <p:nvSpPr>
          <p:cNvPr id="6"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F0893EC1-544D-4C7F-98E0-1FE9E27AF1A5}" type="slidenum">
              <a:rPr lang="en-US"/>
              <a:pPr>
                <a:defRPr/>
              </a:pPr>
              <a:t>‹#›</a:t>
            </a:fld>
            <a:endParaRPr lang="en-US"/>
          </a:p>
        </p:txBody>
      </p:sp>
      <p:sp>
        <p:nvSpPr>
          <p:cNvPr id="6"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3AE1E769-574F-497D-AC17-108D33D2F664}" type="slidenum">
              <a:rPr lang="en-US"/>
              <a:pPr>
                <a:defRPr/>
              </a:pPr>
              <a:t>‹#›</a:t>
            </a:fld>
            <a:endParaRPr lang="en-US"/>
          </a:p>
        </p:txBody>
      </p:sp>
      <p:sp>
        <p:nvSpPr>
          <p:cNvPr id="7" name="Rectangle 4"/>
          <p:cNvSpPr>
            <a:spLocks noGrp="1" noChangeArrowheads="1"/>
          </p:cNvSpPr>
          <p:nvPr>
            <p:ph type="dt" sz="half" idx="1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F6C5AA9A-4AB2-409C-AE75-1A6C477989A7}" type="slidenum">
              <a:rPr lang="en-US"/>
              <a:pPr>
                <a:defRPr/>
              </a:pPr>
              <a:t>‹#›</a:t>
            </a:fld>
            <a:endParaRPr lang="en-US"/>
          </a:p>
        </p:txBody>
      </p:sp>
      <p:sp>
        <p:nvSpPr>
          <p:cNvPr id="9" name="Rectangle 4"/>
          <p:cNvSpPr>
            <a:spLocks noGrp="1" noChangeArrowheads="1"/>
          </p:cNvSpPr>
          <p:nvPr>
            <p:ph type="dt" sz="half" idx="1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A2A2AD9E-0FE7-4832-B258-3411C45E7EB0}" type="slidenum">
              <a:rPr lang="en-US"/>
              <a:pPr>
                <a:defRPr/>
              </a:pPr>
              <a:t>‹#›</a:t>
            </a:fld>
            <a:endParaRPr lang="en-US"/>
          </a:p>
        </p:txBody>
      </p:sp>
      <p:sp>
        <p:nvSpPr>
          <p:cNvPr id="5" name="Date Placeholder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29319020-2B78-4CDF-B034-B5CC74648C9D}" type="slidenum">
              <a:rPr lang="en-US"/>
              <a:pPr>
                <a:defRPr/>
              </a:pPr>
              <a:t>‹#›</a:t>
            </a:fld>
            <a:endParaRPr lang="en-US"/>
          </a:p>
        </p:txBody>
      </p:sp>
      <p:sp>
        <p:nvSpPr>
          <p:cNvPr id="4"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15DC924-CFA0-4113-BD6E-EFEC277DC2B3}" type="slidenum">
              <a:rPr lang="en-US"/>
              <a:pPr>
                <a:defRPr/>
              </a:pPr>
              <a:t>‹#›</a:t>
            </a:fld>
            <a:endParaRPr lang="en-US"/>
          </a:p>
        </p:txBody>
      </p:sp>
      <p:sp>
        <p:nvSpPr>
          <p:cNvPr id="7" name="Rectangle 4"/>
          <p:cNvSpPr>
            <a:spLocks noGrp="1" noChangeArrowheads="1"/>
          </p:cNvSpPr>
          <p:nvPr>
            <p:ph type="dt" sz="half" idx="1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46D761-C6BD-4A49-9892-108D76649B9D}" type="slidenum">
              <a:rPr lang="en-US"/>
              <a:pPr>
                <a:defRPr/>
              </a:pPr>
              <a:t>‹#›</a:t>
            </a:fld>
            <a:endParaRPr lang="en-US"/>
          </a:p>
        </p:txBody>
      </p:sp>
      <p:sp>
        <p:nvSpPr>
          <p:cNvPr id="7" name="Rectangle 4"/>
          <p:cNvSpPr>
            <a:spLocks noGrp="1" noChangeArrowheads="1"/>
          </p:cNvSpPr>
          <p:nvPr>
            <p:ph type="dt" sz="half" idx="1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7253507" y="6475413"/>
            <a:ext cx="12904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Michelle Gong,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6854CA2F-95FD-45A4-8655-DA9EA409BC4A}" type="slidenum">
              <a:rPr lang="en-US"/>
              <a:pPr>
                <a:defRPr/>
              </a:pPr>
              <a:t>‹#›</a:t>
            </a:fld>
            <a:endParaRPr lang="en-US"/>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1" name="Date Placeholder 3"/>
          <p:cNvSpPr>
            <a:spLocks noGrp="1"/>
          </p:cNvSpPr>
          <p:nvPr>
            <p:ph type="dt" sz="half" idx="2"/>
          </p:nvPr>
        </p:nvSpPr>
        <p:spPr>
          <a:xfrm>
            <a:off x="696912" y="304801"/>
            <a:ext cx="1284287" cy="304800"/>
          </a:xfrm>
          <a:prstGeom prst="rect">
            <a:avLst/>
          </a:prstGeom>
        </p:spPr>
        <p:txBody>
          <a:bodyPr/>
          <a:lstStyle>
            <a:lvl1pPr>
              <a:defRPr sz="1800" b="1"/>
            </a:lvl1pPr>
          </a:lstStyle>
          <a:p>
            <a:r>
              <a:rPr lang="en-US" dirty="0" smtClean="0"/>
              <a:t>Sept. 2010</a:t>
            </a:r>
            <a:endParaRPr lang="en-US" dirty="0"/>
          </a:p>
        </p:txBody>
      </p:sp>
      <p:sp>
        <p:nvSpPr>
          <p:cNvPr id="12"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dirty="0" smtClean="0"/>
              <a:t>802.11-10/1084r0</a:t>
            </a:r>
            <a:endParaRPr lang="en-US" sz="1800" b="1" dirty="0"/>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ftr" sz="quarter" idx="10"/>
          </p:nvPr>
        </p:nvSpPr>
        <p:spPr>
          <a:xfrm>
            <a:off x="7253507" y="6475413"/>
            <a:ext cx="1290418" cy="184666"/>
          </a:xfrm>
          <a:ln/>
        </p:spPr>
        <p:txBody>
          <a:bodyPr/>
          <a:lstStyle/>
          <a:p>
            <a:r>
              <a:rPr lang="en-US" dirty="0" smtClean="0"/>
              <a:t>Michelle Gong, </a:t>
            </a:r>
            <a:r>
              <a:rPr lang="en-US" dirty="0"/>
              <a:t>Intel</a:t>
            </a:r>
          </a:p>
        </p:txBody>
      </p:sp>
      <p:sp>
        <p:nvSpPr>
          <p:cNvPr id="7" name="Rectangle 6"/>
          <p:cNvSpPr>
            <a:spLocks noGrp="1" noChangeArrowheads="1"/>
          </p:cNvSpPr>
          <p:nvPr>
            <p:ph type="sldNum" sz="quarter" idx="11"/>
          </p:nvPr>
        </p:nvSpPr>
        <p:spPr>
          <a:ln/>
        </p:spPr>
        <p:txBody>
          <a:bodyPr/>
          <a:lstStyle/>
          <a:p>
            <a:pPr>
              <a:defRPr/>
            </a:pPr>
            <a:r>
              <a:rPr lang="en-US"/>
              <a:t>Slide </a:t>
            </a:r>
            <a:fld id="{5125C2A7-AC5D-480F-A73B-63E4D23D99ED}" type="slidenum">
              <a:rPr lang="en-US"/>
              <a:pPr>
                <a:defRPr/>
              </a:pPr>
              <a:t>1</a:t>
            </a:fld>
            <a:endParaRPr lang="en-US"/>
          </a:p>
        </p:txBody>
      </p:sp>
      <p:sp>
        <p:nvSpPr>
          <p:cNvPr id="1029" name="Rectangle 2"/>
          <p:cNvSpPr>
            <a:spLocks noGrp="1" noChangeArrowheads="1"/>
          </p:cNvSpPr>
          <p:nvPr>
            <p:ph type="title"/>
          </p:nvPr>
        </p:nvSpPr>
        <p:spPr>
          <a:xfrm>
            <a:off x="304800" y="685800"/>
            <a:ext cx="8153400" cy="1066800"/>
          </a:xfrm>
          <a:noFill/>
        </p:spPr>
        <p:txBody>
          <a:bodyPr/>
          <a:lstStyle/>
          <a:p>
            <a:r>
              <a:rPr lang="en-US" dirty="0" smtClean="0"/>
              <a:t>Medium Access for Wider Bandwidth</a:t>
            </a:r>
          </a:p>
        </p:txBody>
      </p:sp>
      <p:sp>
        <p:nvSpPr>
          <p:cNvPr id="1030"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2010-09-12</a:t>
            </a:r>
          </a:p>
        </p:txBody>
      </p:sp>
      <p:graphicFrame>
        <p:nvGraphicFramePr>
          <p:cNvPr id="1026" name="Object 11"/>
          <p:cNvGraphicFramePr>
            <a:graphicFrameLocks noChangeAspect="1"/>
          </p:cNvGraphicFramePr>
          <p:nvPr/>
        </p:nvGraphicFramePr>
        <p:xfrm>
          <a:off x="515938" y="2133600"/>
          <a:ext cx="7564437" cy="4389438"/>
        </p:xfrm>
        <a:graphic>
          <a:graphicData uri="http://schemas.openxmlformats.org/presentationml/2006/ole">
            <p:oleObj spid="_x0000_s1026" name="Document" r:id="rId4" imgW="8191222" imgH="4759109" progId="Word.Document.8">
              <p:embed/>
            </p:oleObj>
          </a:graphicData>
        </a:graphic>
      </p:graphicFrame>
      <p:sp>
        <p:nvSpPr>
          <p:cNvPr id="1031" name="Rectangle 12"/>
          <p:cNvSpPr>
            <a:spLocks noChangeArrowheads="1"/>
          </p:cNvSpPr>
          <p:nvPr/>
        </p:nvSpPr>
        <p:spPr bwMode="auto">
          <a:xfrm>
            <a:off x="533400" y="17526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
        <p:nvSpPr>
          <p:cNvPr id="8"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sz="2800" dirty="0" smtClean="0"/>
              <a:t>Dynamic BW operation (40MHz BSS is 40% loaded, 1 STA in BSS_AC, 1 or 6 STAs in BSS_N)</a:t>
            </a:r>
            <a:endParaRPr lang="en-US" sz="2800" dirty="0"/>
          </a:p>
        </p:txBody>
      </p:sp>
      <p:sp>
        <p:nvSpPr>
          <p:cNvPr id="3" name="Content Placeholder 2"/>
          <p:cNvSpPr>
            <a:spLocks noGrp="1"/>
          </p:cNvSpPr>
          <p:nvPr>
            <p:ph idx="1"/>
          </p:nvPr>
        </p:nvSpPr>
        <p:spPr/>
        <p:txBody>
          <a:bodyPr/>
          <a:lstStyle/>
          <a:p>
            <a:r>
              <a:rPr lang="en-GB" dirty="0" smtClean="0"/>
              <a:t>When BSS_N is lightly loaded, its throughput does not change regardless of whether there is an 80MHz BSS_AC in the neighbourhood</a:t>
            </a:r>
          </a:p>
          <a:p>
            <a:r>
              <a:rPr lang="en-GB" dirty="0" smtClean="0"/>
              <a:t>When BSS_N is lightly loaded, BSS_AC can gain some transmission opportunities to 80MHz bandwidth</a:t>
            </a:r>
          </a:p>
          <a:p>
            <a:pPr lvl="1"/>
            <a:r>
              <a:rPr lang="en-GB" dirty="0" smtClean="0"/>
              <a:t>Because there is more idle time on the primary channel of BSS_N, the idle time periods over the two primary channels have some overlap</a:t>
            </a:r>
            <a:endParaRPr lang="en-US" dirty="0" smtClean="0"/>
          </a:p>
          <a:p>
            <a:r>
              <a:rPr lang="en-US" dirty="0" smtClean="0"/>
              <a:t>Simulation results show that the throughput of BSS_N is not affected even when BSS_AC gain 80MHz access from time to time</a:t>
            </a:r>
            <a:endParaRPr lang="en-US"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10</a:t>
            </a:fld>
            <a:endParaRPr lang="en-US"/>
          </a:p>
        </p:txBody>
      </p:sp>
      <p:sp>
        <p:nvSpPr>
          <p:cNvPr id="6"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8" name="Picture 4"/>
          <p:cNvPicPr>
            <a:picLocks noChangeAspect="1" noChangeArrowheads="1"/>
          </p:cNvPicPr>
          <p:nvPr/>
        </p:nvPicPr>
        <p:blipFill>
          <a:blip r:embed="rId2" cstate="print"/>
          <a:srcRect/>
          <a:stretch>
            <a:fillRect/>
          </a:stretch>
        </p:blipFill>
        <p:spPr bwMode="auto">
          <a:xfrm>
            <a:off x="4876800" y="1676400"/>
            <a:ext cx="3390900" cy="3908571"/>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790003" y="1676400"/>
            <a:ext cx="3324797" cy="3886200"/>
          </a:xfrm>
          <a:prstGeom prst="rect">
            <a:avLst/>
          </a:prstGeom>
          <a:noFill/>
          <a:ln w="9525">
            <a:noFill/>
            <a:miter lim="800000"/>
            <a:headEnd/>
            <a:tailEnd/>
          </a:ln>
        </p:spPr>
      </p:pic>
      <p:sp>
        <p:nvSpPr>
          <p:cNvPr id="2" name="Title 1"/>
          <p:cNvSpPr>
            <a:spLocks noGrp="1"/>
          </p:cNvSpPr>
          <p:nvPr>
            <p:ph type="title"/>
          </p:nvPr>
        </p:nvSpPr>
        <p:spPr>
          <a:xfrm>
            <a:off x="762001" y="762000"/>
            <a:ext cx="7924800" cy="889000"/>
          </a:xfrm>
        </p:spPr>
        <p:txBody>
          <a:bodyPr/>
          <a:lstStyle/>
          <a:p>
            <a:pPr algn="l"/>
            <a:r>
              <a:rPr lang="en-US" sz="2400" dirty="0" smtClean="0"/>
              <a:t>Static BW operation (both BSSs are fully loaded and have equal number of contending STAs)</a:t>
            </a:r>
            <a:endParaRPr lang="en-US" sz="2400" dirty="0"/>
          </a:p>
        </p:txBody>
      </p:sp>
      <p:sp>
        <p:nvSpPr>
          <p:cNvPr id="8" name="TextBox 7"/>
          <p:cNvSpPr txBox="1"/>
          <p:nvPr/>
        </p:nvSpPr>
        <p:spPr>
          <a:xfrm>
            <a:off x="685800" y="5715000"/>
            <a:ext cx="3733800" cy="584775"/>
          </a:xfrm>
          <a:prstGeom prst="rect">
            <a:avLst/>
          </a:prstGeom>
          <a:noFill/>
        </p:spPr>
        <p:txBody>
          <a:bodyPr wrap="square" rtlCol="0">
            <a:spAutoFit/>
          </a:bodyPr>
          <a:lstStyle/>
          <a:p>
            <a:r>
              <a:rPr lang="en-US" sz="1600" dirty="0" smtClean="0"/>
              <a:t>BSS_AC: ~45% max attainable throughput</a:t>
            </a:r>
          </a:p>
          <a:p>
            <a:r>
              <a:rPr lang="en-US" sz="1600" dirty="0" smtClean="0"/>
              <a:t>BSS_N: ~55% max attainable throughput</a:t>
            </a:r>
            <a:endParaRPr lang="en-US" sz="1600" dirty="0"/>
          </a:p>
        </p:txBody>
      </p:sp>
      <p:sp>
        <p:nvSpPr>
          <p:cNvPr id="9" name="TextBox 8"/>
          <p:cNvSpPr txBox="1"/>
          <p:nvPr/>
        </p:nvSpPr>
        <p:spPr>
          <a:xfrm>
            <a:off x="2362200" y="3037820"/>
            <a:ext cx="843501" cy="307777"/>
          </a:xfrm>
          <a:prstGeom prst="rect">
            <a:avLst/>
          </a:prstGeom>
          <a:noFill/>
        </p:spPr>
        <p:txBody>
          <a:bodyPr wrap="none" rtlCol="0">
            <a:spAutoFit/>
          </a:bodyPr>
          <a:lstStyle/>
          <a:p>
            <a:r>
              <a:rPr lang="en-US" sz="1400" dirty="0" smtClean="0"/>
              <a:t>BSS_AC</a:t>
            </a:r>
            <a:endParaRPr lang="en-US" sz="1400" dirty="0"/>
          </a:p>
        </p:txBody>
      </p:sp>
      <p:sp>
        <p:nvSpPr>
          <p:cNvPr id="14" name="TextBox 13"/>
          <p:cNvSpPr txBox="1"/>
          <p:nvPr/>
        </p:nvSpPr>
        <p:spPr>
          <a:xfrm>
            <a:off x="6477000" y="2895600"/>
            <a:ext cx="843501" cy="307777"/>
          </a:xfrm>
          <a:prstGeom prst="rect">
            <a:avLst/>
          </a:prstGeom>
          <a:noFill/>
        </p:spPr>
        <p:txBody>
          <a:bodyPr wrap="none" rtlCol="0">
            <a:spAutoFit/>
          </a:bodyPr>
          <a:lstStyle/>
          <a:p>
            <a:r>
              <a:rPr lang="en-US" sz="1400" dirty="0" smtClean="0"/>
              <a:t>BSS_AC</a:t>
            </a:r>
            <a:endParaRPr lang="en-US" sz="1400" dirty="0"/>
          </a:p>
        </p:txBody>
      </p:sp>
      <p:sp>
        <p:nvSpPr>
          <p:cNvPr id="18" name="TextBox 17"/>
          <p:cNvSpPr txBox="1"/>
          <p:nvPr/>
        </p:nvSpPr>
        <p:spPr>
          <a:xfrm>
            <a:off x="1752600" y="4638020"/>
            <a:ext cx="1859805" cy="307777"/>
          </a:xfrm>
          <a:prstGeom prst="rect">
            <a:avLst/>
          </a:prstGeom>
          <a:noFill/>
        </p:spPr>
        <p:txBody>
          <a:bodyPr wrap="none" rtlCol="0">
            <a:spAutoFit/>
          </a:bodyPr>
          <a:lstStyle/>
          <a:p>
            <a:r>
              <a:rPr lang="en-US" sz="1400" dirty="0" smtClean="0"/>
              <a:t>1 STA in each BSS</a:t>
            </a:r>
            <a:endParaRPr lang="en-US" sz="1400" dirty="0"/>
          </a:p>
        </p:txBody>
      </p:sp>
      <p:sp>
        <p:nvSpPr>
          <p:cNvPr id="19" name="TextBox 18"/>
          <p:cNvSpPr txBox="1"/>
          <p:nvPr/>
        </p:nvSpPr>
        <p:spPr>
          <a:xfrm>
            <a:off x="5867400" y="4648200"/>
            <a:ext cx="1637051" cy="307777"/>
          </a:xfrm>
          <a:prstGeom prst="rect">
            <a:avLst/>
          </a:prstGeom>
          <a:noFill/>
        </p:spPr>
        <p:txBody>
          <a:bodyPr wrap="none" rtlCol="0">
            <a:spAutoFit/>
          </a:bodyPr>
          <a:lstStyle/>
          <a:p>
            <a:r>
              <a:rPr lang="en-US" sz="1400" dirty="0" smtClean="0"/>
              <a:t>6 STAs in each BSS</a:t>
            </a:r>
            <a:endParaRPr lang="en-US" sz="1400" dirty="0"/>
          </a:p>
        </p:txBody>
      </p:sp>
      <p:sp>
        <p:nvSpPr>
          <p:cNvPr id="20" name="TextBox 19"/>
          <p:cNvSpPr txBox="1"/>
          <p:nvPr/>
        </p:nvSpPr>
        <p:spPr>
          <a:xfrm>
            <a:off x="6400800" y="4038600"/>
            <a:ext cx="723275" cy="307777"/>
          </a:xfrm>
          <a:prstGeom prst="rect">
            <a:avLst/>
          </a:prstGeom>
          <a:noFill/>
        </p:spPr>
        <p:txBody>
          <a:bodyPr wrap="none" rtlCol="0">
            <a:spAutoFit/>
          </a:bodyPr>
          <a:lstStyle/>
          <a:p>
            <a:r>
              <a:rPr lang="en-US" sz="1400" dirty="0" smtClean="0"/>
              <a:t>BSS_N</a:t>
            </a:r>
            <a:endParaRPr lang="en-US" sz="1400" dirty="0"/>
          </a:p>
        </p:txBody>
      </p:sp>
      <p:sp>
        <p:nvSpPr>
          <p:cNvPr id="22" name="TextBox 21"/>
          <p:cNvSpPr txBox="1"/>
          <p:nvPr/>
        </p:nvSpPr>
        <p:spPr>
          <a:xfrm>
            <a:off x="2438400" y="3647420"/>
            <a:ext cx="723275" cy="307777"/>
          </a:xfrm>
          <a:prstGeom prst="rect">
            <a:avLst/>
          </a:prstGeom>
          <a:noFill/>
        </p:spPr>
        <p:txBody>
          <a:bodyPr wrap="none" rtlCol="0">
            <a:spAutoFit/>
          </a:bodyPr>
          <a:lstStyle/>
          <a:p>
            <a:r>
              <a:rPr lang="en-US" sz="1400" dirty="0" smtClean="0"/>
              <a:t>BSS_N</a:t>
            </a:r>
            <a:endParaRPr lang="en-US" sz="1400" dirty="0"/>
          </a:p>
        </p:txBody>
      </p:sp>
      <p:sp>
        <p:nvSpPr>
          <p:cNvPr id="17" name="Slide Number Placeholder 4"/>
          <p:cNvSpPr>
            <a:spLocks noGrp="1"/>
          </p:cNvSpPr>
          <p:nvPr>
            <p:ph type="sldNum" sz="quarter" idx="11"/>
          </p:nvPr>
        </p:nvSpPr>
        <p:spPr>
          <a:xfrm>
            <a:off x="4344988" y="6475413"/>
            <a:ext cx="530225" cy="182562"/>
          </a:xfrm>
        </p:spPr>
        <p:txBody>
          <a:bodyPr/>
          <a:lstStyle/>
          <a:p>
            <a:pPr>
              <a:defRPr/>
            </a:pPr>
            <a:r>
              <a:rPr lang="en-US" dirty="0" smtClean="0"/>
              <a:t>Slide </a:t>
            </a:r>
            <a:fld id="{3610F883-F016-429E-AA1E-52A72683FA4F}" type="slidenum">
              <a:rPr lang="en-US" smtClean="0"/>
              <a:pPr>
                <a:defRPr/>
              </a:pPr>
              <a:t>11</a:t>
            </a:fld>
            <a:endParaRPr lang="en-US" dirty="0"/>
          </a:p>
        </p:txBody>
      </p:sp>
      <p:sp>
        <p:nvSpPr>
          <p:cNvPr id="15" name="Rectangle 5"/>
          <p:cNvSpPr>
            <a:spLocks noGrp="1" noChangeArrowheads="1"/>
          </p:cNvSpPr>
          <p:nvPr>
            <p:ph type="ftr" sz="quarter" idx="10"/>
          </p:nvPr>
        </p:nvSpPr>
        <p:spPr>
          <a:xfrm>
            <a:off x="7253507" y="6475413"/>
            <a:ext cx="1290418" cy="184666"/>
          </a:xfrm>
          <a:ln/>
        </p:spPr>
        <p:txBody>
          <a:bodyPr/>
          <a:lstStyle/>
          <a:p>
            <a:r>
              <a:rPr lang="en-US" dirty="0" smtClean="0"/>
              <a:t>Michelle Gong, </a:t>
            </a:r>
            <a:r>
              <a:rPr lang="en-US" dirty="0"/>
              <a:t>Intel</a:t>
            </a:r>
          </a:p>
        </p:txBody>
      </p:sp>
      <p:sp>
        <p:nvSpPr>
          <p:cNvPr id="16" name="TextBox 15"/>
          <p:cNvSpPr txBox="1"/>
          <p:nvPr/>
        </p:nvSpPr>
        <p:spPr>
          <a:xfrm>
            <a:off x="4800600" y="5715000"/>
            <a:ext cx="3733800" cy="584775"/>
          </a:xfrm>
          <a:prstGeom prst="rect">
            <a:avLst/>
          </a:prstGeom>
          <a:noFill/>
        </p:spPr>
        <p:txBody>
          <a:bodyPr wrap="square" rtlCol="0">
            <a:spAutoFit/>
          </a:bodyPr>
          <a:lstStyle/>
          <a:p>
            <a:r>
              <a:rPr lang="en-US" sz="1600" dirty="0" smtClean="0"/>
              <a:t>BSS_AC: ~45% max attainable throughput</a:t>
            </a:r>
          </a:p>
          <a:p>
            <a:r>
              <a:rPr lang="en-US" sz="1600" dirty="0" smtClean="0"/>
              <a:t>BSS_N: ~40% max attainable throughput</a:t>
            </a:r>
            <a:endParaRPr lang="en-US" sz="1600" dirty="0"/>
          </a:p>
        </p:txBody>
      </p:sp>
      <p:sp>
        <p:nvSpPr>
          <p:cNvPr id="21" name="TextBox 20"/>
          <p:cNvSpPr txBox="1"/>
          <p:nvPr/>
        </p:nvSpPr>
        <p:spPr>
          <a:xfrm rot="16200000">
            <a:off x="3629274" y="3533527"/>
            <a:ext cx="2193229" cy="307777"/>
          </a:xfrm>
          <a:prstGeom prst="rect">
            <a:avLst/>
          </a:prstGeom>
          <a:noFill/>
        </p:spPr>
        <p:txBody>
          <a:bodyPr wrap="none" rtlCol="0">
            <a:spAutoFit/>
          </a:bodyPr>
          <a:lstStyle/>
          <a:p>
            <a:r>
              <a:rPr lang="en-US" sz="1400" dirty="0" smtClean="0"/>
              <a:t>Per BSS throughput (Mbps)</a:t>
            </a:r>
            <a:endParaRPr lang="en-US" sz="1400" dirty="0"/>
          </a:p>
        </p:txBody>
      </p:sp>
      <p:sp>
        <p:nvSpPr>
          <p:cNvPr id="23" name="TextBox 22"/>
          <p:cNvSpPr txBox="1"/>
          <p:nvPr/>
        </p:nvSpPr>
        <p:spPr>
          <a:xfrm rot="16200000">
            <a:off x="-485525" y="3381126"/>
            <a:ext cx="2193229" cy="307777"/>
          </a:xfrm>
          <a:prstGeom prst="rect">
            <a:avLst/>
          </a:prstGeom>
          <a:noFill/>
        </p:spPr>
        <p:txBody>
          <a:bodyPr wrap="none" rtlCol="0">
            <a:spAutoFit/>
          </a:bodyPr>
          <a:lstStyle/>
          <a:p>
            <a:r>
              <a:rPr lang="en-US" sz="1400" dirty="0" smtClean="0"/>
              <a:t>Per BSS throughput (Mbps)</a:t>
            </a:r>
            <a:endParaRPr lang="en-US" sz="1400" dirty="0"/>
          </a:p>
        </p:txBody>
      </p:sp>
      <p:sp>
        <p:nvSpPr>
          <p:cNvPr id="24"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dirty="0" smtClean="0"/>
              <a:t>Static BW operation (both BSSs are fully loaded and have equal number of contending STAs)</a:t>
            </a:r>
            <a:endParaRPr lang="en-US" sz="2800" dirty="0"/>
          </a:p>
        </p:txBody>
      </p:sp>
      <p:sp>
        <p:nvSpPr>
          <p:cNvPr id="3" name="Content Placeholder 2"/>
          <p:cNvSpPr>
            <a:spLocks noGrp="1"/>
          </p:cNvSpPr>
          <p:nvPr>
            <p:ph idx="1"/>
          </p:nvPr>
        </p:nvSpPr>
        <p:spPr/>
        <p:txBody>
          <a:bodyPr/>
          <a:lstStyle/>
          <a:p>
            <a:r>
              <a:rPr lang="en-US" dirty="0" smtClean="0"/>
              <a:t>With static BW operation, when both BSSs are fully loaded and have equal number of STAs, each BSS consumes similar percentage of the medium </a:t>
            </a:r>
          </a:p>
          <a:p>
            <a:pPr lvl="1"/>
            <a:r>
              <a:rPr lang="en-US" dirty="0" smtClean="0"/>
              <a:t>The percentage of medium can be estimated based on the percentage of max attainable throughput and the collision rates</a:t>
            </a:r>
          </a:p>
          <a:p>
            <a:pPr lvl="1"/>
            <a:r>
              <a:rPr lang="en-US" dirty="0" smtClean="0"/>
              <a:t>When there are equal number of STAs in BSS_AC and BSS_N, all STAs have similar collision rates</a:t>
            </a:r>
            <a:endParaRPr lang="en-US"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12</a:t>
            </a:fld>
            <a:endParaRPr lang="en-US"/>
          </a:p>
        </p:txBody>
      </p:sp>
      <p:sp>
        <p:nvSpPr>
          <p:cNvPr id="6"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685800" y="1828800"/>
            <a:ext cx="3505200" cy="4233231"/>
          </a:xfrm>
          <a:prstGeom prst="rect">
            <a:avLst/>
          </a:prstGeom>
          <a:noFill/>
          <a:ln w="9525">
            <a:noFill/>
            <a:miter lim="800000"/>
            <a:headEnd/>
            <a:tailEnd/>
          </a:ln>
        </p:spPr>
      </p:pic>
      <p:sp>
        <p:nvSpPr>
          <p:cNvPr id="2" name="Title 1"/>
          <p:cNvSpPr>
            <a:spLocks noGrp="1"/>
          </p:cNvSpPr>
          <p:nvPr>
            <p:ph type="title"/>
          </p:nvPr>
        </p:nvSpPr>
        <p:spPr>
          <a:xfrm>
            <a:off x="685800" y="583722"/>
            <a:ext cx="7772400" cy="1066800"/>
          </a:xfrm>
        </p:spPr>
        <p:txBody>
          <a:bodyPr/>
          <a:lstStyle/>
          <a:p>
            <a:pPr algn="l"/>
            <a:r>
              <a:rPr lang="en-US" sz="2800" dirty="0" smtClean="0"/>
              <a:t>Static BW operation (BSS_N is 40% loaded, 1 STA in BSS_AC, 1 or 6 STAs in BSS_N)</a:t>
            </a:r>
            <a:endParaRPr lang="en-US" sz="2800" dirty="0"/>
          </a:p>
        </p:txBody>
      </p:sp>
      <p:sp>
        <p:nvSpPr>
          <p:cNvPr id="15" name="TextBox 14"/>
          <p:cNvSpPr txBox="1"/>
          <p:nvPr/>
        </p:nvSpPr>
        <p:spPr>
          <a:xfrm>
            <a:off x="1524000" y="5030450"/>
            <a:ext cx="1779718" cy="307777"/>
          </a:xfrm>
          <a:prstGeom prst="rect">
            <a:avLst/>
          </a:prstGeom>
          <a:noFill/>
        </p:spPr>
        <p:txBody>
          <a:bodyPr wrap="none" rtlCol="0">
            <a:spAutoFit/>
          </a:bodyPr>
          <a:lstStyle/>
          <a:p>
            <a:r>
              <a:rPr lang="en-US" sz="1400" dirty="0" smtClean="0"/>
              <a:t>BSS_N ( 6 STAs, red)</a:t>
            </a:r>
            <a:endParaRPr lang="en-US" sz="1400" dirty="0"/>
          </a:p>
        </p:txBody>
      </p:sp>
      <p:sp>
        <p:nvSpPr>
          <p:cNvPr id="20" name="TextBox 19"/>
          <p:cNvSpPr txBox="1"/>
          <p:nvPr/>
        </p:nvSpPr>
        <p:spPr>
          <a:xfrm>
            <a:off x="1524000" y="4661940"/>
            <a:ext cx="1744452" cy="307777"/>
          </a:xfrm>
          <a:prstGeom prst="rect">
            <a:avLst/>
          </a:prstGeom>
          <a:noFill/>
        </p:spPr>
        <p:txBody>
          <a:bodyPr wrap="none" rtlCol="0">
            <a:spAutoFit/>
          </a:bodyPr>
          <a:lstStyle/>
          <a:p>
            <a:r>
              <a:rPr lang="en-US" sz="1400" dirty="0" smtClean="0"/>
              <a:t>BSS_N (1 STA, blue)</a:t>
            </a:r>
            <a:endParaRPr lang="en-US" sz="1400" dirty="0"/>
          </a:p>
        </p:txBody>
      </p:sp>
      <p:sp>
        <p:nvSpPr>
          <p:cNvPr id="18" name="TextBox 17"/>
          <p:cNvSpPr txBox="1"/>
          <p:nvPr/>
        </p:nvSpPr>
        <p:spPr>
          <a:xfrm>
            <a:off x="4953000" y="2362200"/>
            <a:ext cx="3657600" cy="923330"/>
          </a:xfrm>
          <a:prstGeom prst="rect">
            <a:avLst/>
          </a:prstGeom>
          <a:noFill/>
        </p:spPr>
        <p:txBody>
          <a:bodyPr wrap="square" rtlCol="0">
            <a:spAutoFit/>
          </a:bodyPr>
          <a:lstStyle/>
          <a:p>
            <a:pPr algn="l"/>
            <a:r>
              <a:rPr lang="en-US" sz="1800" i="0" dirty="0" smtClean="0"/>
              <a:t>The overall throughput of BSS_N does not decrease with an increase in the number of STAs</a:t>
            </a:r>
            <a:endParaRPr lang="en-US" sz="1800" i="0" dirty="0"/>
          </a:p>
        </p:txBody>
      </p:sp>
      <p:sp>
        <p:nvSpPr>
          <p:cNvPr id="19" name="TextBox 18"/>
          <p:cNvSpPr txBox="1"/>
          <p:nvPr/>
        </p:nvSpPr>
        <p:spPr>
          <a:xfrm>
            <a:off x="4800600" y="3905071"/>
            <a:ext cx="3886200" cy="1200329"/>
          </a:xfrm>
          <a:prstGeom prst="rect">
            <a:avLst/>
          </a:prstGeom>
          <a:noFill/>
        </p:spPr>
        <p:txBody>
          <a:bodyPr wrap="square" rtlCol="0">
            <a:spAutoFit/>
          </a:bodyPr>
          <a:lstStyle/>
          <a:p>
            <a:pPr algn="l"/>
            <a:r>
              <a:rPr lang="en-US" sz="1800" i="0" dirty="0" smtClean="0"/>
              <a:t>The throughput of BSS_AC decreases due to its reduced transmission opportunity when the number of STAs in BSS_N increases from 1 to 6</a:t>
            </a:r>
            <a:endParaRPr lang="en-US" sz="1800" i="0" dirty="0"/>
          </a:p>
        </p:txBody>
      </p:sp>
      <p:sp>
        <p:nvSpPr>
          <p:cNvPr id="23" name="Slide Number Placeholder 4"/>
          <p:cNvSpPr>
            <a:spLocks noGrp="1"/>
          </p:cNvSpPr>
          <p:nvPr>
            <p:ph type="sldNum" sz="quarter" idx="11"/>
          </p:nvPr>
        </p:nvSpPr>
        <p:spPr>
          <a:xfrm>
            <a:off x="4344988" y="6475413"/>
            <a:ext cx="530225" cy="182562"/>
          </a:xfrm>
        </p:spPr>
        <p:txBody>
          <a:bodyPr/>
          <a:lstStyle/>
          <a:p>
            <a:pPr>
              <a:defRPr/>
            </a:pPr>
            <a:r>
              <a:rPr lang="en-US" dirty="0" smtClean="0"/>
              <a:t>Slide </a:t>
            </a:r>
            <a:fld id="{3610F883-F016-429E-AA1E-52A72683FA4F}" type="slidenum">
              <a:rPr lang="en-US" smtClean="0"/>
              <a:pPr>
                <a:defRPr/>
              </a:pPr>
              <a:t>13</a:t>
            </a:fld>
            <a:endParaRPr lang="en-US" dirty="0"/>
          </a:p>
        </p:txBody>
      </p:sp>
      <p:sp>
        <p:nvSpPr>
          <p:cNvPr id="9" name="TextBox 8"/>
          <p:cNvSpPr txBox="1"/>
          <p:nvPr/>
        </p:nvSpPr>
        <p:spPr>
          <a:xfrm>
            <a:off x="1447800" y="3429000"/>
            <a:ext cx="2268378" cy="307777"/>
          </a:xfrm>
          <a:prstGeom prst="rect">
            <a:avLst/>
          </a:prstGeom>
          <a:noFill/>
        </p:spPr>
        <p:txBody>
          <a:bodyPr wrap="none" rtlCol="0">
            <a:spAutoFit/>
          </a:bodyPr>
          <a:lstStyle/>
          <a:p>
            <a:r>
              <a:rPr lang="en-US" sz="1400" dirty="0" smtClean="0"/>
              <a:t>BSS_AC ( 1 STA in BSS_N)</a:t>
            </a:r>
            <a:endParaRPr lang="en-US" sz="1400" dirty="0"/>
          </a:p>
        </p:txBody>
      </p:sp>
      <p:sp>
        <p:nvSpPr>
          <p:cNvPr id="10" name="TextBox 9"/>
          <p:cNvSpPr txBox="1"/>
          <p:nvPr/>
        </p:nvSpPr>
        <p:spPr>
          <a:xfrm>
            <a:off x="1236822" y="3883223"/>
            <a:ext cx="2348785" cy="307777"/>
          </a:xfrm>
          <a:prstGeom prst="rect">
            <a:avLst/>
          </a:prstGeom>
          <a:noFill/>
        </p:spPr>
        <p:txBody>
          <a:bodyPr wrap="none" rtlCol="0">
            <a:spAutoFit/>
          </a:bodyPr>
          <a:lstStyle/>
          <a:p>
            <a:r>
              <a:rPr lang="en-US" sz="1400" dirty="0" smtClean="0"/>
              <a:t>BSS_AC ( 6 STAs in BSS_N)</a:t>
            </a:r>
            <a:endParaRPr lang="en-US" sz="1400" dirty="0"/>
          </a:p>
        </p:txBody>
      </p:sp>
      <p:sp>
        <p:nvSpPr>
          <p:cNvPr id="11" name="Rectangle 5"/>
          <p:cNvSpPr>
            <a:spLocks noGrp="1" noChangeArrowheads="1"/>
          </p:cNvSpPr>
          <p:nvPr>
            <p:ph type="ftr" sz="quarter" idx="10"/>
          </p:nvPr>
        </p:nvSpPr>
        <p:spPr>
          <a:xfrm>
            <a:off x="7253507" y="6475413"/>
            <a:ext cx="1290418" cy="184666"/>
          </a:xfrm>
          <a:ln/>
        </p:spPr>
        <p:txBody>
          <a:bodyPr/>
          <a:lstStyle/>
          <a:p>
            <a:r>
              <a:rPr lang="en-US" dirty="0" smtClean="0"/>
              <a:t>Michelle Gong, </a:t>
            </a:r>
            <a:r>
              <a:rPr lang="en-US" dirty="0"/>
              <a:t>Intel</a:t>
            </a:r>
          </a:p>
        </p:txBody>
      </p:sp>
      <p:sp>
        <p:nvSpPr>
          <p:cNvPr id="12" name="TextBox 11"/>
          <p:cNvSpPr txBox="1"/>
          <p:nvPr/>
        </p:nvSpPr>
        <p:spPr>
          <a:xfrm rot="16200000">
            <a:off x="-561725" y="3762126"/>
            <a:ext cx="2193229" cy="307777"/>
          </a:xfrm>
          <a:prstGeom prst="rect">
            <a:avLst/>
          </a:prstGeom>
          <a:noFill/>
        </p:spPr>
        <p:txBody>
          <a:bodyPr wrap="none" rtlCol="0">
            <a:spAutoFit/>
          </a:bodyPr>
          <a:lstStyle/>
          <a:p>
            <a:r>
              <a:rPr lang="en-US" sz="1400" dirty="0" smtClean="0"/>
              <a:t>Per BSS throughput (Mbps)</a:t>
            </a:r>
            <a:endParaRPr lang="en-US" sz="1400" dirty="0"/>
          </a:p>
        </p:txBody>
      </p:sp>
      <p:sp>
        <p:nvSpPr>
          <p:cNvPr id="13"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a:stretch>
            <a:fillRect/>
          </a:stretch>
        </p:blipFill>
        <p:spPr bwMode="auto">
          <a:xfrm>
            <a:off x="685800" y="1828800"/>
            <a:ext cx="3562350" cy="4333875"/>
          </a:xfrm>
          <a:prstGeom prst="rect">
            <a:avLst/>
          </a:prstGeom>
          <a:noFill/>
          <a:ln w="9525">
            <a:noFill/>
            <a:miter lim="800000"/>
            <a:headEnd/>
            <a:tailEnd/>
          </a:ln>
        </p:spPr>
      </p:pic>
      <p:sp>
        <p:nvSpPr>
          <p:cNvPr id="2" name="Title 1"/>
          <p:cNvSpPr>
            <a:spLocks noGrp="1"/>
          </p:cNvSpPr>
          <p:nvPr>
            <p:ph type="title"/>
          </p:nvPr>
        </p:nvSpPr>
        <p:spPr>
          <a:xfrm>
            <a:off x="381000" y="711200"/>
            <a:ext cx="8237537" cy="889000"/>
          </a:xfrm>
        </p:spPr>
        <p:txBody>
          <a:bodyPr/>
          <a:lstStyle/>
          <a:p>
            <a:r>
              <a:rPr lang="en-US" dirty="0" smtClean="0"/>
              <a:t>Static BW operation(1 STA in BSS_AC, 1 or 6 STAs in BSS_N, both BSSs are fully loaded)</a:t>
            </a:r>
            <a:endParaRPr lang="en-US" dirty="0"/>
          </a:p>
        </p:txBody>
      </p:sp>
      <p:sp>
        <p:nvSpPr>
          <p:cNvPr id="8" name="TextBox 7"/>
          <p:cNvSpPr txBox="1"/>
          <p:nvPr/>
        </p:nvSpPr>
        <p:spPr>
          <a:xfrm>
            <a:off x="4343400" y="2133600"/>
            <a:ext cx="3810000" cy="1200329"/>
          </a:xfrm>
          <a:prstGeom prst="rect">
            <a:avLst/>
          </a:prstGeom>
          <a:noFill/>
        </p:spPr>
        <p:txBody>
          <a:bodyPr wrap="square" rtlCol="0">
            <a:spAutoFit/>
          </a:bodyPr>
          <a:lstStyle/>
          <a:p>
            <a:pPr algn="l"/>
            <a:r>
              <a:rPr lang="en-US" sz="1800" i="0" dirty="0" smtClean="0"/>
              <a:t>The overall throughput of BSS_N does not decrease with an increase in the number of STAs (BSS_N consumes more than 50% medium)</a:t>
            </a:r>
            <a:endParaRPr lang="en-US" sz="1800" i="0" dirty="0"/>
          </a:p>
        </p:txBody>
      </p:sp>
      <p:sp>
        <p:nvSpPr>
          <p:cNvPr id="9" name="TextBox 8"/>
          <p:cNvSpPr txBox="1"/>
          <p:nvPr/>
        </p:nvSpPr>
        <p:spPr>
          <a:xfrm>
            <a:off x="1219200" y="4953000"/>
            <a:ext cx="1734834" cy="307777"/>
          </a:xfrm>
          <a:prstGeom prst="rect">
            <a:avLst/>
          </a:prstGeom>
          <a:noFill/>
        </p:spPr>
        <p:txBody>
          <a:bodyPr wrap="none" rtlCol="0">
            <a:spAutoFit/>
          </a:bodyPr>
          <a:lstStyle/>
          <a:p>
            <a:r>
              <a:rPr lang="en-US" sz="1400" dirty="0" smtClean="0"/>
              <a:t>BSS_N (6 STAs, red)</a:t>
            </a:r>
            <a:endParaRPr lang="en-US" sz="1400" dirty="0"/>
          </a:p>
        </p:txBody>
      </p:sp>
      <p:sp>
        <p:nvSpPr>
          <p:cNvPr id="16" name="TextBox 15"/>
          <p:cNvSpPr txBox="1"/>
          <p:nvPr/>
        </p:nvSpPr>
        <p:spPr>
          <a:xfrm>
            <a:off x="2514600" y="4724400"/>
            <a:ext cx="1828800" cy="307777"/>
          </a:xfrm>
          <a:prstGeom prst="rect">
            <a:avLst/>
          </a:prstGeom>
          <a:noFill/>
        </p:spPr>
        <p:txBody>
          <a:bodyPr wrap="square" rtlCol="0">
            <a:spAutoFit/>
          </a:bodyPr>
          <a:lstStyle/>
          <a:p>
            <a:r>
              <a:rPr lang="en-US" sz="1400" dirty="0" smtClean="0"/>
              <a:t>BSS_N (1 STA, blue)</a:t>
            </a:r>
            <a:endParaRPr lang="en-US" sz="1400" dirty="0"/>
          </a:p>
        </p:txBody>
      </p:sp>
      <p:sp>
        <p:nvSpPr>
          <p:cNvPr id="17" name="TextBox 16"/>
          <p:cNvSpPr txBox="1"/>
          <p:nvPr/>
        </p:nvSpPr>
        <p:spPr>
          <a:xfrm>
            <a:off x="4343400" y="3962400"/>
            <a:ext cx="4114800" cy="1200329"/>
          </a:xfrm>
          <a:prstGeom prst="rect">
            <a:avLst/>
          </a:prstGeom>
          <a:noFill/>
        </p:spPr>
        <p:txBody>
          <a:bodyPr wrap="square" rtlCol="0">
            <a:spAutoFit/>
          </a:bodyPr>
          <a:lstStyle/>
          <a:p>
            <a:pPr algn="l"/>
            <a:r>
              <a:rPr lang="en-US" sz="1800" i="0" dirty="0" smtClean="0"/>
              <a:t>The throughput of BSS_AC decreases due to its reduced transmission opportunity when the number of STAs in BSS_N increases from 1 to 6</a:t>
            </a:r>
            <a:endParaRPr lang="en-US" sz="1800" i="0" dirty="0"/>
          </a:p>
        </p:txBody>
      </p:sp>
      <p:sp>
        <p:nvSpPr>
          <p:cNvPr id="10" name="Slide Number Placeholder 4"/>
          <p:cNvSpPr>
            <a:spLocks noGrp="1"/>
          </p:cNvSpPr>
          <p:nvPr>
            <p:ph type="sldNum" sz="quarter" idx="11"/>
          </p:nvPr>
        </p:nvSpPr>
        <p:spPr>
          <a:xfrm>
            <a:off x="4344988" y="6475413"/>
            <a:ext cx="530225" cy="182562"/>
          </a:xfrm>
        </p:spPr>
        <p:txBody>
          <a:bodyPr/>
          <a:lstStyle/>
          <a:p>
            <a:pPr>
              <a:defRPr/>
            </a:pPr>
            <a:r>
              <a:rPr lang="en-US" dirty="0" smtClean="0"/>
              <a:t>Slide </a:t>
            </a:r>
            <a:fld id="{3610F883-F016-429E-AA1E-52A72683FA4F}" type="slidenum">
              <a:rPr lang="en-US" smtClean="0"/>
              <a:pPr>
                <a:defRPr/>
              </a:pPr>
              <a:t>14</a:t>
            </a:fld>
            <a:endParaRPr lang="en-US" dirty="0"/>
          </a:p>
        </p:txBody>
      </p:sp>
      <p:sp>
        <p:nvSpPr>
          <p:cNvPr id="11" name="TextBox 10"/>
          <p:cNvSpPr txBox="1"/>
          <p:nvPr/>
        </p:nvSpPr>
        <p:spPr>
          <a:xfrm>
            <a:off x="1524000" y="3657600"/>
            <a:ext cx="2223494" cy="307777"/>
          </a:xfrm>
          <a:prstGeom prst="rect">
            <a:avLst/>
          </a:prstGeom>
          <a:noFill/>
        </p:spPr>
        <p:txBody>
          <a:bodyPr wrap="none" rtlCol="0">
            <a:spAutoFit/>
          </a:bodyPr>
          <a:lstStyle/>
          <a:p>
            <a:r>
              <a:rPr lang="en-US" sz="1400" dirty="0" smtClean="0"/>
              <a:t>BSS_AC ( 1STA in BSS_N)</a:t>
            </a:r>
            <a:endParaRPr lang="en-US" sz="1400" dirty="0"/>
          </a:p>
        </p:txBody>
      </p:sp>
      <p:sp>
        <p:nvSpPr>
          <p:cNvPr id="12" name="Rectangle 5"/>
          <p:cNvSpPr>
            <a:spLocks noGrp="1" noChangeArrowheads="1"/>
          </p:cNvSpPr>
          <p:nvPr>
            <p:ph type="ftr" sz="quarter" idx="10"/>
          </p:nvPr>
        </p:nvSpPr>
        <p:spPr>
          <a:xfrm>
            <a:off x="7253507" y="6475413"/>
            <a:ext cx="1290418" cy="184666"/>
          </a:xfrm>
          <a:ln/>
        </p:spPr>
        <p:txBody>
          <a:bodyPr/>
          <a:lstStyle/>
          <a:p>
            <a:r>
              <a:rPr lang="en-US" dirty="0" smtClean="0"/>
              <a:t>Michelle Gong, </a:t>
            </a:r>
            <a:r>
              <a:rPr lang="en-US" dirty="0"/>
              <a:t>Intel</a:t>
            </a:r>
          </a:p>
        </p:txBody>
      </p:sp>
      <p:sp>
        <p:nvSpPr>
          <p:cNvPr id="13" name="TextBox 12"/>
          <p:cNvSpPr txBox="1"/>
          <p:nvPr/>
        </p:nvSpPr>
        <p:spPr>
          <a:xfrm>
            <a:off x="1219200" y="4191000"/>
            <a:ext cx="3076548" cy="307777"/>
          </a:xfrm>
          <a:prstGeom prst="rect">
            <a:avLst/>
          </a:prstGeom>
          <a:noFill/>
        </p:spPr>
        <p:txBody>
          <a:bodyPr wrap="none" rtlCol="0">
            <a:spAutoFit/>
          </a:bodyPr>
          <a:lstStyle/>
          <a:p>
            <a:r>
              <a:rPr lang="en-US" sz="1400" dirty="0" smtClean="0"/>
              <a:t>BSS_AC (6 STAs in BSS_N, light blue)</a:t>
            </a:r>
            <a:endParaRPr lang="en-US" sz="1400" dirty="0"/>
          </a:p>
        </p:txBody>
      </p:sp>
      <p:sp>
        <p:nvSpPr>
          <p:cNvPr id="14" name="TextBox 13"/>
          <p:cNvSpPr txBox="1"/>
          <p:nvPr/>
        </p:nvSpPr>
        <p:spPr>
          <a:xfrm rot="16200000">
            <a:off x="-564703" y="3838326"/>
            <a:ext cx="2193229" cy="307777"/>
          </a:xfrm>
          <a:prstGeom prst="rect">
            <a:avLst/>
          </a:prstGeom>
          <a:noFill/>
        </p:spPr>
        <p:txBody>
          <a:bodyPr wrap="none" rtlCol="0">
            <a:spAutoFit/>
          </a:bodyPr>
          <a:lstStyle/>
          <a:p>
            <a:r>
              <a:rPr lang="en-US" sz="1400" dirty="0" smtClean="0"/>
              <a:t>Per BSS throughput (Mbps)</a:t>
            </a:r>
            <a:endParaRPr lang="en-US" sz="1400" dirty="0"/>
          </a:p>
        </p:txBody>
      </p:sp>
      <p:sp>
        <p:nvSpPr>
          <p:cNvPr id="15"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Static BW operation(3 or 6 STA in BSS_AC, 1 STA in BSS_N, both BSSs are fully loaded)</a:t>
            </a:r>
            <a:endParaRPr lang="en-US" sz="2800"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dirty="0" smtClean="0"/>
              <a:t>Slide </a:t>
            </a:r>
            <a:fld id="{3610F883-F016-429E-AA1E-52A72683FA4F}" type="slidenum">
              <a:rPr lang="en-US" smtClean="0"/>
              <a:pPr>
                <a:defRPr/>
              </a:pPr>
              <a:t>15</a:t>
            </a:fld>
            <a:endParaRPr lang="en-US" dirty="0"/>
          </a:p>
        </p:txBody>
      </p:sp>
      <p:pic>
        <p:nvPicPr>
          <p:cNvPr id="16387" name="Picture 3" descr="image002"/>
          <p:cNvPicPr>
            <a:picLocks noChangeAspect="1" noChangeArrowheads="1"/>
          </p:cNvPicPr>
          <p:nvPr/>
        </p:nvPicPr>
        <p:blipFill>
          <a:blip r:embed="rId2" cstate="print"/>
          <a:srcRect/>
          <a:stretch>
            <a:fillRect/>
          </a:stretch>
        </p:blipFill>
        <p:spPr bwMode="auto">
          <a:xfrm>
            <a:off x="5029200" y="1763948"/>
            <a:ext cx="3505199" cy="4027251"/>
          </a:xfrm>
          <a:prstGeom prst="rect">
            <a:avLst/>
          </a:prstGeom>
          <a:noFill/>
          <a:ln w="9525">
            <a:noFill/>
            <a:miter lim="800000"/>
            <a:headEnd/>
            <a:tailEnd/>
          </a:ln>
        </p:spPr>
      </p:pic>
      <p:pic>
        <p:nvPicPr>
          <p:cNvPr id="16388" name="Picture 4" descr="image004"/>
          <p:cNvPicPr>
            <a:picLocks noChangeAspect="1" noChangeArrowheads="1"/>
          </p:cNvPicPr>
          <p:nvPr/>
        </p:nvPicPr>
        <p:blipFill>
          <a:blip r:embed="rId3" cstate="print"/>
          <a:srcRect/>
          <a:stretch>
            <a:fillRect/>
          </a:stretch>
        </p:blipFill>
        <p:spPr bwMode="auto">
          <a:xfrm>
            <a:off x="990600" y="1765468"/>
            <a:ext cx="3429000" cy="4008047"/>
          </a:xfrm>
          <a:prstGeom prst="rect">
            <a:avLst/>
          </a:prstGeom>
          <a:noFill/>
          <a:ln w="9525">
            <a:noFill/>
            <a:miter lim="800000"/>
            <a:headEnd/>
            <a:tailEnd/>
          </a:ln>
        </p:spPr>
      </p:pic>
      <p:sp>
        <p:nvSpPr>
          <p:cNvPr id="9" name="TextBox 8"/>
          <p:cNvSpPr txBox="1"/>
          <p:nvPr/>
        </p:nvSpPr>
        <p:spPr>
          <a:xfrm>
            <a:off x="1981200" y="2895600"/>
            <a:ext cx="1536062" cy="307777"/>
          </a:xfrm>
          <a:prstGeom prst="rect">
            <a:avLst/>
          </a:prstGeom>
          <a:noFill/>
        </p:spPr>
        <p:txBody>
          <a:bodyPr wrap="none" rtlCol="0">
            <a:spAutoFit/>
          </a:bodyPr>
          <a:lstStyle/>
          <a:p>
            <a:r>
              <a:rPr lang="en-US" sz="1400" dirty="0" smtClean="0"/>
              <a:t>BSS_AC (3 STAs)</a:t>
            </a:r>
            <a:endParaRPr lang="en-US" sz="1400" dirty="0"/>
          </a:p>
        </p:txBody>
      </p:sp>
      <p:sp>
        <p:nvSpPr>
          <p:cNvPr id="10" name="TextBox 9"/>
          <p:cNvSpPr txBox="1"/>
          <p:nvPr/>
        </p:nvSpPr>
        <p:spPr>
          <a:xfrm>
            <a:off x="6172200" y="2743200"/>
            <a:ext cx="1536062" cy="307777"/>
          </a:xfrm>
          <a:prstGeom prst="rect">
            <a:avLst/>
          </a:prstGeom>
          <a:noFill/>
        </p:spPr>
        <p:txBody>
          <a:bodyPr wrap="none" rtlCol="0">
            <a:spAutoFit/>
          </a:bodyPr>
          <a:lstStyle/>
          <a:p>
            <a:r>
              <a:rPr lang="en-US" sz="1400" dirty="0" smtClean="0"/>
              <a:t>BSS_AC (6 STAs)</a:t>
            </a:r>
            <a:endParaRPr lang="en-US" sz="1400" dirty="0"/>
          </a:p>
        </p:txBody>
      </p:sp>
      <p:sp>
        <p:nvSpPr>
          <p:cNvPr id="11" name="TextBox 10"/>
          <p:cNvSpPr txBox="1"/>
          <p:nvPr/>
        </p:nvSpPr>
        <p:spPr>
          <a:xfrm>
            <a:off x="838200" y="5943600"/>
            <a:ext cx="3657600" cy="338554"/>
          </a:xfrm>
          <a:prstGeom prst="rect">
            <a:avLst/>
          </a:prstGeom>
          <a:noFill/>
        </p:spPr>
        <p:txBody>
          <a:bodyPr wrap="square" rtlCol="0">
            <a:spAutoFit/>
          </a:bodyPr>
          <a:lstStyle/>
          <a:p>
            <a:pPr algn="ctr"/>
            <a:r>
              <a:rPr lang="en-US" sz="1600" dirty="0" smtClean="0"/>
              <a:t>BSS_N: ~30% max attainable throughput </a:t>
            </a:r>
          </a:p>
        </p:txBody>
      </p:sp>
      <p:sp>
        <p:nvSpPr>
          <p:cNvPr id="13" name="TextBox 12"/>
          <p:cNvSpPr txBox="1"/>
          <p:nvPr/>
        </p:nvSpPr>
        <p:spPr>
          <a:xfrm>
            <a:off x="1981200" y="4340423"/>
            <a:ext cx="1345305" cy="307777"/>
          </a:xfrm>
          <a:prstGeom prst="rect">
            <a:avLst/>
          </a:prstGeom>
          <a:noFill/>
        </p:spPr>
        <p:txBody>
          <a:bodyPr wrap="none" rtlCol="0">
            <a:spAutoFit/>
          </a:bodyPr>
          <a:lstStyle/>
          <a:p>
            <a:r>
              <a:rPr lang="en-US" sz="1400" dirty="0" smtClean="0"/>
              <a:t>BSS_N (1 STA)</a:t>
            </a:r>
            <a:endParaRPr lang="en-US" sz="1400" dirty="0"/>
          </a:p>
        </p:txBody>
      </p:sp>
      <p:sp>
        <p:nvSpPr>
          <p:cNvPr id="14" name="TextBox 13"/>
          <p:cNvSpPr txBox="1"/>
          <p:nvPr/>
        </p:nvSpPr>
        <p:spPr>
          <a:xfrm>
            <a:off x="6172200" y="4495800"/>
            <a:ext cx="1345305" cy="307777"/>
          </a:xfrm>
          <a:prstGeom prst="rect">
            <a:avLst/>
          </a:prstGeom>
          <a:noFill/>
        </p:spPr>
        <p:txBody>
          <a:bodyPr wrap="none" rtlCol="0">
            <a:spAutoFit/>
          </a:bodyPr>
          <a:lstStyle/>
          <a:p>
            <a:r>
              <a:rPr lang="en-US" sz="1400" dirty="0" smtClean="0"/>
              <a:t>BSS_N (1 STA)</a:t>
            </a:r>
            <a:endParaRPr lang="en-US" sz="1400" dirty="0"/>
          </a:p>
        </p:txBody>
      </p:sp>
      <p:sp>
        <p:nvSpPr>
          <p:cNvPr id="15" name="TextBox 14"/>
          <p:cNvSpPr txBox="1"/>
          <p:nvPr/>
        </p:nvSpPr>
        <p:spPr>
          <a:xfrm>
            <a:off x="4953000" y="5943600"/>
            <a:ext cx="3657600" cy="338554"/>
          </a:xfrm>
          <a:prstGeom prst="rect">
            <a:avLst/>
          </a:prstGeom>
          <a:noFill/>
        </p:spPr>
        <p:txBody>
          <a:bodyPr wrap="square" rtlCol="0">
            <a:spAutoFit/>
          </a:bodyPr>
          <a:lstStyle/>
          <a:p>
            <a:pPr algn="ctr"/>
            <a:r>
              <a:rPr lang="en-US" sz="1600" dirty="0" smtClean="0"/>
              <a:t>BSS_N: ~20% max attainable throughput </a:t>
            </a:r>
          </a:p>
        </p:txBody>
      </p:sp>
      <p:sp>
        <p:nvSpPr>
          <p:cNvPr id="16" name="TextBox 15"/>
          <p:cNvSpPr txBox="1"/>
          <p:nvPr/>
        </p:nvSpPr>
        <p:spPr>
          <a:xfrm rot="16200000">
            <a:off x="3781674" y="3609727"/>
            <a:ext cx="2193229" cy="307777"/>
          </a:xfrm>
          <a:prstGeom prst="rect">
            <a:avLst/>
          </a:prstGeom>
          <a:noFill/>
        </p:spPr>
        <p:txBody>
          <a:bodyPr wrap="none" rtlCol="0">
            <a:spAutoFit/>
          </a:bodyPr>
          <a:lstStyle/>
          <a:p>
            <a:r>
              <a:rPr lang="en-US" sz="1400" dirty="0" smtClean="0"/>
              <a:t>Per BSS throughput (Mbps)</a:t>
            </a:r>
            <a:endParaRPr lang="en-US" sz="1400" dirty="0"/>
          </a:p>
        </p:txBody>
      </p:sp>
      <p:sp>
        <p:nvSpPr>
          <p:cNvPr id="17" name="TextBox 16"/>
          <p:cNvSpPr txBox="1"/>
          <p:nvPr/>
        </p:nvSpPr>
        <p:spPr>
          <a:xfrm rot="16200000">
            <a:off x="-259903" y="3609726"/>
            <a:ext cx="2193229" cy="307777"/>
          </a:xfrm>
          <a:prstGeom prst="rect">
            <a:avLst/>
          </a:prstGeom>
          <a:noFill/>
        </p:spPr>
        <p:txBody>
          <a:bodyPr wrap="none" rtlCol="0">
            <a:spAutoFit/>
          </a:bodyPr>
          <a:lstStyle/>
          <a:p>
            <a:r>
              <a:rPr lang="en-US" sz="1400" dirty="0" smtClean="0"/>
              <a:t>Per BSS throughput (Mbps)</a:t>
            </a:r>
            <a:endParaRPr lang="en-US" sz="1400" dirty="0"/>
          </a:p>
        </p:txBody>
      </p:sp>
      <p:sp>
        <p:nvSpPr>
          <p:cNvPr id="18"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Static BW operation(3 or 6 STA in BSS_AC, 1 STA in BSS_N, both BSSs are fully loaded)</a:t>
            </a:r>
            <a:endParaRPr lang="en-US" sz="2800" dirty="0"/>
          </a:p>
        </p:txBody>
      </p:sp>
      <p:sp>
        <p:nvSpPr>
          <p:cNvPr id="3" name="Content Placeholder 2"/>
          <p:cNvSpPr>
            <a:spLocks noGrp="1"/>
          </p:cNvSpPr>
          <p:nvPr>
            <p:ph idx="1"/>
          </p:nvPr>
        </p:nvSpPr>
        <p:spPr/>
        <p:txBody>
          <a:bodyPr/>
          <a:lstStyle/>
          <a:p>
            <a:r>
              <a:rPr lang="en-US" dirty="0" smtClean="0"/>
              <a:t>When there are more STAs in BSS_AC, the STA in BSS_N consumes more medium time than each of the STA in BSS_AC</a:t>
            </a:r>
          </a:p>
          <a:p>
            <a:pPr lvl="1"/>
            <a:r>
              <a:rPr lang="en-US" dirty="0" smtClean="0"/>
              <a:t>There is less contention in BSS_N. Thus, the STA in BSS_N has more transmission opportunities</a:t>
            </a:r>
            <a:endParaRPr lang="en-US"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16</a:t>
            </a:fld>
            <a:endParaRPr lang="en-US"/>
          </a:p>
        </p:txBody>
      </p:sp>
      <p:sp>
        <p:nvSpPr>
          <p:cNvPr id="6"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838200"/>
          </a:xfrm>
        </p:spPr>
        <p:txBody>
          <a:bodyPr/>
          <a:lstStyle/>
          <a:p>
            <a:r>
              <a:rPr lang="en-US" sz="2800" dirty="0" smtClean="0"/>
              <a:t>Analysis of Static BW operation</a:t>
            </a:r>
            <a:endParaRPr lang="en-US" sz="2800" dirty="0"/>
          </a:p>
        </p:txBody>
      </p:sp>
      <p:sp>
        <p:nvSpPr>
          <p:cNvPr id="3" name="Content Placeholder 2"/>
          <p:cNvSpPr>
            <a:spLocks noGrp="1"/>
          </p:cNvSpPr>
          <p:nvPr>
            <p:ph idx="1"/>
          </p:nvPr>
        </p:nvSpPr>
        <p:spPr>
          <a:xfrm>
            <a:off x="685800" y="1371600"/>
            <a:ext cx="7772400" cy="3124200"/>
          </a:xfrm>
        </p:spPr>
        <p:txBody>
          <a:bodyPr/>
          <a:lstStyle/>
          <a:p>
            <a:r>
              <a:rPr lang="en-US" sz="1900" dirty="0" smtClean="0"/>
              <a:t>Due to different contending STAs, traffic conditions and TXOP durations over different sub-channels,  the </a:t>
            </a:r>
            <a:r>
              <a:rPr lang="en-US" sz="1900" dirty="0" err="1" smtClean="0"/>
              <a:t>backoff</a:t>
            </a:r>
            <a:r>
              <a:rPr lang="en-US" sz="1900" dirty="0" smtClean="0"/>
              <a:t> of 80MHz STAs is independent of the </a:t>
            </a:r>
            <a:r>
              <a:rPr lang="en-US" sz="1900" dirty="0" err="1" smtClean="0"/>
              <a:t>backoff</a:t>
            </a:r>
            <a:r>
              <a:rPr lang="en-US" sz="1900" dirty="0" smtClean="0"/>
              <a:t> of 40MHz STAs except right after an 80MHz transmission or a collision where the 80MHz transmission lasts longer </a:t>
            </a:r>
          </a:p>
          <a:p>
            <a:r>
              <a:rPr lang="en-US" sz="1900" dirty="0" smtClean="0"/>
              <a:t>Because an 80MHz STA senses CCA on secondary channels for PIFS, the 80MHz transmission opportunity over the 40MHz channel is related to the percentage of idle period on the 40MHz channel</a:t>
            </a:r>
          </a:p>
          <a:p>
            <a:pPr lvl="1"/>
            <a:r>
              <a:rPr lang="en-US" sz="1800" dirty="0" smtClean="0"/>
              <a:t>The percentage of idle period on the 40MHz channel decreases when the number of contending STAs or the load in the 40MHz BSS increases</a:t>
            </a:r>
          </a:p>
          <a:p>
            <a:pPr lvl="1"/>
            <a:r>
              <a:rPr lang="en-US" sz="1800" dirty="0" smtClean="0"/>
              <a:t>Thus, </a:t>
            </a:r>
            <a:r>
              <a:rPr lang="en-US" sz="1800" b="1" dirty="0" smtClean="0"/>
              <a:t>Pr(medium is free over a random PIFS period) </a:t>
            </a:r>
            <a:r>
              <a:rPr lang="en-US" sz="1800" dirty="0" smtClean="0"/>
              <a:t>decreases</a:t>
            </a:r>
            <a:endParaRPr lang="en-US" sz="1800"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17</a:t>
            </a:fld>
            <a:endParaRPr lang="en-US"/>
          </a:p>
        </p:txBody>
      </p:sp>
      <p:sp>
        <p:nvSpPr>
          <p:cNvPr id="6" name="Rectangle 5"/>
          <p:cNvSpPr/>
          <p:nvPr/>
        </p:nvSpPr>
        <p:spPr bwMode="auto">
          <a:xfrm>
            <a:off x="3048000" y="5961202"/>
            <a:ext cx="1447800" cy="274320"/>
          </a:xfrm>
          <a:prstGeom prst="rect">
            <a:avLst/>
          </a:prstGeom>
          <a:solidFill>
            <a:schemeClr val="accent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7" name="Rectangle 6"/>
          <p:cNvSpPr/>
          <p:nvPr/>
        </p:nvSpPr>
        <p:spPr bwMode="auto">
          <a:xfrm>
            <a:off x="5715000" y="5961202"/>
            <a:ext cx="457200" cy="274320"/>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i="1" dirty="0" smtClean="0">
                <a:ln w="3175">
                  <a:solidFill>
                    <a:schemeClr val="tx1"/>
                  </a:solidFill>
                </a:ln>
                <a:latin typeface="Verdana" pitchFamily="34" charset="0"/>
              </a:rPr>
              <a:t>slot</a:t>
            </a:r>
            <a:endParaRPr kumimoji="0" lang="en-US" b="0" i="1" u="none" strike="noStrike" cap="none" normalizeH="0" baseline="0" dirty="0" smtClean="0">
              <a:ln w="3175">
                <a:solidFill>
                  <a:schemeClr val="tx1"/>
                </a:solidFill>
              </a:ln>
              <a:solidFill>
                <a:schemeClr val="tx1"/>
              </a:solidFill>
              <a:effectLst/>
              <a:latin typeface="Verdana" pitchFamily="34" charset="0"/>
              <a:cs typeface="Arial" charset="0"/>
            </a:endParaRPr>
          </a:p>
        </p:txBody>
      </p:sp>
      <p:sp>
        <p:nvSpPr>
          <p:cNvPr id="8" name="Rectangle 7"/>
          <p:cNvSpPr/>
          <p:nvPr/>
        </p:nvSpPr>
        <p:spPr bwMode="auto">
          <a:xfrm>
            <a:off x="6172200" y="5961202"/>
            <a:ext cx="457200" cy="274320"/>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9" name="Rectangle 8"/>
          <p:cNvSpPr/>
          <p:nvPr/>
        </p:nvSpPr>
        <p:spPr bwMode="auto">
          <a:xfrm>
            <a:off x="6629400" y="5961202"/>
            <a:ext cx="457200" cy="274320"/>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10" name="Rectangle 9"/>
          <p:cNvSpPr/>
          <p:nvPr/>
        </p:nvSpPr>
        <p:spPr bwMode="auto">
          <a:xfrm>
            <a:off x="7086600" y="5961202"/>
            <a:ext cx="457200" cy="274320"/>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12" name="Rectangle 11"/>
          <p:cNvSpPr/>
          <p:nvPr/>
        </p:nvSpPr>
        <p:spPr bwMode="auto">
          <a:xfrm>
            <a:off x="3657600" y="5123002"/>
            <a:ext cx="457200" cy="274320"/>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0" i="1" u="none" strike="noStrike" cap="none" normalizeH="0" baseline="0" dirty="0" smtClean="0">
                <a:ln w="3175">
                  <a:solidFill>
                    <a:schemeClr val="tx1"/>
                  </a:solidFill>
                </a:ln>
                <a:solidFill>
                  <a:schemeClr val="tx1"/>
                </a:solidFill>
                <a:effectLst/>
                <a:latin typeface="Verdana" pitchFamily="34" charset="0"/>
                <a:cs typeface="Arial" charset="0"/>
              </a:rPr>
              <a:t>slot</a:t>
            </a:r>
          </a:p>
        </p:txBody>
      </p:sp>
      <p:sp>
        <p:nvSpPr>
          <p:cNvPr id="13" name="Rectangle 12"/>
          <p:cNvSpPr/>
          <p:nvPr/>
        </p:nvSpPr>
        <p:spPr bwMode="auto">
          <a:xfrm>
            <a:off x="4114800" y="5123002"/>
            <a:ext cx="457200" cy="274320"/>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14" name="Rectangle 13"/>
          <p:cNvSpPr/>
          <p:nvPr/>
        </p:nvSpPr>
        <p:spPr bwMode="auto">
          <a:xfrm>
            <a:off x="4572000" y="5123002"/>
            <a:ext cx="457200" cy="274320"/>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15" name="Rectangle 14"/>
          <p:cNvSpPr/>
          <p:nvPr/>
        </p:nvSpPr>
        <p:spPr bwMode="auto">
          <a:xfrm>
            <a:off x="5029200" y="5123002"/>
            <a:ext cx="457200" cy="274320"/>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16" name="Rectangle 15"/>
          <p:cNvSpPr/>
          <p:nvPr/>
        </p:nvSpPr>
        <p:spPr bwMode="auto">
          <a:xfrm>
            <a:off x="5486400" y="5123002"/>
            <a:ext cx="457200" cy="274320"/>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17" name="Rectangle 16"/>
          <p:cNvSpPr/>
          <p:nvPr/>
        </p:nvSpPr>
        <p:spPr bwMode="auto">
          <a:xfrm>
            <a:off x="5943600" y="5123002"/>
            <a:ext cx="457200" cy="274320"/>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18" name="Rectangle 17"/>
          <p:cNvSpPr/>
          <p:nvPr/>
        </p:nvSpPr>
        <p:spPr bwMode="auto">
          <a:xfrm>
            <a:off x="5334000" y="5458282"/>
            <a:ext cx="1066800" cy="274320"/>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1" u="none" strike="noStrike" cap="none" normalizeH="0" baseline="0" dirty="0" smtClean="0">
                <a:ln w="3175">
                  <a:solidFill>
                    <a:schemeClr val="tx1"/>
                  </a:solidFill>
                </a:ln>
                <a:solidFill>
                  <a:schemeClr val="tx1"/>
                </a:solidFill>
                <a:effectLst/>
                <a:latin typeface="Verdana" pitchFamily="34" charset="0"/>
                <a:cs typeface="Arial" charset="0"/>
              </a:rPr>
              <a:t>PIFS</a:t>
            </a:r>
          </a:p>
        </p:txBody>
      </p:sp>
      <p:cxnSp>
        <p:nvCxnSpPr>
          <p:cNvPr id="19" name="Straight Connector 18"/>
          <p:cNvCxnSpPr/>
          <p:nvPr/>
        </p:nvCxnSpPr>
        <p:spPr bwMode="auto">
          <a:xfrm rot="5400000">
            <a:off x="6004560" y="5564962"/>
            <a:ext cx="792480" cy="0"/>
          </a:xfrm>
          <a:prstGeom prst="line">
            <a:avLst/>
          </a:prstGeom>
          <a:solidFill>
            <a:schemeClr val="accent1"/>
          </a:solidFill>
          <a:ln w="3175" cap="flat" cmpd="sng" algn="ctr">
            <a:solidFill>
              <a:schemeClr val="tx1"/>
            </a:solidFill>
            <a:prstDash val="sysDash"/>
            <a:round/>
            <a:headEnd type="none" w="med" len="med"/>
            <a:tailEnd type="none" w="med" len="med"/>
          </a:ln>
          <a:effectLst/>
        </p:spPr>
      </p:cxnSp>
      <p:sp>
        <p:nvSpPr>
          <p:cNvPr id="20" name="Rectangle 19"/>
          <p:cNvSpPr/>
          <p:nvPr/>
        </p:nvSpPr>
        <p:spPr>
          <a:xfrm>
            <a:off x="1120756" y="5092522"/>
            <a:ext cx="1991251" cy="307777"/>
          </a:xfrm>
          <a:prstGeom prst="rect">
            <a:avLst/>
          </a:prstGeom>
        </p:spPr>
        <p:txBody>
          <a:bodyPr wrap="none">
            <a:spAutoFit/>
          </a:bodyPr>
          <a:lstStyle/>
          <a:p>
            <a:r>
              <a:rPr lang="en-US" sz="1400" dirty="0" smtClean="0">
                <a:ln w="3175">
                  <a:solidFill>
                    <a:schemeClr val="tx1"/>
                  </a:solidFill>
                </a:ln>
              </a:rPr>
              <a:t>80MHz BSS primary</a:t>
            </a:r>
          </a:p>
        </p:txBody>
      </p:sp>
      <p:sp>
        <p:nvSpPr>
          <p:cNvPr id="21" name="Rectangle 20"/>
          <p:cNvSpPr/>
          <p:nvPr/>
        </p:nvSpPr>
        <p:spPr>
          <a:xfrm>
            <a:off x="1044556" y="5927745"/>
            <a:ext cx="1991251" cy="307777"/>
          </a:xfrm>
          <a:prstGeom prst="rect">
            <a:avLst/>
          </a:prstGeom>
        </p:spPr>
        <p:txBody>
          <a:bodyPr wrap="none">
            <a:spAutoFit/>
          </a:bodyPr>
          <a:lstStyle/>
          <a:p>
            <a:r>
              <a:rPr lang="en-US" sz="1400" dirty="0" smtClean="0">
                <a:ln w="3175">
                  <a:solidFill>
                    <a:schemeClr val="tx1"/>
                  </a:solidFill>
                </a:ln>
              </a:rPr>
              <a:t>40MHz BSS primary</a:t>
            </a:r>
          </a:p>
        </p:txBody>
      </p:sp>
      <p:sp>
        <p:nvSpPr>
          <p:cNvPr id="23" name="Rectangle 22"/>
          <p:cNvSpPr/>
          <p:nvPr/>
        </p:nvSpPr>
        <p:spPr bwMode="auto">
          <a:xfrm>
            <a:off x="4495800" y="5961202"/>
            <a:ext cx="1219200" cy="274320"/>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i="1" dirty="0">
                <a:ln w="3175">
                  <a:solidFill>
                    <a:schemeClr val="tx1"/>
                  </a:solidFill>
                </a:ln>
                <a:latin typeface="Verdana" pitchFamily="34" charset="0"/>
                <a:cs typeface="Arial" charset="0"/>
              </a:rPr>
              <a:t>A</a:t>
            </a:r>
            <a:r>
              <a:rPr kumimoji="0" lang="en-US" sz="1200" b="0" i="1" u="none" strike="noStrike" cap="none" normalizeH="0" baseline="0" dirty="0" smtClean="0">
                <a:ln w="3175">
                  <a:solidFill>
                    <a:schemeClr val="tx1"/>
                  </a:solidFill>
                </a:ln>
                <a:solidFill>
                  <a:schemeClr val="tx1"/>
                </a:solidFill>
                <a:effectLst/>
                <a:latin typeface="Verdana" pitchFamily="34" charset="0"/>
                <a:cs typeface="Arial" charset="0"/>
              </a:rPr>
              <a:t>IFS</a:t>
            </a:r>
          </a:p>
        </p:txBody>
      </p:sp>
      <p:sp>
        <p:nvSpPr>
          <p:cNvPr id="25" name="Rectangle 24"/>
          <p:cNvSpPr/>
          <p:nvPr/>
        </p:nvSpPr>
        <p:spPr bwMode="auto">
          <a:xfrm>
            <a:off x="6399726" y="5105401"/>
            <a:ext cx="1447800" cy="1142999"/>
          </a:xfrm>
          <a:prstGeom prst="rect">
            <a:avLst/>
          </a:prstGeom>
          <a:solidFill>
            <a:schemeClr val="accent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cxnSp>
        <p:nvCxnSpPr>
          <p:cNvPr id="27" name="Straight Connector 26"/>
          <p:cNvCxnSpPr/>
          <p:nvPr/>
        </p:nvCxnSpPr>
        <p:spPr bwMode="auto">
          <a:xfrm>
            <a:off x="3124200" y="5244922"/>
            <a:ext cx="457200" cy="0"/>
          </a:xfrm>
          <a:prstGeom prst="line">
            <a:avLst/>
          </a:prstGeom>
          <a:solidFill>
            <a:schemeClr val="accent1"/>
          </a:solidFill>
          <a:ln w="38100" cap="flat" cmpd="sng" algn="ctr">
            <a:solidFill>
              <a:schemeClr val="tx1"/>
            </a:solidFill>
            <a:prstDash val="sysDot"/>
            <a:round/>
            <a:headEnd type="none" w="sm" len="sm"/>
            <a:tailEnd type="none" w="sm" len="sm"/>
          </a:ln>
          <a:effectLst/>
        </p:spPr>
      </p:cxnSp>
      <p:sp>
        <p:nvSpPr>
          <p:cNvPr id="24"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smtClean="0"/>
              <a:t>Simulation scenario 2</a:t>
            </a:r>
            <a:endParaRPr lang="en-US" dirty="0"/>
          </a:p>
        </p:txBody>
      </p:sp>
      <p:sp>
        <p:nvSpPr>
          <p:cNvPr id="3" name="Content Placeholder 2"/>
          <p:cNvSpPr>
            <a:spLocks noGrp="1"/>
          </p:cNvSpPr>
          <p:nvPr>
            <p:ph idx="1"/>
          </p:nvPr>
        </p:nvSpPr>
        <p:spPr>
          <a:xfrm>
            <a:off x="455613" y="1447800"/>
            <a:ext cx="8237537" cy="914400"/>
          </a:xfrm>
        </p:spPr>
        <p:txBody>
          <a:bodyPr/>
          <a:lstStyle/>
          <a:p>
            <a:pPr>
              <a:buFont typeface="Arial" pitchFamily="34" charset="0"/>
              <a:buChar char="•"/>
            </a:pPr>
            <a:r>
              <a:rPr lang="en-US" dirty="0" smtClean="0"/>
              <a:t>Three 20MHz BSSs (BSS_N, each 40% loaded) and one 80MHz BSS (BSS_AC, fully loaded)</a:t>
            </a:r>
            <a:endParaRPr lang="en-US" dirty="0"/>
          </a:p>
        </p:txBody>
      </p:sp>
      <p:sp>
        <p:nvSpPr>
          <p:cNvPr id="6" name="AutoShape 30"/>
          <p:cNvSpPr>
            <a:spLocks noChangeArrowheads="1"/>
          </p:cNvSpPr>
          <p:nvPr/>
        </p:nvSpPr>
        <p:spPr bwMode="auto">
          <a:xfrm>
            <a:off x="5562600" y="4191000"/>
            <a:ext cx="228600" cy="381000"/>
          </a:xfrm>
          <a:prstGeom prst="triangle">
            <a:avLst>
              <a:gd name="adj" fmla="val 50000"/>
            </a:avLst>
          </a:prstGeom>
          <a:solidFill>
            <a:schemeClr val="folHlink"/>
          </a:solidFill>
          <a:ln w="9525" algn="ctr">
            <a:solidFill>
              <a:schemeClr val="tx1"/>
            </a:solidFill>
            <a:miter lim="800000"/>
            <a:headEnd/>
            <a:tailEnd/>
          </a:ln>
        </p:spPr>
        <p:txBody>
          <a:bodyPr wrap="none" lIns="0" tIns="0" rIns="0" bIns="0" anchor="ctr"/>
          <a:lstStyle/>
          <a:p>
            <a:endParaRPr lang="en-GB"/>
          </a:p>
        </p:txBody>
      </p:sp>
      <p:sp>
        <p:nvSpPr>
          <p:cNvPr id="8" name="AutoShape 32"/>
          <p:cNvSpPr>
            <a:spLocks noChangeArrowheads="1"/>
          </p:cNvSpPr>
          <p:nvPr/>
        </p:nvSpPr>
        <p:spPr bwMode="auto">
          <a:xfrm>
            <a:off x="4267200" y="4419600"/>
            <a:ext cx="228600" cy="457200"/>
          </a:xfrm>
          <a:prstGeom prst="triangle">
            <a:avLst>
              <a:gd name="adj" fmla="val 50000"/>
            </a:avLst>
          </a:prstGeom>
          <a:solidFill>
            <a:schemeClr val="accent1"/>
          </a:solidFill>
          <a:ln w="9525" algn="ctr">
            <a:solidFill>
              <a:schemeClr val="tx1"/>
            </a:solidFill>
            <a:miter lim="800000"/>
            <a:headEnd/>
            <a:tailEnd/>
          </a:ln>
        </p:spPr>
        <p:txBody>
          <a:bodyPr wrap="none" lIns="0" tIns="0" rIns="0" bIns="0" anchor="ctr"/>
          <a:lstStyle/>
          <a:p>
            <a:endParaRPr lang="en-GB"/>
          </a:p>
        </p:txBody>
      </p:sp>
      <p:sp>
        <p:nvSpPr>
          <p:cNvPr id="9" name="Oval 33"/>
          <p:cNvSpPr>
            <a:spLocks noChangeArrowheads="1"/>
          </p:cNvSpPr>
          <p:nvPr/>
        </p:nvSpPr>
        <p:spPr bwMode="auto">
          <a:xfrm>
            <a:off x="3962400" y="3200400"/>
            <a:ext cx="2971800" cy="2819400"/>
          </a:xfrm>
          <a:prstGeom prst="ellipse">
            <a:avLst/>
          </a:prstGeom>
          <a:noFill/>
          <a:ln w="9525" algn="ctr">
            <a:solidFill>
              <a:schemeClr val="tx1"/>
            </a:solidFill>
            <a:prstDash val="dash"/>
            <a:round/>
            <a:headEnd/>
            <a:tailEnd/>
          </a:ln>
        </p:spPr>
        <p:txBody>
          <a:bodyPr wrap="none" lIns="0" tIns="0" rIns="0" bIns="0" anchor="ctr"/>
          <a:lstStyle/>
          <a:p>
            <a:endParaRPr lang="en-GB"/>
          </a:p>
        </p:txBody>
      </p:sp>
      <p:sp>
        <p:nvSpPr>
          <p:cNvPr id="13" name="AutoShape 38"/>
          <p:cNvSpPr>
            <a:spLocks noChangeArrowheads="1"/>
          </p:cNvSpPr>
          <p:nvPr/>
        </p:nvSpPr>
        <p:spPr bwMode="auto">
          <a:xfrm>
            <a:off x="4724400" y="3962400"/>
            <a:ext cx="228600" cy="457200"/>
          </a:xfrm>
          <a:prstGeom prst="triangle">
            <a:avLst>
              <a:gd name="adj" fmla="val 50000"/>
            </a:avLst>
          </a:prstGeom>
          <a:solidFill>
            <a:schemeClr val="accent1"/>
          </a:solidFill>
          <a:ln w="9525" algn="ctr">
            <a:solidFill>
              <a:schemeClr val="tx1"/>
            </a:solidFill>
            <a:miter lim="800000"/>
            <a:headEnd/>
            <a:tailEnd/>
          </a:ln>
        </p:spPr>
        <p:txBody>
          <a:bodyPr wrap="none" lIns="0" tIns="0" rIns="0" bIns="0" anchor="ctr"/>
          <a:lstStyle/>
          <a:p>
            <a:endParaRPr lang="en-GB"/>
          </a:p>
        </p:txBody>
      </p:sp>
      <p:sp>
        <p:nvSpPr>
          <p:cNvPr id="14" name="AutoShape 39"/>
          <p:cNvSpPr>
            <a:spLocks noChangeArrowheads="1"/>
          </p:cNvSpPr>
          <p:nvPr/>
        </p:nvSpPr>
        <p:spPr bwMode="auto">
          <a:xfrm>
            <a:off x="4648200" y="4800600"/>
            <a:ext cx="228600" cy="457200"/>
          </a:xfrm>
          <a:prstGeom prst="triangle">
            <a:avLst>
              <a:gd name="adj" fmla="val 50000"/>
            </a:avLst>
          </a:prstGeom>
          <a:solidFill>
            <a:schemeClr val="accent1"/>
          </a:solidFill>
          <a:ln w="9525" algn="ctr">
            <a:solidFill>
              <a:schemeClr val="tx1"/>
            </a:solidFill>
            <a:miter lim="800000"/>
            <a:headEnd/>
            <a:tailEnd/>
          </a:ln>
        </p:spPr>
        <p:txBody>
          <a:bodyPr wrap="none" lIns="0" tIns="0" rIns="0" bIns="0" anchor="ctr"/>
          <a:lstStyle/>
          <a:p>
            <a:endParaRPr lang="en-GB"/>
          </a:p>
        </p:txBody>
      </p:sp>
      <p:sp>
        <p:nvSpPr>
          <p:cNvPr id="15" name="Oval 40"/>
          <p:cNvSpPr>
            <a:spLocks noChangeArrowheads="1"/>
          </p:cNvSpPr>
          <p:nvPr/>
        </p:nvSpPr>
        <p:spPr bwMode="auto">
          <a:xfrm>
            <a:off x="3124200" y="3200400"/>
            <a:ext cx="2971800" cy="2819400"/>
          </a:xfrm>
          <a:prstGeom prst="ellipse">
            <a:avLst/>
          </a:prstGeom>
          <a:noFill/>
          <a:ln w="9525" algn="ctr">
            <a:solidFill>
              <a:schemeClr val="tx1"/>
            </a:solidFill>
            <a:prstDash val="dash"/>
            <a:round/>
            <a:headEnd/>
            <a:tailEnd/>
          </a:ln>
        </p:spPr>
        <p:txBody>
          <a:bodyPr wrap="none" lIns="0" tIns="0" rIns="0" bIns="0" anchor="ctr"/>
          <a:lstStyle/>
          <a:p>
            <a:endParaRPr lang="en-GB"/>
          </a:p>
        </p:txBody>
      </p:sp>
      <p:sp>
        <p:nvSpPr>
          <p:cNvPr id="16" name="Text Box 41"/>
          <p:cNvSpPr txBox="1">
            <a:spLocks noChangeArrowheads="1"/>
          </p:cNvSpPr>
          <p:nvPr/>
        </p:nvSpPr>
        <p:spPr bwMode="auto">
          <a:xfrm>
            <a:off x="4876800" y="2438400"/>
            <a:ext cx="1981200" cy="738664"/>
          </a:xfrm>
          <a:prstGeom prst="rect">
            <a:avLst/>
          </a:prstGeom>
          <a:noFill/>
          <a:ln w="12700">
            <a:noFill/>
            <a:miter lim="800000"/>
            <a:headEnd type="none" w="sm" len="sm"/>
            <a:tailEnd type="none" w="sm" len="sm"/>
          </a:ln>
        </p:spPr>
        <p:txBody>
          <a:bodyPr>
            <a:spAutoFit/>
          </a:bodyPr>
          <a:lstStyle/>
          <a:p>
            <a:r>
              <a:rPr lang="en-US" sz="1400" i="0" dirty="0" smtClean="0">
                <a:latin typeface="Times New Roman" pitchFamily="18" charset="0"/>
              </a:rPr>
              <a:t>BSS_AC </a:t>
            </a:r>
            <a:r>
              <a:rPr lang="en-US" sz="1400" i="0" dirty="0">
                <a:latin typeface="Times New Roman" pitchFamily="18" charset="0"/>
              </a:rPr>
              <a:t>(11ac)</a:t>
            </a:r>
          </a:p>
          <a:p>
            <a:r>
              <a:rPr lang="en-US" sz="1400" i="0" dirty="0">
                <a:latin typeface="Times New Roman" pitchFamily="18" charset="0"/>
              </a:rPr>
              <a:t>Channels: 36(p)+</a:t>
            </a:r>
            <a:r>
              <a:rPr lang="en-US" sz="1400" i="0" dirty="0" smtClean="0">
                <a:latin typeface="Times New Roman" pitchFamily="18" charset="0"/>
              </a:rPr>
              <a:t>40+44+48</a:t>
            </a:r>
            <a:endParaRPr lang="en-US" sz="1400" i="0" dirty="0">
              <a:latin typeface="Times New Roman" pitchFamily="18" charset="0"/>
            </a:endParaRPr>
          </a:p>
        </p:txBody>
      </p:sp>
      <p:sp>
        <p:nvSpPr>
          <p:cNvPr id="17" name="Text Box 42"/>
          <p:cNvSpPr txBox="1">
            <a:spLocks noChangeArrowheads="1"/>
          </p:cNvSpPr>
          <p:nvPr/>
        </p:nvSpPr>
        <p:spPr bwMode="auto">
          <a:xfrm>
            <a:off x="4367064" y="3657600"/>
            <a:ext cx="982961" cy="307777"/>
          </a:xfrm>
          <a:prstGeom prst="rect">
            <a:avLst/>
          </a:prstGeom>
          <a:noFill/>
          <a:ln w="50800" algn="ctr">
            <a:noFill/>
            <a:miter lim="800000"/>
            <a:headEnd/>
            <a:tailEnd/>
          </a:ln>
        </p:spPr>
        <p:txBody>
          <a:bodyPr wrap="none">
            <a:spAutoFit/>
          </a:bodyPr>
          <a:lstStyle/>
          <a:p>
            <a:r>
              <a:rPr lang="en-US" sz="1400" dirty="0" smtClean="0"/>
              <a:t>AP1 (40)</a:t>
            </a:r>
            <a:endParaRPr lang="en-US" sz="1400" dirty="0"/>
          </a:p>
        </p:txBody>
      </p:sp>
      <p:sp>
        <p:nvSpPr>
          <p:cNvPr id="18" name="Text Box 43"/>
          <p:cNvSpPr txBox="1">
            <a:spLocks noChangeArrowheads="1"/>
          </p:cNvSpPr>
          <p:nvPr/>
        </p:nvSpPr>
        <p:spPr bwMode="auto">
          <a:xfrm>
            <a:off x="5334000" y="3886200"/>
            <a:ext cx="573087" cy="336550"/>
          </a:xfrm>
          <a:prstGeom prst="rect">
            <a:avLst/>
          </a:prstGeom>
          <a:noFill/>
          <a:ln w="50800" algn="ctr">
            <a:noFill/>
            <a:miter lim="800000"/>
            <a:headEnd/>
            <a:tailEnd/>
          </a:ln>
        </p:spPr>
        <p:txBody>
          <a:bodyPr wrap="none">
            <a:spAutoFit/>
          </a:bodyPr>
          <a:lstStyle/>
          <a:p>
            <a:r>
              <a:rPr lang="en-US" sz="1600" dirty="0"/>
              <a:t>AP2</a:t>
            </a:r>
          </a:p>
        </p:txBody>
      </p:sp>
      <p:sp>
        <p:nvSpPr>
          <p:cNvPr id="20" name="Text Box 44"/>
          <p:cNvSpPr txBox="1">
            <a:spLocks noChangeArrowheads="1"/>
          </p:cNvSpPr>
          <p:nvPr/>
        </p:nvSpPr>
        <p:spPr bwMode="auto">
          <a:xfrm>
            <a:off x="4362301" y="5334000"/>
            <a:ext cx="982961" cy="307777"/>
          </a:xfrm>
          <a:prstGeom prst="rect">
            <a:avLst/>
          </a:prstGeom>
          <a:noFill/>
          <a:ln w="50800" algn="ctr">
            <a:noFill/>
            <a:miter lim="800000"/>
            <a:headEnd/>
            <a:tailEnd/>
          </a:ln>
        </p:spPr>
        <p:txBody>
          <a:bodyPr wrap="none">
            <a:spAutoFit/>
          </a:bodyPr>
          <a:lstStyle/>
          <a:p>
            <a:r>
              <a:rPr lang="en-US" sz="1400" dirty="0" smtClean="0"/>
              <a:t>AP4 (48)</a:t>
            </a:r>
            <a:endParaRPr lang="en-US" sz="1400" dirty="0"/>
          </a:p>
        </p:txBody>
      </p:sp>
      <p:sp>
        <p:nvSpPr>
          <p:cNvPr id="21" name="Text Box 42"/>
          <p:cNvSpPr txBox="1">
            <a:spLocks noChangeArrowheads="1"/>
          </p:cNvSpPr>
          <p:nvPr/>
        </p:nvSpPr>
        <p:spPr bwMode="auto">
          <a:xfrm>
            <a:off x="3607221" y="4114800"/>
            <a:ext cx="982961" cy="307777"/>
          </a:xfrm>
          <a:prstGeom prst="rect">
            <a:avLst/>
          </a:prstGeom>
          <a:noFill/>
          <a:ln w="50800" algn="ctr">
            <a:noFill/>
            <a:miter lim="800000"/>
            <a:headEnd/>
            <a:tailEnd/>
          </a:ln>
        </p:spPr>
        <p:txBody>
          <a:bodyPr wrap="none">
            <a:spAutoFit/>
          </a:bodyPr>
          <a:lstStyle/>
          <a:p>
            <a:r>
              <a:rPr lang="en-US" sz="1400" dirty="0" smtClean="0"/>
              <a:t>AP3 (44)</a:t>
            </a:r>
            <a:endParaRPr lang="en-US" sz="1400" dirty="0"/>
          </a:p>
        </p:txBody>
      </p:sp>
      <p:sp>
        <p:nvSpPr>
          <p:cNvPr id="19" name="Slide Number Placeholder 4"/>
          <p:cNvSpPr>
            <a:spLocks noGrp="1"/>
          </p:cNvSpPr>
          <p:nvPr>
            <p:ph type="sldNum" sz="quarter" idx="11"/>
          </p:nvPr>
        </p:nvSpPr>
        <p:spPr>
          <a:xfrm>
            <a:off x="4344988" y="6475413"/>
            <a:ext cx="530225" cy="182562"/>
          </a:xfrm>
        </p:spPr>
        <p:txBody>
          <a:bodyPr/>
          <a:lstStyle/>
          <a:p>
            <a:pPr>
              <a:defRPr/>
            </a:pPr>
            <a:r>
              <a:rPr lang="en-US" smtClean="0"/>
              <a:t>Slide </a:t>
            </a:r>
            <a:fld id="{3610F883-F016-429E-AA1E-52A72683FA4F}" type="slidenum">
              <a:rPr lang="en-US" smtClean="0"/>
              <a:pPr>
                <a:defRPr/>
              </a:pPr>
              <a:t>18</a:t>
            </a:fld>
            <a:endParaRPr lang="en-US"/>
          </a:p>
        </p:txBody>
      </p:sp>
      <p:sp>
        <p:nvSpPr>
          <p:cNvPr id="22" name="Rectangle 5"/>
          <p:cNvSpPr>
            <a:spLocks noGrp="1" noChangeArrowheads="1"/>
          </p:cNvSpPr>
          <p:nvPr>
            <p:ph type="ftr" sz="quarter" idx="10"/>
          </p:nvPr>
        </p:nvSpPr>
        <p:spPr>
          <a:xfrm>
            <a:off x="7253507" y="6475413"/>
            <a:ext cx="1290418" cy="184666"/>
          </a:xfrm>
          <a:ln/>
        </p:spPr>
        <p:txBody>
          <a:bodyPr/>
          <a:lstStyle/>
          <a:p>
            <a:r>
              <a:rPr lang="en-US" dirty="0" smtClean="0"/>
              <a:t>Michelle Gong, </a:t>
            </a:r>
            <a:r>
              <a:rPr lang="en-US" dirty="0"/>
              <a:t>Intel</a:t>
            </a:r>
          </a:p>
        </p:txBody>
      </p:sp>
      <p:sp>
        <p:nvSpPr>
          <p:cNvPr id="23"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1870"/>
            <a:ext cx="8237537" cy="889000"/>
          </a:xfrm>
        </p:spPr>
        <p:txBody>
          <a:bodyPr/>
          <a:lstStyle/>
          <a:p>
            <a:pPr algn="l"/>
            <a:r>
              <a:rPr lang="en-US" sz="2800" dirty="0" smtClean="0"/>
              <a:t>Per BSS throughput, 1 STA in each 20MHz BSS (Static </a:t>
            </a:r>
            <a:r>
              <a:rPr lang="en-US" sz="2800" dirty="0" err="1" smtClean="0"/>
              <a:t>vs</a:t>
            </a:r>
            <a:r>
              <a:rPr lang="en-US" sz="2800" dirty="0" smtClean="0"/>
              <a:t> Dynamic)</a:t>
            </a:r>
            <a:endParaRPr lang="en-US" sz="2800" dirty="0"/>
          </a:p>
        </p:txBody>
      </p:sp>
      <p:pic>
        <p:nvPicPr>
          <p:cNvPr id="5124" name="Picture 4"/>
          <p:cNvPicPr>
            <a:picLocks noChangeAspect="1" noChangeArrowheads="1"/>
          </p:cNvPicPr>
          <p:nvPr/>
        </p:nvPicPr>
        <p:blipFill>
          <a:blip r:embed="rId2" cstate="print"/>
          <a:srcRect/>
          <a:stretch>
            <a:fillRect/>
          </a:stretch>
        </p:blipFill>
        <p:spPr bwMode="auto">
          <a:xfrm>
            <a:off x="4648200" y="1571625"/>
            <a:ext cx="3886200" cy="4347457"/>
          </a:xfrm>
          <a:prstGeom prst="rect">
            <a:avLst/>
          </a:prstGeom>
          <a:noFill/>
        </p:spPr>
      </p:pic>
      <p:pic>
        <p:nvPicPr>
          <p:cNvPr id="5125" name="Picture 5"/>
          <p:cNvPicPr>
            <a:picLocks noChangeAspect="1" noChangeArrowheads="1"/>
          </p:cNvPicPr>
          <p:nvPr/>
        </p:nvPicPr>
        <p:blipFill>
          <a:blip r:embed="rId3" cstate="print"/>
          <a:srcRect/>
          <a:stretch>
            <a:fillRect/>
          </a:stretch>
        </p:blipFill>
        <p:spPr bwMode="auto">
          <a:xfrm>
            <a:off x="457200" y="1571625"/>
            <a:ext cx="3905250" cy="4371975"/>
          </a:xfrm>
          <a:prstGeom prst="rect">
            <a:avLst/>
          </a:prstGeom>
          <a:noFill/>
        </p:spPr>
      </p:pic>
      <p:sp>
        <p:nvSpPr>
          <p:cNvPr id="8" name="TextBox 7"/>
          <p:cNvSpPr txBox="1"/>
          <p:nvPr/>
        </p:nvSpPr>
        <p:spPr>
          <a:xfrm>
            <a:off x="793203" y="5943600"/>
            <a:ext cx="3413115" cy="553998"/>
          </a:xfrm>
          <a:prstGeom prst="rect">
            <a:avLst/>
          </a:prstGeom>
          <a:noFill/>
        </p:spPr>
        <p:txBody>
          <a:bodyPr wrap="none" rtlCol="0">
            <a:spAutoFit/>
          </a:bodyPr>
          <a:lstStyle/>
          <a:p>
            <a:pPr algn="ctr"/>
            <a:r>
              <a:rPr lang="en-US" sz="1600" dirty="0" smtClean="0"/>
              <a:t>Static BW </a:t>
            </a:r>
          </a:p>
          <a:p>
            <a:pPr algn="ctr"/>
            <a:r>
              <a:rPr lang="en-US" sz="1400" dirty="0" smtClean="0"/>
              <a:t>(BSS_AC: ~50% max attainable throughput)</a:t>
            </a:r>
            <a:endParaRPr lang="en-US" sz="1400" dirty="0"/>
          </a:p>
        </p:txBody>
      </p:sp>
      <p:sp>
        <p:nvSpPr>
          <p:cNvPr id="9" name="TextBox 8"/>
          <p:cNvSpPr txBox="1"/>
          <p:nvPr/>
        </p:nvSpPr>
        <p:spPr>
          <a:xfrm>
            <a:off x="6000395" y="5999202"/>
            <a:ext cx="1497526" cy="338554"/>
          </a:xfrm>
          <a:prstGeom prst="rect">
            <a:avLst/>
          </a:prstGeom>
          <a:noFill/>
        </p:spPr>
        <p:txBody>
          <a:bodyPr wrap="none" rtlCol="0">
            <a:spAutoFit/>
          </a:bodyPr>
          <a:lstStyle/>
          <a:p>
            <a:r>
              <a:rPr lang="en-US" sz="1600" dirty="0" smtClean="0"/>
              <a:t>Dynamic BW</a:t>
            </a:r>
            <a:endParaRPr lang="en-US" sz="1600" dirty="0"/>
          </a:p>
        </p:txBody>
      </p:sp>
      <p:sp>
        <p:nvSpPr>
          <p:cNvPr id="7" name="Slide Number Placeholder 4"/>
          <p:cNvSpPr>
            <a:spLocks noGrp="1"/>
          </p:cNvSpPr>
          <p:nvPr>
            <p:ph type="sldNum" sz="quarter" idx="11"/>
          </p:nvPr>
        </p:nvSpPr>
        <p:spPr>
          <a:xfrm>
            <a:off x="4344988" y="6475413"/>
            <a:ext cx="530225" cy="182562"/>
          </a:xfrm>
        </p:spPr>
        <p:txBody>
          <a:bodyPr/>
          <a:lstStyle/>
          <a:p>
            <a:pPr>
              <a:defRPr/>
            </a:pPr>
            <a:r>
              <a:rPr lang="en-US" smtClean="0"/>
              <a:t>Slide </a:t>
            </a:r>
            <a:fld id="{3610F883-F016-429E-AA1E-52A72683FA4F}" type="slidenum">
              <a:rPr lang="en-US" smtClean="0"/>
              <a:pPr>
                <a:defRPr/>
              </a:pPr>
              <a:t>19</a:t>
            </a:fld>
            <a:endParaRPr lang="en-US"/>
          </a:p>
        </p:txBody>
      </p:sp>
      <p:sp>
        <p:nvSpPr>
          <p:cNvPr id="10" name="TextBox 9"/>
          <p:cNvSpPr txBox="1"/>
          <p:nvPr/>
        </p:nvSpPr>
        <p:spPr>
          <a:xfrm>
            <a:off x="6248400" y="2743200"/>
            <a:ext cx="843501" cy="307777"/>
          </a:xfrm>
          <a:prstGeom prst="rect">
            <a:avLst/>
          </a:prstGeom>
          <a:noFill/>
        </p:spPr>
        <p:txBody>
          <a:bodyPr wrap="none" rtlCol="0">
            <a:spAutoFit/>
          </a:bodyPr>
          <a:lstStyle/>
          <a:p>
            <a:r>
              <a:rPr lang="en-US" sz="1400" dirty="0" smtClean="0"/>
              <a:t>BSS_AC</a:t>
            </a:r>
            <a:endParaRPr lang="en-US" sz="1400" dirty="0"/>
          </a:p>
        </p:txBody>
      </p:sp>
      <p:sp>
        <p:nvSpPr>
          <p:cNvPr id="11" name="TextBox 10"/>
          <p:cNvSpPr txBox="1"/>
          <p:nvPr/>
        </p:nvSpPr>
        <p:spPr>
          <a:xfrm>
            <a:off x="6400800" y="4569023"/>
            <a:ext cx="723275" cy="307777"/>
          </a:xfrm>
          <a:prstGeom prst="rect">
            <a:avLst/>
          </a:prstGeom>
          <a:noFill/>
        </p:spPr>
        <p:txBody>
          <a:bodyPr wrap="none" rtlCol="0">
            <a:spAutoFit/>
          </a:bodyPr>
          <a:lstStyle/>
          <a:p>
            <a:r>
              <a:rPr lang="en-US" sz="1400" dirty="0" smtClean="0"/>
              <a:t>BSS_N</a:t>
            </a:r>
            <a:endParaRPr lang="en-US" sz="1400" dirty="0"/>
          </a:p>
        </p:txBody>
      </p:sp>
      <p:sp>
        <p:nvSpPr>
          <p:cNvPr id="12" name="TextBox 11"/>
          <p:cNvSpPr txBox="1"/>
          <p:nvPr/>
        </p:nvSpPr>
        <p:spPr>
          <a:xfrm>
            <a:off x="2133600" y="2667000"/>
            <a:ext cx="843501" cy="307777"/>
          </a:xfrm>
          <a:prstGeom prst="rect">
            <a:avLst/>
          </a:prstGeom>
          <a:noFill/>
        </p:spPr>
        <p:txBody>
          <a:bodyPr wrap="none" rtlCol="0">
            <a:spAutoFit/>
          </a:bodyPr>
          <a:lstStyle/>
          <a:p>
            <a:r>
              <a:rPr lang="en-US" sz="1400" dirty="0" smtClean="0"/>
              <a:t>BSS_AC</a:t>
            </a:r>
            <a:endParaRPr lang="en-US" sz="1400" dirty="0"/>
          </a:p>
        </p:txBody>
      </p:sp>
      <p:sp>
        <p:nvSpPr>
          <p:cNvPr id="13" name="TextBox 12"/>
          <p:cNvSpPr txBox="1"/>
          <p:nvPr/>
        </p:nvSpPr>
        <p:spPr>
          <a:xfrm>
            <a:off x="2057400" y="4492823"/>
            <a:ext cx="723275" cy="307777"/>
          </a:xfrm>
          <a:prstGeom prst="rect">
            <a:avLst/>
          </a:prstGeom>
          <a:noFill/>
        </p:spPr>
        <p:txBody>
          <a:bodyPr wrap="none" rtlCol="0">
            <a:spAutoFit/>
          </a:bodyPr>
          <a:lstStyle/>
          <a:p>
            <a:r>
              <a:rPr lang="en-US" sz="1400" dirty="0" smtClean="0"/>
              <a:t>BSS_N</a:t>
            </a:r>
            <a:endParaRPr lang="en-US" sz="1400" dirty="0"/>
          </a:p>
        </p:txBody>
      </p:sp>
      <p:sp>
        <p:nvSpPr>
          <p:cNvPr id="14" name="Rectangle 5"/>
          <p:cNvSpPr>
            <a:spLocks noGrp="1" noChangeArrowheads="1"/>
          </p:cNvSpPr>
          <p:nvPr>
            <p:ph type="ftr" sz="quarter" idx="10"/>
          </p:nvPr>
        </p:nvSpPr>
        <p:spPr>
          <a:xfrm>
            <a:off x="7253507" y="6475413"/>
            <a:ext cx="1290418" cy="184666"/>
          </a:xfrm>
          <a:ln/>
        </p:spPr>
        <p:txBody>
          <a:bodyPr/>
          <a:lstStyle/>
          <a:p>
            <a:r>
              <a:rPr lang="en-US" dirty="0" smtClean="0"/>
              <a:t>Michelle Gong, </a:t>
            </a:r>
            <a:r>
              <a:rPr lang="en-US" dirty="0"/>
              <a:t>Intel</a:t>
            </a:r>
          </a:p>
        </p:txBody>
      </p:sp>
      <p:sp>
        <p:nvSpPr>
          <p:cNvPr id="15"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Overview of medium access scheme for wider bandwidth</a:t>
            </a:r>
          </a:p>
          <a:p>
            <a:r>
              <a:rPr lang="en-US" dirty="0" smtClean="0"/>
              <a:t>Simulation scenario 1</a:t>
            </a:r>
          </a:p>
          <a:p>
            <a:pPr lvl="1"/>
            <a:r>
              <a:rPr lang="en-US" dirty="0" smtClean="0"/>
              <a:t>One 40MHz BSS (BSS_N) and one 80MHz BSS (BSS_AC)</a:t>
            </a:r>
          </a:p>
          <a:p>
            <a:r>
              <a:rPr lang="en-US" dirty="0" smtClean="0"/>
              <a:t>Simulation scenario 2</a:t>
            </a:r>
          </a:p>
          <a:p>
            <a:pPr lvl="1"/>
            <a:r>
              <a:rPr lang="en-US" dirty="0" smtClean="0"/>
              <a:t>Three 20MHz BSSs (BSS_N) and one 80MHz BSS (BSS_AC)</a:t>
            </a:r>
          </a:p>
          <a:p>
            <a:r>
              <a:rPr lang="en-US" dirty="0" smtClean="0"/>
              <a:t>Conclusions</a:t>
            </a:r>
            <a:endParaRPr lang="en-US"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2</a:t>
            </a:fld>
            <a:endParaRPr lang="en-US"/>
          </a:p>
        </p:txBody>
      </p:sp>
      <p:sp>
        <p:nvSpPr>
          <p:cNvPr id="6"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7" name="Picture 3"/>
          <p:cNvPicPr>
            <a:picLocks noChangeAspect="1" noChangeArrowheads="1"/>
          </p:cNvPicPr>
          <p:nvPr/>
        </p:nvPicPr>
        <p:blipFill>
          <a:blip r:embed="rId2" cstate="print"/>
          <a:srcRect/>
          <a:stretch>
            <a:fillRect/>
          </a:stretch>
        </p:blipFill>
        <p:spPr bwMode="auto">
          <a:xfrm>
            <a:off x="914400" y="1600200"/>
            <a:ext cx="3276600" cy="4123867"/>
          </a:xfrm>
          <a:prstGeom prst="rect">
            <a:avLst/>
          </a:prstGeom>
          <a:noFill/>
          <a:ln w="9525">
            <a:noFill/>
            <a:miter lim="800000"/>
            <a:headEnd/>
            <a:tailEnd/>
          </a:ln>
        </p:spPr>
      </p:pic>
      <p:sp>
        <p:nvSpPr>
          <p:cNvPr id="2" name="Title 1"/>
          <p:cNvSpPr>
            <a:spLocks noGrp="1"/>
          </p:cNvSpPr>
          <p:nvPr>
            <p:ph type="title"/>
          </p:nvPr>
        </p:nvSpPr>
        <p:spPr>
          <a:xfrm>
            <a:off x="685800" y="533400"/>
            <a:ext cx="7772400" cy="1066800"/>
          </a:xfrm>
        </p:spPr>
        <p:txBody>
          <a:bodyPr/>
          <a:lstStyle/>
          <a:p>
            <a:pPr algn="l"/>
            <a:r>
              <a:rPr lang="en-US" sz="2800" dirty="0" smtClean="0"/>
              <a:t>Per BSS throughput, 6 STAs in each 20MHz BSS (Static </a:t>
            </a:r>
            <a:r>
              <a:rPr lang="en-US" sz="2800" dirty="0" err="1" smtClean="0"/>
              <a:t>vs</a:t>
            </a:r>
            <a:r>
              <a:rPr lang="en-US" sz="2800" dirty="0" smtClean="0"/>
              <a:t> Dynamic)</a:t>
            </a:r>
            <a:endParaRPr lang="en-US" sz="2800" dirty="0"/>
          </a:p>
        </p:txBody>
      </p:sp>
      <p:pic>
        <p:nvPicPr>
          <p:cNvPr id="4" name="Picture 3"/>
          <p:cNvPicPr>
            <a:picLocks noChangeAspect="1" noChangeArrowheads="1"/>
          </p:cNvPicPr>
          <p:nvPr/>
        </p:nvPicPr>
        <p:blipFill>
          <a:blip r:embed="rId3" cstate="print"/>
          <a:srcRect/>
          <a:stretch>
            <a:fillRect/>
          </a:stretch>
        </p:blipFill>
        <p:spPr bwMode="auto">
          <a:xfrm>
            <a:off x="4876800" y="1600200"/>
            <a:ext cx="3657600" cy="4175655"/>
          </a:xfrm>
          <a:prstGeom prst="rect">
            <a:avLst/>
          </a:prstGeom>
          <a:noFill/>
          <a:ln w="9525">
            <a:noFill/>
            <a:miter lim="800000"/>
            <a:headEnd/>
            <a:tailEnd/>
          </a:ln>
        </p:spPr>
      </p:pic>
      <p:sp>
        <p:nvSpPr>
          <p:cNvPr id="5" name="TextBox 4"/>
          <p:cNvSpPr txBox="1"/>
          <p:nvPr/>
        </p:nvSpPr>
        <p:spPr>
          <a:xfrm>
            <a:off x="609600" y="5867400"/>
            <a:ext cx="3886200" cy="584775"/>
          </a:xfrm>
          <a:prstGeom prst="rect">
            <a:avLst/>
          </a:prstGeom>
          <a:noFill/>
        </p:spPr>
        <p:txBody>
          <a:bodyPr wrap="square" rtlCol="0">
            <a:spAutoFit/>
          </a:bodyPr>
          <a:lstStyle/>
          <a:p>
            <a:pPr algn="ctr"/>
            <a:r>
              <a:rPr lang="en-US" sz="1600" dirty="0" smtClean="0"/>
              <a:t>Static BW</a:t>
            </a:r>
          </a:p>
          <a:p>
            <a:pPr algn="ctr"/>
            <a:r>
              <a:rPr lang="en-US" sz="1600" dirty="0" smtClean="0"/>
              <a:t>(BSS_AC: ~23% max attainable throughput)</a:t>
            </a:r>
          </a:p>
        </p:txBody>
      </p:sp>
      <p:sp>
        <p:nvSpPr>
          <p:cNvPr id="6" name="TextBox 5"/>
          <p:cNvSpPr txBox="1"/>
          <p:nvPr/>
        </p:nvSpPr>
        <p:spPr>
          <a:xfrm>
            <a:off x="6000395" y="5943600"/>
            <a:ext cx="1497526" cy="338554"/>
          </a:xfrm>
          <a:prstGeom prst="rect">
            <a:avLst/>
          </a:prstGeom>
          <a:noFill/>
        </p:spPr>
        <p:txBody>
          <a:bodyPr wrap="none" rtlCol="0">
            <a:spAutoFit/>
          </a:bodyPr>
          <a:lstStyle/>
          <a:p>
            <a:r>
              <a:rPr lang="en-US" sz="1600" dirty="0" smtClean="0"/>
              <a:t>Dynamic BW</a:t>
            </a:r>
            <a:endParaRPr lang="en-US" sz="1600" dirty="0"/>
          </a:p>
        </p:txBody>
      </p:sp>
      <p:sp>
        <p:nvSpPr>
          <p:cNvPr id="7" name="Slide Number Placeholder 4"/>
          <p:cNvSpPr>
            <a:spLocks noGrp="1"/>
          </p:cNvSpPr>
          <p:nvPr>
            <p:ph type="sldNum" sz="quarter" idx="11"/>
          </p:nvPr>
        </p:nvSpPr>
        <p:spPr>
          <a:xfrm>
            <a:off x="4344988" y="6475413"/>
            <a:ext cx="530225" cy="182562"/>
          </a:xfrm>
        </p:spPr>
        <p:txBody>
          <a:bodyPr/>
          <a:lstStyle/>
          <a:p>
            <a:pPr>
              <a:defRPr/>
            </a:pPr>
            <a:r>
              <a:rPr lang="en-US" smtClean="0"/>
              <a:t>Slide </a:t>
            </a:r>
            <a:fld id="{3610F883-F016-429E-AA1E-52A72683FA4F}" type="slidenum">
              <a:rPr lang="en-US" smtClean="0"/>
              <a:pPr>
                <a:defRPr/>
              </a:pPr>
              <a:t>20</a:t>
            </a:fld>
            <a:endParaRPr lang="en-US"/>
          </a:p>
        </p:txBody>
      </p:sp>
      <p:sp>
        <p:nvSpPr>
          <p:cNvPr id="8" name="Rectangle 7"/>
          <p:cNvSpPr/>
          <p:nvPr/>
        </p:nvSpPr>
        <p:spPr>
          <a:xfrm>
            <a:off x="6477000" y="2895600"/>
            <a:ext cx="934871" cy="338554"/>
          </a:xfrm>
          <a:prstGeom prst="rect">
            <a:avLst/>
          </a:prstGeom>
        </p:spPr>
        <p:txBody>
          <a:bodyPr wrap="none">
            <a:spAutoFit/>
          </a:bodyPr>
          <a:lstStyle/>
          <a:p>
            <a:r>
              <a:rPr lang="en-US" sz="1600" dirty="0" smtClean="0"/>
              <a:t>BSS_AC</a:t>
            </a:r>
            <a:endParaRPr lang="en-US" sz="1600" dirty="0"/>
          </a:p>
        </p:txBody>
      </p:sp>
      <p:sp>
        <p:nvSpPr>
          <p:cNvPr id="10" name="Rectangle 9"/>
          <p:cNvSpPr/>
          <p:nvPr/>
        </p:nvSpPr>
        <p:spPr>
          <a:xfrm>
            <a:off x="6629400" y="4157246"/>
            <a:ext cx="798617" cy="338554"/>
          </a:xfrm>
          <a:prstGeom prst="rect">
            <a:avLst/>
          </a:prstGeom>
        </p:spPr>
        <p:txBody>
          <a:bodyPr wrap="none">
            <a:spAutoFit/>
          </a:bodyPr>
          <a:lstStyle/>
          <a:p>
            <a:r>
              <a:rPr lang="en-US" sz="1600" dirty="0" smtClean="0"/>
              <a:t>BSS_N</a:t>
            </a:r>
            <a:endParaRPr lang="en-US" sz="1600" dirty="0"/>
          </a:p>
        </p:txBody>
      </p:sp>
      <p:sp>
        <p:nvSpPr>
          <p:cNvPr id="11" name="Rectangle 10"/>
          <p:cNvSpPr/>
          <p:nvPr/>
        </p:nvSpPr>
        <p:spPr>
          <a:xfrm>
            <a:off x="2209800" y="4114800"/>
            <a:ext cx="798617" cy="338554"/>
          </a:xfrm>
          <a:prstGeom prst="rect">
            <a:avLst/>
          </a:prstGeom>
        </p:spPr>
        <p:txBody>
          <a:bodyPr wrap="none">
            <a:spAutoFit/>
          </a:bodyPr>
          <a:lstStyle/>
          <a:p>
            <a:r>
              <a:rPr lang="en-US" sz="1600" dirty="0" smtClean="0"/>
              <a:t>BSS_N</a:t>
            </a:r>
            <a:endParaRPr lang="en-US" sz="1600" dirty="0"/>
          </a:p>
        </p:txBody>
      </p:sp>
      <p:sp>
        <p:nvSpPr>
          <p:cNvPr id="12" name="Rectangle 5"/>
          <p:cNvSpPr>
            <a:spLocks noGrp="1" noChangeArrowheads="1"/>
          </p:cNvSpPr>
          <p:nvPr>
            <p:ph type="ftr" sz="quarter" idx="10"/>
          </p:nvPr>
        </p:nvSpPr>
        <p:spPr>
          <a:xfrm>
            <a:off x="7253507" y="6475413"/>
            <a:ext cx="1290418" cy="184666"/>
          </a:xfrm>
          <a:ln/>
        </p:spPr>
        <p:txBody>
          <a:bodyPr/>
          <a:lstStyle/>
          <a:p>
            <a:r>
              <a:rPr lang="en-US" dirty="0" smtClean="0"/>
              <a:t>Michelle Gong, </a:t>
            </a:r>
            <a:r>
              <a:rPr lang="en-US" dirty="0"/>
              <a:t>Intel</a:t>
            </a:r>
          </a:p>
        </p:txBody>
      </p:sp>
      <p:sp>
        <p:nvSpPr>
          <p:cNvPr id="9" name="Rectangle 8"/>
          <p:cNvSpPr/>
          <p:nvPr/>
        </p:nvSpPr>
        <p:spPr>
          <a:xfrm>
            <a:off x="2133600" y="3276600"/>
            <a:ext cx="934871" cy="338554"/>
          </a:xfrm>
          <a:prstGeom prst="rect">
            <a:avLst/>
          </a:prstGeom>
        </p:spPr>
        <p:txBody>
          <a:bodyPr wrap="none">
            <a:spAutoFit/>
          </a:bodyPr>
          <a:lstStyle/>
          <a:p>
            <a:r>
              <a:rPr lang="en-US" sz="1600" dirty="0" smtClean="0"/>
              <a:t>BSS_AC</a:t>
            </a:r>
            <a:endParaRPr lang="en-US" sz="1600" dirty="0"/>
          </a:p>
        </p:txBody>
      </p:sp>
      <p:sp>
        <p:nvSpPr>
          <p:cNvPr id="13"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Analysis of scenario 2</a:t>
            </a:r>
            <a:endParaRPr lang="en-US" dirty="0"/>
          </a:p>
        </p:txBody>
      </p:sp>
      <p:sp>
        <p:nvSpPr>
          <p:cNvPr id="3" name="Content Placeholder 2"/>
          <p:cNvSpPr>
            <a:spLocks noGrp="1"/>
          </p:cNvSpPr>
          <p:nvPr>
            <p:ph idx="1"/>
          </p:nvPr>
        </p:nvSpPr>
        <p:spPr>
          <a:xfrm>
            <a:off x="533400" y="1143000"/>
            <a:ext cx="8001000" cy="3581400"/>
          </a:xfrm>
        </p:spPr>
        <p:txBody>
          <a:bodyPr/>
          <a:lstStyle/>
          <a:p>
            <a:r>
              <a:rPr lang="en-US" dirty="0" smtClean="0"/>
              <a:t>Dynamic BW:</a:t>
            </a:r>
          </a:p>
          <a:p>
            <a:pPr lvl="1"/>
            <a:r>
              <a:rPr lang="en-US" sz="1700" dirty="0" smtClean="0"/>
              <a:t>Throughput of 20MHz BSSs is not affected by BSS_AC</a:t>
            </a:r>
          </a:p>
          <a:p>
            <a:pPr lvl="1"/>
            <a:r>
              <a:rPr lang="en-US" sz="1700" dirty="0" smtClean="0"/>
              <a:t>80MHz BSS_AC operates over its primary channel at all times</a:t>
            </a:r>
          </a:p>
          <a:p>
            <a:pPr lvl="2"/>
            <a:r>
              <a:rPr lang="en-US" sz="1700" dirty="0" smtClean="0"/>
              <a:t>Due to asynchronous operation on different secondary channels, BSS_AC gains access to 40MHz and 80MHz BW from time to time</a:t>
            </a:r>
          </a:p>
          <a:p>
            <a:r>
              <a:rPr lang="en-US" dirty="0" smtClean="0"/>
              <a:t>Static BW:</a:t>
            </a:r>
          </a:p>
          <a:p>
            <a:pPr lvl="1"/>
            <a:r>
              <a:rPr lang="en-US" sz="1700" dirty="0" smtClean="0"/>
              <a:t>Throughput of 20MHz BSSs is not affected by BSS_AC </a:t>
            </a:r>
          </a:p>
          <a:p>
            <a:pPr lvl="1"/>
            <a:r>
              <a:rPr lang="en-US" sz="1700" dirty="0" smtClean="0"/>
              <a:t>Throughput of 80MHz BSS_AC decreases more significantly when it needs to contend with more STAs in more BSSs</a:t>
            </a:r>
          </a:p>
          <a:p>
            <a:pPr lvl="2"/>
            <a:r>
              <a:rPr lang="en-US" sz="1600" b="1" dirty="0" smtClean="0"/>
              <a:t>Pr(medium is free over a random PIFS period on all secondary channels) </a:t>
            </a:r>
            <a:r>
              <a:rPr lang="en-US" sz="1600" dirty="0" smtClean="0"/>
              <a:t>decreases more significantly with a decrease in available idle time on each secondary channel </a:t>
            </a:r>
            <a:endParaRPr lang="en-US" sz="1600"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21</a:t>
            </a:fld>
            <a:endParaRPr lang="en-US"/>
          </a:p>
        </p:txBody>
      </p:sp>
      <p:sp>
        <p:nvSpPr>
          <p:cNvPr id="6" name="Rectangle 5"/>
          <p:cNvSpPr/>
          <p:nvPr/>
        </p:nvSpPr>
        <p:spPr bwMode="auto">
          <a:xfrm>
            <a:off x="2133600" y="5380220"/>
            <a:ext cx="914400" cy="304800"/>
          </a:xfrm>
          <a:prstGeom prst="rect">
            <a:avLst/>
          </a:prstGeom>
          <a:solidFill>
            <a:schemeClr val="accent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7" name="Rectangle 6"/>
          <p:cNvSpPr/>
          <p:nvPr/>
        </p:nvSpPr>
        <p:spPr bwMode="auto">
          <a:xfrm>
            <a:off x="2743200" y="5685020"/>
            <a:ext cx="1447800" cy="274320"/>
          </a:xfrm>
          <a:prstGeom prst="rect">
            <a:avLst/>
          </a:prstGeom>
          <a:solidFill>
            <a:schemeClr val="accent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8" name="Rectangle 7"/>
          <p:cNvSpPr/>
          <p:nvPr/>
        </p:nvSpPr>
        <p:spPr bwMode="auto">
          <a:xfrm>
            <a:off x="3352800" y="5973580"/>
            <a:ext cx="1066800" cy="274820"/>
          </a:xfrm>
          <a:prstGeom prst="rect">
            <a:avLst/>
          </a:prstGeom>
          <a:solidFill>
            <a:schemeClr val="accent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9" name="Rectangle 8"/>
          <p:cNvSpPr/>
          <p:nvPr/>
        </p:nvSpPr>
        <p:spPr bwMode="auto">
          <a:xfrm>
            <a:off x="2133600" y="5961202"/>
            <a:ext cx="838200" cy="287198"/>
          </a:xfrm>
          <a:prstGeom prst="rect">
            <a:avLst/>
          </a:prstGeom>
          <a:solidFill>
            <a:schemeClr val="accent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10" name="Rectangle 9"/>
          <p:cNvSpPr/>
          <p:nvPr/>
        </p:nvSpPr>
        <p:spPr bwMode="auto">
          <a:xfrm>
            <a:off x="4648200" y="4953000"/>
            <a:ext cx="1752600" cy="1295400"/>
          </a:xfrm>
          <a:prstGeom prst="rect">
            <a:avLst/>
          </a:prstGeom>
          <a:solidFill>
            <a:schemeClr val="accent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11" name="Rectangle 10"/>
          <p:cNvSpPr/>
          <p:nvPr/>
        </p:nvSpPr>
        <p:spPr bwMode="auto">
          <a:xfrm>
            <a:off x="7239000" y="5334000"/>
            <a:ext cx="914400" cy="304800"/>
          </a:xfrm>
          <a:prstGeom prst="rect">
            <a:avLst/>
          </a:prstGeom>
          <a:solidFill>
            <a:schemeClr val="accent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12" name="Rectangle 11"/>
          <p:cNvSpPr/>
          <p:nvPr/>
        </p:nvSpPr>
        <p:spPr bwMode="auto">
          <a:xfrm>
            <a:off x="7391400" y="5991182"/>
            <a:ext cx="838200" cy="287198"/>
          </a:xfrm>
          <a:prstGeom prst="rect">
            <a:avLst/>
          </a:prstGeom>
          <a:solidFill>
            <a:schemeClr val="accent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13" name="Rectangle 12"/>
          <p:cNvSpPr/>
          <p:nvPr/>
        </p:nvSpPr>
        <p:spPr bwMode="auto">
          <a:xfrm>
            <a:off x="6934200" y="5655040"/>
            <a:ext cx="914400" cy="304800"/>
          </a:xfrm>
          <a:prstGeom prst="rect">
            <a:avLst/>
          </a:prstGeom>
          <a:solidFill>
            <a:schemeClr val="accent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15" name="Text Box 8"/>
          <p:cNvSpPr txBox="1">
            <a:spLocks noChangeArrowheads="1"/>
          </p:cNvSpPr>
          <p:nvPr/>
        </p:nvSpPr>
        <p:spPr bwMode="auto">
          <a:xfrm>
            <a:off x="762000" y="4953000"/>
            <a:ext cx="1447800" cy="304800"/>
          </a:xfrm>
          <a:prstGeom prst="rect">
            <a:avLst/>
          </a:prstGeom>
          <a:noFill/>
          <a:ln w="9525" algn="ctr">
            <a:noFill/>
            <a:miter lim="800000"/>
            <a:headEnd/>
            <a:tailEnd/>
          </a:ln>
          <a:effectLst/>
        </p:spPr>
        <p:txBody>
          <a:bodyPr wrap="square">
            <a:spAutoFit/>
          </a:bodyPr>
          <a:lstStyle/>
          <a:p>
            <a:pPr eaLnBrk="1" hangingPunct="1">
              <a:spcBef>
                <a:spcPct val="50000"/>
              </a:spcBef>
            </a:pPr>
            <a:r>
              <a:rPr lang="fr-FR" sz="1400" i="0" dirty="0" err="1" smtClean="0">
                <a:latin typeface="Arial" charset="0"/>
                <a:ea typeface="MS PGothic" pitchFamily="34" charset="-128"/>
              </a:rPr>
              <a:t>Primary</a:t>
            </a:r>
            <a:r>
              <a:rPr lang="fr-FR" sz="1400" i="0" dirty="0" smtClean="0">
                <a:latin typeface="Arial" charset="0"/>
                <a:ea typeface="MS PGothic" pitchFamily="34" charset="-128"/>
              </a:rPr>
              <a:t> (36)</a:t>
            </a:r>
            <a:endParaRPr lang="fr-FR" sz="1400" i="0" dirty="0">
              <a:latin typeface="Arial" charset="0"/>
              <a:ea typeface="MS PGothic" pitchFamily="34" charset="-128"/>
            </a:endParaRPr>
          </a:p>
        </p:txBody>
      </p:sp>
      <p:sp>
        <p:nvSpPr>
          <p:cNvPr id="16" name="Text Box 10"/>
          <p:cNvSpPr txBox="1">
            <a:spLocks noChangeArrowheads="1"/>
          </p:cNvSpPr>
          <p:nvPr/>
        </p:nvSpPr>
        <p:spPr bwMode="auto">
          <a:xfrm>
            <a:off x="762000" y="5319010"/>
            <a:ext cx="1219200" cy="307777"/>
          </a:xfrm>
          <a:prstGeom prst="rect">
            <a:avLst/>
          </a:prstGeom>
          <a:noFill/>
          <a:ln w="9525" algn="ctr">
            <a:noFill/>
            <a:miter lim="800000"/>
            <a:headEnd/>
            <a:tailEnd/>
          </a:ln>
          <a:effectLst/>
        </p:spPr>
        <p:txBody>
          <a:bodyPr wrap="square">
            <a:spAutoFit/>
          </a:bodyPr>
          <a:lstStyle/>
          <a:p>
            <a:pPr eaLnBrk="1" hangingPunct="1">
              <a:spcBef>
                <a:spcPct val="50000"/>
              </a:spcBef>
            </a:pPr>
            <a:r>
              <a:rPr lang="fr-FR" sz="1400" i="0" dirty="0" smtClean="0">
                <a:latin typeface="Arial" charset="0"/>
                <a:ea typeface="MS PGothic" pitchFamily="34" charset="-128"/>
              </a:rPr>
              <a:t>Channel 40</a:t>
            </a:r>
            <a:endParaRPr lang="fr-FR" sz="1400" i="0" dirty="0">
              <a:latin typeface="Arial" charset="0"/>
              <a:ea typeface="MS PGothic" pitchFamily="34" charset="-128"/>
            </a:endParaRPr>
          </a:p>
        </p:txBody>
      </p:sp>
      <p:sp>
        <p:nvSpPr>
          <p:cNvPr id="17" name="Text Box 22"/>
          <p:cNvSpPr txBox="1">
            <a:spLocks noChangeArrowheads="1"/>
          </p:cNvSpPr>
          <p:nvPr/>
        </p:nvSpPr>
        <p:spPr bwMode="auto">
          <a:xfrm>
            <a:off x="762000" y="5629795"/>
            <a:ext cx="1219200" cy="313805"/>
          </a:xfrm>
          <a:prstGeom prst="rect">
            <a:avLst/>
          </a:prstGeom>
          <a:noFill/>
          <a:ln w="9525" algn="ctr">
            <a:noFill/>
            <a:miter lim="800000"/>
            <a:headEnd/>
            <a:tailEnd/>
          </a:ln>
          <a:effectLst/>
        </p:spPr>
        <p:txBody>
          <a:bodyPr wrap="square">
            <a:spAutoFit/>
          </a:bodyPr>
          <a:lstStyle/>
          <a:p>
            <a:pPr eaLnBrk="1" hangingPunct="1">
              <a:spcBef>
                <a:spcPct val="50000"/>
              </a:spcBef>
            </a:pPr>
            <a:r>
              <a:rPr lang="fr-FR" sz="1400" i="0" dirty="0" smtClean="0">
                <a:latin typeface="Arial" charset="0"/>
                <a:ea typeface="MS PGothic" pitchFamily="34" charset="-128"/>
              </a:rPr>
              <a:t>Channel 44</a:t>
            </a:r>
            <a:endParaRPr lang="fr-FR" sz="1400" i="0" dirty="0">
              <a:latin typeface="Arial" charset="0"/>
              <a:ea typeface="MS PGothic" pitchFamily="34" charset="-128"/>
            </a:endParaRPr>
          </a:p>
        </p:txBody>
      </p:sp>
      <p:sp>
        <p:nvSpPr>
          <p:cNvPr id="18" name="Text Box 27"/>
          <p:cNvSpPr txBox="1">
            <a:spLocks noChangeArrowheads="1"/>
          </p:cNvSpPr>
          <p:nvPr/>
        </p:nvSpPr>
        <p:spPr bwMode="auto">
          <a:xfrm>
            <a:off x="778820" y="5942479"/>
            <a:ext cx="1202380" cy="307777"/>
          </a:xfrm>
          <a:prstGeom prst="rect">
            <a:avLst/>
          </a:prstGeom>
          <a:noFill/>
          <a:ln w="9525" algn="ctr">
            <a:noFill/>
            <a:miter lim="800000"/>
            <a:headEnd/>
            <a:tailEnd/>
          </a:ln>
          <a:effectLst/>
        </p:spPr>
        <p:txBody>
          <a:bodyPr wrap="square">
            <a:spAutoFit/>
          </a:bodyPr>
          <a:lstStyle/>
          <a:p>
            <a:pPr eaLnBrk="1" hangingPunct="1">
              <a:spcBef>
                <a:spcPct val="50000"/>
              </a:spcBef>
            </a:pPr>
            <a:r>
              <a:rPr lang="fr-FR" sz="1400" i="0" dirty="0" smtClean="0">
                <a:latin typeface="Arial" charset="0"/>
                <a:ea typeface="MS PGothic" pitchFamily="34" charset="-128"/>
              </a:rPr>
              <a:t>Channel 48</a:t>
            </a:r>
            <a:endParaRPr lang="fr-FR" sz="1400" i="0" dirty="0">
              <a:latin typeface="Arial" charset="0"/>
              <a:ea typeface="MS PGothic" pitchFamily="34" charset="-128"/>
            </a:endParaRPr>
          </a:p>
        </p:txBody>
      </p:sp>
      <p:sp>
        <p:nvSpPr>
          <p:cNvPr id="19" name="Rectangle 18"/>
          <p:cNvSpPr/>
          <p:nvPr/>
        </p:nvSpPr>
        <p:spPr bwMode="auto">
          <a:xfrm>
            <a:off x="2133600" y="5029200"/>
            <a:ext cx="2514600" cy="304800"/>
          </a:xfrm>
          <a:prstGeom prst="rect">
            <a:avLst/>
          </a:prstGeom>
          <a:solidFill>
            <a:srgbClr val="FFFF99"/>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1" u="none" strike="noStrike" cap="none" normalizeH="0" baseline="0" dirty="0" err="1" smtClean="0">
                <a:ln w="3175">
                  <a:solidFill>
                    <a:srgbClr val="FFFF00"/>
                  </a:solidFill>
                </a:ln>
                <a:effectLst/>
                <a:latin typeface="Verdana" pitchFamily="34" charset="0"/>
                <a:cs typeface="Arial" charset="0"/>
              </a:rPr>
              <a:t>Backoff</a:t>
            </a:r>
            <a:endParaRPr kumimoji="0" lang="en-US" sz="1600" b="1" i="1" u="none" strike="noStrike" cap="none" normalizeH="0" baseline="0" dirty="0" smtClean="0">
              <a:ln w="3175">
                <a:solidFill>
                  <a:srgbClr val="FFFF00"/>
                </a:solidFill>
              </a:ln>
              <a:effectLst/>
              <a:latin typeface="Verdana" pitchFamily="34" charset="0"/>
              <a:cs typeface="Arial" charset="0"/>
            </a:endParaRPr>
          </a:p>
        </p:txBody>
      </p:sp>
      <p:sp>
        <p:nvSpPr>
          <p:cNvPr id="20" name="Rectangle 19"/>
          <p:cNvSpPr/>
          <p:nvPr/>
        </p:nvSpPr>
        <p:spPr bwMode="auto">
          <a:xfrm>
            <a:off x="6400800" y="5029200"/>
            <a:ext cx="1752600" cy="304800"/>
          </a:xfrm>
          <a:prstGeom prst="rect">
            <a:avLst/>
          </a:prstGeom>
          <a:solidFill>
            <a:srgbClr val="FFFF99"/>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en-US" sz="1600" b="1" i="1" dirty="0" err="1" smtClean="0">
                <a:ln w="3175">
                  <a:solidFill>
                    <a:srgbClr val="FFFF00"/>
                  </a:solidFill>
                </a:ln>
                <a:latin typeface="Verdana" pitchFamily="34" charset="0"/>
                <a:cs typeface="Arial" charset="0"/>
              </a:rPr>
              <a:t>Backoff</a:t>
            </a:r>
            <a:endParaRPr lang="en-US" sz="1600" b="1" i="1" dirty="0" smtClean="0">
              <a:ln w="3175">
                <a:solidFill>
                  <a:srgbClr val="FFFF00"/>
                </a:solidFill>
              </a:ln>
              <a:latin typeface="Verdana" pitchFamily="34" charset="0"/>
              <a:cs typeface="Arial" charset="0"/>
            </a:endParaRPr>
          </a:p>
        </p:txBody>
      </p:sp>
      <p:sp>
        <p:nvSpPr>
          <p:cNvPr id="21"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459787" cy="609600"/>
          </a:xfrm>
        </p:spPr>
        <p:txBody>
          <a:bodyPr/>
          <a:lstStyle/>
          <a:p>
            <a:r>
              <a:rPr lang="en-US" dirty="0" smtClean="0"/>
              <a:t>Conclusions</a:t>
            </a:r>
            <a:endParaRPr lang="en-US" dirty="0"/>
          </a:p>
        </p:txBody>
      </p:sp>
      <p:sp>
        <p:nvSpPr>
          <p:cNvPr id="3" name="Content Placeholder 2"/>
          <p:cNvSpPr>
            <a:spLocks noGrp="1"/>
          </p:cNvSpPr>
          <p:nvPr>
            <p:ph idx="1"/>
          </p:nvPr>
        </p:nvSpPr>
        <p:spPr>
          <a:xfrm>
            <a:off x="457201" y="1524000"/>
            <a:ext cx="8153400" cy="4800600"/>
          </a:xfrm>
        </p:spPr>
        <p:txBody>
          <a:bodyPr/>
          <a:lstStyle/>
          <a:p>
            <a:pPr>
              <a:buFont typeface="Arial" pitchFamily="34" charset="0"/>
              <a:buChar char="•"/>
            </a:pPr>
            <a:r>
              <a:rPr lang="en-US" dirty="0" smtClean="0"/>
              <a:t>The PIFS medium access rule is not unfair to 40MHz and 20MHz BSSs that overlap only secondary channels of the 80 MHz BSS</a:t>
            </a:r>
          </a:p>
          <a:p>
            <a:pPr>
              <a:buFont typeface="Arial" pitchFamily="34" charset="0"/>
              <a:buChar char="•"/>
            </a:pPr>
            <a:r>
              <a:rPr lang="en-GB" dirty="0" smtClean="0"/>
              <a:t>In the scenarios considered in this work:</a:t>
            </a:r>
            <a:endParaRPr lang="en-US" dirty="0" smtClean="0"/>
          </a:p>
          <a:p>
            <a:pPr lvl="1">
              <a:buFont typeface="Arial" pitchFamily="34" charset="0"/>
              <a:buChar char="•"/>
            </a:pPr>
            <a:r>
              <a:rPr lang="en-US" dirty="0" smtClean="0"/>
              <a:t>Dynamic BW operation</a:t>
            </a:r>
          </a:p>
          <a:p>
            <a:pPr lvl="3">
              <a:buFont typeface="Arial" pitchFamily="34" charset="0"/>
              <a:buChar char="•"/>
            </a:pPr>
            <a:r>
              <a:rPr lang="en-US" dirty="0" smtClean="0"/>
              <a:t>Throughput of an overlapping 40MHz or 20MHz BSS does not change when an 80MHz BSS starts operating in the neighborhood</a:t>
            </a:r>
          </a:p>
          <a:p>
            <a:pPr lvl="1">
              <a:buFont typeface="Arial" pitchFamily="34" charset="0"/>
              <a:buChar char="•"/>
            </a:pPr>
            <a:r>
              <a:rPr lang="en-US" dirty="0" smtClean="0"/>
              <a:t>Static BW operation </a:t>
            </a:r>
          </a:p>
          <a:p>
            <a:pPr lvl="3">
              <a:buFont typeface="Arial" pitchFamily="34" charset="0"/>
              <a:buChar char="•"/>
            </a:pPr>
            <a:r>
              <a:rPr lang="en-US" dirty="0" smtClean="0"/>
              <a:t>When there are equal numbers of contending STAs in overlapping 80MHz and 20/40MHz BSSs, they each occupy roughly equal medium time</a:t>
            </a:r>
          </a:p>
          <a:p>
            <a:pPr lvl="3">
              <a:buFont typeface="Arial" pitchFamily="34" charset="0"/>
              <a:buChar char="•"/>
            </a:pPr>
            <a:r>
              <a:rPr lang="en-US" dirty="0" smtClean="0"/>
              <a:t>When the number of STAs in the 20/40MHz BSS is larger than the 80MHz BSS, the 20/40MHz BSS consumes more medium time than the 80MHz BSS</a:t>
            </a:r>
          </a:p>
          <a:p>
            <a:pPr lvl="3">
              <a:buFont typeface="Arial" pitchFamily="34" charset="0"/>
              <a:buChar char="•"/>
            </a:pPr>
            <a:r>
              <a:rPr lang="en-US" dirty="0" smtClean="0"/>
              <a:t>When there are more STAs in the 80MHz BSS, the percentage of medium consumed by each 40MHz STA is higher than that of an 80MHz STA</a:t>
            </a:r>
          </a:p>
          <a:p>
            <a:pPr lvl="3">
              <a:buFont typeface="Arial" pitchFamily="34" charset="0"/>
              <a:buChar char="•"/>
            </a:pPr>
            <a:endParaRPr lang="en-US" i="1" dirty="0" smtClean="0"/>
          </a:p>
          <a:p>
            <a:pPr lvl="3">
              <a:buFont typeface="Arial" pitchFamily="34" charset="0"/>
              <a:buChar char="•"/>
            </a:pPr>
            <a:endParaRPr lang="en-US" i="1" dirty="0" smtClean="0"/>
          </a:p>
        </p:txBody>
      </p:sp>
      <p:sp>
        <p:nvSpPr>
          <p:cNvPr id="4" name="Slide Number Placeholder 4"/>
          <p:cNvSpPr>
            <a:spLocks noGrp="1"/>
          </p:cNvSpPr>
          <p:nvPr>
            <p:ph type="sldNum" sz="quarter" idx="11"/>
          </p:nvPr>
        </p:nvSpPr>
        <p:spPr>
          <a:xfrm>
            <a:off x="4344988" y="6475413"/>
            <a:ext cx="530225" cy="182562"/>
          </a:xfrm>
        </p:spPr>
        <p:txBody>
          <a:bodyPr/>
          <a:lstStyle/>
          <a:p>
            <a:pPr>
              <a:defRPr/>
            </a:pPr>
            <a:r>
              <a:rPr lang="en-US" smtClean="0"/>
              <a:t>Slide </a:t>
            </a:r>
            <a:fld id="{3610F883-F016-429E-AA1E-52A72683FA4F}" type="slidenum">
              <a:rPr lang="en-US" smtClean="0"/>
              <a:pPr>
                <a:defRPr/>
              </a:pPr>
              <a:t>22</a:t>
            </a:fld>
            <a:endParaRPr lang="en-US"/>
          </a:p>
        </p:txBody>
      </p:sp>
      <p:sp>
        <p:nvSpPr>
          <p:cNvPr id="5" name="Rectangle 5"/>
          <p:cNvSpPr>
            <a:spLocks noGrp="1" noChangeArrowheads="1"/>
          </p:cNvSpPr>
          <p:nvPr>
            <p:ph type="ftr" sz="quarter" idx="10"/>
          </p:nvPr>
        </p:nvSpPr>
        <p:spPr>
          <a:xfrm>
            <a:off x="7253508" y="6475413"/>
            <a:ext cx="1290417" cy="184666"/>
          </a:xfrm>
          <a:ln/>
        </p:spPr>
        <p:txBody>
          <a:bodyPr/>
          <a:lstStyle/>
          <a:p>
            <a:r>
              <a:rPr lang="en-US" dirty="0" smtClean="0"/>
              <a:t>Michelle Gong, Intel</a:t>
            </a:r>
            <a:endParaRPr lang="en-US" dirty="0"/>
          </a:p>
        </p:txBody>
      </p:sp>
      <p:sp>
        <p:nvSpPr>
          <p:cNvPr id="6"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support updating the </a:t>
            </a:r>
            <a:r>
              <a:rPr lang="en-US" dirty="0" err="1" smtClean="0"/>
              <a:t>TGac</a:t>
            </a:r>
            <a:r>
              <a:rPr lang="en-US" dirty="0" smtClean="0"/>
              <a:t> spec framework document to extend the 802.11n PIFS medium access mechanism to 80MHz and 160MHz operation, as described below?</a:t>
            </a:r>
          </a:p>
          <a:p>
            <a:pPr lvl="1"/>
            <a:r>
              <a:rPr lang="en-US" dirty="0" smtClean="0"/>
              <a:t> </a:t>
            </a:r>
            <a:r>
              <a:rPr lang="en-US" dirty="0" smtClean="0"/>
              <a:t>AIFS deferral and random </a:t>
            </a:r>
            <a:r>
              <a:rPr lang="en-US" dirty="0" err="1" smtClean="0"/>
              <a:t>backoff</a:t>
            </a:r>
            <a:r>
              <a:rPr lang="en-US" dirty="0" smtClean="0"/>
              <a:t> based on the primary channel </a:t>
            </a:r>
            <a:r>
              <a:rPr lang="en-US" dirty="0" smtClean="0"/>
              <a:t>activity</a:t>
            </a:r>
            <a:endParaRPr lang="en-US" dirty="0" smtClean="0"/>
          </a:p>
          <a:p>
            <a:pPr lvl="1"/>
            <a:r>
              <a:rPr lang="en-US" dirty="0" smtClean="0"/>
              <a:t>All transmissions </a:t>
            </a:r>
            <a:r>
              <a:rPr lang="en-US" dirty="0" smtClean="0"/>
              <a:t>shall occupy the primary channel and </a:t>
            </a:r>
          </a:p>
          <a:p>
            <a:pPr lvl="1"/>
            <a:r>
              <a:rPr lang="en-US" dirty="0" smtClean="0"/>
              <a:t>Secondary channels occupied by the transmission shall be sensed idle PIFS prior to the transmission</a:t>
            </a:r>
          </a:p>
          <a:p>
            <a:pPr lvl="1">
              <a:buNone/>
            </a:pPr>
            <a:endParaRPr lang="en-US"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23</a:t>
            </a:fld>
            <a:endParaRPr lang="en-US"/>
          </a:p>
        </p:txBody>
      </p:sp>
      <p:sp>
        <p:nvSpPr>
          <p:cNvPr id="6"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42" name="Rectangle 2"/>
          <p:cNvSpPr>
            <a:spLocks noGrp="1" noChangeArrowheads="1"/>
          </p:cNvSpPr>
          <p:nvPr>
            <p:ph type="title"/>
          </p:nvPr>
        </p:nvSpPr>
        <p:spPr>
          <a:xfrm>
            <a:off x="838200" y="685800"/>
            <a:ext cx="7620000" cy="889000"/>
          </a:xfrm>
        </p:spPr>
        <p:txBody>
          <a:bodyPr/>
          <a:lstStyle/>
          <a:p>
            <a:pPr algn="l"/>
            <a:r>
              <a:rPr lang="en-US" sz="2800" dirty="0" smtClean="0"/>
              <a:t>The goal of this work is to validate the fairness of the PIFS medium access scheme</a:t>
            </a:r>
            <a:endParaRPr lang="en-US" sz="2800" dirty="0"/>
          </a:p>
        </p:txBody>
      </p:sp>
      <p:sp>
        <p:nvSpPr>
          <p:cNvPr id="573443" name="Rectangle 3"/>
          <p:cNvSpPr>
            <a:spLocks noGrp="1" noChangeArrowheads="1"/>
          </p:cNvSpPr>
          <p:nvPr>
            <p:ph type="body" idx="1"/>
          </p:nvPr>
        </p:nvSpPr>
        <p:spPr>
          <a:xfrm>
            <a:off x="533400" y="1752600"/>
            <a:ext cx="8229600" cy="2362200"/>
          </a:xfrm>
        </p:spPr>
        <p:txBody>
          <a:bodyPr/>
          <a:lstStyle/>
          <a:p>
            <a:r>
              <a:rPr lang="en-US" dirty="0" smtClean="0"/>
              <a:t>The existing 802.11n PIFS medium access scheme can be straightforwardly extended to 80MHz:</a:t>
            </a:r>
          </a:p>
          <a:p>
            <a:pPr lvl="1"/>
            <a:r>
              <a:rPr lang="en-US" sz="2200" dirty="0" smtClean="0"/>
              <a:t>A STA only backs off on the primary channel</a:t>
            </a:r>
          </a:p>
          <a:p>
            <a:pPr lvl="1"/>
            <a:r>
              <a:rPr lang="en-US" sz="2200" dirty="0" smtClean="0"/>
              <a:t>It performs CCA on the secondary channels. If the medium has been free for a PIFS when the </a:t>
            </a:r>
            <a:r>
              <a:rPr lang="en-US" sz="2200" dirty="0" err="1" smtClean="0"/>
              <a:t>backoff</a:t>
            </a:r>
            <a:r>
              <a:rPr lang="en-US" sz="2200" dirty="0" smtClean="0"/>
              <a:t> counter reaches zero, the corresponding secondary channel is considered available and may be used for transmission</a:t>
            </a:r>
          </a:p>
          <a:p>
            <a:endParaRPr lang="en-US" dirty="0"/>
          </a:p>
        </p:txBody>
      </p:sp>
      <p:sp>
        <p:nvSpPr>
          <p:cNvPr id="21" name="Line 7"/>
          <p:cNvSpPr>
            <a:spLocks noChangeShapeType="1"/>
          </p:cNvSpPr>
          <p:nvPr/>
        </p:nvSpPr>
        <p:spPr bwMode="auto">
          <a:xfrm>
            <a:off x="1297708" y="5024388"/>
            <a:ext cx="6931622" cy="0"/>
          </a:xfrm>
          <a:prstGeom prst="line">
            <a:avLst/>
          </a:prstGeom>
          <a:noFill/>
          <a:ln w="9525">
            <a:solidFill>
              <a:schemeClr val="tx1"/>
            </a:solidFill>
            <a:round/>
            <a:headEnd/>
            <a:tailEnd/>
          </a:ln>
          <a:effectLst/>
        </p:spPr>
        <p:txBody>
          <a:bodyPr wrap="none" anchor="ctr"/>
          <a:lstStyle/>
          <a:p>
            <a:endParaRPr lang="en-US"/>
          </a:p>
        </p:txBody>
      </p:sp>
      <p:sp>
        <p:nvSpPr>
          <p:cNvPr id="22" name="Text Box 8"/>
          <p:cNvSpPr txBox="1">
            <a:spLocks noChangeArrowheads="1"/>
          </p:cNvSpPr>
          <p:nvPr/>
        </p:nvSpPr>
        <p:spPr bwMode="auto">
          <a:xfrm>
            <a:off x="927230" y="4786679"/>
            <a:ext cx="2040033" cy="303853"/>
          </a:xfrm>
          <a:prstGeom prst="rect">
            <a:avLst/>
          </a:prstGeom>
          <a:noFill/>
          <a:ln w="9525" algn="ctr">
            <a:noFill/>
            <a:miter lim="800000"/>
            <a:headEnd/>
            <a:tailEnd/>
          </a:ln>
          <a:effectLst/>
        </p:spPr>
        <p:txBody>
          <a:bodyPr>
            <a:spAutoFit/>
          </a:bodyPr>
          <a:lstStyle/>
          <a:p>
            <a:pPr eaLnBrk="1" hangingPunct="1">
              <a:spcBef>
                <a:spcPct val="50000"/>
              </a:spcBef>
            </a:pPr>
            <a:r>
              <a:rPr lang="fr-FR" sz="1400" i="0">
                <a:latin typeface="Arial" charset="0"/>
                <a:ea typeface="MS PGothic" pitchFamily="34" charset="-128"/>
              </a:rPr>
              <a:t>Primary Channel</a:t>
            </a:r>
          </a:p>
        </p:txBody>
      </p:sp>
      <p:sp>
        <p:nvSpPr>
          <p:cNvPr id="23" name="Line 9"/>
          <p:cNvSpPr>
            <a:spLocks noChangeShapeType="1"/>
          </p:cNvSpPr>
          <p:nvPr/>
        </p:nvSpPr>
        <p:spPr bwMode="auto">
          <a:xfrm>
            <a:off x="1318557" y="5319973"/>
            <a:ext cx="6897942" cy="14469"/>
          </a:xfrm>
          <a:prstGeom prst="line">
            <a:avLst/>
          </a:prstGeom>
          <a:noFill/>
          <a:ln w="9525">
            <a:solidFill>
              <a:schemeClr val="tx1"/>
            </a:solidFill>
            <a:round/>
            <a:headEnd/>
            <a:tailEnd/>
          </a:ln>
          <a:effectLst/>
        </p:spPr>
        <p:txBody>
          <a:bodyPr wrap="none" anchor="ctr"/>
          <a:lstStyle/>
          <a:p>
            <a:endParaRPr lang="en-US"/>
          </a:p>
        </p:txBody>
      </p:sp>
      <p:sp>
        <p:nvSpPr>
          <p:cNvPr id="24" name="Text Box 10"/>
          <p:cNvSpPr txBox="1">
            <a:spLocks noChangeArrowheads="1"/>
          </p:cNvSpPr>
          <p:nvPr/>
        </p:nvSpPr>
        <p:spPr bwMode="auto">
          <a:xfrm>
            <a:off x="838200" y="5068462"/>
            <a:ext cx="1982296" cy="305920"/>
          </a:xfrm>
          <a:prstGeom prst="rect">
            <a:avLst/>
          </a:prstGeom>
          <a:noFill/>
          <a:ln w="9525" algn="ctr">
            <a:noFill/>
            <a:miter lim="800000"/>
            <a:headEnd/>
            <a:tailEnd/>
          </a:ln>
          <a:effectLst/>
        </p:spPr>
        <p:txBody>
          <a:bodyPr>
            <a:spAutoFit/>
          </a:bodyPr>
          <a:lstStyle/>
          <a:p>
            <a:pPr eaLnBrk="1" hangingPunct="1">
              <a:spcBef>
                <a:spcPct val="50000"/>
              </a:spcBef>
            </a:pPr>
            <a:r>
              <a:rPr lang="fr-FR" sz="1400" i="0" dirty="0" err="1">
                <a:latin typeface="Arial" charset="0"/>
                <a:ea typeface="MS PGothic" pitchFamily="34" charset="-128"/>
              </a:rPr>
              <a:t>Secondary</a:t>
            </a:r>
            <a:r>
              <a:rPr lang="fr-FR" sz="1400" i="0" dirty="0">
                <a:latin typeface="Arial" charset="0"/>
                <a:ea typeface="MS PGothic" pitchFamily="34" charset="-128"/>
              </a:rPr>
              <a:t> Channel</a:t>
            </a:r>
          </a:p>
        </p:txBody>
      </p:sp>
      <p:sp>
        <p:nvSpPr>
          <p:cNvPr id="25" name="Text Box 11"/>
          <p:cNvSpPr txBox="1">
            <a:spLocks noChangeArrowheads="1"/>
          </p:cNvSpPr>
          <p:nvPr/>
        </p:nvSpPr>
        <p:spPr bwMode="auto">
          <a:xfrm>
            <a:off x="7804323" y="5301370"/>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26" name="Text Box 12"/>
          <p:cNvSpPr txBox="1">
            <a:spLocks noChangeArrowheads="1"/>
          </p:cNvSpPr>
          <p:nvPr/>
        </p:nvSpPr>
        <p:spPr bwMode="auto">
          <a:xfrm>
            <a:off x="7791493" y="4983047"/>
            <a:ext cx="603029"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27" name="Line 13"/>
          <p:cNvSpPr>
            <a:spLocks noChangeShapeType="1"/>
          </p:cNvSpPr>
          <p:nvPr/>
        </p:nvSpPr>
        <p:spPr bwMode="auto">
          <a:xfrm>
            <a:off x="3352175" y="4724400"/>
            <a:ext cx="0" cy="384467"/>
          </a:xfrm>
          <a:prstGeom prst="line">
            <a:avLst/>
          </a:prstGeom>
          <a:noFill/>
          <a:ln w="9525">
            <a:solidFill>
              <a:schemeClr val="tx1"/>
            </a:solidFill>
            <a:prstDash val="dash"/>
            <a:round/>
            <a:headEnd/>
            <a:tailEnd/>
          </a:ln>
          <a:effectLst/>
        </p:spPr>
        <p:txBody>
          <a:bodyPr wrap="none" anchor="ctr"/>
          <a:lstStyle/>
          <a:p>
            <a:endParaRPr lang="en-US"/>
          </a:p>
        </p:txBody>
      </p:sp>
      <p:sp>
        <p:nvSpPr>
          <p:cNvPr id="28" name="Line 14"/>
          <p:cNvSpPr>
            <a:spLocks noChangeShapeType="1"/>
          </p:cNvSpPr>
          <p:nvPr/>
        </p:nvSpPr>
        <p:spPr bwMode="auto">
          <a:xfrm>
            <a:off x="4267945" y="5105002"/>
            <a:ext cx="0" cy="384467"/>
          </a:xfrm>
          <a:prstGeom prst="line">
            <a:avLst/>
          </a:prstGeom>
          <a:noFill/>
          <a:ln w="9525">
            <a:solidFill>
              <a:schemeClr val="tx1"/>
            </a:solidFill>
            <a:prstDash val="dash"/>
            <a:round/>
            <a:headEnd/>
            <a:tailEnd/>
          </a:ln>
          <a:effectLst/>
        </p:spPr>
        <p:txBody>
          <a:bodyPr wrap="none" anchor="ctr"/>
          <a:lstStyle/>
          <a:p>
            <a:endParaRPr lang="en-US"/>
          </a:p>
        </p:txBody>
      </p:sp>
      <p:sp>
        <p:nvSpPr>
          <p:cNvPr id="29" name="Line 15"/>
          <p:cNvSpPr>
            <a:spLocks noChangeShapeType="1"/>
          </p:cNvSpPr>
          <p:nvPr/>
        </p:nvSpPr>
        <p:spPr bwMode="auto">
          <a:xfrm>
            <a:off x="3352175" y="4871428"/>
            <a:ext cx="1505968" cy="0"/>
          </a:xfrm>
          <a:prstGeom prst="line">
            <a:avLst/>
          </a:prstGeom>
          <a:noFill/>
          <a:ln w="9525">
            <a:solidFill>
              <a:schemeClr val="tx1"/>
            </a:solidFill>
            <a:round/>
            <a:headEnd type="triangle" w="med" len="med"/>
            <a:tailEnd type="triangle" w="med" len="med"/>
          </a:ln>
          <a:effectLst/>
        </p:spPr>
        <p:txBody>
          <a:bodyPr wrap="none" anchor="ctr"/>
          <a:lstStyle/>
          <a:p>
            <a:endParaRPr lang="en-US"/>
          </a:p>
        </p:txBody>
      </p:sp>
      <p:sp>
        <p:nvSpPr>
          <p:cNvPr id="30" name="Line 16"/>
          <p:cNvSpPr>
            <a:spLocks noChangeShapeType="1"/>
          </p:cNvSpPr>
          <p:nvPr/>
        </p:nvSpPr>
        <p:spPr bwMode="auto">
          <a:xfrm flipV="1">
            <a:off x="4247096" y="5116457"/>
            <a:ext cx="627086" cy="6201"/>
          </a:xfrm>
          <a:prstGeom prst="line">
            <a:avLst/>
          </a:prstGeom>
          <a:noFill/>
          <a:ln w="9525">
            <a:solidFill>
              <a:schemeClr val="tx1"/>
            </a:solidFill>
            <a:round/>
            <a:headEnd type="triangle" w="med" len="med"/>
            <a:tailEnd type="triangle" w="med" len="med"/>
          </a:ln>
          <a:effectLst/>
        </p:spPr>
        <p:txBody>
          <a:bodyPr wrap="none" anchor="ctr"/>
          <a:lstStyle/>
          <a:p>
            <a:endParaRPr lang="en-US"/>
          </a:p>
        </p:txBody>
      </p:sp>
      <p:sp>
        <p:nvSpPr>
          <p:cNvPr id="31" name="Text Box 17"/>
          <p:cNvSpPr txBox="1">
            <a:spLocks noChangeArrowheads="1"/>
          </p:cNvSpPr>
          <p:nvPr/>
        </p:nvSpPr>
        <p:spPr bwMode="auto">
          <a:xfrm>
            <a:off x="3429000" y="4572000"/>
            <a:ext cx="1332757"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dirty="0">
                <a:solidFill>
                  <a:srgbClr val="000000"/>
                </a:solidFill>
                <a:latin typeface="Arial" charset="0"/>
                <a:ea typeface="MS PGothic" pitchFamily="34" charset="-128"/>
              </a:rPr>
              <a:t>AIFS + </a:t>
            </a:r>
            <a:r>
              <a:rPr lang="fr-FR" sz="1200" dirty="0" err="1">
                <a:solidFill>
                  <a:srgbClr val="000000"/>
                </a:solidFill>
                <a:latin typeface="Arial" charset="0"/>
                <a:ea typeface="MS PGothic" pitchFamily="34" charset="-128"/>
              </a:rPr>
              <a:t>backoff</a:t>
            </a:r>
            <a:endParaRPr lang="fr-FR" sz="1200" dirty="0">
              <a:solidFill>
                <a:srgbClr val="000000"/>
              </a:solidFill>
              <a:latin typeface="Arial" charset="0"/>
              <a:ea typeface="MS PGothic" pitchFamily="34" charset="-128"/>
            </a:endParaRPr>
          </a:p>
        </p:txBody>
      </p:sp>
      <p:sp>
        <p:nvSpPr>
          <p:cNvPr id="32" name="Text Box 18"/>
          <p:cNvSpPr txBox="1">
            <a:spLocks noChangeArrowheads="1"/>
          </p:cNvSpPr>
          <p:nvPr/>
        </p:nvSpPr>
        <p:spPr bwMode="auto">
          <a:xfrm>
            <a:off x="4224642" y="5089586"/>
            <a:ext cx="63510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a:solidFill>
                  <a:srgbClr val="000000"/>
                </a:solidFill>
                <a:latin typeface="Arial" charset="0"/>
                <a:ea typeface="MS PGothic" pitchFamily="34" charset="-128"/>
              </a:rPr>
              <a:t>PIFS</a:t>
            </a:r>
          </a:p>
        </p:txBody>
      </p:sp>
      <p:sp>
        <p:nvSpPr>
          <p:cNvPr id="34" name="Rectangle 20"/>
          <p:cNvSpPr>
            <a:spLocks noChangeArrowheads="1"/>
          </p:cNvSpPr>
          <p:nvPr/>
        </p:nvSpPr>
        <p:spPr bwMode="auto">
          <a:xfrm>
            <a:off x="6546945" y="4778652"/>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BA</a:t>
            </a:r>
            <a:endParaRPr lang="fr-FR" sz="1400" i="0" dirty="0">
              <a:latin typeface="Helvetica 45 Light" pitchFamily="34" charset="0"/>
              <a:ea typeface="MS PGothic" pitchFamily="34" charset="-128"/>
            </a:endParaRPr>
          </a:p>
        </p:txBody>
      </p:sp>
      <p:sp>
        <p:nvSpPr>
          <p:cNvPr id="35" name="Line 21"/>
          <p:cNvSpPr>
            <a:spLocks noChangeShapeType="1"/>
          </p:cNvSpPr>
          <p:nvPr/>
        </p:nvSpPr>
        <p:spPr bwMode="auto">
          <a:xfrm>
            <a:off x="1324973" y="5632145"/>
            <a:ext cx="6897942" cy="14469"/>
          </a:xfrm>
          <a:prstGeom prst="line">
            <a:avLst/>
          </a:prstGeom>
          <a:noFill/>
          <a:ln w="9525">
            <a:solidFill>
              <a:schemeClr val="tx1"/>
            </a:solidFill>
            <a:round/>
            <a:headEnd/>
            <a:tailEnd/>
          </a:ln>
          <a:effectLst/>
        </p:spPr>
        <p:txBody>
          <a:bodyPr wrap="none" anchor="ctr"/>
          <a:lstStyle/>
          <a:p>
            <a:endParaRPr lang="en-US"/>
          </a:p>
        </p:txBody>
      </p:sp>
      <p:sp>
        <p:nvSpPr>
          <p:cNvPr id="36" name="Text Box 22"/>
          <p:cNvSpPr txBox="1">
            <a:spLocks noChangeArrowheads="1"/>
          </p:cNvSpPr>
          <p:nvPr/>
        </p:nvSpPr>
        <p:spPr bwMode="auto">
          <a:xfrm>
            <a:off x="914400" y="5410973"/>
            <a:ext cx="1980692" cy="303853"/>
          </a:xfrm>
          <a:prstGeom prst="rect">
            <a:avLst/>
          </a:prstGeom>
          <a:noFill/>
          <a:ln w="9525" algn="ctr">
            <a:noFill/>
            <a:miter lim="800000"/>
            <a:headEnd/>
            <a:tailEnd/>
          </a:ln>
          <a:effectLst/>
        </p:spPr>
        <p:txBody>
          <a:bodyPr>
            <a:spAutoFit/>
          </a:bodyPr>
          <a:lstStyle/>
          <a:p>
            <a:pPr eaLnBrk="1" hangingPunct="1">
              <a:spcBef>
                <a:spcPct val="50000"/>
              </a:spcBef>
            </a:pPr>
            <a:r>
              <a:rPr lang="fr-FR" sz="1400" i="0" dirty="0" err="1">
                <a:latin typeface="Arial" charset="0"/>
                <a:ea typeface="MS PGothic" pitchFamily="34" charset="-128"/>
              </a:rPr>
              <a:t>Tertiary</a:t>
            </a:r>
            <a:r>
              <a:rPr lang="fr-FR" sz="1400" i="0" dirty="0">
                <a:latin typeface="Arial" charset="0"/>
                <a:ea typeface="MS PGothic" pitchFamily="34" charset="-128"/>
              </a:rPr>
              <a:t> Channel</a:t>
            </a:r>
          </a:p>
        </p:txBody>
      </p:sp>
      <p:sp>
        <p:nvSpPr>
          <p:cNvPr id="37" name="Text Box 23"/>
          <p:cNvSpPr txBox="1">
            <a:spLocks noChangeArrowheads="1"/>
          </p:cNvSpPr>
          <p:nvPr/>
        </p:nvSpPr>
        <p:spPr bwMode="auto">
          <a:xfrm>
            <a:off x="7810738" y="5613542"/>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38" name="Line 24"/>
          <p:cNvSpPr>
            <a:spLocks noChangeShapeType="1"/>
          </p:cNvSpPr>
          <p:nvPr/>
        </p:nvSpPr>
        <p:spPr bwMode="auto">
          <a:xfrm flipV="1">
            <a:off x="4253511" y="5428630"/>
            <a:ext cx="625482" cy="6201"/>
          </a:xfrm>
          <a:prstGeom prst="line">
            <a:avLst/>
          </a:prstGeom>
          <a:noFill/>
          <a:ln w="9525">
            <a:solidFill>
              <a:schemeClr val="tx1"/>
            </a:solidFill>
            <a:round/>
            <a:headEnd type="triangle" w="med" len="med"/>
            <a:tailEnd type="triangle" w="med" len="med"/>
          </a:ln>
          <a:effectLst/>
        </p:spPr>
        <p:txBody>
          <a:bodyPr wrap="none" anchor="ctr"/>
          <a:lstStyle/>
          <a:p>
            <a:endParaRPr lang="en-US"/>
          </a:p>
        </p:txBody>
      </p:sp>
      <p:sp>
        <p:nvSpPr>
          <p:cNvPr id="39" name="Text Box 25"/>
          <p:cNvSpPr txBox="1">
            <a:spLocks noChangeArrowheads="1"/>
          </p:cNvSpPr>
          <p:nvPr/>
        </p:nvSpPr>
        <p:spPr bwMode="auto">
          <a:xfrm>
            <a:off x="4280775" y="5403825"/>
            <a:ext cx="636708"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a:solidFill>
                  <a:srgbClr val="000000"/>
                </a:solidFill>
                <a:latin typeface="Arial" charset="0"/>
                <a:ea typeface="MS PGothic" pitchFamily="34" charset="-128"/>
              </a:rPr>
              <a:t>PIFS</a:t>
            </a:r>
          </a:p>
        </p:txBody>
      </p:sp>
      <p:sp>
        <p:nvSpPr>
          <p:cNvPr id="40" name="Line 26"/>
          <p:cNvSpPr>
            <a:spLocks noChangeShapeType="1"/>
          </p:cNvSpPr>
          <p:nvPr/>
        </p:nvSpPr>
        <p:spPr bwMode="auto">
          <a:xfrm>
            <a:off x="1324973" y="5973205"/>
            <a:ext cx="6897942" cy="14469"/>
          </a:xfrm>
          <a:prstGeom prst="line">
            <a:avLst/>
          </a:prstGeom>
          <a:noFill/>
          <a:ln w="9525">
            <a:solidFill>
              <a:schemeClr val="tx1"/>
            </a:solidFill>
            <a:round/>
            <a:headEnd/>
            <a:tailEnd/>
          </a:ln>
          <a:effectLst/>
        </p:spPr>
        <p:txBody>
          <a:bodyPr wrap="none" anchor="ctr"/>
          <a:lstStyle/>
          <a:p>
            <a:endParaRPr lang="en-US"/>
          </a:p>
        </p:txBody>
      </p:sp>
      <p:sp>
        <p:nvSpPr>
          <p:cNvPr id="41" name="Text Box 27"/>
          <p:cNvSpPr txBox="1">
            <a:spLocks noChangeArrowheads="1"/>
          </p:cNvSpPr>
          <p:nvPr/>
        </p:nvSpPr>
        <p:spPr bwMode="auto">
          <a:xfrm>
            <a:off x="1007420" y="5708625"/>
            <a:ext cx="1980692" cy="305920"/>
          </a:xfrm>
          <a:prstGeom prst="rect">
            <a:avLst/>
          </a:prstGeom>
          <a:noFill/>
          <a:ln w="9525" algn="ctr">
            <a:noFill/>
            <a:miter lim="800000"/>
            <a:headEnd/>
            <a:tailEnd/>
          </a:ln>
          <a:effectLst/>
        </p:spPr>
        <p:txBody>
          <a:bodyPr>
            <a:spAutoFit/>
          </a:bodyPr>
          <a:lstStyle/>
          <a:p>
            <a:pPr eaLnBrk="1" hangingPunct="1">
              <a:spcBef>
                <a:spcPct val="50000"/>
              </a:spcBef>
            </a:pPr>
            <a:r>
              <a:rPr lang="fr-FR" sz="1400" i="0" dirty="0" err="1">
                <a:latin typeface="Arial" charset="0"/>
                <a:ea typeface="MS PGothic" pitchFamily="34" charset="-128"/>
              </a:rPr>
              <a:t>Quaternary</a:t>
            </a:r>
            <a:r>
              <a:rPr lang="fr-FR" sz="1400" i="0" dirty="0">
                <a:latin typeface="Arial" charset="0"/>
                <a:ea typeface="MS PGothic" pitchFamily="34" charset="-128"/>
              </a:rPr>
              <a:t> Channel</a:t>
            </a:r>
          </a:p>
        </p:txBody>
      </p:sp>
      <p:sp>
        <p:nvSpPr>
          <p:cNvPr id="42" name="Text Box 28"/>
          <p:cNvSpPr txBox="1">
            <a:spLocks noChangeArrowheads="1"/>
          </p:cNvSpPr>
          <p:nvPr/>
        </p:nvSpPr>
        <p:spPr bwMode="auto">
          <a:xfrm>
            <a:off x="7810738" y="5954602"/>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43" name="Line 29"/>
          <p:cNvSpPr>
            <a:spLocks noChangeShapeType="1"/>
          </p:cNvSpPr>
          <p:nvPr/>
        </p:nvSpPr>
        <p:spPr bwMode="auto">
          <a:xfrm>
            <a:off x="4267200" y="5257800"/>
            <a:ext cx="7160" cy="580101"/>
          </a:xfrm>
          <a:prstGeom prst="line">
            <a:avLst/>
          </a:prstGeom>
          <a:noFill/>
          <a:ln w="9525">
            <a:solidFill>
              <a:schemeClr val="tx1"/>
            </a:solidFill>
            <a:prstDash val="dash"/>
            <a:round/>
            <a:headEnd/>
            <a:tailEnd/>
          </a:ln>
          <a:effectLst/>
        </p:spPr>
        <p:txBody>
          <a:bodyPr wrap="none" anchor="ctr"/>
          <a:lstStyle/>
          <a:p>
            <a:endParaRPr lang="en-US"/>
          </a:p>
        </p:txBody>
      </p:sp>
      <p:sp>
        <p:nvSpPr>
          <p:cNvPr id="44" name="Line 30"/>
          <p:cNvSpPr>
            <a:spLocks noChangeShapeType="1"/>
          </p:cNvSpPr>
          <p:nvPr/>
        </p:nvSpPr>
        <p:spPr bwMode="auto">
          <a:xfrm flipV="1">
            <a:off x="4253511" y="5769689"/>
            <a:ext cx="625482" cy="6201"/>
          </a:xfrm>
          <a:prstGeom prst="line">
            <a:avLst/>
          </a:prstGeom>
          <a:noFill/>
          <a:ln w="9525">
            <a:solidFill>
              <a:schemeClr val="tx1"/>
            </a:solidFill>
            <a:round/>
            <a:headEnd type="triangle" w="med" len="med"/>
            <a:tailEnd type="triangle" w="med" len="med"/>
          </a:ln>
          <a:effectLst/>
        </p:spPr>
        <p:txBody>
          <a:bodyPr wrap="none" anchor="ctr"/>
          <a:lstStyle/>
          <a:p>
            <a:endParaRPr lang="en-US"/>
          </a:p>
        </p:txBody>
      </p:sp>
      <p:sp>
        <p:nvSpPr>
          <p:cNvPr id="45" name="Text Box 31"/>
          <p:cNvSpPr txBox="1">
            <a:spLocks noChangeArrowheads="1"/>
          </p:cNvSpPr>
          <p:nvPr/>
        </p:nvSpPr>
        <p:spPr bwMode="auto">
          <a:xfrm>
            <a:off x="4280775" y="5744885"/>
            <a:ext cx="636708"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a:solidFill>
                  <a:srgbClr val="000000"/>
                </a:solidFill>
                <a:latin typeface="Arial" charset="0"/>
                <a:ea typeface="MS PGothic" pitchFamily="34" charset="-128"/>
              </a:rPr>
              <a:t>PIFS</a:t>
            </a:r>
          </a:p>
        </p:txBody>
      </p:sp>
      <p:sp>
        <p:nvSpPr>
          <p:cNvPr id="46" name="Line 32"/>
          <p:cNvSpPr>
            <a:spLocks noChangeShapeType="1"/>
          </p:cNvSpPr>
          <p:nvPr/>
        </p:nvSpPr>
        <p:spPr bwMode="auto">
          <a:xfrm flipV="1">
            <a:off x="6168447" y="6039350"/>
            <a:ext cx="392931" cy="4134"/>
          </a:xfrm>
          <a:prstGeom prst="line">
            <a:avLst/>
          </a:prstGeom>
          <a:noFill/>
          <a:ln w="9525">
            <a:solidFill>
              <a:schemeClr val="tx1"/>
            </a:solidFill>
            <a:round/>
            <a:headEnd type="triangle" w="med" len="med"/>
            <a:tailEnd type="triangle" w="med" len="med"/>
          </a:ln>
          <a:effectLst/>
        </p:spPr>
        <p:txBody>
          <a:bodyPr wrap="none" anchor="ctr"/>
          <a:lstStyle/>
          <a:p>
            <a:endParaRPr lang="en-US"/>
          </a:p>
        </p:txBody>
      </p:sp>
      <p:sp>
        <p:nvSpPr>
          <p:cNvPr id="47" name="Text Box 33"/>
          <p:cNvSpPr txBox="1">
            <a:spLocks noChangeArrowheads="1"/>
          </p:cNvSpPr>
          <p:nvPr/>
        </p:nvSpPr>
        <p:spPr bwMode="auto">
          <a:xfrm>
            <a:off x="6072219" y="6064154"/>
            <a:ext cx="635105" cy="229440"/>
          </a:xfrm>
          <a:prstGeom prst="rect">
            <a:avLst/>
          </a:prstGeom>
          <a:noFill/>
          <a:ln w="9525" algn="ctr">
            <a:noFill/>
            <a:miter lim="800000"/>
            <a:headEnd/>
            <a:tailEnd/>
          </a:ln>
          <a:effectLst/>
        </p:spPr>
        <p:txBody>
          <a:bodyPr>
            <a:spAutoFit/>
          </a:bodyPr>
          <a:lstStyle/>
          <a:p>
            <a:pPr eaLnBrk="1" hangingPunct="1">
              <a:spcBef>
                <a:spcPct val="50000"/>
              </a:spcBef>
            </a:pPr>
            <a:r>
              <a:rPr lang="fr-FR" sz="900">
                <a:solidFill>
                  <a:schemeClr val="tx2"/>
                </a:solidFill>
                <a:latin typeface="Arial" charset="0"/>
                <a:ea typeface="MS PGothic" pitchFamily="34" charset="-128"/>
              </a:rPr>
              <a:t>SIFS</a:t>
            </a:r>
          </a:p>
        </p:txBody>
      </p:sp>
      <p:sp>
        <p:nvSpPr>
          <p:cNvPr id="48" name="Line 34"/>
          <p:cNvSpPr>
            <a:spLocks noChangeShapeType="1"/>
          </p:cNvSpPr>
          <p:nvPr/>
        </p:nvSpPr>
        <p:spPr bwMode="auto">
          <a:xfrm>
            <a:off x="6168447" y="5725162"/>
            <a:ext cx="0" cy="384467"/>
          </a:xfrm>
          <a:prstGeom prst="line">
            <a:avLst/>
          </a:prstGeom>
          <a:noFill/>
          <a:ln w="9525">
            <a:solidFill>
              <a:schemeClr val="tx1"/>
            </a:solidFill>
            <a:prstDash val="dash"/>
            <a:round/>
            <a:headEnd/>
            <a:tailEnd/>
          </a:ln>
          <a:effectLst/>
        </p:spPr>
        <p:txBody>
          <a:bodyPr wrap="none" anchor="ctr"/>
          <a:lstStyle/>
          <a:p>
            <a:endParaRPr lang="en-US"/>
          </a:p>
        </p:txBody>
      </p:sp>
      <p:sp>
        <p:nvSpPr>
          <p:cNvPr id="49" name="Line 35"/>
          <p:cNvSpPr>
            <a:spLocks noChangeShapeType="1"/>
          </p:cNvSpPr>
          <p:nvPr/>
        </p:nvSpPr>
        <p:spPr bwMode="auto">
          <a:xfrm>
            <a:off x="6543736" y="5714826"/>
            <a:ext cx="0" cy="386534"/>
          </a:xfrm>
          <a:prstGeom prst="line">
            <a:avLst/>
          </a:prstGeom>
          <a:noFill/>
          <a:ln w="9525">
            <a:solidFill>
              <a:schemeClr val="tx1"/>
            </a:solidFill>
            <a:prstDash val="dash"/>
            <a:round/>
            <a:headEnd/>
            <a:tailEnd/>
          </a:ln>
          <a:effectLst/>
        </p:spPr>
        <p:txBody>
          <a:bodyPr wrap="none" anchor="ctr"/>
          <a:lstStyle/>
          <a:p>
            <a:endParaRPr lang="en-US"/>
          </a:p>
        </p:txBody>
      </p:sp>
      <p:sp>
        <p:nvSpPr>
          <p:cNvPr id="54" name="Rectangle 40"/>
          <p:cNvSpPr>
            <a:spLocks noChangeArrowheads="1"/>
          </p:cNvSpPr>
          <p:nvPr/>
        </p:nvSpPr>
        <p:spPr bwMode="auto">
          <a:xfrm>
            <a:off x="6546945" y="5129806"/>
            <a:ext cx="768256" cy="204194"/>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BA</a:t>
            </a:r>
            <a:endParaRPr lang="fr-FR" sz="1400" i="0" dirty="0">
              <a:latin typeface="Helvetica 45 Light" pitchFamily="34" charset="0"/>
              <a:ea typeface="MS PGothic" pitchFamily="34" charset="-128"/>
            </a:endParaRPr>
          </a:p>
        </p:txBody>
      </p:sp>
      <p:sp>
        <p:nvSpPr>
          <p:cNvPr id="55" name="Rectangle 41"/>
          <p:cNvSpPr>
            <a:spLocks noChangeArrowheads="1"/>
          </p:cNvSpPr>
          <p:nvPr/>
        </p:nvSpPr>
        <p:spPr bwMode="auto">
          <a:xfrm>
            <a:off x="6546945" y="5439910"/>
            <a:ext cx="768256" cy="238151"/>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BA</a:t>
            </a:r>
            <a:endParaRPr lang="fr-FR" sz="1400" i="0" dirty="0">
              <a:latin typeface="Helvetica 45 Light" pitchFamily="34" charset="0"/>
              <a:ea typeface="MS PGothic" pitchFamily="34" charset="-128"/>
            </a:endParaRPr>
          </a:p>
        </p:txBody>
      </p:sp>
      <p:sp>
        <p:nvSpPr>
          <p:cNvPr id="56" name="Rectangle 42"/>
          <p:cNvSpPr>
            <a:spLocks noChangeArrowheads="1"/>
          </p:cNvSpPr>
          <p:nvPr/>
        </p:nvSpPr>
        <p:spPr bwMode="auto">
          <a:xfrm>
            <a:off x="6546945" y="5770636"/>
            <a:ext cx="768256" cy="212226"/>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BA</a:t>
            </a:r>
            <a:endParaRPr lang="fr-FR" sz="1400" i="0" dirty="0">
              <a:latin typeface="Helvetica 45 Light" pitchFamily="34" charset="0"/>
              <a:ea typeface="MS PGothic" pitchFamily="34" charset="-128"/>
            </a:endParaRPr>
          </a:p>
        </p:txBody>
      </p:sp>
      <p:sp>
        <p:nvSpPr>
          <p:cNvPr id="50" name="Rectangle 36"/>
          <p:cNvSpPr>
            <a:spLocks noChangeArrowheads="1"/>
          </p:cNvSpPr>
          <p:nvPr/>
        </p:nvSpPr>
        <p:spPr bwMode="auto">
          <a:xfrm>
            <a:off x="4854936" y="4687462"/>
            <a:ext cx="1307097" cy="1300212"/>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eaLnBrk="1" hangingPunct="1"/>
            <a:endParaRPr lang="fr-FR" sz="1400" i="0" dirty="0">
              <a:ln>
                <a:solidFill>
                  <a:schemeClr val="accent1"/>
                </a:solidFill>
              </a:ln>
              <a:latin typeface="Helvetica 45 Light" pitchFamily="34" charset="0"/>
              <a:ea typeface="MS PGothic" pitchFamily="34" charset="-128"/>
            </a:endParaRPr>
          </a:p>
        </p:txBody>
      </p:sp>
      <p:sp>
        <p:nvSpPr>
          <p:cNvPr id="57" name="Slide Number Placeholder 4"/>
          <p:cNvSpPr>
            <a:spLocks noGrp="1"/>
          </p:cNvSpPr>
          <p:nvPr>
            <p:ph type="sldNum" sz="quarter" idx="11"/>
          </p:nvPr>
        </p:nvSpPr>
        <p:spPr>
          <a:xfrm>
            <a:off x="4344988" y="6475413"/>
            <a:ext cx="530225" cy="182562"/>
          </a:xfrm>
        </p:spPr>
        <p:txBody>
          <a:bodyPr/>
          <a:lstStyle/>
          <a:p>
            <a:pPr>
              <a:defRPr/>
            </a:pPr>
            <a:r>
              <a:rPr lang="en-US" dirty="0" smtClean="0"/>
              <a:t>Slide </a:t>
            </a:r>
            <a:fld id="{3610F883-F016-429E-AA1E-52A72683FA4F}" type="slidenum">
              <a:rPr lang="en-US" smtClean="0"/>
              <a:pPr>
                <a:defRPr/>
              </a:pPr>
              <a:t>3</a:t>
            </a:fld>
            <a:endParaRPr lang="en-US" dirty="0"/>
          </a:p>
        </p:txBody>
      </p:sp>
      <p:sp>
        <p:nvSpPr>
          <p:cNvPr id="51" name="Rectangle 5"/>
          <p:cNvSpPr>
            <a:spLocks noGrp="1" noChangeArrowheads="1"/>
          </p:cNvSpPr>
          <p:nvPr>
            <p:ph type="ftr" sz="quarter" idx="10"/>
          </p:nvPr>
        </p:nvSpPr>
        <p:spPr>
          <a:xfrm>
            <a:off x="7253507" y="6520934"/>
            <a:ext cx="1290418" cy="184666"/>
          </a:xfrm>
          <a:ln/>
        </p:spPr>
        <p:txBody>
          <a:bodyPr/>
          <a:lstStyle/>
          <a:p>
            <a:r>
              <a:rPr lang="en-US" dirty="0" smtClean="0"/>
              <a:t>Michelle Gong, </a:t>
            </a:r>
            <a:r>
              <a:rPr lang="en-US" dirty="0"/>
              <a:t>Intel</a:t>
            </a:r>
          </a:p>
        </p:txBody>
      </p:sp>
      <p:sp>
        <p:nvSpPr>
          <p:cNvPr id="52"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Two operating modes are simulated and analyzed</a:t>
            </a:r>
            <a:endParaRPr lang="en-US" dirty="0"/>
          </a:p>
        </p:txBody>
      </p:sp>
      <p:sp>
        <p:nvSpPr>
          <p:cNvPr id="3" name="Content Placeholder 2"/>
          <p:cNvSpPr>
            <a:spLocks noGrp="1"/>
          </p:cNvSpPr>
          <p:nvPr>
            <p:ph idx="1"/>
          </p:nvPr>
        </p:nvSpPr>
        <p:spPr/>
        <p:txBody>
          <a:bodyPr/>
          <a:lstStyle/>
          <a:p>
            <a:r>
              <a:rPr lang="en-US" dirty="0" smtClean="0"/>
              <a:t>Dynamic BW: 20/40/80 MHz</a:t>
            </a:r>
          </a:p>
          <a:p>
            <a:pPr lvl="1"/>
            <a:r>
              <a:rPr lang="en-GB" sz="2400" dirty="0" smtClean="0"/>
              <a:t>If 80 MHz is free, transmit using 80 MHz, else</a:t>
            </a:r>
          </a:p>
          <a:p>
            <a:pPr lvl="1"/>
            <a:r>
              <a:rPr lang="en-GB" sz="2400" dirty="0" smtClean="0"/>
              <a:t>If 40 MHz (including primary) is free,  transmit using 40 MHz, else</a:t>
            </a:r>
            <a:endParaRPr lang="en-US" sz="2400" dirty="0" smtClean="0"/>
          </a:p>
          <a:p>
            <a:pPr lvl="1"/>
            <a:r>
              <a:rPr lang="en-US" sz="2400" dirty="0" smtClean="0"/>
              <a:t>If the secondary channel is not free, data is transmitted over the primary channel.</a:t>
            </a:r>
          </a:p>
          <a:p>
            <a:r>
              <a:rPr lang="en-US" dirty="0" smtClean="0"/>
              <a:t>Static BW: 0/80MHz</a:t>
            </a:r>
          </a:p>
          <a:p>
            <a:pPr lvl="1"/>
            <a:r>
              <a:rPr lang="en-US" sz="2400" dirty="0" smtClean="0"/>
              <a:t>If at least one of the secondary channels is busy, the transmitter restarts the </a:t>
            </a:r>
            <a:r>
              <a:rPr lang="en-US" sz="2400" dirty="0" err="1" smtClean="0"/>
              <a:t>backoff</a:t>
            </a:r>
            <a:r>
              <a:rPr lang="en-US" sz="2400" dirty="0" smtClean="0"/>
              <a:t> procedure over the primary channel without incrementing the retry counter.</a:t>
            </a:r>
          </a:p>
          <a:p>
            <a:endParaRPr lang="en-US"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4</a:t>
            </a:fld>
            <a:endParaRPr lang="en-US"/>
          </a:p>
        </p:txBody>
      </p:sp>
      <p:sp>
        <p:nvSpPr>
          <p:cNvPr id="6"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dirty="0" smtClean="0"/>
              <a:t>Simulation parameters</a:t>
            </a:r>
          </a:p>
        </p:txBody>
      </p:sp>
      <p:sp>
        <p:nvSpPr>
          <p:cNvPr id="18435" name="Rectangle 3"/>
          <p:cNvSpPr>
            <a:spLocks noGrp="1" noChangeArrowheads="1"/>
          </p:cNvSpPr>
          <p:nvPr>
            <p:ph type="body" idx="1"/>
          </p:nvPr>
        </p:nvSpPr>
        <p:spPr>
          <a:xfrm>
            <a:off x="685800" y="1676400"/>
            <a:ext cx="7772400" cy="1676400"/>
          </a:xfrm>
        </p:spPr>
        <p:txBody>
          <a:bodyPr/>
          <a:lstStyle/>
          <a:p>
            <a:r>
              <a:rPr lang="en-US" sz="2000" dirty="0" smtClean="0"/>
              <a:t>TXOP limit: 3ms</a:t>
            </a:r>
          </a:p>
          <a:p>
            <a:r>
              <a:rPr lang="en-US" sz="2000" dirty="0" smtClean="0"/>
              <a:t>20MHz: 52 data subcarriers, 4 pilot tones</a:t>
            </a:r>
          </a:p>
          <a:p>
            <a:r>
              <a:rPr lang="en-US" sz="2000" dirty="0" smtClean="0"/>
              <a:t>40MHz: 108 data subcarriers, 6 pilot tones</a:t>
            </a:r>
          </a:p>
          <a:p>
            <a:r>
              <a:rPr lang="en-US" sz="2000" dirty="0" smtClean="0"/>
              <a:t>80MHz: 234 data subcarriers, 8 pilot tones</a:t>
            </a:r>
          </a:p>
          <a:p>
            <a:r>
              <a:rPr lang="en-US" sz="2000" dirty="0" smtClean="0"/>
              <a:t>SIFS=16 us, </a:t>
            </a:r>
            <a:r>
              <a:rPr lang="en-US" sz="2000" dirty="0" err="1" smtClean="0"/>
              <a:t>aSlotTime</a:t>
            </a:r>
            <a:r>
              <a:rPr lang="en-US" sz="2000" dirty="0" smtClean="0"/>
              <a:t>=9 us </a:t>
            </a:r>
          </a:p>
          <a:p>
            <a:r>
              <a:rPr lang="en-US" sz="2000" dirty="0" smtClean="0"/>
              <a:t>Packet size: 1500 bytes</a:t>
            </a:r>
          </a:p>
          <a:p>
            <a:r>
              <a:rPr lang="en-US" sz="2000" dirty="0" smtClean="0"/>
              <a:t>Data rate: MCS5 (64QAM, r=2/3)</a:t>
            </a:r>
          </a:p>
          <a:p>
            <a:r>
              <a:rPr lang="en-US" sz="2000" dirty="0" smtClean="0"/>
              <a:t>Control rate: MCS3 (16QAM, r=1/2)</a:t>
            </a:r>
          </a:p>
          <a:p>
            <a:r>
              <a:rPr lang="en-US" sz="2000" dirty="0" err="1" smtClean="0"/>
              <a:t>CWmin</a:t>
            </a:r>
            <a:r>
              <a:rPr lang="en-US" sz="2000" dirty="0" smtClean="0"/>
              <a:t>=7, </a:t>
            </a:r>
            <a:r>
              <a:rPr lang="en-US" sz="2000" dirty="0" err="1" smtClean="0"/>
              <a:t>CWmax</a:t>
            </a:r>
            <a:r>
              <a:rPr lang="en-US" sz="2000" dirty="0" smtClean="0"/>
              <a:t>=63</a:t>
            </a:r>
          </a:p>
          <a:p>
            <a:r>
              <a:rPr lang="en-US" sz="2000" dirty="0" smtClean="0"/>
              <a:t>Max A-MPDU size: 128K octets</a:t>
            </a:r>
          </a:p>
          <a:p>
            <a:r>
              <a:rPr lang="en-US" sz="2000" dirty="0" smtClean="0"/>
              <a:t>UDP traffic</a:t>
            </a:r>
            <a:endParaRPr lang="en-US" sz="2000" dirty="0"/>
          </a:p>
        </p:txBody>
      </p:sp>
      <p:sp>
        <p:nvSpPr>
          <p:cNvPr id="4" name="Slide Number Placeholder 4"/>
          <p:cNvSpPr>
            <a:spLocks noGrp="1"/>
          </p:cNvSpPr>
          <p:nvPr>
            <p:ph type="sldNum" sz="quarter" idx="11"/>
          </p:nvPr>
        </p:nvSpPr>
        <p:spPr>
          <a:xfrm>
            <a:off x="4344988" y="6475413"/>
            <a:ext cx="530225" cy="182562"/>
          </a:xfrm>
        </p:spPr>
        <p:txBody>
          <a:bodyPr/>
          <a:lstStyle/>
          <a:p>
            <a:pPr>
              <a:defRPr/>
            </a:pPr>
            <a:r>
              <a:rPr lang="en-US" dirty="0" smtClean="0"/>
              <a:t>Slide </a:t>
            </a:r>
            <a:fld id="{3610F883-F016-429E-AA1E-52A72683FA4F}" type="slidenum">
              <a:rPr lang="en-US" smtClean="0"/>
              <a:pPr>
                <a:defRPr/>
              </a:pPr>
              <a:t>5</a:t>
            </a:fld>
            <a:endParaRPr lang="en-US" dirty="0"/>
          </a:p>
        </p:txBody>
      </p:sp>
      <p:sp>
        <p:nvSpPr>
          <p:cNvPr id="5" name="Rectangle 5"/>
          <p:cNvSpPr>
            <a:spLocks noGrp="1" noChangeArrowheads="1"/>
          </p:cNvSpPr>
          <p:nvPr>
            <p:ph type="ftr" sz="quarter" idx="10"/>
          </p:nvPr>
        </p:nvSpPr>
        <p:spPr>
          <a:xfrm>
            <a:off x="7253507" y="6475413"/>
            <a:ext cx="1290418" cy="184666"/>
          </a:xfrm>
          <a:ln/>
        </p:spPr>
        <p:txBody>
          <a:bodyPr/>
          <a:lstStyle/>
          <a:p>
            <a:r>
              <a:rPr lang="en-US" dirty="0" smtClean="0"/>
              <a:t>Michelle Gong, </a:t>
            </a:r>
            <a:r>
              <a:rPr lang="en-US" dirty="0"/>
              <a:t>Intel</a:t>
            </a:r>
          </a:p>
        </p:txBody>
      </p:sp>
      <p:sp>
        <p:nvSpPr>
          <p:cNvPr id="6"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smtClean="0"/>
              <a:t>Simulation scenario 1</a:t>
            </a:r>
            <a:endParaRPr lang="en-US" dirty="0"/>
          </a:p>
        </p:txBody>
      </p:sp>
      <p:sp>
        <p:nvSpPr>
          <p:cNvPr id="3" name="Content Placeholder 2"/>
          <p:cNvSpPr>
            <a:spLocks noGrp="1"/>
          </p:cNvSpPr>
          <p:nvPr>
            <p:ph idx="1"/>
          </p:nvPr>
        </p:nvSpPr>
        <p:spPr>
          <a:xfrm>
            <a:off x="457200" y="1524000"/>
            <a:ext cx="8237537" cy="914400"/>
          </a:xfrm>
        </p:spPr>
        <p:txBody>
          <a:bodyPr/>
          <a:lstStyle/>
          <a:p>
            <a:pPr>
              <a:buFont typeface="Arial" pitchFamily="34" charset="0"/>
              <a:buChar char="•"/>
            </a:pPr>
            <a:r>
              <a:rPr lang="en-US" dirty="0" smtClean="0"/>
              <a:t>One 40MHz BSS_N and one 80MHz BSS_AC</a:t>
            </a:r>
            <a:endParaRPr lang="en-US" dirty="0"/>
          </a:p>
        </p:txBody>
      </p:sp>
      <p:sp>
        <p:nvSpPr>
          <p:cNvPr id="5" name="AutoShape 25"/>
          <p:cNvSpPr>
            <a:spLocks noChangeArrowheads="1"/>
          </p:cNvSpPr>
          <p:nvPr/>
        </p:nvSpPr>
        <p:spPr bwMode="auto">
          <a:xfrm>
            <a:off x="4572000" y="4724400"/>
            <a:ext cx="228600" cy="152400"/>
          </a:xfrm>
          <a:prstGeom prst="triangle">
            <a:avLst>
              <a:gd name="adj" fmla="val 50000"/>
            </a:avLst>
          </a:prstGeom>
          <a:solidFill>
            <a:schemeClr val="accent1"/>
          </a:solidFill>
          <a:ln w="9525" algn="ctr">
            <a:solidFill>
              <a:schemeClr val="tx1"/>
            </a:solidFill>
            <a:miter lim="800000"/>
            <a:headEnd/>
            <a:tailEnd/>
          </a:ln>
        </p:spPr>
        <p:txBody>
          <a:bodyPr wrap="none" lIns="0" tIns="0" rIns="0" bIns="0" anchor="ctr"/>
          <a:lstStyle/>
          <a:p>
            <a:endParaRPr lang="en-GB"/>
          </a:p>
        </p:txBody>
      </p:sp>
      <p:sp>
        <p:nvSpPr>
          <p:cNvPr id="6" name="AutoShape 30"/>
          <p:cNvSpPr>
            <a:spLocks noChangeArrowheads="1"/>
          </p:cNvSpPr>
          <p:nvPr/>
        </p:nvSpPr>
        <p:spPr bwMode="auto">
          <a:xfrm>
            <a:off x="5715000" y="4114800"/>
            <a:ext cx="228600" cy="381000"/>
          </a:xfrm>
          <a:prstGeom prst="triangle">
            <a:avLst>
              <a:gd name="adj" fmla="val 50000"/>
            </a:avLst>
          </a:prstGeom>
          <a:solidFill>
            <a:schemeClr val="folHlink"/>
          </a:solidFill>
          <a:ln w="9525" algn="ctr">
            <a:solidFill>
              <a:schemeClr val="tx1"/>
            </a:solidFill>
            <a:miter lim="800000"/>
            <a:headEnd/>
            <a:tailEnd/>
          </a:ln>
        </p:spPr>
        <p:txBody>
          <a:bodyPr wrap="none" lIns="0" tIns="0" rIns="0" bIns="0" anchor="ctr"/>
          <a:lstStyle/>
          <a:p>
            <a:endParaRPr lang="en-GB"/>
          </a:p>
        </p:txBody>
      </p:sp>
      <p:sp>
        <p:nvSpPr>
          <p:cNvPr id="8" name="AutoShape 32"/>
          <p:cNvSpPr>
            <a:spLocks noChangeArrowheads="1"/>
          </p:cNvSpPr>
          <p:nvPr/>
        </p:nvSpPr>
        <p:spPr bwMode="auto">
          <a:xfrm>
            <a:off x="4419600" y="4495800"/>
            <a:ext cx="228600" cy="152400"/>
          </a:xfrm>
          <a:prstGeom prst="triangle">
            <a:avLst>
              <a:gd name="adj" fmla="val 50000"/>
            </a:avLst>
          </a:prstGeom>
          <a:solidFill>
            <a:schemeClr val="accent1"/>
          </a:solidFill>
          <a:ln w="9525" algn="ctr">
            <a:solidFill>
              <a:schemeClr val="tx1"/>
            </a:solidFill>
            <a:miter lim="800000"/>
            <a:headEnd/>
            <a:tailEnd/>
          </a:ln>
        </p:spPr>
        <p:txBody>
          <a:bodyPr wrap="none" lIns="0" tIns="0" rIns="0" bIns="0" anchor="ctr"/>
          <a:lstStyle/>
          <a:p>
            <a:endParaRPr lang="en-GB"/>
          </a:p>
        </p:txBody>
      </p:sp>
      <p:sp>
        <p:nvSpPr>
          <p:cNvPr id="9" name="Oval 33"/>
          <p:cNvSpPr>
            <a:spLocks noChangeArrowheads="1"/>
          </p:cNvSpPr>
          <p:nvPr/>
        </p:nvSpPr>
        <p:spPr bwMode="auto">
          <a:xfrm>
            <a:off x="4114800" y="3124200"/>
            <a:ext cx="2971800" cy="2819400"/>
          </a:xfrm>
          <a:prstGeom prst="ellipse">
            <a:avLst/>
          </a:prstGeom>
          <a:noFill/>
          <a:ln w="9525" algn="ctr">
            <a:solidFill>
              <a:schemeClr val="tx1"/>
            </a:solidFill>
            <a:prstDash val="dash"/>
            <a:round/>
            <a:headEnd/>
            <a:tailEnd/>
          </a:ln>
        </p:spPr>
        <p:txBody>
          <a:bodyPr wrap="none" lIns="0" tIns="0" rIns="0" bIns="0" anchor="ctr"/>
          <a:lstStyle/>
          <a:p>
            <a:endParaRPr lang="en-GB"/>
          </a:p>
        </p:txBody>
      </p:sp>
      <p:sp>
        <p:nvSpPr>
          <p:cNvPr id="10" name="Text Box 35"/>
          <p:cNvSpPr txBox="1">
            <a:spLocks noChangeArrowheads="1"/>
          </p:cNvSpPr>
          <p:nvPr/>
        </p:nvSpPr>
        <p:spPr bwMode="auto">
          <a:xfrm>
            <a:off x="3657600" y="2362200"/>
            <a:ext cx="1447800" cy="738664"/>
          </a:xfrm>
          <a:prstGeom prst="rect">
            <a:avLst/>
          </a:prstGeom>
          <a:noFill/>
          <a:ln w="12700">
            <a:noFill/>
            <a:miter lim="800000"/>
            <a:headEnd type="none" w="sm" len="sm"/>
            <a:tailEnd type="none" w="sm" len="sm"/>
          </a:ln>
        </p:spPr>
        <p:txBody>
          <a:bodyPr wrap="square">
            <a:spAutoFit/>
          </a:bodyPr>
          <a:lstStyle/>
          <a:p>
            <a:r>
              <a:rPr lang="en-US" sz="1400" i="0" dirty="0" smtClean="0">
                <a:latin typeface="Times New Roman" pitchFamily="18" charset="0"/>
              </a:rPr>
              <a:t>BSS_N </a:t>
            </a:r>
            <a:r>
              <a:rPr lang="en-US" sz="1400" i="0" dirty="0">
                <a:latin typeface="Times New Roman" pitchFamily="18" charset="0"/>
              </a:rPr>
              <a:t>(</a:t>
            </a:r>
            <a:r>
              <a:rPr lang="en-US" sz="1400" i="0" dirty="0" smtClean="0">
                <a:latin typeface="Times New Roman" pitchFamily="18" charset="0"/>
              </a:rPr>
              <a:t>11n)</a:t>
            </a:r>
            <a:endParaRPr lang="en-US" sz="1400" i="0" dirty="0">
              <a:latin typeface="Times New Roman" pitchFamily="18" charset="0"/>
            </a:endParaRPr>
          </a:p>
          <a:p>
            <a:r>
              <a:rPr lang="en-US" sz="1400" i="0" dirty="0">
                <a:latin typeface="Times New Roman" pitchFamily="18" charset="0"/>
              </a:rPr>
              <a:t>Channels: </a:t>
            </a:r>
            <a:endParaRPr lang="en-US" sz="1400" dirty="0">
              <a:latin typeface="Times New Roman" pitchFamily="18" charset="0"/>
            </a:endParaRPr>
          </a:p>
          <a:p>
            <a:r>
              <a:rPr lang="en-US" sz="1400" i="0" dirty="0" smtClean="0">
                <a:latin typeface="Times New Roman" pitchFamily="18" charset="0"/>
              </a:rPr>
              <a:t>44(p)+48</a:t>
            </a:r>
            <a:endParaRPr lang="en-US" sz="1400" i="0" dirty="0">
              <a:latin typeface="Times New Roman" pitchFamily="18" charset="0"/>
            </a:endParaRPr>
          </a:p>
        </p:txBody>
      </p:sp>
      <p:sp>
        <p:nvSpPr>
          <p:cNvPr id="11" name="AutoShape 36"/>
          <p:cNvSpPr>
            <a:spLocks noChangeArrowheads="1"/>
          </p:cNvSpPr>
          <p:nvPr/>
        </p:nvSpPr>
        <p:spPr bwMode="auto">
          <a:xfrm>
            <a:off x="5791200" y="4876800"/>
            <a:ext cx="228600" cy="152400"/>
          </a:xfrm>
          <a:prstGeom prst="triangle">
            <a:avLst>
              <a:gd name="adj" fmla="val 50000"/>
            </a:avLst>
          </a:prstGeom>
          <a:solidFill>
            <a:schemeClr val="folHlink"/>
          </a:solidFill>
          <a:ln w="9525" algn="ctr">
            <a:solidFill>
              <a:schemeClr val="tx1"/>
            </a:solidFill>
            <a:miter lim="800000"/>
            <a:headEnd/>
            <a:tailEnd/>
          </a:ln>
        </p:spPr>
        <p:txBody>
          <a:bodyPr wrap="none" lIns="0" tIns="0" rIns="0" bIns="0" anchor="ctr"/>
          <a:lstStyle/>
          <a:p>
            <a:endParaRPr lang="en-GB"/>
          </a:p>
        </p:txBody>
      </p:sp>
      <p:sp>
        <p:nvSpPr>
          <p:cNvPr id="12" name="AutoShape 37"/>
          <p:cNvSpPr>
            <a:spLocks noChangeArrowheads="1"/>
          </p:cNvSpPr>
          <p:nvPr/>
        </p:nvSpPr>
        <p:spPr bwMode="auto">
          <a:xfrm>
            <a:off x="5181600" y="4419600"/>
            <a:ext cx="228600" cy="152400"/>
          </a:xfrm>
          <a:prstGeom prst="triangle">
            <a:avLst>
              <a:gd name="adj" fmla="val 50000"/>
            </a:avLst>
          </a:prstGeom>
          <a:solidFill>
            <a:schemeClr val="accent1"/>
          </a:solidFill>
          <a:ln w="9525" algn="ctr">
            <a:solidFill>
              <a:schemeClr val="tx1"/>
            </a:solidFill>
            <a:miter lim="800000"/>
            <a:headEnd/>
            <a:tailEnd/>
          </a:ln>
        </p:spPr>
        <p:txBody>
          <a:bodyPr wrap="none" lIns="0" tIns="0" rIns="0" bIns="0" anchor="ctr"/>
          <a:lstStyle/>
          <a:p>
            <a:endParaRPr lang="en-GB"/>
          </a:p>
        </p:txBody>
      </p:sp>
      <p:sp>
        <p:nvSpPr>
          <p:cNvPr id="13" name="AutoShape 38"/>
          <p:cNvSpPr>
            <a:spLocks noChangeArrowheads="1"/>
          </p:cNvSpPr>
          <p:nvPr/>
        </p:nvSpPr>
        <p:spPr bwMode="auto">
          <a:xfrm>
            <a:off x="4876800" y="4343400"/>
            <a:ext cx="228600" cy="457200"/>
          </a:xfrm>
          <a:prstGeom prst="triangle">
            <a:avLst>
              <a:gd name="adj" fmla="val 50000"/>
            </a:avLst>
          </a:prstGeom>
          <a:solidFill>
            <a:schemeClr val="accent1"/>
          </a:solidFill>
          <a:ln w="9525" algn="ctr">
            <a:solidFill>
              <a:schemeClr val="tx1"/>
            </a:solidFill>
            <a:miter lim="800000"/>
            <a:headEnd/>
            <a:tailEnd/>
          </a:ln>
        </p:spPr>
        <p:txBody>
          <a:bodyPr wrap="none" lIns="0" tIns="0" rIns="0" bIns="0" anchor="ctr"/>
          <a:lstStyle/>
          <a:p>
            <a:endParaRPr lang="en-GB"/>
          </a:p>
        </p:txBody>
      </p:sp>
      <p:sp>
        <p:nvSpPr>
          <p:cNvPr id="14" name="AutoShape 39"/>
          <p:cNvSpPr>
            <a:spLocks noChangeArrowheads="1"/>
          </p:cNvSpPr>
          <p:nvPr/>
        </p:nvSpPr>
        <p:spPr bwMode="auto">
          <a:xfrm>
            <a:off x="4800600" y="5029200"/>
            <a:ext cx="228600" cy="152400"/>
          </a:xfrm>
          <a:prstGeom prst="triangle">
            <a:avLst>
              <a:gd name="adj" fmla="val 50000"/>
            </a:avLst>
          </a:prstGeom>
          <a:solidFill>
            <a:schemeClr val="accent1"/>
          </a:solidFill>
          <a:ln w="9525" algn="ctr">
            <a:solidFill>
              <a:schemeClr val="tx1"/>
            </a:solidFill>
            <a:miter lim="800000"/>
            <a:headEnd/>
            <a:tailEnd/>
          </a:ln>
        </p:spPr>
        <p:txBody>
          <a:bodyPr wrap="none" lIns="0" tIns="0" rIns="0" bIns="0" anchor="ctr"/>
          <a:lstStyle/>
          <a:p>
            <a:endParaRPr lang="en-GB"/>
          </a:p>
        </p:txBody>
      </p:sp>
      <p:sp>
        <p:nvSpPr>
          <p:cNvPr id="15" name="Oval 40"/>
          <p:cNvSpPr>
            <a:spLocks noChangeArrowheads="1"/>
          </p:cNvSpPr>
          <p:nvPr/>
        </p:nvSpPr>
        <p:spPr bwMode="auto">
          <a:xfrm>
            <a:off x="3276600" y="3124200"/>
            <a:ext cx="2971800" cy="2819400"/>
          </a:xfrm>
          <a:prstGeom prst="ellipse">
            <a:avLst/>
          </a:prstGeom>
          <a:noFill/>
          <a:ln w="9525" algn="ctr">
            <a:solidFill>
              <a:schemeClr val="tx1"/>
            </a:solidFill>
            <a:prstDash val="dash"/>
            <a:round/>
            <a:headEnd/>
            <a:tailEnd/>
          </a:ln>
        </p:spPr>
        <p:txBody>
          <a:bodyPr wrap="none" lIns="0" tIns="0" rIns="0" bIns="0" anchor="ctr"/>
          <a:lstStyle/>
          <a:p>
            <a:endParaRPr lang="en-GB"/>
          </a:p>
        </p:txBody>
      </p:sp>
      <p:sp>
        <p:nvSpPr>
          <p:cNvPr id="16" name="Text Box 41"/>
          <p:cNvSpPr txBox="1">
            <a:spLocks noChangeArrowheads="1"/>
          </p:cNvSpPr>
          <p:nvPr/>
        </p:nvSpPr>
        <p:spPr bwMode="auto">
          <a:xfrm>
            <a:off x="5029200" y="2362200"/>
            <a:ext cx="1981200" cy="738664"/>
          </a:xfrm>
          <a:prstGeom prst="rect">
            <a:avLst/>
          </a:prstGeom>
          <a:noFill/>
          <a:ln w="12700">
            <a:noFill/>
            <a:miter lim="800000"/>
            <a:headEnd type="none" w="sm" len="sm"/>
            <a:tailEnd type="none" w="sm" len="sm"/>
          </a:ln>
        </p:spPr>
        <p:txBody>
          <a:bodyPr>
            <a:spAutoFit/>
          </a:bodyPr>
          <a:lstStyle/>
          <a:p>
            <a:r>
              <a:rPr lang="en-US" sz="1400" i="0" dirty="0" smtClean="0">
                <a:latin typeface="Times New Roman" pitchFamily="18" charset="0"/>
              </a:rPr>
              <a:t>BSS_AC </a:t>
            </a:r>
            <a:r>
              <a:rPr lang="en-US" sz="1400" i="0" dirty="0">
                <a:latin typeface="Times New Roman" pitchFamily="18" charset="0"/>
              </a:rPr>
              <a:t>(11ac)</a:t>
            </a:r>
          </a:p>
          <a:p>
            <a:r>
              <a:rPr lang="en-US" sz="1400" i="0" dirty="0">
                <a:latin typeface="Times New Roman" pitchFamily="18" charset="0"/>
              </a:rPr>
              <a:t>Channels: 36(p)+</a:t>
            </a:r>
            <a:r>
              <a:rPr lang="en-US" sz="1400" i="0" dirty="0" smtClean="0">
                <a:latin typeface="Times New Roman" pitchFamily="18" charset="0"/>
              </a:rPr>
              <a:t>40+44+48</a:t>
            </a:r>
            <a:endParaRPr lang="en-US" sz="1400" i="0" dirty="0">
              <a:latin typeface="Times New Roman" pitchFamily="18" charset="0"/>
            </a:endParaRPr>
          </a:p>
        </p:txBody>
      </p:sp>
      <p:sp>
        <p:nvSpPr>
          <p:cNvPr id="17" name="Text Box 42"/>
          <p:cNvSpPr txBox="1">
            <a:spLocks noChangeArrowheads="1"/>
          </p:cNvSpPr>
          <p:nvPr/>
        </p:nvSpPr>
        <p:spPr bwMode="auto">
          <a:xfrm>
            <a:off x="4648200" y="3962400"/>
            <a:ext cx="573087" cy="336550"/>
          </a:xfrm>
          <a:prstGeom prst="rect">
            <a:avLst/>
          </a:prstGeom>
          <a:noFill/>
          <a:ln w="50800" algn="ctr">
            <a:noFill/>
            <a:miter lim="800000"/>
            <a:headEnd/>
            <a:tailEnd/>
          </a:ln>
        </p:spPr>
        <p:txBody>
          <a:bodyPr wrap="none">
            <a:spAutoFit/>
          </a:bodyPr>
          <a:lstStyle/>
          <a:p>
            <a:r>
              <a:rPr lang="en-US" sz="1600" dirty="0"/>
              <a:t>AP1</a:t>
            </a:r>
          </a:p>
        </p:txBody>
      </p:sp>
      <p:sp>
        <p:nvSpPr>
          <p:cNvPr id="18" name="Text Box 43"/>
          <p:cNvSpPr txBox="1">
            <a:spLocks noChangeArrowheads="1"/>
          </p:cNvSpPr>
          <p:nvPr/>
        </p:nvSpPr>
        <p:spPr bwMode="auto">
          <a:xfrm>
            <a:off x="5486400" y="3810000"/>
            <a:ext cx="573087" cy="336550"/>
          </a:xfrm>
          <a:prstGeom prst="rect">
            <a:avLst/>
          </a:prstGeom>
          <a:noFill/>
          <a:ln w="50800" algn="ctr">
            <a:noFill/>
            <a:miter lim="800000"/>
            <a:headEnd/>
            <a:tailEnd/>
          </a:ln>
        </p:spPr>
        <p:txBody>
          <a:bodyPr wrap="none">
            <a:spAutoFit/>
          </a:bodyPr>
          <a:lstStyle/>
          <a:p>
            <a:r>
              <a:rPr lang="en-US" sz="1600" dirty="0"/>
              <a:t>AP2</a:t>
            </a:r>
          </a:p>
        </p:txBody>
      </p:sp>
      <p:sp>
        <p:nvSpPr>
          <p:cNvPr id="19" name="Text Box 44"/>
          <p:cNvSpPr txBox="1">
            <a:spLocks noChangeArrowheads="1"/>
          </p:cNvSpPr>
          <p:nvPr/>
        </p:nvSpPr>
        <p:spPr bwMode="auto">
          <a:xfrm>
            <a:off x="5486400" y="4572000"/>
            <a:ext cx="657168" cy="338554"/>
          </a:xfrm>
          <a:prstGeom prst="rect">
            <a:avLst/>
          </a:prstGeom>
          <a:noFill/>
          <a:ln w="50800" algn="ctr">
            <a:noFill/>
            <a:miter lim="800000"/>
            <a:headEnd/>
            <a:tailEnd/>
          </a:ln>
        </p:spPr>
        <p:txBody>
          <a:bodyPr wrap="none">
            <a:spAutoFit/>
          </a:bodyPr>
          <a:lstStyle/>
          <a:p>
            <a:r>
              <a:rPr lang="en-US" sz="1600" dirty="0" smtClean="0"/>
              <a:t>STA7</a:t>
            </a:r>
            <a:endParaRPr lang="en-US" sz="1600" dirty="0"/>
          </a:p>
        </p:txBody>
      </p:sp>
      <p:sp>
        <p:nvSpPr>
          <p:cNvPr id="21" name="Slide Number Placeholder 4"/>
          <p:cNvSpPr>
            <a:spLocks noGrp="1"/>
          </p:cNvSpPr>
          <p:nvPr>
            <p:ph type="sldNum" sz="quarter" idx="11"/>
          </p:nvPr>
        </p:nvSpPr>
        <p:spPr>
          <a:xfrm>
            <a:off x="4344988" y="6475413"/>
            <a:ext cx="530225" cy="182562"/>
          </a:xfrm>
        </p:spPr>
        <p:txBody>
          <a:bodyPr/>
          <a:lstStyle/>
          <a:p>
            <a:pPr>
              <a:defRPr/>
            </a:pPr>
            <a:r>
              <a:rPr lang="en-US" dirty="0" smtClean="0"/>
              <a:t>Slide </a:t>
            </a:r>
            <a:fld id="{3610F883-F016-429E-AA1E-52A72683FA4F}" type="slidenum">
              <a:rPr lang="en-US" smtClean="0"/>
              <a:pPr>
                <a:defRPr/>
              </a:pPr>
              <a:t>6</a:t>
            </a:fld>
            <a:endParaRPr lang="en-US" dirty="0"/>
          </a:p>
        </p:txBody>
      </p:sp>
      <p:sp>
        <p:nvSpPr>
          <p:cNvPr id="22" name="Rectangle 5"/>
          <p:cNvSpPr>
            <a:spLocks noGrp="1" noChangeArrowheads="1"/>
          </p:cNvSpPr>
          <p:nvPr>
            <p:ph type="ftr" sz="quarter" idx="10"/>
          </p:nvPr>
        </p:nvSpPr>
        <p:spPr>
          <a:xfrm>
            <a:off x="7253507" y="6475413"/>
            <a:ext cx="1290418" cy="184666"/>
          </a:xfrm>
          <a:ln/>
        </p:spPr>
        <p:txBody>
          <a:bodyPr/>
          <a:lstStyle/>
          <a:p>
            <a:r>
              <a:rPr lang="en-US" dirty="0" smtClean="0"/>
              <a:t>Michelle Gong, </a:t>
            </a:r>
            <a:r>
              <a:rPr lang="en-US" dirty="0"/>
              <a:t>Intel</a:t>
            </a:r>
          </a:p>
        </p:txBody>
      </p:sp>
      <p:sp>
        <p:nvSpPr>
          <p:cNvPr id="20"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dirty="0" smtClean="0"/>
              <a:t>Dynamic BW operation (Both BSSs are fully loaded, 1 STA in BSS_AC, 1 or 6 STAs in BSS_N)</a:t>
            </a:r>
            <a:endParaRPr lang="en-US" sz="2800" dirty="0"/>
          </a:p>
        </p:txBody>
      </p:sp>
      <p:pic>
        <p:nvPicPr>
          <p:cNvPr id="612354" name="Picture 2"/>
          <p:cNvPicPr>
            <a:picLocks noChangeAspect="1" noChangeArrowheads="1"/>
          </p:cNvPicPr>
          <p:nvPr/>
        </p:nvPicPr>
        <p:blipFill>
          <a:blip r:embed="rId2" cstate="print"/>
          <a:srcRect/>
          <a:stretch>
            <a:fillRect/>
          </a:stretch>
        </p:blipFill>
        <p:spPr bwMode="auto">
          <a:xfrm>
            <a:off x="762000" y="1832029"/>
            <a:ext cx="3476531" cy="4111571"/>
          </a:xfrm>
          <a:prstGeom prst="rect">
            <a:avLst/>
          </a:prstGeom>
          <a:noFill/>
          <a:ln w="9525">
            <a:noFill/>
            <a:miter lim="800000"/>
            <a:headEnd/>
            <a:tailEnd/>
          </a:ln>
        </p:spPr>
      </p:pic>
      <p:pic>
        <p:nvPicPr>
          <p:cNvPr id="612355" name="Picture 3"/>
          <p:cNvPicPr>
            <a:picLocks noChangeAspect="1" noChangeArrowheads="1"/>
          </p:cNvPicPr>
          <p:nvPr/>
        </p:nvPicPr>
        <p:blipFill>
          <a:blip r:embed="rId3" cstate="print"/>
          <a:srcRect/>
          <a:stretch>
            <a:fillRect/>
          </a:stretch>
        </p:blipFill>
        <p:spPr bwMode="auto">
          <a:xfrm>
            <a:off x="4953000" y="1828800"/>
            <a:ext cx="3658716" cy="4191000"/>
          </a:xfrm>
          <a:prstGeom prst="rect">
            <a:avLst/>
          </a:prstGeom>
          <a:noFill/>
          <a:ln w="9525">
            <a:noFill/>
            <a:miter lim="800000"/>
            <a:headEnd/>
            <a:tailEnd/>
          </a:ln>
        </p:spPr>
      </p:pic>
      <p:sp>
        <p:nvSpPr>
          <p:cNvPr id="8" name="TextBox 7"/>
          <p:cNvSpPr txBox="1"/>
          <p:nvPr/>
        </p:nvSpPr>
        <p:spPr>
          <a:xfrm>
            <a:off x="914400" y="6019800"/>
            <a:ext cx="2895600" cy="338554"/>
          </a:xfrm>
          <a:prstGeom prst="rect">
            <a:avLst/>
          </a:prstGeom>
          <a:noFill/>
        </p:spPr>
        <p:txBody>
          <a:bodyPr wrap="square" rtlCol="0">
            <a:spAutoFit/>
          </a:bodyPr>
          <a:lstStyle/>
          <a:p>
            <a:r>
              <a:rPr lang="en-US" sz="1600" dirty="0" smtClean="0"/>
              <a:t>BSS_N with BSS_AC operating</a:t>
            </a:r>
            <a:endParaRPr lang="en-US" sz="1600" dirty="0"/>
          </a:p>
        </p:txBody>
      </p:sp>
      <p:sp>
        <p:nvSpPr>
          <p:cNvPr id="9" name="TextBox 8"/>
          <p:cNvSpPr txBox="1"/>
          <p:nvPr/>
        </p:nvSpPr>
        <p:spPr>
          <a:xfrm>
            <a:off x="5486400" y="6062246"/>
            <a:ext cx="2971800" cy="338554"/>
          </a:xfrm>
          <a:prstGeom prst="rect">
            <a:avLst/>
          </a:prstGeom>
          <a:noFill/>
        </p:spPr>
        <p:txBody>
          <a:bodyPr wrap="square" rtlCol="0">
            <a:spAutoFit/>
          </a:bodyPr>
          <a:lstStyle/>
          <a:p>
            <a:r>
              <a:rPr lang="en-US" sz="1600" dirty="0" smtClean="0"/>
              <a:t>BSS_N with BSS_AC turned off</a:t>
            </a:r>
            <a:endParaRPr lang="en-US" sz="1600" dirty="0"/>
          </a:p>
        </p:txBody>
      </p:sp>
      <p:sp>
        <p:nvSpPr>
          <p:cNvPr id="10" name="TextBox 9"/>
          <p:cNvSpPr txBox="1"/>
          <p:nvPr/>
        </p:nvSpPr>
        <p:spPr>
          <a:xfrm>
            <a:off x="1371600" y="3124200"/>
            <a:ext cx="1295400" cy="461665"/>
          </a:xfrm>
          <a:prstGeom prst="rect">
            <a:avLst/>
          </a:prstGeom>
          <a:noFill/>
        </p:spPr>
        <p:txBody>
          <a:bodyPr wrap="square" rtlCol="0">
            <a:spAutoFit/>
          </a:bodyPr>
          <a:lstStyle/>
          <a:p>
            <a:r>
              <a:rPr lang="en-US" dirty="0" smtClean="0"/>
              <a:t>BSS_AC (1 STA in BSS_N)</a:t>
            </a:r>
            <a:endParaRPr lang="en-US" dirty="0"/>
          </a:p>
        </p:txBody>
      </p:sp>
      <p:sp>
        <p:nvSpPr>
          <p:cNvPr id="12" name="TextBox 11"/>
          <p:cNvSpPr txBox="1"/>
          <p:nvPr/>
        </p:nvSpPr>
        <p:spPr>
          <a:xfrm>
            <a:off x="1905000" y="4191000"/>
            <a:ext cx="1415837" cy="307777"/>
          </a:xfrm>
          <a:prstGeom prst="rect">
            <a:avLst/>
          </a:prstGeom>
          <a:noFill/>
        </p:spPr>
        <p:txBody>
          <a:bodyPr wrap="none" rtlCol="0">
            <a:spAutoFit/>
          </a:bodyPr>
          <a:lstStyle/>
          <a:p>
            <a:r>
              <a:rPr lang="en-US" sz="1400" dirty="0" smtClean="0"/>
              <a:t>BSS_N (6 STAs)</a:t>
            </a:r>
            <a:endParaRPr lang="en-US" sz="1400" dirty="0"/>
          </a:p>
        </p:txBody>
      </p:sp>
      <p:sp>
        <p:nvSpPr>
          <p:cNvPr id="15" name="Slide Number Placeholder 4"/>
          <p:cNvSpPr>
            <a:spLocks noGrp="1"/>
          </p:cNvSpPr>
          <p:nvPr>
            <p:ph type="sldNum" sz="quarter" idx="11"/>
          </p:nvPr>
        </p:nvSpPr>
        <p:spPr>
          <a:xfrm>
            <a:off x="4344988" y="6523038"/>
            <a:ext cx="530225" cy="182562"/>
          </a:xfrm>
        </p:spPr>
        <p:txBody>
          <a:bodyPr/>
          <a:lstStyle/>
          <a:p>
            <a:pPr>
              <a:defRPr/>
            </a:pPr>
            <a:r>
              <a:rPr lang="en-US" dirty="0" smtClean="0"/>
              <a:t>Slide </a:t>
            </a:r>
            <a:fld id="{3610F883-F016-429E-AA1E-52A72683FA4F}" type="slidenum">
              <a:rPr lang="en-US" smtClean="0"/>
              <a:pPr>
                <a:defRPr/>
              </a:pPr>
              <a:t>7</a:t>
            </a:fld>
            <a:endParaRPr lang="en-US" dirty="0"/>
          </a:p>
        </p:txBody>
      </p:sp>
      <p:sp>
        <p:nvSpPr>
          <p:cNvPr id="11" name="Rectangle 5"/>
          <p:cNvSpPr>
            <a:spLocks noGrp="1" noChangeArrowheads="1"/>
          </p:cNvSpPr>
          <p:nvPr>
            <p:ph type="ftr" sz="quarter" idx="10"/>
          </p:nvPr>
        </p:nvSpPr>
        <p:spPr>
          <a:xfrm>
            <a:off x="7253507" y="6475413"/>
            <a:ext cx="1290418" cy="184666"/>
          </a:xfrm>
          <a:ln/>
        </p:spPr>
        <p:txBody>
          <a:bodyPr/>
          <a:lstStyle/>
          <a:p>
            <a:r>
              <a:rPr lang="en-US" dirty="0" smtClean="0"/>
              <a:t>Michelle Gong, </a:t>
            </a:r>
            <a:r>
              <a:rPr lang="en-US" dirty="0"/>
              <a:t>Intel</a:t>
            </a:r>
          </a:p>
        </p:txBody>
      </p:sp>
      <p:sp>
        <p:nvSpPr>
          <p:cNvPr id="13" name="TextBox 12"/>
          <p:cNvSpPr txBox="1"/>
          <p:nvPr/>
        </p:nvSpPr>
        <p:spPr>
          <a:xfrm>
            <a:off x="6427095" y="2915920"/>
            <a:ext cx="1345305" cy="307777"/>
          </a:xfrm>
          <a:prstGeom prst="rect">
            <a:avLst/>
          </a:prstGeom>
          <a:noFill/>
        </p:spPr>
        <p:txBody>
          <a:bodyPr wrap="none" rtlCol="0">
            <a:spAutoFit/>
          </a:bodyPr>
          <a:lstStyle/>
          <a:p>
            <a:r>
              <a:rPr lang="en-US" sz="1400" dirty="0" smtClean="0"/>
              <a:t>BSS_N (1 STA)</a:t>
            </a:r>
            <a:endParaRPr lang="en-US" sz="1400" dirty="0"/>
          </a:p>
        </p:txBody>
      </p:sp>
      <p:sp>
        <p:nvSpPr>
          <p:cNvPr id="14" name="TextBox 13"/>
          <p:cNvSpPr txBox="1"/>
          <p:nvPr/>
        </p:nvSpPr>
        <p:spPr>
          <a:xfrm>
            <a:off x="6172200" y="3962400"/>
            <a:ext cx="1415837" cy="307777"/>
          </a:xfrm>
          <a:prstGeom prst="rect">
            <a:avLst/>
          </a:prstGeom>
          <a:noFill/>
        </p:spPr>
        <p:txBody>
          <a:bodyPr wrap="none" rtlCol="0">
            <a:spAutoFit/>
          </a:bodyPr>
          <a:lstStyle/>
          <a:p>
            <a:r>
              <a:rPr lang="en-US" sz="1400" dirty="0" smtClean="0"/>
              <a:t>BSS_N (6 STAs)</a:t>
            </a:r>
            <a:endParaRPr lang="en-US" sz="1400" dirty="0"/>
          </a:p>
        </p:txBody>
      </p:sp>
      <p:sp>
        <p:nvSpPr>
          <p:cNvPr id="16" name="TextBox 15"/>
          <p:cNvSpPr txBox="1"/>
          <p:nvPr/>
        </p:nvSpPr>
        <p:spPr>
          <a:xfrm>
            <a:off x="2209800" y="3657600"/>
            <a:ext cx="1179041" cy="276999"/>
          </a:xfrm>
          <a:prstGeom prst="rect">
            <a:avLst/>
          </a:prstGeom>
          <a:noFill/>
        </p:spPr>
        <p:txBody>
          <a:bodyPr wrap="none" rtlCol="0">
            <a:spAutoFit/>
          </a:bodyPr>
          <a:lstStyle/>
          <a:p>
            <a:r>
              <a:rPr lang="en-US" dirty="0" smtClean="0"/>
              <a:t>BSS_N (1 STA)</a:t>
            </a:r>
            <a:endParaRPr lang="en-US" dirty="0"/>
          </a:p>
        </p:txBody>
      </p:sp>
      <p:sp>
        <p:nvSpPr>
          <p:cNvPr id="17" name="TextBox 16"/>
          <p:cNvSpPr txBox="1"/>
          <p:nvPr/>
        </p:nvSpPr>
        <p:spPr>
          <a:xfrm>
            <a:off x="2590800" y="3124200"/>
            <a:ext cx="1600200" cy="461665"/>
          </a:xfrm>
          <a:prstGeom prst="rect">
            <a:avLst/>
          </a:prstGeom>
          <a:noFill/>
        </p:spPr>
        <p:txBody>
          <a:bodyPr wrap="square" rtlCol="0">
            <a:spAutoFit/>
          </a:bodyPr>
          <a:lstStyle/>
          <a:p>
            <a:r>
              <a:rPr lang="en-US" dirty="0" smtClean="0"/>
              <a:t>BSS_AC (6 STAs in BSS_N)</a:t>
            </a:r>
            <a:endParaRPr lang="en-US" dirty="0"/>
          </a:p>
        </p:txBody>
      </p:sp>
      <p:sp>
        <p:nvSpPr>
          <p:cNvPr id="19" name="TextBox 18"/>
          <p:cNvSpPr txBox="1"/>
          <p:nvPr/>
        </p:nvSpPr>
        <p:spPr>
          <a:xfrm rot="16200000">
            <a:off x="-577115" y="3999657"/>
            <a:ext cx="2193229" cy="307777"/>
          </a:xfrm>
          <a:prstGeom prst="rect">
            <a:avLst/>
          </a:prstGeom>
          <a:noFill/>
        </p:spPr>
        <p:txBody>
          <a:bodyPr wrap="none" rtlCol="0">
            <a:spAutoFit/>
          </a:bodyPr>
          <a:lstStyle/>
          <a:p>
            <a:r>
              <a:rPr lang="en-US" sz="1400" dirty="0" smtClean="0"/>
              <a:t>Per BSS throughput (Mbps)</a:t>
            </a:r>
            <a:endParaRPr lang="en-US" sz="1400" dirty="0"/>
          </a:p>
        </p:txBody>
      </p:sp>
      <p:sp>
        <p:nvSpPr>
          <p:cNvPr id="20" name="TextBox 19"/>
          <p:cNvSpPr txBox="1"/>
          <p:nvPr/>
        </p:nvSpPr>
        <p:spPr>
          <a:xfrm rot="16200000">
            <a:off x="3629274" y="4152057"/>
            <a:ext cx="2193229" cy="307777"/>
          </a:xfrm>
          <a:prstGeom prst="rect">
            <a:avLst/>
          </a:prstGeom>
          <a:noFill/>
        </p:spPr>
        <p:txBody>
          <a:bodyPr wrap="none" rtlCol="0">
            <a:spAutoFit/>
          </a:bodyPr>
          <a:lstStyle/>
          <a:p>
            <a:r>
              <a:rPr lang="en-US" sz="1400" dirty="0" smtClean="0"/>
              <a:t>Per BSS throughput (Mbps)</a:t>
            </a:r>
            <a:endParaRPr lang="en-US" sz="1400" dirty="0"/>
          </a:p>
        </p:txBody>
      </p:sp>
      <p:sp>
        <p:nvSpPr>
          <p:cNvPr id="18"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Dynamic BW operation (Both BSSs are fully loaded, 1 STA in BSS_AC, 1 or 6 STAs in BSS_N)</a:t>
            </a:r>
            <a:endParaRPr lang="en-US" dirty="0"/>
          </a:p>
        </p:txBody>
      </p:sp>
      <p:sp>
        <p:nvSpPr>
          <p:cNvPr id="3" name="Content Placeholder 2"/>
          <p:cNvSpPr>
            <a:spLocks noGrp="1"/>
          </p:cNvSpPr>
          <p:nvPr>
            <p:ph idx="1"/>
          </p:nvPr>
        </p:nvSpPr>
        <p:spPr>
          <a:xfrm>
            <a:off x="762000" y="1752600"/>
            <a:ext cx="7772400" cy="2590800"/>
          </a:xfrm>
        </p:spPr>
        <p:txBody>
          <a:bodyPr/>
          <a:lstStyle/>
          <a:p>
            <a:r>
              <a:rPr lang="en-GB" dirty="0" smtClean="0"/>
              <a:t>When both </a:t>
            </a:r>
            <a:r>
              <a:rPr lang="en-GB" dirty="0" err="1" smtClean="0"/>
              <a:t>BSSs</a:t>
            </a:r>
            <a:r>
              <a:rPr lang="en-GB" dirty="0" smtClean="0"/>
              <a:t> are fully loaded, the throughput of BSS_N does not change regardless of whether there is an 80MHz BSS_AC in the neighbourhood</a:t>
            </a:r>
          </a:p>
          <a:p>
            <a:r>
              <a:rPr lang="en-GB" dirty="0" smtClean="0"/>
              <a:t>With dynamic operation, BSS_AC operates only over channel 36 and channel 40 if BSS_N is fully loaded</a:t>
            </a:r>
          </a:p>
          <a:p>
            <a:pPr lvl="1"/>
            <a:r>
              <a:rPr lang="en-GB" dirty="0" smtClean="0"/>
              <a:t>Because the traffic in BSS_AC and the traffic in BSS_N  are not synchronized, idle time periods over the two primary channels barely overlap</a:t>
            </a:r>
            <a:endParaRPr lang="en-US"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8</a:t>
            </a:fld>
            <a:endParaRPr lang="en-US"/>
          </a:p>
        </p:txBody>
      </p:sp>
      <p:sp>
        <p:nvSpPr>
          <p:cNvPr id="6" name="Rectangle 5"/>
          <p:cNvSpPr/>
          <p:nvPr/>
        </p:nvSpPr>
        <p:spPr bwMode="auto">
          <a:xfrm>
            <a:off x="5334000" y="5655040"/>
            <a:ext cx="3124200" cy="685800"/>
          </a:xfrm>
          <a:prstGeom prst="rect">
            <a:avLst/>
          </a:prstGeom>
          <a:solidFill>
            <a:schemeClr val="accent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7" name="Rectangle 6"/>
          <p:cNvSpPr/>
          <p:nvPr/>
        </p:nvSpPr>
        <p:spPr bwMode="auto">
          <a:xfrm>
            <a:off x="3962400" y="5669280"/>
            <a:ext cx="457200" cy="274320"/>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i="1" dirty="0" smtClean="0">
                <a:ln w="3175">
                  <a:solidFill>
                    <a:schemeClr val="tx1"/>
                  </a:solidFill>
                </a:ln>
                <a:latin typeface="Verdana" pitchFamily="34" charset="0"/>
              </a:rPr>
              <a:t>slot</a:t>
            </a:r>
            <a:endParaRPr kumimoji="0" lang="en-US" b="0" i="1" u="none" strike="noStrike" cap="none" normalizeH="0" baseline="0" dirty="0" smtClean="0">
              <a:ln w="3175">
                <a:solidFill>
                  <a:schemeClr val="tx1"/>
                </a:solidFill>
              </a:ln>
              <a:solidFill>
                <a:schemeClr val="tx1"/>
              </a:solidFill>
              <a:effectLst/>
              <a:latin typeface="Verdana" pitchFamily="34" charset="0"/>
              <a:cs typeface="Arial" charset="0"/>
            </a:endParaRPr>
          </a:p>
        </p:txBody>
      </p:sp>
      <p:sp>
        <p:nvSpPr>
          <p:cNvPr id="8" name="Rectangle 7"/>
          <p:cNvSpPr/>
          <p:nvPr/>
        </p:nvSpPr>
        <p:spPr bwMode="auto">
          <a:xfrm>
            <a:off x="4419600" y="5669280"/>
            <a:ext cx="457200" cy="274320"/>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9" name="Rectangle 8"/>
          <p:cNvSpPr/>
          <p:nvPr/>
        </p:nvSpPr>
        <p:spPr bwMode="auto">
          <a:xfrm>
            <a:off x="4876800" y="5669280"/>
            <a:ext cx="457200" cy="274320"/>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14" name="Rectangle 13"/>
          <p:cNvSpPr/>
          <p:nvPr/>
        </p:nvSpPr>
        <p:spPr bwMode="auto">
          <a:xfrm>
            <a:off x="7086600" y="5013460"/>
            <a:ext cx="457200" cy="274320"/>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15" name="Rectangle 14"/>
          <p:cNvSpPr/>
          <p:nvPr/>
        </p:nvSpPr>
        <p:spPr bwMode="auto">
          <a:xfrm>
            <a:off x="7543799" y="5013460"/>
            <a:ext cx="457200" cy="274320"/>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16" name="Rectangle 15"/>
          <p:cNvSpPr/>
          <p:nvPr/>
        </p:nvSpPr>
        <p:spPr bwMode="auto">
          <a:xfrm>
            <a:off x="8000999" y="5013460"/>
            <a:ext cx="457200" cy="274320"/>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17" name="Rectangle 16"/>
          <p:cNvSpPr/>
          <p:nvPr/>
        </p:nvSpPr>
        <p:spPr bwMode="auto">
          <a:xfrm>
            <a:off x="7239001" y="5302770"/>
            <a:ext cx="1219198" cy="336030"/>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1" u="none" strike="noStrike" cap="none" normalizeH="0" baseline="0" dirty="0" smtClean="0">
                <a:ln w="3175">
                  <a:solidFill>
                    <a:schemeClr val="tx1"/>
                  </a:solidFill>
                </a:ln>
                <a:solidFill>
                  <a:schemeClr val="tx1"/>
                </a:solidFill>
                <a:effectLst/>
                <a:latin typeface="Verdana" pitchFamily="34" charset="0"/>
                <a:cs typeface="Arial" charset="0"/>
              </a:rPr>
              <a:t>PIFS</a:t>
            </a:r>
          </a:p>
        </p:txBody>
      </p:sp>
      <p:cxnSp>
        <p:nvCxnSpPr>
          <p:cNvPr id="18" name="Straight Connector 17"/>
          <p:cNvCxnSpPr/>
          <p:nvPr/>
        </p:nvCxnSpPr>
        <p:spPr bwMode="auto">
          <a:xfrm rot="5400000">
            <a:off x="8153399" y="5363980"/>
            <a:ext cx="609600" cy="0"/>
          </a:xfrm>
          <a:prstGeom prst="line">
            <a:avLst/>
          </a:prstGeom>
          <a:solidFill>
            <a:schemeClr val="accent1"/>
          </a:solidFill>
          <a:ln w="3175" cap="flat" cmpd="sng" algn="ctr">
            <a:solidFill>
              <a:schemeClr val="tx1"/>
            </a:solidFill>
            <a:prstDash val="sysDash"/>
            <a:round/>
            <a:headEnd type="none" w="med" len="med"/>
            <a:tailEnd type="none" w="med" len="med"/>
          </a:ln>
          <a:effectLst/>
        </p:spPr>
      </p:cxnSp>
      <p:sp>
        <p:nvSpPr>
          <p:cNvPr id="19" name="Rectangle 18"/>
          <p:cNvSpPr/>
          <p:nvPr/>
        </p:nvSpPr>
        <p:spPr>
          <a:xfrm>
            <a:off x="990600" y="4876800"/>
            <a:ext cx="1991251" cy="307777"/>
          </a:xfrm>
          <a:prstGeom prst="rect">
            <a:avLst/>
          </a:prstGeom>
        </p:spPr>
        <p:txBody>
          <a:bodyPr wrap="none">
            <a:spAutoFit/>
          </a:bodyPr>
          <a:lstStyle/>
          <a:p>
            <a:r>
              <a:rPr lang="en-US" sz="1400" dirty="0" smtClean="0">
                <a:ln w="3175">
                  <a:solidFill>
                    <a:schemeClr val="tx1"/>
                  </a:solidFill>
                </a:ln>
              </a:rPr>
              <a:t>80MHz BSS primary</a:t>
            </a:r>
          </a:p>
        </p:txBody>
      </p:sp>
      <p:sp>
        <p:nvSpPr>
          <p:cNvPr id="20" name="Rectangle 19"/>
          <p:cNvSpPr/>
          <p:nvPr/>
        </p:nvSpPr>
        <p:spPr>
          <a:xfrm>
            <a:off x="1044556" y="5635823"/>
            <a:ext cx="1991251" cy="307777"/>
          </a:xfrm>
          <a:prstGeom prst="rect">
            <a:avLst/>
          </a:prstGeom>
        </p:spPr>
        <p:txBody>
          <a:bodyPr wrap="none">
            <a:spAutoFit/>
          </a:bodyPr>
          <a:lstStyle/>
          <a:p>
            <a:r>
              <a:rPr lang="en-US" sz="1400" dirty="0" smtClean="0">
                <a:ln w="3175">
                  <a:solidFill>
                    <a:schemeClr val="tx1"/>
                  </a:solidFill>
                </a:ln>
              </a:rPr>
              <a:t>40MHz BSS primary</a:t>
            </a:r>
          </a:p>
        </p:txBody>
      </p:sp>
      <p:sp>
        <p:nvSpPr>
          <p:cNvPr id="21" name="Rectangle 20"/>
          <p:cNvSpPr/>
          <p:nvPr/>
        </p:nvSpPr>
        <p:spPr bwMode="auto">
          <a:xfrm>
            <a:off x="2743200" y="5669280"/>
            <a:ext cx="1219200" cy="274320"/>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i="1" dirty="0">
                <a:ln w="3175">
                  <a:solidFill>
                    <a:schemeClr val="tx1"/>
                  </a:solidFill>
                </a:ln>
                <a:latin typeface="Verdana" pitchFamily="34" charset="0"/>
                <a:cs typeface="Arial" charset="0"/>
              </a:rPr>
              <a:t>A</a:t>
            </a:r>
            <a:r>
              <a:rPr kumimoji="0" lang="en-US" sz="1200" b="0" i="1" u="none" strike="noStrike" cap="none" normalizeH="0" baseline="0" dirty="0" smtClean="0">
                <a:ln w="3175">
                  <a:solidFill>
                    <a:schemeClr val="tx1"/>
                  </a:solidFill>
                </a:ln>
                <a:solidFill>
                  <a:schemeClr val="tx1"/>
                </a:solidFill>
                <a:effectLst/>
                <a:latin typeface="Verdana" pitchFamily="34" charset="0"/>
                <a:cs typeface="Arial" charset="0"/>
              </a:rPr>
              <a:t>IFS</a:t>
            </a:r>
          </a:p>
        </p:txBody>
      </p:sp>
      <p:sp>
        <p:nvSpPr>
          <p:cNvPr id="24" name="Rectangle 23"/>
          <p:cNvSpPr/>
          <p:nvPr/>
        </p:nvSpPr>
        <p:spPr bwMode="auto">
          <a:xfrm>
            <a:off x="2895600" y="5014210"/>
            <a:ext cx="3048000" cy="642942"/>
          </a:xfrm>
          <a:prstGeom prst="rect">
            <a:avLst/>
          </a:prstGeom>
          <a:solidFill>
            <a:schemeClr val="accent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1" u="none" strike="noStrike" cap="none" normalizeH="0" baseline="0" smtClean="0">
              <a:ln w="3175">
                <a:solidFill>
                  <a:schemeClr val="tx1"/>
                </a:solidFill>
              </a:ln>
              <a:solidFill>
                <a:schemeClr val="tx1"/>
              </a:solidFill>
              <a:effectLst/>
              <a:latin typeface="Verdana" pitchFamily="34" charset="0"/>
              <a:cs typeface="Arial" charset="0"/>
            </a:endParaRPr>
          </a:p>
        </p:txBody>
      </p:sp>
      <p:sp>
        <p:nvSpPr>
          <p:cNvPr id="25" name="Rectangle 24"/>
          <p:cNvSpPr/>
          <p:nvPr/>
        </p:nvSpPr>
        <p:spPr bwMode="auto">
          <a:xfrm>
            <a:off x="5943599" y="5012960"/>
            <a:ext cx="1143001" cy="244840"/>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i="1" dirty="0">
                <a:ln w="3175">
                  <a:solidFill>
                    <a:schemeClr val="tx1"/>
                  </a:solidFill>
                </a:ln>
                <a:latin typeface="Verdana" pitchFamily="34" charset="0"/>
                <a:cs typeface="Arial" charset="0"/>
              </a:rPr>
              <a:t>A</a:t>
            </a:r>
            <a:r>
              <a:rPr kumimoji="0" lang="en-US" sz="1200" b="0" i="1" u="none" strike="noStrike" cap="none" normalizeH="0" baseline="0" dirty="0" smtClean="0">
                <a:ln w="3175">
                  <a:solidFill>
                    <a:schemeClr val="tx1"/>
                  </a:solidFill>
                </a:ln>
                <a:solidFill>
                  <a:schemeClr val="tx1"/>
                </a:solidFill>
                <a:effectLst/>
                <a:latin typeface="Verdana" pitchFamily="34" charset="0"/>
                <a:cs typeface="Arial" charset="0"/>
              </a:rPr>
              <a:t>IFS</a:t>
            </a:r>
          </a:p>
        </p:txBody>
      </p:sp>
      <p:sp>
        <p:nvSpPr>
          <p:cNvPr id="27" name="Rectangle 26"/>
          <p:cNvSpPr/>
          <p:nvPr/>
        </p:nvSpPr>
        <p:spPr bwMode="auto">
          <a:xfrm>
            <a:off x="4267200" y="5943600"/>
            <a:ext cx="1066800" cy="365260"/>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1" u="none" strike="noStrike" cap="none" normalizeH="0" baseline="0" dirty="0" smtClean="0">
                <a:ln w="3175">
                  <a:solidFill>
                    <a:schemeClr val="tx1"/>
                  </a:solidFill>
                </a:ln>
                <a:solidFill>
                  <a:schemeClr val="tx1"/>
                </a:solidFill>
                <a:effectLst/>
                <a:latin typeface="Verdana" pitchFamily="34" charset="0"/>
                <a:cs typeface="Arial" charset="0"/>
              </a:rPr>
              <a:t>PIFS</a:t>
            </a:r>
          </a:p>
        </p:txBody>
      </p:sp>
      <p:sp>
        <p:nvSpPr>
          <p:cNvPr id="22"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Picture 3"/>
          <p:cNvPicPr>
            <a:picLocks noChangeAspect="1" noChangeArrowheads="1"/>
          </p:cNvPicPr>
          <p:nvPr/>
        </p:nvPicPr>
        <p:blipFill>
          <a:blip r:embed="rId2" cstate="print"/>
          <a:srcRect/>
          <a:stretch>
            <a:fillRect/>
          </a:stretch>
        </p:blipFill>
        <p:spPr bwMode="auto">
          <a:xfrm>
            <a:off x="4876800" y="1752600"/>
            <a:ext cx="3538061" cy="4114800"/>
          </a:xfrm>
          <a:prstGeom prst="rect">
            <a:avLst/>
          </a:prstGeom>
          <a:noFill/>
          <a:ln w="9525">
            <a:noFill/>
            <a:miter lim="800000"/>
            <a:headEnd/>
            <a:tailEnd/>
          </a:ln>
        </p:spPr>
      </p:pic>
      <p:sp>
        <p:nvSpPr>
          <p:cNvPr id="2" name="Title 1"/>
          <p:cNvSpPr>
            <a:spLocks noGrp="1"/>
          </p:cNvSpPr>
          <p:nvPr>
            <p:ph type="title"/>
          </p:nvPr>
        </p:nvSpPr>
        <p:spPr>
          <a:xfrm>
            <a:off x="533400" y="762000"/>
            <a:ext cx="8305800" cy="889000"/>
          </a:xfrm>
        </p:spPr>
        <p:txBody>
          <a:bodyPr/>
          <a:lstStyle/>
          <a:p>
            <a:pPr algn="l"/>
            <a:r>
              <a:rPr lang="en-US" sz="2800" dirty="0" smtClean="0"/>
              <a:t>Dynamic BW operation (BSS_N is 40% loaded, 1 STA in BSS_AC, 1 or 6 STAs in BSS_N)</a:t>
            </a:r>
            <a:endParaRPr lang="en-US" sz="2800" dirty="0"/>
          </a:p>
        </p:txBody>
      </p:sp>
      <p:sp>
        <p:nvSpPr>
          <p:cNvPr id="5" name="TextBox 4"/>
          <p:cNvSpPr txBox="1"/>
          <p:nvPr/>
        </p:nvSpPr>
        <p:spPr>
          <a:xfrm>
            <a:off x="1143000" y="5943600"/>
            <a:ext cx="2845651" cy="338554"/>
          </a:xfrm>
          <a:prstGeom prst="rect">
            <a:avLst/>
          </a:prstGeom>
          <a:noFill/>
        </p:spPr>
        <p:txBody>
          <a:bodyPr wrap="none" rtlCol="0">
            <a:spAutoFit/>
          </a:bodyPr>
          <a:lstStyle/>
          <a:p>
            <a:r>
              <a:rPr lang="en-US" sz="1600" dirty="0" smtClean="0"/>
              <a:t>BSS_N with BSS_AC operating</a:t>
            </a:r>
            <a:endParaRPr lang="en-US" sz="1600" dirty="0"/>
          </a:p>
        </p:txBody>
      </p:sp>
      <p:sp>
        <p:nvSpPr>
          <p:cNvPr id="6" name="TextBox 5"/>
          <p:cNvSpPr txBox="1"/>
          <p:nvPr/>
        </p:nvSpPr>
        <p:spPr>
          <a:xfrm>
            <a:off x="5105400" y="5943600"/>
            <a:ext cx="2882007" cy="338554"/>
          </a:xfrm>
          <a:prstGeom prst="rect">
            <a:avLst/>
          </a:prstGeom>
          <a:noFill/>
        </p:spPr>
        <p:txBody>
          <a:bodyPr wrap="none" rtlCol="0">
            <a:spAutoFit/>
          </a:bodyPr>
          <a:lstStyle/>
          <a:p>
            <a:r>
              <a:rPr lang="en-US" sz="1600" dirty="0" smtClean="0"/>
              <a:t>BSS_N with BSS_AC turned off</a:t>
            </a:r>
            <a:endParaRPr lang="en-US" sz="1600" dirty="0"/>
          </a:p>
        </p:txBody>
      </p:sp>
      <p:pic>
        <p:nvPicPr>
          <p:cNvPr id="615428" name="Picture 4" descr="image001"/>
          <p:cNvPicPr>
            <a:picLocks noChangeAspect="1" noChangeArrowheads="1"/>
          </p:cNvPicPr>
          <p:nvPr/>
        </p:nvPicPr>
        <p:blipFill>
          <a:blip r:embed="rId3" cstate="print"/>
          <a:srcRect/>
          <a:stretch>
            <a:fillRect/>
          </a:stretch>
        </p:blipFill>
        <p:spPr bwMode="auto">
          <a:xfrm>
            <a:off x="914400" y="1769361"/>
            <a:ext cx="3429000" cy="4109255"/>
          </a:xfrm>
          <a:prstGeom prst="rect">
            <a:avLst/>
          </a:prstGeom>
          <a:noFill/>
          <a:ln w="9525">
            <a:noFill/>
            <a:miter lim="800000"/>
            <a:headEnd/>
            <a:tailEnd/>
          </a:ln>
        </p:spPr>
      </p:pic>
      <p:sp>
        <p:nvSpPr>
          <p:cNvPr id="8" name="TextBox 7"/>
          <p:cNvSpPr txBox="1"/>
          <p:nvPr/>
        </p:nvSpPr>
        <p:spPr>
          <a:xfrm>
            <a:off x="1828800" y="4419600"/>
            <a:ext cx="1744452" cy="307777"/>
          </a:xfrm>
          <a:prstGeom prst="rect">
            <a:avLst/>
          </a:prstGeom>
          <a:noFill/>
        </p:spPr>
        <p:txBody>
          <a:bodyPr wrap="none" rtlCol="0">
            <a:spAutoFit/>
          </a:bodyPr>
          <a:lstStyle/>
          <a:p>
            <a:r>
              <a:rPr lang="en-US" sz="1400" dirty="0" smtClean="0"/>
              <a:t>BSS_N (1 STA, blue)</a:t>
            </a:r>
            <a:endParaRPr lang="en-US" sz="1400" dirty="0"/>
          </a:p>
        </p:txBody>
      </p:sp>
      <p:sp>
        <p:nvSpPr>
          <p:cNvPr id="9" name="Slide Number Placeholder 4"/>
          <p:cNvSpPr>
            <a:spLocks noGrp="1"/>
          </p:cNvSpPr>
          <p:nvPr>
            <p:ph type="sldNum" sz="quarter" idx="11"/>
          </p:nvPr>
        </p:nvSpPr>
        <p:spPr>
          <a:xfrm>
            <a:off x="4344988" y="6475413"/>
            <a:ext cx="530225" cy="182562"/>
          </a:xfrm>
        </p:spPr>
        <p:txBody>
          <a:bodyPr/>
          <a:lstStyle/>
          <a:p>
            <a:pPr>
              <a:defRPr/>
            </a:pPr>
            <a:r>
              <a:rPr lang="en-US" dirty="0" smtClean="0"/>
              <a:t>Slide </a:t>
            </a:r>
            <a:fld id="{3610F883-F016-429E-AA1E-52A72683FA4F}" type="slidenum">
              <a:rPr lang="en-US" smtClean="0"/>
              <a:pPr>
                <a:defRPr/>
              </a:pPr>
              <a:t>9</a:t>
            </a:fld>
            <a:endParaRPr lang="en-US" dirty="0"/>
          </a:p>
        </p:txBody>
      </p:sp>
      <p:sp>
        <p:nvSpPr>
          <p:cNvPr id="11" name="TextBox 10"/>
          <p:cNvSpPr txBox="1"/>
          <p:nvPr/>
        </p:nvSpPr>
        <p:spPr>
          <a:xfrm>
            <a:off x="1600200" y="3733800"/>
            <a:ext cx="2348785" cy="307777"/>
          </a:xfrm>
          <a:prstGeom prst="rect">
            <a:avLst/>
          </a:prstGeom>
          <a:noFill/>
        </p:spPr>
        <p:txBody>
          <a:bodyPr wrap="none" rtlCol="0">
            <a:spAutoFit/>
          </a:bodyPr>
          <a:lstStyle/>
          <a:p>
            <a:r>
              <a:rPr lang="en-US" sz="1400" dirty="0" smtClean="0"/>
              <a:t>BSS_AC ( 6 STAs in BSS_N)</a:t>
            </a:r>
            <a:endParaRPr lang="en-US" sz="1400" dirty="0"/>
          </a:p>
        </p:txBody>
      </p:sp>
      <p:sp>
        <p:nvSpPr>
          <p:cNvPr id="12" name="Rectangle 5"/>
          <p:cNvSpPr>
            <a:spLocks noGrp="1" noChangeArrowheads="1"/>
          </p:cNvSpPr>
          <p:nvPr>
            <p:ph type="ftr" sz="quarter" idx="10"/>
          </p:nvPr>
        </p:nvSpPr>
        <p:spPr>
          <a:xfrm>
            <a:off x="7253507" y="6475413"/>
            <a:ext cx="1290418" cy="184666"/>
          </a:xfrm>
          <a:ln/>
        </p:spPr>
        <p:txBody>
          <a:bodyPr/>
          <a:lstStyle/>
          <a:p>
            <a:r>
              <a:rPr lang="en-US" dirty="0" smtClean="0"/>
              <a:t>Michelle Gong, </a:t>
            </a:r>
            <a:r>
              <a:rPr lang="en-US" dirty="0"/>
              <a:t>Intel</a:t>
            </a:r>
          </a:p>
        </p:txBody>
      </p:sp>
      <p:sp>
        <p:nvSpPr>
          <p:cNvPr id="13" name="TextBox 12"/>
          <p:cNvSpPr txBox="1"/>
          <p:nvPr/>
        </p:nvSpPr>
        <p:spPr>
          <a:xfrm>
            <a:off x="1752600" y="4876800"/>
            <a:ext cx="1734834" cy="307777"/>
          </a:xfrm>
          <a:prstGeom prst="rect">
            <a:avLst/>
          </a:prstGeom>
          <a:noFill/>
        </p:spPr>
        <p:txBody>
          <a:bodyPr wrap="none" rtlCol="0">
            <a:spAutoFit/>
          </a:bodyPr>
          <a:lstStyle/>
          <a:p>
            <a:r>
              <a:rPr lang="en-US" sz="1400" dirty="0" smtClean="0"/>
              <a:t>BSS_N (6 STAs, red)</a:t>
            </a:r>
            <a:endParaRPr lang="en-US" sz="1400" dirty="0"/>
          </a:p>
        </p:txBody>
      </p:sp>
      <p:sp>
        <p:nvSpPr>
          <p:cNvPr id="14" name="TextBox 13"/>
          <p:cNvSpPr txBox="1"/>
          <p:nvPr/>
        </p:nvSpPr>
        <p:spPr>
          <a:xfrm>
            <a:off x="5867400" y="4267200"/>
            <a:ext cx="1744452" cy="307777"/>
          </a:xfrm>
          <a:prstGeom prst="rect">
            <a:avLst/>
          </a:prstGeom>
          <a:noFill/>
        </p:spPr>
        <p:txBody>
          <a:bodyPr wrap="none" rtlCol="0">
            <a:spAutoFit/>
          </a:bodyPr>
          <a:lstStyle/>
          <a:p>
            <a:r>
              <a:rPr lang="en-US" sz="1400" dirty="0" smtClean="0"/>
              <a:t>BSS_N (1 STA, blue)</a:t>
            </a:r>
            <a:endParaRPr lang="en-US" sz="1400" dirty="0"/>
          </a:p>
        </p:txBody>
      </p:sp>
      <p:sp>
        <p:nvSpPr>
          <p:cNvPr id="15" name="TextBox 14"/>
          <p:cNvSpPr txBox="1"/>
          <p:nvPr/>
        </p:nvSpPr>
        <p:spPr>
          <a:xfrm>
            <a:off x="5867400" y="4648200"/>
            <a:ext cx="1734834" cy="307777"/>
          </a:xfrm>
          <a:prstGeom prst="rect">
            <a:avLst/>
          </a:prstGeom>
          <a:noFill/>
        </p:spPr>
        <p:txBody>
          <a:bodyPr wrap="none" rtlCol="0">
            <a:spAutoFit/>
          </a:bodyPr>
          <a:lstStyle/>
          <a:p>
            <a:r>
              <a:rPr lang="en-US" sz="1400" dirty="0" smtClean="0"/>
              <a:t>BSS_N (6 STAs, red)</a:t>
            </a:r>
            <a:endParaRPr lang="en-US" sz="1400" dirty="0"/>
          </a:p>
        </p:txBody>
      </p:sp>
      <p:sp>
        <p:nvSpPr>
          <p:cNvPr id="16" name="TextBox 15"/>
          <p:cNvSpPr txBox="1"/>
          <p:nvPr/>
        </p:nvSpPr>
        <p:spPr>
          <a:xfrm>
            <a:off x="1494020" y="3018020"/>
            <a:ext cx="2348785" cy="307777"/>
          </a:xfrm>
          <a:prstGeom prst="rect">
            <a:avLst/>
          </a:prstGeom>
          <a:noFill/>
        </p:spPr>
        <p:txBody>
          <a:bodyPr wrap="none" rtlCol="0">
            <a:spAutoFit/>
          </a:bodyPr>
          <a:lstStyle/>
          <a:p>
            <a:r>
              <a:rPr lang="en-US" sz="1400" dirty="0" smtClean="0"/>
              <a:t>BSS_AC ( 1 STA in BSS_N)</a:t>
            </a:r>
            <a:endParaRPr lang="en-US" sz="1400" dirty="0"/>
          </a:p>
        </p:txBody>
      </p:sp>
      <p:sp>
        <p:nvSpPr>
          <p:cNvPr id="17" name="TextBox 16"/>
          <p:cNvSpPr txBox="1"/>
          <p:nvPr/>
        </p:nvSpPr>
        <p:spPr>
          <a:xfrm rot="16200000">
            <a:off x="3629274" y="3914527"/>
            <a:ext cx="2193229" cy="307777"/>
          </a:xfrm>
          <a:prstGeom prst="rect">
            <a:avLst/>
          </a:prstGeom>
          <a:noFill/>
        </p:spPr>
        <p:txBody>
          <a:bodyPr wrap="none" rtlCol="0">
            <a:spAutoFit/>
          </a:bodyPr>
          <a:lstStyle/>
          <a:p>
            <a:r>
              <a:rPr lang="en-US" sz="1400" dirty="0" smtClean="0"/>
              <a:t>Per BSS throughput (Mbps)</a:t>
            </a:r>
            <a:endParaRPr lang="en-US" sz="1400" dirty="0"/>
          </a:p>
        </p:txBody>
      </p:sp>
      <p:sp>
        <p:nvSpPr>
          <p:cNvPr id="18" name="TextBox 17"/>
          <p:cNvSpPr txBox="1"/>
          <p:nvPr/>
        </p:nvSpPr>
        <p:spPr>
          <a:xfrm rot="16200000">
            <a:off x="-409326" y="3685926"/>
            <a:ext cx="2193229" cy="307777"/>
          </a:xfrm>
          <a:prstGeom prst="rect">
            <a:avLst/>
          </a:prstGeom>
          <a:noFill/>
        </p:spPr>
        <p:txBody>
          <a:bodyPr wrap="none" rtlCol="0">
            <a:spAutoFit/>
          </a:bodyPr>
          <a:lstStyle/>
          <a:p>
            <a:r>
              <a:rPr lang="en-US" sz="1400" dirty="0" smtClean="0"/>
              <a:t>Per BSS throughput (Mbps)</a:t>
            </a:r>
            <a:endParaRPr lang="en-US" sz="1400" dirty="0"/>
          </a:p>
        </p:txBody>
      </p:sp>
      <p:sp>
        <p:nvSpPr>
          <p:cNvPr id="19"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2010</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17160</TotalTime>
  <Words>1976</Words>
  <Application>Microsoft Office PowerPoint</Application>
  <PresentationFormat>On-screen Show (4:3)</PresentationFormat>
  <Paragraphs>284</Paragraphs>
  <Slides>23</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ACcord Submission Template</vt:lpstr>
      <vt:lpstr>Document</vt:lpstr>
      <vt:lpstr>Medium Access for Wider Bandwidth</vt:lpstr>
      <vt:lpstr>Outline</vt:lpstr>
      <vt:lpstr>The goal of this work is to validate the fairness of the PIFS medium access scheme</vt:lpstr>
      <vt:lpstr>Two operating modes are simulated and analyzed</vt:lpstr>
      <vt:lpstr>Simulation parameters</vt:lpstr>
      <vt:lpstr>Simulation scenario 1</vt:lpstr>
      <vt:lpstr>Dynamic BW operation (Both BSSs are fully loaded, 1 STA in BSS_AC, 1 or 6 STAs in BSS_N)</vt:lpstr>
      <vt:lpstr>Dynamic BW operation (Both BSSs are fully loaded, 1 STA in BSS_AC, 1 or 6 STAs in BSS_N)</vt:lpstr>
      <vt:lpstr>Dynamic BW operation (BSS_N is 40% loaded, 1 STA in BSS_AC, 1 or 6 STAs in BSS_N)</vt:lpstr>
      <vt:lpstr>Dynamic BW operation (40MHz BSS is 40% loaded, 1 STA in BSS_AC, 1 or 6 STAs in BSS_N)</vt:lpstr>
      <vt:lpstr>Static BW operation (both BSSs are fully loaded and have equal number of contending STAs)</vt:lpstr>
      <vt:lpstr>Static BW operation (both BSSs are fully loaded and have equal number of contending STAs)</vt:lpstr>
      <vt:lpstr>Static BW operation (BSS_N is 40% loaded, 1 STA in BSS_AC, 1 or 6 STAs in BSS_N)</vt:lpstr>
      <vt:lpstr>Static BW operation(1 STA in BSS_AC, 1 or 6 STAs in BSS_N, both BSSs are fully loaded)</vt:lpstr>
      <vt:lpstr>Static BW operation(3 or 6 STA in BSS_AC, 1 STA in BSS_N, both BSSs are fully loaded)</vt:lpstr>
      <vt:lpstr>Static BW operation(3 or 6 STA in BSS_AC, 1 STA in BSS_N, both BSSs are fully loaded)</vt:lpstr>
      <vt:lpstr>Analysis of Static BW operation</vt:lpstr>
      <vt:lpstr>Simulation scenario 2</vt:lpstr>
      <vt:lpstr>Per BSS throughput, 1 STA in each 20MHz BSS (Static vs Dynamic)</vt:lpstr>
      <vt:lpstr>Per BSS throughput, 6 STAs in each 20MHz BSS (Static vs Dynamic)</vt:lpstr>
      <vt:lpstr>Analysis of scenario 2</vt:lpstr>
      <vt:lpstr>Conclusions</vt:lpstr>
      <vt:lpstr>Straw Poll</vt:lpstr>
    </vt:vector>
  </TitlesOfParts>
  <Company>Intel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80MHz Medium Access</dc:title>
  <dc:creator>Michelle Gong</dc:creator>
  <cp:lastModifiedBy>Gong, Michelle X</cp:lastModifiedBy>
  <cp:revision>233</cp:revision>
  <cp:lastPrinted>1998-02-10T13:28:06Z</cp:lastPrinted>
  <dcterms:created xsi:type="dcterms:W3CDTF">2009-12-02T19:05:24Z</dcterms:created>
  <dcterms:modified xsi:type="dcterms:W3CDTF">2010-09-13T21:14:03Z</dcterms:modified>
</cp:coreProperties>
</file>