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handoutMasterIdLst>
    <p:handoutMasterId r:id="rId59"/>
  </p:handoutMasterIdLst>
  <p:sldIdLst>
    <p:sldId id="269" r:id="rId2"/>
    <p:sldId id="257" r:id="rId3"/>
    <p:sldId id="318" r:id="rId4"/>
    <p:sldId id="312" r:id="rId5"/>
    <p:sldId id="317" r:id="rId6"/>
    <p:sldId id="284" r:id="rId7"/>
    <p:sldId id="285" r:id="rId8"/>
    <p:sldId id="289" r:id="rId9"/>
    <p:sldId id="315" r:id="rId10"/>
    <p:sldId id="316" r:id="rId11"/>
    <p:sldId id="271" r:id="rId12"/>
    <p:sldId id="291" r:id="rId13"/>
    <p:sldId id="292" r:id="rId14"/>
    <p:sldId id="293" r:id="rId15"/>
    <p:sldId id="294" r:id="rId16"/>
    <p:sldId id="295" r:id="rId17"/>
    <p:sldId id="279" r:id="rId18"/>
    <p:sldId id="280" r:id="rId19"/>
    <p:sldId id="304" r:id="rId20"/>
    <p:sldId id="278" r:id="rId21"/>
    <p:sldId id="276" r:id="rId22"/>
    <p:sldId id="277" r:id="rId23"/>
    <p:sldId id="306" r:id="rId24"/>
    <p:sldId id="302" r:id="rId25"/>
    <p:sldId id="298" r:id="rId26"/>
    <p:sldId id="296" r:id="rId27"/>
    <p:sldId id="283" r:id="rId28"/>
    <p:sldId id="309" r:id="rId29"/>
    <p:sldId id="290"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19" r:id="rId49"/>
    <p:sldId id="320" r:id="rId50"/>
    <p:sldId id="321" r:id="rId51"/>
    <p:sldId id="322" r:id="rId52"/>
    <p:sldId id="324" r:id="rId53"/>
    <p:sldId id="344" r:id="rId54"/>
    <p:sldId id="310" r:id="rId55"/>
    <p:sldId id="323" r:id="rId56"/>
    <p:sldId id="270" r:id="rId5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0" autoAdjust="0"/>
    <p:restoredTop sz="86410" autoAdjust="0"/>
  </p:normalViewPr>
  <p:slideViewPr>
    <p:cSldViewPr>
      <p:cViewPr>
        <p:scale>
          <a:sx n="66" d="100"/>
          <a:sy n="66" d="100"/>
        </p:scale>
        <p:origin x="-2244" y="-1080"/>
      </p:cViewPr>
      <p:guideLst>
        <p:guide orient="horz" pos="2160"/>
        <p:guide pos="2880"/>
      </p:guideLst>
    </p:cSldViewPr>
  </p:slideViewPr>
  <p:outlineViewPr>
    <p:cViewPr>
      <p:scale>
        <a:sx n="33" d="100"/>
        <a:sy n="33" d="100"/>
      </p:scale>
      <p:origin x="0" y="1944"/>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p:cViewPr>
        <p:scale>
          <a:sx n="150" d="100"/>
          <a:sy n="150" d="100"/>
        </p:scale>
        <p:origin x="-798" y="-72"/>
      </p:cViewPr>
      <p:guideLst>
        <p:guide orient="horz" pos="2923"/>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5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Vic\Documents\Projects\802.11\statistic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ic\Documents\Projects\802.11\statistic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ic\Documents\Projects\802.11\statistics%20v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Vic\Documents\Projects\802.11\Doc%20send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800" b="1" i="0" u="none" strike="noStrike" baseline="0">
                <a:solidFill>
                  <a:srgbClr val="000000"/>
                </a:solidFill>
                <a:latin typeface="Arial"/>
                <a:ea typeface="Arial"/>
                <a:cs typeface="Arial"/>
              </a:defRPr>
            </a:pPr>
            <a:r>
              <a:rPr lang="en-US" sz="2800" dirty="0" smtClean="0"/>
              <a:t>IEEE 802.11 Membership level over time</a:t>
            </a:r>
            <a:endParaRPr lang="en-US" sz="2800" dirty="0"/>
          </a:p>
        </c:rich>
      </c:tx>
      <c:layout>
        <c:manualLayout>
          <c:xMode val="edge"/>
          <c:yMode val="edge"/>
          <c:x val="0.13723146458091923"/>
          <c:y val="2.4860024748421885E-2"/>
        </c:manualLayout>
      </c:layout>
      <c:spPr>
        <a:noFill/>
        <a:ln w="25400">
          <a:noFill/>
        </a:ln>
      </c:spPr>
    </c:title>
    <c:plotArea>
      <c:layout>
        <c:manualLayout>
          <c:layoutTarget val="inner"/>
          <c:xMode val="edge"/>
          <c:yMode val="edge"/>
          <c:x val="6.2259186590158659E-2"/>
          <c:y val="0.12090273357569135"/>
          <c:w val="0.9172699069286453"/>
          <c:h val="0.74633615134984277"/>
        </c:manualLayout>
      </c:layout>
      <c:lineChart>
        <c:grouping val="standard"/>
        <c:ser>
          <c:idx val="0"/>
          <c:order val="4"/>
          <c:tx>
            <c:strRef>
              <c:f>Sheet1!$K$1</c:f>
              <c:strCache>
                <c:ptCount val="1"/>
                <c:pt idx="0">
                  <c:v>Number of Members</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Sheet1!$A$2:$F$83</c:f>
              <c:strCache>
                <c:ptCount val="82"/>
                <c:pt idx="0">
                  <c:v>90sep</c:v>
                </c:pt>
                <c:pt idx="1">
                  <c:v>90nov</c:v>
                </c:pt>
                <c:pt idx="2">
                  <c:v>91jan</c:v>
                </c:pt>
                <c:pt idx="3">
                  <c:v>91mar</c:v>
                </c:pt>
                <c:pt idx="4">
                  <c:v>91may</c:v>
                </c:pt>
                <c:pt idx="5">
                  <c:v>91jul</c:v>
                </c:pt>
                <c:pt idx="6">
                  <c:v>91sep</c:v>
                </c:pt>
                <c:pt idx="7">
                  <c:v>91nov</c:v>
                </c:pt>
                <c:pt idx="8">
                  <c:v>92jan</c:v>
                </c:pt>
                <c:pt idx="9">
                  <c:v>92mar</c:v>
                </c:pt>
                <c:pt idx="10">
                  <c:v>92may</c:v>
                </c:pt>
                <c:pt idx="11">
                  <c:v>92jul</c:v>
                </c:pt>
                <c:pt idx="12">
                  <c:v>92sep</c:v>
                </c:pt>
                <c:pt idx="13">
                  <c:v>92nov</c:v>
                </c:pt>
                <c:pt idx="14">
                  <c:v>93jan</c:v>
                </c:pt>
                <c:pt idx="15">
                  <c:v>93mar</c:v>
                </c:pt>
                <c:pt idx="16">
                  <c:v>93may</c:v>
                </c:pt>
                <c:pt idx="17">
                  <c:v>93jul</c:v>
                </c:pt>
                <c:pt idx="18">
                  <c:v>93sep</c:v>
                </c:pt>
                <c:pt idx="19">
                  <c:v>93nov</c:v>
                </c:pt>
                <c:pt idx="20">
                  <c:v>94jan</c:v>
                </c:pt>
                <c:pt idx="21">
                  <c:v>94mar</c:v>
                </c:pt>
                <c:pt idx="22">
                  <c:v>94may</c:v>
                </c:pt>
                <c:pt idx="23">
                  <c:v>94jul</c:v>
                </c:pt>
                <c:pt idx="24">
                  <c:v>94sep</c:v>
                </c:pt>
                <c:pt idx="25">
                  <c:v>94nov</c:v>
                </c:pt>
                <c:pt idx="26">
                  <c:v>95jan</c:v>
                </c:pt>
                <c:pt idx="27">
                  <c:v>95mar</c:v>
                </c:pt>
                <c:pt idx="28">
                  <c:v>95may</c:v>
                </c:pt>
                <c:pt idx="29">
                  <c:v>95jul</c:v>
                </c:pt>
                <c:pt idx="30">
                  <c:v>95sep</c:v>
                </c:pt>
                <c:pt idx="31">
                  <c:v>95nov</c:v>
                </c:pt>
                <c:pt idx="32">
                  <c:v>96jan</c:v>
                </c:pt>
                <c:pt idx="33">
                  <c:v>96mar</c:v>
                </c:pt>
                <c:pt idx="34">
                  <c:v>96may</c:v>
                </c:pt>
                <c:pt idx="35">
                  <c:v>96jul</c:v>
                </c:pt>
                <c:pt idx="36">
                  <c:v>96nov</c:v>
                </c:pt>
                <c:pt idx="37">
                  <c:v>97jan</c:v>
                </c:pt>
                <c:pt idx="38">
                  <c:v>97mar</c:v>
                </c:pt>
                <c:pt idx="39">
                  <c:v>97may</c:v>
                </c:pt>
                <c:pt idx="40">
                  <c:v>97jul</c:v>
                </c:pt>
                <c:pt idx="41">
                  <c:v>97sep</c:v>
                </c:pt>
                <c:pt idx="42">
                  <c:v>97nov</c:v>
                </c:pt>
                <c:pt idx="43">
                  <c:v>98jan</c:v>
                </c:pt>
                <c:pt idx="44">
                  <c:v>98mar</c:v>
                </c:pt>
                <c:pt idx="45">
                  <c:v>98may</c:v>
                </c:pt>
                <c:pt idx="46">
                  <c:v>98apr(s)</c:v>
                </c:pt>
                <c:pt idx="47">
                  <c:v>98jul</c:v>
                </c:pt>
                <c:pt idx="48">
                  <c:v>98sep</c:v>
                </c:pt>
                <c:pt idx="49">
                  <c:v>98oct(s)</c:v>
                </c:pt>
                <c:pt idx="50">
                  <c:v>98nov</c:v>
                </c:pt>
                <c:pt idx="51">
                  <c:v>99jan</c:v>
                </c:pt>
                <c:pt idx="52">
                  <c:v>99mar</c:v>
                </c:pt>
                <c:pt idx="53">
                  <c:v>99may</c:v>
                </c:pt>
                <c:pt idx="54">
                  <c:v>99jul</c:v>
                </c:pt>
                <c:pt idx="55">
                  <c:v>99sep</c:v>
                </c:pt>
                <c:pt idx="56">
                  <c:v>99nov</c:v>
                </c:pt>
                <c:pt idx="57">
                  <c:v>00jan</c:v>
                </c:pt>
                <c:pt idx="58">
                  <c:v>00mar</c:v>
                </c:pt>
                <c:pt idx="59">
                  <c:v>00may</c:v>
                </c:pt>
                <c:pt idx="60">
                  <c:v>00July</c:v>
                </c:pt>
                <c:pt idx="61">
                  <c:v>00Sept</c:v>
                </c:pt>
                <c:pt idx="62">
                  <c:v>00Nov</c:v>
                </c:pt>
                <c:pt idx="63">
                  <c:v>01Jan</c:v>
                </c:pt>
                <c:pt idx="64">
                  <c:v>01Mar</c:v>
                </c:pt>
                <c:pt idx="65">
                  <c:v>01May</c:v>
                </c:pt>
                <c:pt idx="66">
                  <c:v>01July</c:v>
                </c:pt>
                <c:pt idx="67">
                  <c:v>01Nov</c:v>
                </c:pt>
                <c:pt idx="68">
                  <c:v>02Jan</c:v>
                </c:pt>
                <c:pt idx="69">
                  <c:v>02mar</c:v>
                </c:pt>
                <c:pt idx="70">
                  <c:v>02may</c:v>
                </c:pt>
                <c:pt idx="71">
                  <c:v>02jul</c:v>
                </c:pt>
                <c:pt idx="72">
                  <c:v>02sep</c:v>
                </c:pt>
                <c:pt idx="73">
                  <c:v>02nov</c:v>
                </c:pt>
                <c:pt idx="74">
                  <c:v>03jan</c:v>
                </c:pt>
                <c:pt idx="75">
                  <c:v>03mar</c:v>
                </c:pt>
                <c:pt idx="76">
                  <c:v>03may</c:v>
                </c:pt>
                <c:pt idx="77">
                  <c:v>03jul</c:v>
                </c:pt>
                <c:pt idx="78">
                  <c:v>03sep</c:v>
                </c:pt>
                <c:pt idx="79">
                  <c:v>03nov</c:v>
                </c:pt>
                <c:pt idx="80">
                  <c:v>04jan</c:v>
                </c:pt>
                <c:pt idx="81">
                  <c:v>04mar</c:v>
                </c:pt>
              </c:strCache>
            </c:strRef>
          </c:cat>
          <c:val>
            <c:numRef>
              <c:f>Sheet1!$K$2:$K$83</c:f>
              <c:numCache>
                <c:formatCode>General</c:formatCode>
                <c:ptCount val="82"/>
                <c:pt idx="0">
                  <c:v>21</c:v>
                </c:pt>
                <c:pt idx="1">
                  <c:v>51</c:v>
                </c:pt>
                <c:pt idx="2">
                  <c:v>51</c:v>
                </c:pt>
                <c:pt idx="3">
                  <c:v>61</c:v>
                </c:pt>
                <c:pt idx="4">
                  <c:v>65</c:v>
                </c:pt>
                <c:pt idx="5">
                  <c:v>79</c:v>
                </c:pt>
                <c:pt idx="6">
                  <c:v>80</c:v>
                </c:pt>
                <c:pt idx="7">
                  <c:v>87</c:v>
                </c:pt>
                <c:pt idx="8">
                  <c:v>81</c:v>
                </c:pt>
                <c:pt idx="9">
                  <c:v>86</c:v>
                </c:pt>
                <c:pt idx="10">
                  <c:v>91</c:v>
                </c:pt>
                <c:pt idx="11">
                  <c:v>93</c:v>
                </c:pt>
                <c:pt idx="12">
                  <c:v>94</c:v>
                </c:pt>
                <c:pt idx="13">
                  <c:v>89</c:v>
                </c:pt>
                <c:pt idx="14">
                  <c:v>97</c:v>
                </c:pt>
                <c:pt idx="15">
                  <c:v>95</c:v>
                </c:pt>
                <c:pt idx="16">
                  <c:v>79</c:v>
                </c:pt>
                <c:pt idx="17">
                  <c:v>79</c:v>
                </c:pt>
                <c:pt idx="18">
                  <c:v>87</c:v>
                </c:pt>
                <c:pt idx="19">
                  <c:v>95</c:v>
                </c:pt>
                <c:pt idx="20">
                  <c:v>105</c:v>
                </c:pt>
                <c:pt idx="21">
                  <c:v>117</c:v>
                </c:pt>
                <c:pt idx="22">
                  <c:v>121</c:v>
                </c:pt>
                <c:pt idx="23">
                  <c:v>116</c:v>
                </c:pt>
                <c:pt idx="24">
                  <c:v>124</c:v>
                </c:pt>
                <c:pt idx="25">
                  <c:v>110</c:v>
                </c:pt>
                <c:pt idx="26">
                  <c:v>111</c:v>
                </c:pt>
                <c:pt idx="27">
                  <c:v>104</c:v>
                </c:pt>
                <c:pt idx="28">
                  <c:v>99</c:v>
                </c:pt>
                <c:pt idx="29">
                  <c:v>75</c:v>
                </c:pt>
                <c:pt idx="30">
                  <c:v>82</c:v>
                </c:pt>
                <c:pt idx="31">
                  <c:v>86</c:v>
                </c:pt>
                <c:pt idx="32">
                  <c:v>80</c:v>
                </c:pt>
                <c:pt idx="33">
                  <c:v>77</c:v>
                </c:pt>
                <c:pt idx="34">
                  <c:v>76</c:v>
                </c:pt>
                <c:pt idx="35">
                  <c:v>72</c:v>
                </c:pt>
                <c:pt idx="36">
                  <c:v>62</c:v>
                </c:pt>
                <c:pt idx="38">
                  <c:v>65</c:v>
                </c:pt>
                <c:pt idx="39">
                  <c:v>58</c:v>
                </c:pt>
                <c:pt idx="40">
                  <c:v>59</c:v>
                </c:pt>
                <c:pt idx="42">
                  <c:v>53</c:v>
                </c:pt>
                <c:pt idx="43">
                  <c:v>58</c:v>
                </c:pt>
                <c:pt idx="44">
                  <c:v>76</c:v>
                </c:pt>
                <c:pt idx="45">
                  <c:v>83</c:v>
                </c:pt>
                <c:pt idx="46">
                  <c:v>76</c:v>
                </c:pt>
                <c:pt idx="47">
                  <c:v>98</c:v>
                </c:pt>
                <c:pt idx="48">
                  <c:v>86</c:v>
                </c:pt>
                <c:pt idx="49">
                  <c:v>93</c:v>
                </c:pt>
                <c:pt idx="50">
                  <c:v>100</c:v>
                </c:pt>
                <c:pt idx="52">
                  <c:v>97</c:v>
                </c:pt>
                <c:pt idx="53">
                  <c:v>99</c:v>
                </c:pt>
                <c:pt idx="54">
                  <c:v>97</c:v>
                </c:pt>
                <c:pt idx="56">
                  <c:v>92</c:v>
                </c:pt>
                <c:pt idx="57">
                  <c:v>82</c:v>
                </c:pt>
                <c:pt idx="58">
                  <c:v>73</c:v>
                </c:pt>
                <c:pt idx="59">
                  <c:v>73</c:v>
                </c:pt>
                <c:pt idx="60">
                  <c:v>103</c:v>
                </c:pt>
                <c:pt idx="61">
                  <c:v>124</c:v>
                </c:pt>
                <c:pt idx="62">
                  <c:v>138</c:v>
                </c:pt>
                <c:pt idx="63">
                  <c:v>169</c:v>
                </c:pt>
                <c:pt idx="64">
                  <c:v>169</c:v>
                </c:pt>
                <c:pt idx="65">
                  <c:v>186</c:v>
                </c:pt>
                <c:pt idx="66">
                  <c:v>219</c:v>
                </c:pt>
                <c:pt idx="67">
                  <c:v>224</c:v>
                </c:pt>
                <c:pt idx="68">
                  <c:v>266</c:v>
                </c:pt>
                <c:pt idx="69">
                  <c:v>291</c:v>
                </c:pt>
                <c:pt idx="70">
                  <c:v>346</c:v>
                </c:pt>
                <c:pt idx="71">
                  <c:v>356</c:v>
                </c:pt>
                <c:pt idx="72">
                  <c:v>388</c:v>
                </c:pt>
                <c:pt idx="73">
                  <c:v>283</c:v>
                </c:pt>
                <c:pt idx="74">
                  <c:v>320</c:v>
                </c:pt>
                <c:pt idx="75">
                  <c:v>330</c:v>
                </c:pt>
                <c:pt idx="76">
                  <c:v>397</c:v>
                </c:pt>
                <c:pt idx="77">
                  <c:v>397</c:v>
                </c:pt>
                <c:pt idx="78">
                  <c:v>447</c:v>
                </c:pt>
                <c:pt idx="79">
                  <c:v>454</c:v>
                </c:pt>
                <c:pt idx="80">
                  <c:v>469</c:v>
                </c:pt>
                <c:pt idx="81">
                  <c:v>403</c:v>
                </c:pt>
              </c:numCache>
            </c:numRef>
          </c:val>
        </c:ser>
        <c:ser>
          <c:idx val="1"/>
          <c:order val="0"/>
          <c:tx>
            <c:strRef>
              <c:f>Sheet1!$G$1</c:f>
              <c:strCache>
                <c:ptCount val="1"/>
                <c:pt idx="0">
                  <c:v>Type pleneary</c:v>
                </c:pt>
              </c:strCache>
            </c:strRef>
          </c:tx>
          <c:cat>
            <c:strRef>
              <c:f>Sheet1!$A$2:$F$83</c:f>
              <c:strCache>
                <c:ptCount val="82"/>
                <c:pt idx="0">
                  <c:v>90sep</c:v>
                </c:pt>
                <c:pt idx="1">
                  <c:v>90nov</c:v>
                </c:pt>
                <c:pt idx="2">
                  <c:v>91jan</c:v>
                </c:pt>
                <c:pt idx="3">
                  <c:v>91mar</c:v>
                </c:pt>
                <c:pt idx="4">
                  <c:v>91may</c:v>
                </c:pt>
                <c:pt idx="5">
                  <c:v>91jul</c:v>
                </c:pt>
                <c:pt idx="6">
                  <c:v>91sep</c:v>
                </c:pt>
                <c:pt idx="7">
                  <c:v>91nov</c:v>
                </c:pt>
                <c:pt idx="8">
                  <c:v>92jan</c:v>
                </c:pt>
                <c:pt idx="9">
                  <c:v>92mar</c:v>
                </c:pt>
                <c:pt idx="10">
                  <c:v>92may</c:v>
                </c:pt>
                <c:pt idx="11">
                  <c:v>92jul</c:v>
                </c:pt>
                <c:pt idx="12">
                  <c:v>92sep</c:v>
                </c:pt>
                <c:pt idx="13">
                  <c:v>92nov</c:v>
                </c:pt>
                <c:pt idx="14">
                  <c:v>93jan</c:v>
                </c:pt>
                <c:pt idx="15">
                  <c:v>93mar</c:v>
                </c:pt>
                <c:pt idx="16">
                  <c:v>93may</c:v>
                </c:pt>
                <c:pt idx="17">
                  <c:v>93jul</c:v>
                </c:pt>
                <c:pt idx="18">
                  <c:v>93sep</c:v>
                </c:pt>
                <c:pt idx="19">
                  <c:v>93nov</c:v>
                </c:pt>
                <c:pt idx="20">
                  <c:v>94jan</c:v>
                </c:pt>
                <c:pt idx="21">
                  <c:v>94mar</c:v>
                </c:pt>
                <c:pt idx="22">
                  <c:v>94may</c:v>
                </c:pt>
                <c:pt idx="23">
                  <c:v>94jul</c:v>
                </c:pt>
                <c:pt idx="24">
                  <c:v>94sep</c:v>
                </c:pt>
                <c:pt idx="25">
                  <c:v>94nov</c:v>
                </c:pt>
                <c:pt idx="26">
                  <c:v>95jan</c:v>
                </c:pt>
                <c:pt idx="27">
                  <c:v>95mar</c:v>
                </c:pt>
                <c:pt idx="28">
                  <c:v>95may</c:v>
                </c:pt>
                <c:pt idx="29">
                  <c:v>95jul</c:v>
                </c:pt>
                <c:pt idx="30">
                  <c:v>95sep</c:v>
                </c:pt>
                <c:pt idx="31">
                  <c:v>95nov</c:v>
                </c:pt>
                <c:pt idx="32">
                  <c:v>96jan</c:v>
                </c:pt>
                <c:pt idx="33">
                  <c:v>96mar</c:v>
                </c:pt>
                <c:pt idx="34">
                  <c:v>96may</c:v>
                </c:pt>
                <c:pt idx="35">
                  <c:v>96jul</c:v>
                </c:pt>
                <c:pt idx="36">
                  <c:v>96nov</c:v>
                </c:pt>
                <c:pt idx="37">
                  <c:v>97jan</c:v>
                </c:pt>
                <c:pt idx="38">
                  <c:v>97mar</c:v>
                </c:pt>
                <c:pt idx="39">
                  <c:v>97may</c:v>
                </c:pt>
                <c:pt idx="40">
                  <c:v>97jul</c:v>
                </c:pt>
                <c:pt idx="41">
                  <c:v>97sep</c:v>
                </c:pt>
                <c:pt idx="42">
                  <c:v>97nov</c:v>
                </c:pt>
                <c:pt idx="43">
                  <c:v>98jan</c:v>
                </c:pt>
                <c:pt idx="44">
                  <c:v>98mar</c:v>
                </c:pt>
                <c:pt idx="45">
                  <c:v>98may</c:v>
                </c:pt>
                <c:pt idx="46">
                  <c:v>98apr(s)</c:v>
                </c:pt>
                <c:pt idx="47">
                  <c:v>98jul</c:v>
                </c:pt>
                <c:pt idx="48">
                  <c:v>98sep</c:v>
                </c:pt>
                <c:pt idx="49">
                  <c:v>98oct(s)</c:v>
                </c:pt>
                <c:pt idx="50">
                  <c:v>98nov</c:v>
                </c:pt>
                <c:pt idx="51">
                  <c:v>99jan</c:v>
                </c:pt>
                <c:pt idx="52">
                  <c:v>99mar</c:v>
                </c:pt>
                <c:pt idx="53">
                  <c:v>99may</c:v>
                </c:pt>
                <c:pt idx="54">
                  <c:v>99jul</c:v>
                </c:pt>
                <c:pt idx="55">
                  <c:v>99sep</c:v>
                </c:pt>
                <c:pt idx="56">
                  <c:v>99nov</c:v>
                </c:pt>
                <c:pt idx="57">
                  <c:v>00jan</c:v>
                </c:pt>
                <c:pt idx="58">
                  <c:v>00mar</c:v>
                </c:pt>
                <c:pt idx="59">
                  <c:v>00may</c:v>
                </c:pt>
                <c:pt idx="60">
                  <c:v>00July</c:v>
                </c:pt>
                <c:pt idx="61">
                  <c:v>00Sept</c:v>
                </c:pt>
                <c:pt idx="62">
                  <c:v>00Nov</c:v>
                </c:pt>
                <c:pt idx="63">
                  <c:v>01Jan</c:v>
                </c:pt>
                <c:pt idx="64">
                  <c:v>01Mar</c:v>
                </c:pt>
                <c:pt idx="65">
                  <c:v>01May</c:v>
                </c:pt>
                <c:pt idx="66">
                  <c:v>01July</c:v>
                </c:pt>
                <c:pt idx="67">
                  <c:v>01Nov</c:v>
                </c:pt>
                <c:pt idx="68">
                  <c:v>02Jan</c:v>
                </c:pt>
                <c:pt idx="69">
                  <c:v>02mar</c:v>
                </c:pt>
                <c:pt idx="70">
                  <c:v>02may</c:v>
                </c:pt>
                <c:pt idx="71">
                  <c:v>02jul</c:v>
                </c:pt>
                <c:pt idx="72">
                  <c:v>02sep</c:v>
                </c:pt>
                <c:pt idx="73">
                  <c:v>02nov</c:v>
                </c:pt>
                <c:pt idx="74">
                  <c:v>03jan</c:v>
                </c:pt>
                <c:pt idx="75">
                  <c:v>03mar</c:v>
                </c:pt>
                <c:pt idx="76">
                  <c:v>03may</c:v>
                </c:pt>
                <c:pt idx="77">
                  <c:v>03jul</c:v>
                </c:pt>
                <c:pt idx="78">
                  <c:v>03sep</c:v>
                </c:pt>
                <c:pt idx="79">
                  <c:v>03nov</c:v>
                </c:pt>
                <c:pt idx="80">
                  <c:v>04jan</c:v>
                </c:pt>
                <c:pt idx="81">
                  <c:v>04mar</c:v>
                </c:pt>
              </c:strCache>
            </c:strRef>
          </c:cat>
          <c:val>
            <c:numRef>
              <c:f>Sheet1!$G$2:$G$83</c:f>
            </c:numRef>
          </c:val>
        </c:ser>
        <c:ser>
          <c:idx val="2"/>
          <c:order val="1"/>
          <c:tx>
            <c:strRef>
              <c:f>Sheet1!$H$1</c:f>
              <c:strCache>
                <c:ptCount val="1"/>
                <c:pt idx="0">
                  <c:v>number of attendees</c:v>
                </c:pt>
              </c:strCache>
            </c:strRef>
          </c:tx>
          <c:spPr>
            <a:ln>
              <a:solidFill>
                <a:schemeClr val="accent1">
                  <a:lumMod val="50000"/>
                </a:schemeClr>
              </a:solidFill>
            </a:ln>
          </c:spPr>
          <c:marker>
            <c:spPr>
              <a:ln>
                <a:solidFill>
                  <a:schemeClr val="accent1">
                    <a:lumMod val="50000"/>
                  </a:schemeClr>
                </a:solidFill>
              </a:ln>
            </c:spPr>
          </c:marker>
          <c:cat>
            <c:strRef>
              <c:f>Sheet1!$A$2:$F$83</c:f>
              <c:strCache>
                <c:ptCount val="82"/>
                <c:pt idx="0">
                  <c:v>90sep</c:v>
                </c:pt>
                <c:pt idx="1">
                  <c:v>90nov</c:v>
                </c:pt>
                <c:pt idx="2">
                  <c:v>91jan</c:v>
                </c:pt>
                <c:pt idx="3">
                  <c:v>91mar</c:v>
                </c:pt>
                <c:pt idx="4">
                  <c:v>91may</c:v>
                </c:pt>
                <c:pt idx="5">
                  <c:v>91jul</c:v>
                </c:pt>
                <c:pt idx="6">
                  <c:v>91sep</c:v>
                </c:pt>
                <c:pt idx="7">
                  <c:v>91nov</c:v>
                </c:pt>
                <c:pt idx="8">
                  <c:v>92jan</c:v>
                </c:pt>
                <c:pt idx="9">
                  <c:v>92mar</c:v>
                </c:pt>
                <c:pt idx="10">
                  <c:v>92may</c:v>
                </c:pt>
                <c:pt idx="11">
                  <c:v>92jul</c:v>
                </c:pt>
                <c:pt idx="12">
                  <c:v>92sep</c:v>
                </c:pt>
                <c:pt idx="13">
                  <c:v>92nov</c:v>
                </c:pt>
                <c:pt idx="14">
                  <c:v>93jan</c:v>
                </c:pt>
                <c:pt idx="15">
                  <c:v>93mar</c:v>
                </c:pt>
                <c:pt idx="16">
                  <c:v>93may</c:v>
                </c:pt>
                <c:pt idx="17">
                  <c:v>93jul</c:v>
                </c:pt>
                <c:pt idx="18">
                  <c:v>93sep</c:v>
                </c:pt>
                <c:pt idx="19">
                  <c:v>93nov</c:v>
                </c:pt>
                <c:pt idx="20">
                  <c:v>94jan</c:v>
                </c:pt>
                <c:pt idx="21">
                  <c:v>94mar</c:v>
                </c:pt>
                <c:pt idx="22">
                  <c:v>94may</c:v>
                </c:pt>
                <c:pt idx="23">
                  <c:v>94jul</c:v>
                </c:pt>
                <c:pt idx="24">
                  <c:v>94sep</c:v>
                </c:pt>
                <c:pt idx="25">
                  <c:v>94nov</c:v>
                </c:pt>
                <c:pt idx="26">
                  <c:v>95jan</c:v>
                </c:pt>
                <c:pt idx="27">
                  <c:v>95mar</c:v>
                </c:pt>
                <c:pt idx="28">
                  <c:v>95may</c:v>
                </c:pt>
                <c:pt idx="29">
                  <c:v>95jul</c:v>
                </c:pt>
                <c:pt idx="30">
                  <c:v>95sep</c:v>
                </c:pt>
                <c:pt idx="31">
                  <c:v>95nov</c:v>
                </c:pt>
                <c:pt idx="32">
                  <c:v>96jan</c:v>
                </c:pt>
                <c:pt idx="33">
                  <c:v>96mar</c:v>
                </c:pt>
                <c:pt idx="34">
                  <c:v>96may</c:v>
                </c:pt>
                <c:pt idx="35">
                  <c:v>96jul</c:v>
                </c:pt>
                <c:pt idx="36">
                  <c:v>96nov</c:v>
                </c:pt>
                <c:pt idx="37">
                  <c:v>97jan</c:v>
                </c:pt>
                <c:pt idx="38">
                  <c:v>97mar</c:v>
                </c:pt>
                <c:pt idx="39">
                  <c:v>97may</c:v>
                </c:pt>
                <c:pt idx="40">
                  <c:v>97jul</c:v>
                </c:pt>
                <c:pt idx="41">
                  <c:v>97sep</c:v>
                </c:pt>
                <c:pt idx="42">
                  <c:v>97nov</c:v>
                </c:pt>
                <c:pt idx="43">
                  <c:v>98jan</c:v>
                </c:pt>
                <c:pt idx="44">
                  <c:v>98mar</c:v>
                </c:pt>
                <c:pt idx="45">
                  <c:v>98may</c:v>
                </c:pt>
                <c:pt idx="46">
                  <c:v>98apr(s)</c:v>
                </c:pt>
                <c:pt idx="47">
                  <c:v>98jul</c:v>
                </c:pt>
                <c:pt idx="48">
                  <c:v>98sep</c:v>
                </c:pt>
                <c:pt idx="49">
                  <c:v>98oct(s)</c:v>
                </c:pt>
                <c:pt idx="50">
                  <c:v>98nov</c:v>
                </c:pt>
                <c:pt idx="51">
                  <c:v>99jan</c:v>
                </c:pt>
                <c:pt idx="52">
                  <c:v>99mar</c:v>
                </c:pt>
                <c:pt idx="53">
                  <c:v>99may</c:v>
                </c:pt>
                <c:pt idx="54">
                  <c:v>99jul</c:v>
                </c:pt>
                <c:pt idx="55">
                  <c:v>99sep</c:v>
                </c:pt>
                <c:pt idx="56">
                  <c:v>99nov</c:v>
                </c:pt>
                <c:pt idx="57">
                  <c:v>00jan</c:v>
                </c:pt>
                <c:pt idx="58">
                  <c:v>00mar</c:v>
                </c:pt>
                <c:pt idx="59">
                  <c:v>00may</c:v>
                </c:pt>
                <c:pt idx="60">
                  <c:v>00July</c:v>
                </c:pt>
                <c:pt idx="61">
                  <c:v>00Sept</c:v>
                </c:pt>
                <c:pt idx="62">
                  <c:v>00Nov</c:v>
                </c:pt>
                <c:pt idx="63">
                  <c:v>01Jan</c:v>
                </c:pt>
                <c:pt idx="64">
                  <c:v>01Mar</c:v>
                </c:pt>
                <c:pt idx="65">
                  <c:v>01May</c:v>
                </c:pt>
                <c:pt idx="66">
                  <c:v>01July</c:v>
                </c:pt>
                <c:pt idx="67">
                  <c:v>01Nov</c:v>
                </c:pt>
                <c:pt idx="68">
                  <c:v>02Jan</c:v>
                </c:pt>
                <c:pt idx="69">
                  <c:v>02mar</c:v>
                </c:pt>
                <c:pt idx="70">
                  <c:v>02may</c:v>
                </c:pt>
                <c:pt idx="71">
                  <c:v>02jul</c:v>
                </c:pt>
                <c:pt idx="72">
                  <c:v>02sep</c:v>
                </c:pt>
                <c:pt idx="73">
                  <c:v>02nov</c:v>
                </c:pt>
                <c:pt idx="74">
                  <c:v>03jan</c:v>
                </c:pt>
                <c:pt idx="75">
                  <c:v>03mar</c:v>
                </c:pt>
                <c:pt idx="76">
                  <c:v>03may</c:v>
                </c:pt>
                <c:pt idx="77">
                  <c:v>03jul</c:v>
                </c:pt>
                <c:pt idx="78">
                  <c:v>03sep</c:v>
                </c:pt>
                <c:pt idx="79">
                  <c:v>03nov</c:v>
                </c:pt>
                <c:pt idx="80">
                  <c:v>04jan</c:v>
                </c:pt>
                <c:pt idx="81">
                  <c:v>04mar</c:v>
                </c:pt>
              </c:strCache>
            </c:strRef>
          </c:cat>
          <c:val>
            <c:numRef>
              <c:f>Sheet1!$H$2:$H$83</c:f>
              <c:numCache>
                <c:formatCode>General</c:formatCode>
                <c:ptCount val="82"/>
                <c:pt idx="0">
                  <c:v>29</c:v>
                </c:pt>
                <c:pt idx="1">
                  <c:v>77</c:v>
                </c:pt>
                <c:pt idx="2">
                  <c:v>40</c:v>
                </c:pt>
                <c:pt idx="3">
                  <c:v>67</c:v>
                </c:pt>
                <c:pt idx="4">
                  <c:v>52</c:v>
                </c:pt>
                <c:pt idx="5">
                  <c:v>93</c:v>
                </c:pt>
                <c:pt idx="6">
                  <c:v>69</c:v>
                </c:pt>
                <c:pt idx="7">
                  <c:v>92</c:v>
                </c:pt>
                <c:pt idx="8">
                  <c:v>46</c:v>
                </c:pt>
                <c:pt idx="9">
                  <c:v>101</c:v>
                </c:pt>
                <c:pt idx="10">
                  <c:v>40</c:v>
                </c:pt>
                <c:pt idx="11">
                  <c:v>94</c:v>
                </c:pt>
                <c:pt idx="12">
                  <c:v>40</c:v>
                </c:pt>
                <c:pt idx="13">
                  <c:v>68</c:v>
                </c:pt>
                <c:pt idx="14">
                  <c:v>32</c:v>
                </c:pt>
                <c:pt idx="15">
                  <c:v>76</c:v>
                </c:pt>
                <c:pt idx="16">
                  <c:v>78</c:v>
                </c:pt>
                <c:pt idx="17">
                  <c:v>126</c:v>
                </c:pt>
                <c:pt idx="18">
                  <c:v>95</c:v>
                </c:pt>
                <c:pt idx="19">
                  <c:v>127</c:v>
                </c:pt>
                <c:pt idx="20">
                  <c:v>118</c:v>
                </c:pt>
                <c:pt idx="21">
                  <c:v>117</c:v>
                </c:pt>
                <c:pt idx="22">
                  <c:v>77</c:v>
                </c:pt>
                <c:pt idx="23">
                  <c:v>109</c:v>
                </c:pt>
                <c:pt idx="24">
                  <c:v>68</c:v>
                </c:pt>
                <c:pt idx="25">
                  <c:v>107</c:v>
                </c:pt>
                <c:pt idx="26">
                  <c:v>53</c:v>
                </c:pt>
                <c:pt idx="27">
                  <c:v>80</c:v>
                </c:pt>
                <c:pt idx="28">
                  <c:v>50</c:v>
                </c:pt>
                <c:pt idx="29">
                  <c:v>79</c:v>
                </c:pt>
                <c:pt idx="30">
                  <c:v>31</c:v>
                </c:pt>
                <c:pt idx="31">
                  <c:v>63</c:v>
                </c:pt>
                <c:pt idx="32">
                  <c:v>40</c:v>
                </c:pt>
                <c:pt idx="33">
                  <c:v>69</c:v>
                </c:pt>
                <c:pt idx="34">
                  <c:v>49</c:v>
                </c:pt>
                <c:pt idx="35">
                  <c:v>43</c:v>
                </c:pt>
                <c:pt idx="36">
                  <c:v>45</c:v>
                </c:pt>
                <c:pt idx="37">
                  <c:v>26</c:v>
                </c:pt>
                <c:pt idx="38">
                  <c:v>58</c:v>
                </c:pt>
                <c:pt idx="39">
                  <c:v>12</c:v>
                </c:pt>
                <c:pt idx="40">
                  <c:v>55</c:v>
                </c:pt>
                <c:pt idx="41">
                  <c:v>40</c:v>
                </c:pt>
                <c:pt idx="42">
                  <c:v>85</c:v>
                </c:pt>
                <c:pt idx="43">
                  <c:v>74</c:v>
                </c:pt>
                <c:pt idx="44">
                  <c:v>119</c:v>
                </c:pt>
                <c:pt idx="45">
                  <c:v>79</c:v>
                </c:pt>
                <c:pt idx="46">
                  <c:v>26</c:v>
                </c:pt>
                <c:pt idx="47">
                  <c:v>112</c:v>
                </c:pt>
                <c:pt idx="48">
                  <c:v>64</c:v>
                </c:pt>
                <c:pt idx="49">
                  <c:v>15</c:v>
                </c:pt>
                <c:pt idx="50">
                  <c:v>90</c:v>
                </c:pt>
                <c:pt idx="51">
                  <c:v>104</c:v>
                </c:pt>
                <c:pt idx="52">
                  <c:v>74</c:v>
                </c:pt>
                <c:pt idx="53">
                  <c:v>61</c:v>
                </c:pt>
                <c:pt idx="54">
                  <c:v>74</c:v>
                </c:pt>
                <c:pt idx="55">
                  <c:v>64</c:v>
                </c:pt>
              </c:numCache>
            </c:numRef>
          </c:val>
        </c:ser>
        <c:ser>
          <c:idx val="3"/>
          <c:order val="2"/>
          <c:tx>
            <c:strRef>
              <c:f>Sheet1!$I$1</c:f>
              <c:strCache>
                <c:ptCount val="1"/>
                <c:pt idx="0">
                  <c:v>Plenary</c:v>
                </c:pt>
              </c:strCache>
            </c:strRef>
          </c:tx>
          <c:cat>
            <c:strRef>
              <c:f>Sheet1!$A$2:$F$83</c:f>
              <c:strCache>
                <c:ptCount val="82"/>
                <c:pt idx="0">
                  <c:v>90sep</c:v>
                </c:pt>
                <c:pt idx="1">
                  <c:v>90nov</c:v>
                </c:pt>
                <c:pt idx="2">
                  <c:v>91jan</c:v>
                </c:pt>
                <c:pt idx="3">
                  <c:v>91mar</c:v>
                </c:pt>
                <c:pt idx="4">
                  <c:v>91may</c:v>
                </c:pt>
                <c:pt idx="5">
                  <c:v>91jul</c:v>
                </c:pt>
                <c:pt idx="6">
                  <c:v>91sep</c:v>
                </c:pt>
                <c:pt idx="7">
                  <c:v>91nov</c:v>
                </c:pt>
                <c:pt idx="8">
                  <c:v>92jan</c:v>
                </c:pt>
                <c:pt idx="9">
                  <c:v>92mar</c:v>
                </c:pt>
                <c:pt idx="10">
                  <c:v>92may</c:v>
                </c:pt>
                <c:pt idx="11">
                  <c:v>92jul</c:v>
                </c:pt>
                <c:pt idx="12">
                  <c:v>92sep</c:v>
                </c:pt>
                <c:pt idx="13">
                  <c:v>92nov</c:v>
                </c:pt>
                <c:pt idx="14">
                  <c:v>93jan</c:v>
                </c:pt>
                <c:pt idx="15">
                  <c:v>93mar</c:v>
                </c:pt>
                <c:pt idx="16">
                  <c:v>93may</c:v>
                </c:pt>
                <c:pt idx="17">
                  <c:v>93jul</c:v>
                </c:pt>
                <c:pt idx="18">
                  <c:v>93sep</c:v>
                </c:pt>
                <c:pt idx="19">
                  <c:v>93nov</c:v>
                </c:pt>
                <c:pt idx="20">
                  <c:v>94jan</c:v>
                </c:pt>
                <c:pt idx="21">
                  <c:v>94mar</c:v>
                </c:pt>
                <c:pt idx="22">
                  <c:v>94may</c:v>
                </c:pt>
                <c:pt idx="23">
                  <c:v>94jul</c:v>
                </c:pt>
                <c:pt idx="24">
                  <c:v>94sep</c:v>
                </c:pt>
                <c:pt idx="25">
                  <c:v>94nov</c:v>
                </c:pt>
                <c:pt idx="26">
                  <c:v>95jan</c:v>
                </c:pt>
                <c:pt idx="27">
                  <c:v>95mar</c:v>
                </c:pt>
                <c:pt idx="28">
                  <c:v>95may</c:v>
                </c:pt>
                <c:pt idx="29">
                  <c:v>95jul</c:v>
                </c:pt>
                <c:pt idx="30">
                  <c:v>95sep</c:v>
                </c:pt>
                <c:pt idx="31">
                  <c:v>95nov</c:v>
                </c:pt>
                <c:pt idx="32">
                  <c:v>96jan</c:v>
                </c:pt>
                <c:pt idx="33">
                  <c:v>96mar</c:v>
                </c:pt>
                <c:pt idx="34">
                  <c:v>96may</c:v>
                </c:pt>
                <c:pt idx="35">
                  <c:v>96jul</c:v>
                </c:pt>
                <c:pt idx="36">
                  <c:v>96nov</c:v>
                </c:pt>
                <c:pt idx="37">
                  <c:v>97jan</c:v>
                </c:pt>
                <c:pt idx="38">
                  <c:v>97mar</c:v>
                </c:pt>
                <c:pt idx="39">
                  <c:v>97may</c:v>
                </c:pt>
                <c:pt idx="40">
                  <c:v>97jul</c:v>
                </c:pt>
                <c:pt idx="41">
                  <c:v>97sep</c:v>
                </c:pt>
                <c:pt idx="42">
                  <c:v>97nov</c:v>
                </c:pt>
                <c:pt idx="43">
                  <c:v>98jan</c:v>
                </c:pt>
                <c:pt idx="44">
                  <c:v>98mar</c:v>
                </c:pt>
                <c:pt idx="45">
                  <c:v>98may</c:v>
                </c:pt>
                <c:pt idx="46">
                  <c:v>98apr(s)</c:v>
                </c:pt>
                <c:pt idx="47">
                  <c:v>98jul</c:v>
                </c:pt>
                <c:pt idx="48">
                  <c:v>98sep</c:v>
                </c:pt>
                <c:pt idx="49">
                  <c:v>98oct(s)</c:v>
                </c:pt>
                <c:pt idx="50">
                  <c:v>98nov</c:v>
                </c:pt>
                <c:pt idx="51">
                  <c:v>99jan</c:v>
                </c:pt>
                <c:pt idx="52">
                  <c:v>99mar</c:v>
                </c:pt>
                <c:pt idx="53">
                  <c:v>99may</c:v>
                </c:pt>
                <c:pt idx="54">
                  <c:v>99jul</c:v>
                </c:pt>
                <c:pt idx="55">
                  <c:v>99sep</c:v>
                </c:pt>
                <c:pt idx="56">
                  <c:v>99nov</c:v>
                </c:pt>
                <c:pt idx="57">
                  <c:v>00jan</c:v>
                </c:pt>
                <c:pt idx="58">
                  <c:v>00mar</c:v>
                </c:pt>
                <c:pt idx="59">
                  <c:v>00may</c:v>
                </c:pt>
                <c:pt idx="60">
                  <c:v>00July</c:v>
                </c:pt>
                <c:pt idx="61">
                  <c:v>00Sept</c:v>
                </c:pt>
                <c:pt idx="62">
                  <c:v>00Nov</c:v>
                </c:pt>
                <c:pt idx="63">
                  <c:v>01Jan</c:v>
                </c:pt>
                <c:pt idx="64">
                  <c:v>01Mar</c:v>
                </c:pt>
                <c:pt idx="65">
                  <c:v>01May</c:v>
                </c:pt>
                <c:pt idx="66">
                  <c:v>01July</c:v>
                </c:pt>
                <c:pt idx="67">
                  <c:v>01Nov</c:v>
                </c:pt>
                <c:pt idx="68">
                  <c:v>02Jan</c:v>
                </c:pt>
                <c:pt idx="69">
                  <c:v>02mar</c:v>
                </c:pt>
                <c:pt idx="70">
                  <c:v>02may</c:v>
                </c:pt>
                <c:pt idx="71">
                  <c:v>02jul</c:v>
                </c:pt>
                <c:pt idx="72">
                  <c:v>02sep</c:v>
                </c:pt>
                <c:pt idx="73">
                  <c:v>02nov</c:v>
                </c:pt>
                <c:pt idx="74">
                  <c:v>03jan</c:v>
                </c:pt>
                <c:pt idx="75">
                  <c:v>03mar</c:v>
                </c:pt>
                <c:pt idx="76">
                  <c:v>03may</c:v>
                </c:pt>
                <c:pt idx="77">
                  <c:v>03jul</c:v>
                </c:pt>
                <c:pt idx="78">
                  <c:v>03sep</c:v>
                </c:pt>
                <c:pt idx="79">
                  <c:v>03nov</c:v>
                </c:pt>
                <c:pt idx="80">
                  <c:v>04jan</c:v>
                </c:pt>
                <c:pt idx="81">
                  <c:v>04mar</c:v>
                </c:pt>
              </c:strCache>
            </c:strRef>
          </c:cat>
          <c:val>
            <c:numRef>
              <c:f>Sheet1!$I$2:$I$83</c:f>
            </c:numRef>
          </c:val>
        </c:ser>
        <c:ser>
          <c:idx val="4"/>
          <c:order val="3"/>
          <c:tx>
            <c:strRef>
              <c:f>Sheet1!$J$1</c:f>
              <c:strCache>
                <c:ptCount val="1"/>
                <c:pt idx="0">
                  <c:v>Nr of Voters in meeting</c:v>
                </c:pt>
              </c:strCache>
            </c:strRef>
          </c:tx>
          <c:cat>
            <c:strRef>
              <c:f>Sheet1!$A$2:$F$83</c:f>
              <c:strCache>
                <c:ptCount val="82"/>
                <c:pt idx="0">
                  <c:v>90sep</c:v>
                </c:pt>
                <c:pt idx="1">
                  <c:v>90nov</c:v>
                </c:pt>
                <c:pt idx="2">
                  <c:v>91jan</c:v>
                </c:pt>
                <c:pt idx="3">
                  <c:v>91mar</c:v>
                </c:pt>
                <c:pt idx="4">
                  <c:v>91may</c:v>
                </c:pt>
                <c:pt idx="5">
                  <c:v>91jul</c:v>
                </c:pt>
                <c:pt idx="6">
                  <c:v>91sep</c:v>
                </c:pt>
                <c:pt idx="7">
                  <c:v>91nov</c:v>
                </c:pt>
                <c:pt idx="8">
                  <c:v>92jan</c:v>
                </c:pt>
                <c:pt idx="9">
                  <c:v>92mar</c:v>
                </c:pt>
                <c:pt idx="10">
                  <c:v>92may</c:v>
                </c:pt>
                <c:pt idx="11">
                  <c:v>92jul</c:v>
                </c:pt>
                <c:pt idx="12">
                  <c:v>92sep</c:v>
                </c:pt>
                <c:pt idx="13">
                  <c:v>92nov</c:v>
                </c:pt>
                <c:pt idx="14">
                  <c:v>93jan</c:v>
                </c:pt>
                <c:pt idx="15">
                  <c:v>93mar</c:v>
                </c:pt>
                <c:pt idx="16">
                  <c:v>93may</c:v>
                </c:pt>
                <c:pt idx="17">
                  <c:v>93jul</c:v>
                </c:pt>
                <c:pt idx="18">
                  <c:v>93sep</c:v>
                </c:pt>
                <c:pt idx="19">
                  <c:v>93nov</c:v>
                </c:pt>
                <c:pt idx="20">
                  <c:v>94jan</c:v>
                </c:pt>
                <c:pt idx="21">
                  <c:v>94mar</c:v>
                </c:pt>
                <c:pt idx="22">
                  <c:v>94may</c:v>
                </c:pt>
                <c:pt idx="23">
                  <c:v>94jul</c:v>
                </c:pt>
                <c:pt idx="24">
                  <c:v>94sep</c:v>
                </c:pt>
                <c:pt idx="25">
                  <c:v>94nov</c:v>
                </c:pt>
                <c:pt idx="26">
                  <c:v>95jan</c:v>
                </c:pt>
                <c:pt idx="27">
                  <c:v>95mar</c:v>
                </c:pt>
                <c:pt idx="28">
                  <c:v>95may</c:v>
                </c:pt>
                <c:pt idx="29">
                  <c:v>95jul</c:v>
                </c:pt>
                <c:pt idx="30">
                  <c:v>95sep</c:v>
                </c:pt>
                <c:pt idx="31">
                  <c:v>95nov</c:v>
                </c:pt>
                <c:pt idx="32">
                  <c:v>96jan</c:v>
                </c:pt>
                <c:pt idx="33">
                  <c:v>96mar</c:v>
                </c:pt>
                <c:pt idx="34">
                  <c:v>96may</c:v>
                </c:pt>
                <c:pt idx="35">
                  <c:v>96jul</c:v>
                </c:pt>
                <c:pt idx="36">
                  <c:v>96nov</c:v>
                </c:pt>
                <c:pt idx="37">
                  <c:v>97jan</c:v>
                </c:pt>
                <c:pt idx="38">
                  <c:v>97mar</c:v>
                </c:pt>
                <c:pt idx="39">
                  <c:v>97may</c:v>
                </c:pt>
                <c:pt idx="40">
                  <c:v>97jul</c:v>
                </c:pt>
                <c:pt idx="41">
                  <c:v>97sep</c:v>
                </c:pt>
                <c:pt idx="42">
                  <c:v>97nov</c:v>
                </c:pt>
                <c:pt idx="43">
                  <c:v>98jan</c:v>
                </c:pt>
                <c:pt idx="44">
                  <c:v>98mar</c:v>
                </c:pt>
                <c:pt idx="45">
                  <c:v>98may</c:v>
                </c:pt>
                <c:pt idx="46">
                  <c:v>98apr(s)</c:v>
                </c:pt>
                <c:pt idx="47">
                  <c:v>98jul</c:v>
                </c:pt>
                <c:pt idx="48">
                  <c:v>98sep</c:v>
                </c:pt>
                <c:pt idx="49">
                  <c:v>98oct(s)</c:v>
                </c:pt>
                <c:pt idx="50">
                  <c:v>98nov</c:v>
                </c:pt>
                <c:pt idx="51">
                  <c:v>99jan</c:v>
                </c:pt>
                <c:pt idx="52">
                  <c:v>99mar</c:v>
                </c:pt>
                <c:pt idx="53">
                  <c:v>99may</c:v>
                </c:pt>
                <c:pt idx="54">
                  <c:v>99jul</c:v>
                </c:pt>
                <c:pt idx="55">
                  <c:v>99sep</c:v>
                </c:pt>
                <c:pt idx="56">
                  <c:v>99nov</c:v>
                </c:pt>
                <c:pt idx="57">
                  <c:v>00jan</c:v>
                </c:pt>
                <c:pt idx="58">
                  <c:v>00mar</c:v>
                </c:pt>
                <c:pt idx="59">
                  <c:v>00may</c:v>
                </c:pt>
                <c:pt idx="60">
                  <c:v>00July</c:v>
                </c:pt>
                <c:pt idx="61">
                  <c:v>00Sept</c:v>
                </c:pt>
                <c:pt idx="62">
                  <c:v>00Nov</c:v>
                </c:pt>
                <c:pt idx="63">
                  <c:v>01Jan</c:v>
                </c:pt>
                <c:pt idx="64">
                  <c:v>01Mar</c:v>
                </c:pt>
                <c:pt idx="65">
                  <c:v>01May</c:v>
                </c:pt>
                <c:pt idx="66">
                  <c:v>01July</c:v>
                </c:pt>
                <c:pt idx="67">
                  <c:v>01Nov</c:v>
                </c:pt>
                <c:pt idx="68">
                  <c:v>02Jan</c:v>
                </c:pt>
                <c:pt idx="69">
                  <c:v>02mar</c:v>
                </c:pt>
                <c:pt idx="70">
                  <c:v>02may</c:v>
                </c:pt>
                <c:pt idx="71">
                  <c:v>02jul</c:v>
                </c:pt>
                <c:pt idx="72">
                  <c:v>02sep</c:v>
                </c:pt>
                <c:pt idx="73">
                  <c:v>02nov</c:v>
                </c:pt>
                <c:pt idx="74">
                  <c:v>03jan</c:v>
                </c:pt>
                <c:pt idx="75">
                  <c:v>03mar</c:v>
                </c:pt>
                <c:pt idx="76">
                  <c:v>03may</c:v>
                </c:pt>
                <c:pt idx="77">
                  <c:v>03jul</c:v>
                </c:pt>
                <c:pt idx="78">
                  <c:v>03sep</c:v>
                </c:pt>
                <c:pt idx="79">
                  <c:v>03nov</c:v>
                </c:pt>
                <c:pt idx="80">
                  <c:v>04jan</c:v>
                </c:pt>
                <c:pt idx="81">
                  <c:v>04mar</c:v>
                </c:pt>
              </c:strCache>
            </c:strRef>
          </c:cat>
          <c:val>
            <c:numRef>
              <c:f>Sheet1!$J$2:$J$83</c:f>
            </c:numRef>
          </c:val>
        </c:ser>
        <c:marker val="1"/>
        <c:axId val="63419136"/>
        <c:axId val="63420672"/>
      </c:lineChart>
      <c:catAx>
        <c:axId val="63419136"/>
        <c:scaling>
          <c:orientation val="minMax"/>
        </c:scaling>
        <c:axPos val="b"/>
        <c:majorGridlines/>
        <c:numFmt formatCode="General" sourceLinked="1"/>
        <c:tickLblPos val="nextTo"/>
        <c:spPr>
          <a:ln w="3175">
            <a:solidFill>
              <a:srgbClr val="000000"/>
            </a:solidFill>
            <a:prstDash val="solid"/>
          </a:ln>
        </c:spPr>
        <c:txPr>
          <a:bodyPr rot="-2700000" vert="horz"/>
          <a:lstStyle/>
          <a:p>
            <a:pPr>
              <a:defRPr sz="1500" b="1" i="0" u="none" strike="noStrike" baseline="0">
                <a:solidFill>
                  <a:srgbClr val="000000"/>
                </a:solidFill>
                <a:latin typeface="Arial"/>
                <a:ea typeface="Arial"/>
                <a:cs typeface="Arial"/>
              </a:defRPr>
            </a:pPr>
            <a:endParaRPr lang="en-US"/>
          </a:p>
        </c:txPr>
        <c:crossAx val="63420672"/>
        <c:crosses val="autoZero"/>
        <c:auto val="1"/>
        <c:lblAlgn val="ctr"/>
        <c:lblOffset val="100"/>
        <c:tickLblSkip val="3"/>
        <c:tickMarkSkip val="1"/>
      </c:catAx>
      <c:valAx>
        <c:axId val="63420672"/>
        <c:scaling>
          <c:orientation val="minMax"/>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500" b="1" i="0" u="none" strike="noStrike" baseline="0">
                <a:solidFill>
                  <a:srgbClr val="000000"/>
                </a:solidFill>
                <a:latin typeface="Arial"/>
                <a:ea typeface="Arial"/>
                <a:cs typeface="Arial"/>
              </a:defRPr>
            </a:pPr>
            <a:endParaRPr lang="en-US"/>
          </a:p>
        </c:txPr>
        <c:crossAx val="63419136"/>
        <c:crosses val="autoZero"/>
        <c:crossBetween val="between"/>
      </c:valAx>
      <c:spPr>
        <a:solidFill>
          <a:srgbClr val="C0C0C0"/>
        </a:solidFill>
        <a:ln w="12700">
          <a:solidFill>
            <a:srgbClr val="808080"/>
          </a:solidFill>
          <a:prstDash val="solid"/>
        </a:ln>
      </c:spPr>
    </c:plotArea>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1052631578947407E-2"/>
          <c:y val="3.5198516852060158E-2"/>
          <c:w val="0.76331111571579879"/>
          <c:h val="0.82524642752989252"/>
        </c:manualLayout>
      </c:layout>
      <c:lineChart>
        <c:grouping val="standard"/>
        <c:ser>
          <c:idx val="0"/>
          <c:order val="0"/>
          <c:tx>
            <c:strRef>
              <c:f>Sheet1!$G$1</c:f>
              <c:strCache>
                <c:ptCount val="1"/>
                <c:pt idx="0">
                  <c:v>Type pleneary</c:v>
                </c:pt>
              </c:strCache>
            </c:strRef>
          </c:tx>
          <c:cat>
            <c:strRef>
              <c:f>Sheet1!$A$2:$F$58</c:f>
              <c:strCache>
                <c:ptCount val="57"/>
                <c:pt idx="0">
                  <c:v>90sep</c:v>
                </c:pt>
                <c:pt idx="1">
                  <c:v>90nov</c:v>
                </c:pt>
                <c:pt idx="2">
                  <c:v>91jan</c:v>
                </c:pt>
                <c:pt idx="3">
                  <c:v>91mar</c:v>
                </c:pt>
                <c:pt idx="4">
                  <c:v>91may</c:v>
                </c:pt>
                <c:pt idx="5">
                  <c:v>91jul</c:v>
                </c:pt>
                <c:pt idx="6">
                  <c:v>91sep</c:v>
                </c:pt>
                <c:pt idx="7">
                  <c:v>91nov</c:v>
                </c:pt>
                <c:pt idx="8">
                  <c:v>92jan</c:v>
                </c:pt>
                <c:pt idx="9">
                  <c:v>92mar</c:v>
                </c:pt>
                <c:pt idx="10">
                  <c:v>92may</c:v>
                </c:pt>
                <c:pt idx="11">
                  <c:v>92jul</c:v>
                </c:pt>
                <c:pt idx="12">
                  <c:v>92sep</c:v>
                </c:pt>
                <c:pt idx="13">
                  <c:v>92nov</c:v>
                </c:pt>
                <c:pt idx="14">
                  <c:v>93jan</c:v>
                </c:pt>
                <c:pt idx="15">
                  <c:v>93mar</c:v>
                </c:pt>
                <c:pt idx="16">
                  <c:v>93may</c:v>
                </c:pt>
                <c:pt idx="17">
                  <c:v>93jul</c:v>
                </c:pt>
                <c:pt idx="18">
                  <c:v>93sep</c:v>
                </c:pt>
                <c:pt idx="19">
                  <c:v>93nov</c:v>
                </c:pt>
                <c:pt idx="20">
                  <c:v>94jan</c:v>
                </c:pt>
                <c:pt idx="21">
                  <c:v>94mar</c:v>
                </c:pt>
                <c:pt idx="22">
                  <c:v>94may</c:v>
                </c:pt>
                <c:pt idx="23">
                  <c:v>94jul</c:v>
                </c:pt>
                <c:pt idx="24">
                  <c:v>94sep</c:v>
                </c:pt>
                <c:pt idx="25">
                  <c:v>94nov</c:v>
                </c:pt>
                <c:pt idx="26">
                  <c:v>95jan</c:v>
                </c:pt>
                <c:pt idx="27">
                  <c:v>95mar</c:v>
                </c:pt>
                <c:pt idx="28">
                  <c:v>95may</c:v>
                </c:pt>
                <c:pt idx="29">
                  <c:v>95jul</c:v>
                </c:pt>
                <c:pt idx="30">
                  <c:v>95sep</c:v>
                </c:pt>
                <c:pt idx="31">
                  <c:v>95nov</c:v>
                </c:pt>
                <c:pt idx="32">
                  <c:v>96jan</c:v>
                </c:pt>
                <c:pt idx="33">
                  <c:v>96mar</c:v>
                </c:pt>
                <c:pt idx="34">
                  <c:v>96may</c:v>
                </c:pt>
                <c:pt idx="35">
                  <c:v>96jul</c:v>
                </c:pt>
                <c:pt idx="36">
                  <c:v>96nov</c:v>
                </c:pt>
                <c:pt idx="37">
                  <c:v>97jan</c:v>
                </c:pt>
                <c:pt idx="38">
                  <c:v>97mar</c:v>
                </c:pt>
                <c:pt idx="39">
                  <c:v>97may</c:v>
                </c:pt>
                <c:pt idx="40">
                  <c:v>97jul</c:v>
                </c:pt>
                <c:pt idx="41">
                  <c:v>97sep</c:v>
                </c:pt>
                <c:pt idx="42">
                  <c:v>97nov</c:v>
                </c:pt>
                <c:pt idx="43">
                  <c:v>98jan</c:v>
                </c:pt>
                <c:pt idx="44">
                  <c:v>98mar</c:v>
                </c:pt>
                <c:pt idx="45">
                  <c:v>98may</c:v>
                </c:pt>
                <c:pt idx="46">
                  <c:v>98apr(s)</c:v>
                </c:pt>
                <c:pt idx="47">
                  <c:v>98jul</c:v>
                </c:pt>
                <c:pt idx="48">
                  <c:v>98sep</c:v>
                </c:pt>
                <c:pt idx="49">
                  <c:v>98oct(s)</c:v>
                </c:pt>
                <c:pt idx="50">
                  <c:v>98nov</c:v>
                </c:pt>
                <c:pt idx="51">
                  <c:v>99jan</c:v>
                </c:pt>
                <c:pt idx="52">
                  <c:v>99mar</c:v>
                </c:pt>
                <c:pt idx="53">
                  <c:v>99may</c:v>
                </c:pt>
                <c:pt idx="54">
                  <c:v>99jul</c:v>
                </c:pt>
                <c:pt idx="55">
                  <c:v>99sep</c:v>
                </c:pt>
                <c:pt idx="56">
                  <c:v>99nov</c:v>
                </c:pt>
              </c:strCache>
            </c:strRef>
          </c:cat>
          <c:val>
            <c:numRef>
              <c:f>Sheet1!$G$2:$G$58</c:f>
            </c:numRef>
          </c:val>
        </c:ser>
        <c:ser>
          <c:idx val="1"/>
          <c:order val="1"/>
          <c:tx>
            <c:strRef>
              <c:f>Sheet1!$H$1</c:f>
              <c:strCache>
                <c:ptCount val="1"/>
                <c:pt idx="0">
                  <c:v>number of attendees</c:v>
                </c:pt>
              </c:strCache>
            </c:strRef>
          </c:tx>
          <c:cat>
            <c:strRef>
              <c:f>Sheet1!$A$2:$F$58</c:f>
              <c:strCache>
                <c:ptCount val="57"/>
                <c:pt idx="0">
                  <c:v>90sep</c:v>
                </c:pt>
                <c:pt idx="1">
                  <c:v>90nov</c:v>
                </c:pt>
                <c:pt idx="2">
                  <c:v>91jan</c:v>
                </c:pt>
                <c:pt idx="3">
                  <c:v>91mar</c:v>
                </c:pt>
                <c:pt idx="4">
                  <c:v>91may</c:v>
                </c:pt>
                <c:pt idx="5">
                  <c:v>91jul</c:v>
                </c:pt>
                <c:pt idx="6">
                  <c:v>91sep</c:v>
                </c:pt>
                <c:pt idx="7">
                  <c:v>91nov</c:v>
                </c:pt>
                <c:pt idx="8">
                  <c:v>92jan</c:v>
                </c:pt>
                <c:pt idx="9">
                  <c:v>92mar</c:v>
                </c:pt>
                <c:pt idx="10">
                  <c:v>92may</c:v>
                </c:pt>
                <c:pt idx="11">
                  <c:v>92jul</c:v>
                </c:pt>
                <c:pt idx="12">
                  <c:v>92sep</c:v>
                </c:pt>
                <c:pt idx="13">
                  <c:v>92nov</c:v>
                </c:pt>
                <c:pt idx="14">
                  <c:v>93jan</c:v>
                </c:pt>
                <c:pt idx="15">
                  <c:v>93mar</c:v>
                </c:pt>
                <c:pt idx="16">
                  <c:v>93may</c:v>
                </c:pt>
                <c:pt idx="17">
                  <c:v>93jul</c:v>
                </c:pt>
                <c:pt idx="18">
                  <c:v>93sep</c:v>
                </c:pt>
                <c:pt idx="19">
                  <c:v>93nov</c:v>
                </c:pt>
                <c:pt idx="20">
                  <c:v>94jan</c:v>
                </c:pt>
                <c:pt idx="21">
                  <c:v>94mar</c:v>
                </c:pt>
                <c:pt idx="22">
                  <c:v>94may</c:v>
                </c:pt>
                <c:pt idx="23">
                  <c:v>94jul</c:v>
                </c:pt>
                <c:pt idx="24">
                  <c:v>94sep</c:v>
                </c:pt>
                <c:pt idx="25">
                  <c:v>94nov</c:v>
                </c:pt>
                <c:pt idx="26">
                  <c:v>95jan</c:v>
                </c:pt>
                <c:pt idx="27">
                  <c:v>95mar</c:v>
                </c:pt>
                <c:pt idx="28">
                  <c:v>95may</c:v>
                </c:pt>
                <c:pt idx="29">
                  <c:v>95jul</c:v>
                </c:pt>
                <c:pt idx="30">
                  <c:v>95sep</c:v>
                </c:pt>
                <c:pt idx="31">
                  <c:v>95nov</c:v>
                </c:pt>
                <c:pt idx="32">
                  <c:v>96jan</c:v>
                </c:pt>
                <c:pt idx="33">
                  <c:v>96mar</c:v>
                </c:pt>
                <c:pt idx="34">
                  <c:v>96may</c:v>
                </c:pt>
                <c:pt idx="35">
                  <c:v>96jul</c:v>
                </c:pt>
                <c:pt idx="36">
                  <c:v>96nov</c:v>
                </c:pt>
                <c:pt idx="37">
                  <c:v>97jan</c:v>
                </c:pt>
                <c:pt idx="38">
                  <c:v>97mar</c:v>
                </c:pt>
                <c:pt idx="39">
                  <c:v>97may</c:v>
                </c:pt>
                <c:pt idx="40">
                  <c:v>97jul</c:v>
                </c:pt>
                <c:pt idx="41">
                  <c:v>97sep</c:v>
                </c:pt>
                <c:pt idx="42">
                  <c:v>97nov</c:v>
                </c:pt>
                <c:pt idx="43">
                  <c:v>98jan</c:v>
                </c:pt>
                <c:pt idx="44">
                  <c:v>98mar</c:v>
                </c:pt>
                <c:pt idx="45">
                  <c:v>98may</c:v>
                </c:pt>
                <c:pt idx="46">
                  <c:v>98apr(s)</c:v>
                </c:pt>
                <c:pt idx="47">
                  <c:v>98jul</c:v>
                </c:pt>
                <c:pt idx="48">
                  <c:v>98sep</c:v>
                </c:pt>
                <c:pt idx="49">
                  <c:v>98oct(s)</c:v>
                </c:pt>
                <c:pt idx="50">
                  <c:v>98nov</c:v>
                </c:pt>
                <c:pt idx="51">
                  <c:v>99jan</c:v>
                </c:pt>
                <c:pt idx="52">
                  <c:v>99mar</c:v>
                </c:pt>
                <c:pt idx="53">
                  <c:v>99may</c:v>
                </c:pt>
                <c:pt idx="54">
                  <c:v>99jul</c:v>
                </c:pt>
                <c:pt idx="55">
                  <c:v>99sep</c:v>
                </c:pt>
                <c:pt idx="56">
                  <c:v>99nov</c:v>
                </c:pt>
              </c:strCache>
            </c:strRef>
          </c:cat>
          <c:val>
            <c:numRef>
              <c:f>Sheet1!$H$2:$H$58</c:f>
              <c:numCache>
                <c:formatCode>General</c:formatCode>
                <c:ptCount val="57"/>
                <c:pt idx="0">
                  <c:v>29</c:v>
                </c:pt>
                <c:pt idx="1">
                  <c:v>77</c:v>
                </c:pt>
                <c:pt idx="2">
                  <c:v>40</c:v>
                </c:pt>
                <c:pt idx="3">
                  <c:v>67</c:v>
                </c:pt>
                <c:pt idx="4">
                  <c:v>52</c:v>
                </c:pt>
                <c:pt idx="5">
                  <c:v>93</c:v>
                </c:pt>
                <c:pt idx="6">
                  <c:v>69</c:v>
                </c:pt>
                <c:pt idx="7">
                  <c:v>92</c:v>
                </c:pt>
                <c:pt idx="8">
                  <c:v>46</c:v>
                </c:pt>
                <c:pt idx="9">
                  <c:v>101</c:v>
                </c:pt>
                <c:pt idx="10">
                  <c:v>40</c:v>
                </c:pt>
                <c:pt idx="11">
                  <c:v>94</c:v>
                </c:pt>
                <c:pt idx="12">
                  <c:v>40</c:v>
                </c:pt>
                <c:pt idx="13">
                  <c:v>68</c:v>
                </c:pt>
                <c:pt idx="14">
                  <c:v>32</c:v>
                </c:pt>
                <c:pt idx="15">
                  <c:v>76</c:v>
                </c:pt>
                <c:pt idx="16">
                  <c:v>78</c:v>
                </c:pt>
                <c:pt idx="17">
                  <c:v>126</c:v>
                </c:pt>
                <c:pt idx="18">
                  <c:v>95</c:v>
                </c:pt>
                <c:pt idx="19">
                  <c:v>127</c:v>
                </c:pt>
                <c:pt idx="20">
                  <c:v>118</c:v>
                </c:pt>
                <c:pt idx="21">
                  <c:v>117</c:v>
                </c:pt>
                <c:pt idx="22">
                  <c:v>77</c:v>
                </c:pt>
                <c:pt idx="23">
                  <c:v>109</c:v>
                </c:pt>
                <c:pt idx="24">
                  <c:v>68</c:v>
                </c:pt>
                <c:pt idx="25">
                  <c:v>107</c:v>
                </c:pt>
                <c:pt idx="26">
                  <c:v>53</c:v>
                </c:pt>
                <c:pt idx="27">
                  <c:v>80</c:v>
                </c:pt>
                <c:pt idx="28">
                  <c:v>50</c:v>
                </c:pt>
                <c:pt idx="29">
                  <c:v>79</c:v>
                </c:pt>
                <c:pt idx="30">
                  <c:v>31</c:v>
                </c:pt>
                <c:pt idx="31">
                  <c:v>63</c:v>
                </c:pt>
                <c:pt idx="32">
                  <c:v>40</c:v>
                </c:pt>
                <c:pt idx="33">
                  <c:v>69</c:v>
                </c:pt>
                <c:pt idx="34">
                  <c:v>49</c:v>
                </c:pt>
                <c:pt idx="35">
                  <c:v>43</c:v>
                </c:pt>
                <c:pt idx="36">
                  <c:v>45</c:v>
                </c:pt>
                <c:pt idx="37">
                  <c:v>26</c:v>
                </c:pt>
                <c:pt idx="38">
                  <c:v>58</c:v>
                </c:pt>
                <c:pt idx="39">
                  <c:v>12</c:v>
                </c:pt>
                <c:pt idx="40">
                  <c:v>55</c:v>
                </c:pt>
                <c:pt idx="41">
                  <c:v>40</c:v>
                </c:pt>
                <c:pt idx="42">
                  <c:v>85</c:v>
                </c:pt>
                <c:pt idx="43">
                  <c:v>74</c:v>
                </c:pt>
                <c:pt idx="44">
                  <c:v>119</c:v>
                </c:pt>
                <c:pt idx="45">
                  <c:v>79</c:v>
                </c:pt>
                <c:pt idx="46">
                  <c:v>26</c:v>
                </c:pt>
                <c:pt idx="47">
                  <c:v>112</c:v>
                </c:pt>
                <c:pt idx="48">
                  <c:v>64</c:v>
                </c:pt>
                <c:pt idx="49">
                  <c:v>15</c:v>
                </c:pt>
                <c:pt idx="50">
                  <c:v>90</c:v>
                </c:pt>
                <c:pt idx="51">
                  <c:v>104</c:v>
                </c:pt>
                <c:pt idx="52">
                  <c:v>74</c:v>
                </c:pt>
                <c:pt idx="53">
                  <c:v>61</c:v>
                </c:pt>
                <c:pt idx="54">
                  <c:v>74</c:v>
                </c:pt>
                <c:pt idx="55">
                  <c:v>64</c:v>
                </c:pt>
              </c:numCache>
            </c:numRef>
          </c:val>
        </c:ser>
        <c:ser>
          <c:idx val="2"/>
          <c:order val="2"/>
          <c:tx>
            <c:strRef>
              <c:f>Sheet1!$I$1</c:f>
              <c:strCache>
                <c:ptCount val="1"/>
                <c:pt idx="0">
                  <c:v>Plenary</c:v>
                </c:pt>
              </c:strCache>
            </c:strRef>
          </c:tx>
          <c:cat>
            <c:strRef>
              <c:f>Sheet1!$A$2:$F$58</c:f>
              <c:strCache>
                <c:ptCount val="57"/>
                <c:pt idx="0">
                  <c:v>90sep</c:v>
                </c:pt>
                <c:pt idx="1">
                  <c:v>90nov</c:v>
                </c:pt>
                <c:pt idx="2">
                  <c:v>91jan</c:v>
                </c:pt>
                <c:pt idx="3">
                  <c:v>91mar</c:v>
                </c:pt>
                <c:pt idx="4">
                  <c:v>91may</c:v>
                </c:pt>
                <c:pt idx="5">
                  <c:v>91jul</c:v>
                </c:pt>
                <c:pt idx="6">
                  <c:v>91sep</c:v>
                </c:pt>
                <c:pt idx="7">
                  <c:v>91nov</c:v>
                </c:pt>
                <c:pt idx="8">
                  <c:v>92jan</c:v>
                </c:pt>
                <c:pt idx="9">
                  <c:v>92mar</c:v>
                </c:pt>
                <c:pt idx="10">
                  <c:v>92may</c:v>
                </c:pt>
                <c:pt idx="11">
                  <c:v>92jul</c:v>
                </c:pt>
                <c:pt idx="12">
                  <c:v>92sep</c:v>
                </c:pt>
                <c:pt idx="13">
                  <c:v>92nov</c:v>
                </c:pt>
                <c:pt idx="14">
                  <c:v>93jan</c:v>
                </c:pt>
                <c:pt idx="15">
                  <c:v>93mar</c:v>
                </c:pt>
                <c:pt idx="16">
                  <c:v>93may</c:v>
                </c:pt>
                <c:pt idx="17">
                  <c:v>93jul</c:v>
                </c:pt>
                <c:pt idx="18">
                  <c:v>93sep</c:v>
                </c:pt>
                <c:pt idx="19">
                  <c:v>93nov</c:v>
                </c:pt>
                <c:pt idx="20">
                  <c:v>94jan</c:v>
                </c:pt>
                <c:pt idx="21">
                  <c:v>94mar</c:v>
                </c:pt>
                <c:pt idx="22">
                  <c:v>94may</c:v>
                </c:pt>
                <c:pt idx="23">
                  <c:v>94jul</c:v>
                </c:pt>
                <c:pt idx="24">
                  <c:v>94sep</c:v>
                </c:pt>
                <c:pt idx="25">
                  <c:v>94nov</c:v>
                </c:pt>
                <c:pt idx="26">
                  <c:v>95jan</c:v>
                </c:pt>
                <c:pt idx="27">
                  <c:v>95mar</c:v>
                </c:pt>
                <c:pt idx="28">
                  <c:v>95may</c:v>
                </c:pt>
                <c:pt idx="29">
                  <c:v>95jul</c:v>
                </c:pt>
                <c:pt idx="30">
                  <c:v>95sep</c:v>
                </c:pt>
                <c:pt idx="31">
                  <c:v>95nov</c:v>
                </c:pt>
                <c:pt idx="32">
                  <c:v>96jan</c:v>
                </c:pt>
                <c:pt idx="33">
                  <c:v>96mar</c:v>
                </c:pt>
                <c:pt idx="34">
                  <c:v>96may</c:v>
                </c:pt>
                <c:pt idx="35">
                  <c:v>96jul</c:v>
                </c:pt>
                <c:pt idx="36">
                  <c:v>96nov</c:v>
                </c:pt>
                <c:pt idx="37">
                  <c:v>97jan</c:v>
                </c:pt>
                <c:pt idx="38">
                  <c:v>97mar</c:v>
                </c:pt>
                <c:pt idx="39">
                  <c:v>97may</c:v>
                </c:pt>
                <c:pt idx="40">
                  <c:v>97jul</c:v>
                </c:pt>
                <c:pt idx="41">
                  <c:v>97sep</c:v>
                </c:pt>
                <c:pt idx="42">
                  <c:v>97nov</c:v>
                </c:pt>
                <c:pt idx="43">
                  <c:v>98jan</c:v>
                </c:pt>
                <c:pt idx="44">
                  <c:v>98mar</c:v>
                </c:pt>
                <c:pt idx="45">
                  <c:v>98may</c:v>
                </c:pt>
                <c:pt idx="46">
                  <c:v>98apr(s)</c:v>
                </c:pt>
                <c:pt idx="47">
                  <c:v>98jul</c:v>
                </c:pt>
                <c:pt idx="48">
                  <c:v>98sep</c:v>
                </c:pt>
                <c:pt idx="49">
                  <c:v>98oct(s)</c:v>
                </c:pt>
                <c:pt idx="50">
                  <c:v>98nov</c:v>
                </c:pt>
                <c:pt idx="51">
                  <c:v>99jan</c:v>
                </c:pt>
                <c:pt idx="52">
                  <c:v>99mar</c:v>
                </c:pt>
                <c:pt idx="53">
                  <c:v>99may</c:v>
                </c:pt>
                <c:pt idx="54">
                  <c:v>99jul</c:v>
                </c:pt>
                <c:pt idx="55">
                  <c:v>99sep</c:v>
                </c:pt>
                <c:pt idx="56">
                  <c:v>99nov</c:v>
                </c:pt>
              </c:strCache>
            </c:strRef>
          </c:cat>
          <c:val>
            <c:numRef>
              <c:f>Sheet1!$I$2:$I$58</c:f>
            </c:numRef>
          </c:val>
        </c:ser>
        <c:ser>
          <c:idx val="3"/>
          <c:order val="3"/>
          <c:tx>
            <c:strRef>
              <c:f>Sheet1!$J$1</c:f>
              <c:strCache>
                <c:ptCount val="1"/>
                <c:pt idx="0">
                  <c:v>Nr of Voters in meeting</c:v>
                </c:pt>
              </c:strCache>
            </c:strRef>
          </c:tx>
          <c:cat>
            <c:strRef>
              <c:f>Sheet1!$A$2:$F$58</c:f>
              <c:strCache>
                <c:ptCount val="57"/>
                <c:pt idx="0">
                  <c:v>90sep</c:v>
                </c:pt>
                <c:pt idx="1">
                  <c:v>90nov</c:v>
                </c:pt>
                <c:pt idx="2">
                  <c:v>91jan</c:v>
                </c:pt>
                <c:pt idx="3">
                  <c:v>91mar</c:v>
                </c:pt>
                <c:pt idx="4">
                  <c:v>91may</c:v>
                </c:pt>
                <c:pt idx="5">
                  <c:v>91jul</c:v>
                </c:pt>
                <c:pt idx="6">
                  <c:v>91sep</c:v>
                </c:pt>
                <c:pt idx="7">
                  <c:v>91nov</c:v>
                </c:pt>
                <c:pt idx="8">
                  <c:v>92jan</c:v>
                </c:pt>
                <c:pt idx="9">
                  <c:v>92mar</c:v>
                </c:pt>
                <c:pt idx="10">
                  <c:v>92may</c:v>
                </c:pt>
                <c:pt idx="11">
                  <c:v>92jul</c:v>
                </c:pt>
                <c:pt idx="12">
                  <c:v>92sep</c:v>
                </c:pt>
                <c:pt idx="13">
                  <c:v>92nov</c:v>
                </c:pt>
                <c:pt idx="14">
                  <c:v>93jan</c:v>
                </c:pt>
                <c:pt idx="15">
                  <c:v>93mar</c:v>
                </c:pt>
                <c:pt idx="16">
                  <c:v>93may</c:v>
                </c:pt>
                <c:pt idx="17">
                  <c:v>93jul</c:v>
                </c:pt>
                <c:pt idx="18">
                  <c:v>93sep</c:v>
                </c:pt>
                <c:pt idx="19">
                  <c:v>93nov</c:v>
                </c:pt>
                <c:pt idx="20">
                  <c:v>94jan</c:v>
                </c:pt>
                <c:pt idx="21">
                  <c:v>94mar</c:v>
                </c:pt>
                <c:pt idx="22">
                  <c:v>94may</c:v>
                </c:pt>
                <c:pt idx="23">
                  <c:v>94jul</c:v>
                </c:pt>
                <c:pt idx="24">
                  <c:v>94sep</c:v>
                </c:pt>
                <c:pt idx="25">
                  <c:v>94nov</c:v>
                </c:pt>
                <c:pt idx="26">
                  <c:v>95jan</c:v>
                </c:pt>
                <c:pt idx="27">
                  <c:v>95mar</c:v>
                </c:pt>
                <c:pt idx="28">
                  <c:v>95may</c:v>
                </c:pt>
                <c:pt idx="29">
                  <c:v>95jul</c:v>
                </c:pt>
                <c:pt idx="30">
                  <c:v>95sep</c:v>
                </c:pt>
                <c:pt idx="31">
                  <c:v>95nov</c:v>
                </c:pt>
                <c:pt idx="32">
                  <c:v>96jan</c:v>
                </c:pt>
                <c:pt idx="33">
                  <c:v>96mar</c:v>
                </c:pt>
                <c:pt idx="34">
                  <c:v>96may</c:v>
                </c:pt>
                <c:pt idx="35">
                  <c:v>96jul</c:v>
                </c:pt>
                <c:pt idx="36">
                  <c:v>96nov</c:v>
                </c:pt>
                <c:pt idx="37">
                  <c:v>97jan</c:v>
                </c:pt>
                <c:pt idx="38">
                  <c:v>97mar</c:v>
                </c:pt>
                <c:pt idx="39">
                  <c:v>97may</c:v>
                </c:pt>
                <c:pt idx="40">
                  <c:v>97jul</c:v>
                </c:pt>
                <c:pt idx="41">
                  <c:v>97sep</c:v>
                </c:pt>
                <c:pt idx="42">
                  <c:v>97nov</c:v>
                </c:pt>
                <c:pt idx="43">
                  <c:v>98jan</c:v>
                </c:pt>
                <c:pt idx="44">
                  <c:v>98mar</c:v>
                </c:pt>
                <c:pt idx="45">
                  <c:v>98may</c:v>
                </c:pt>
                <c:pt idx="46">
                  <c:v>98apr(s)</c:v>
                </c:pt>
                <c:pt idx="47">
                  <c:v>98jul</c:v>
                </c:pt>
                <c:pt idx="48">
                  <c:v>98sep</c:v>
                </c:pt>
                <c:pt idx="49">
                  <c:v>98oct(s)</c:v>
                </c:pt>
                <c:pt idx="50">
                  <c:v>98nov</c:v>
                </c:pt>
                <c:pt idx="51">
                  <c:v>99jan</c:v>
                </c:pt>
                <c:pt idx="52">
                  <c:v>99mar</c:v>
                </c:pt>
                <c:pt idx="53">
                  <c:v>99may</c:v>
                </c:pt>
                <c:pt idx="54">
                  <c:v>99jul</c:v>
                </c:pt>
                <c:pt idx="55">
                  <c:v>99sep</c:v>
                </c:pt>
                <c:pt idx="56">
                  <c:v>99nov</c:v>
                </c:pt>
              </c:strCache>
            </c:strRef>
          </c:cat>
          <c:val>
            <c:numRef>
              <c:f>Sheet1!$J$2:$J$58</c:f>
            </c:numRef>
          </c:val>
        </c:ser>
        <c:ser>
          <c:idx val="4"/>
          <c:order val="4"/>
          <c:tx>
            <c:strRef>
              <c:f>Sheet1!$K$1</c:f>
              <c:strCache>
                <c:ptCount val="1"/>
                <c:pt idx="0">
                  <c:v>Number of Members</c:v>
                </c:pt>
              </c:strCache>
            </c:strRef>
          </c:tx>
          <c:spPr>
            <a:ln>
              <a:solidFill>
                <a:schemeClr val="tx2"/>
              </a:solidFill>
            </a:ln>
          </c:spPr>
          <c:marker>
            <c:spPr>
              <a:ln>
                <a:solidFill>
                  <a:schemeClr val="tx2"/>
                </a:solidFill>
              </a:ln>
            </c:spPr>
          </c:marker>
          <c:cat>
            <c:strRef>
              <c:f>Sheet1!$A$2:$F$58</c:f>
              <c:strCache>
                <c:ptCount val="57"/>
                <c:pt idx="0">
                  <c:v>90sep</c:v>
                </c:pt>
                <c:pt idx="1">
                  <c:v>90nov</c:v>
                </c:pt>
                <c:pt idx="2">
                  <c:v>91jan</c:v>
                </c:pt>
                <c:pt idx="3">
                  <c:v>91mar</c:v>
                </c:pt>
                <c:pt idx="4">
                  <c:v>91may</c:v>
                </c:pt>
                <c:pt idx="5">
                  <c:v>91jul</c:v>
                </c:pt>
                <c:pt idx="6">
                  <c:v>91sep</c:v>
                </c:pt>
                <c:pt idx="7">
                  <c:v>91nov</c:v>
                </c:pt>
                <c:pt idx="8">
                  <c:v>92jan</c:v>
                </c:pt>
                <c:pt idx="9">
                  <c:v>92mar</c:v>
                </c:pt>
                <c:pt idx="10">
                  <c:v>92may</c:v>
                </c:pt>
                <c:pt idx="11">
                  <c:v>92jul</c:v>
                </c:pt>
                <c:pt idx="12">
                  <c:v>92sep</c:v>
                </c:pt>
                <c:pt idx="13">
                  <c:v>92nov</c:v>
                </c:pt>
                <c:pt idx="14">
                  <c:v>93jan</c:v>
                </c:pt>
                <c:pt idx="15">
                  <c:v>93mar</c:v>
                </c:pt>
                <c:pt idx="16">
                  <c:v>93may</c:v>
                </c:pt>
                <c:pt idx="17">
                  <c:v>93jul</c:v>
                </c:pt>
                <c:pt idx="18">
                  <c:v>93sep</c:v>
                </c:pt>
                <c:pt idx="19">
                  <c:v>93nov</c:v>
                </c:pt>
                <c:pt idx="20">
                  <c:v>94jan</c:v>
                </c:pt>
                <c:pt idx="21">
                  <c:v>94mar</c:v>
                </c:pt>
                <c:pt idx="22">
                  <c:v>94may</c:v>
                </c:pt>
                <c:pt idx="23">
                  <c:v>94jul</c:v>
                </c:pt>
                <c:pt idx="24">
                  <c:v>94sep</c:v>
                </c:pt>
                <c:pt idx="25">
                  <c:v>94nov</c:v>
                </c:pt>
                <c:pt idx="26">
                  <c:v>95jan</c:v>
                </c:pt>
                <c:pt idx="27">
                  <c:v>95mar</c:v>
                </c:pt>
                <c:pt idx="28">
                  <c:v>95may</c:v>
                </c:pt>
                <c:pt idx="29">
                  <c:v>95jul</c:v>
                </c:pt>
                <c:pt idx="30">
                  <c:v>95sep</c:v>
                </c:pt>
                <c:pt idx="31">
                  <c:v>95nov</c:v>
                </c:pt>
                <c:pt idx="32">
                  <c:v>96jan</c:v>
                </c:pt>
                <c:pt idx="33">
                  <c:v>96mar</c:v>
                </c:pt>
                <c:pt idx="34">
                  <c:v>96may</c:v>
                </c:pt>
                <c:pt idx="35">
                  <c:v>96jul</c:v>
                </c:pt>
                <c:pt idx="36">
                  <c:v>96nov</c:v>
                </c:pt>
                <c:pt idx="37">
                  <c:v>97jan</c:v>
                </c:pt>
                <c:pt idx="38">
                  <c:v>97mar</c:v>
                </c:pt>
                <c:pt idx="39">
                  <c:v>97may</c:v>
                </c:pt>
                <c:pt idx="40">
                  <c:v>97jul</c:v>
                </c:pt>
                <c:pt idx="41">
                  <c:v>97sep</c:v>
                </c:pt>
                <c:pt idx="42">
                  <c:v>97nov</c:v>
                </c:pt>
                <c:pt idx="43">
                  <c:v>98jan</c:v>
                </c:pt>
                <c:pt idx="44">
                  <c:v>98mar</c:v>
                </c:pt>
                <c:pt idx="45">
                  <c:v>98may</c:v>
                </c:pt>
                <c:pt idx="46">
                  <c:v>98apr(s)</c:v>
                </c:pt>
                <c:pt idx="47">
                  <c:v>98jul</c:v>
                </c:pt>
                <c:pt idx="48">
                  <c:v>98sep</c:v>
                </c:pt>
                <c:pt idx="49">
                  <c:v>98oct(s)</c:v>
                </c:pt>
                <c:pt idx="50">
                  <c:v>98nov</c:v>
                </c:pt>
                <c:pt idx="51">
                  <c:v>99jan</c:v>
                </c:pt>
                <c:pt idx="52">
                  <c:v>99mar</c:v>
                </c:pt>
                <c:pt idx="53">
                  <c:v>99may</c:v>
                </c:pt>
                <c:pt idx="54">
                  <c:v>99jul</c:v>
                </c:pt>
                <c:pt idx="55">
                  <c:v>99sep</c:v>
                </c:pt>
                <c:pt idx="56">
                  <c:v>99nov</c:v>
                </c:pt>
              </c:strCache>
            </c:strRef>
          </c:cat>
          <c:val>
            <c:numRef>
              <c:f>Sheet1!$K$2:$K$58</c:f>
              <c:numCache>
                <c:formatCode>General</c:formatCode>
                <c:ptCount val="57"/>
                <c:pt idx="0">
                  <c:v>21</c:v>
                </c:pt>
                <c:pt idx="1">
                  <c:v>51</c:v>
                </c:pt>
                <c:pt idx="2">
                  <c:v>51</c:v>
                </c:pt>
                <c:pt idx="3">
                  <c:v>61</c:v>
                </c:pt>
                <c:pt idx="4">
                  <c:v>65</c:v>
                </c:pt>
                <c:pt idx="5">
                  <c:v>79</c:v>
                </c:pt>
                <c:pt idx="6">
                  <c:v>80</c:v>
                </c:pt>
                <c:pt idx="7">
                  <c:v>87</c:v>
                </c:pt>
                <c:pt idx="8">
                  <c:v>81</c:v>
                </c:pt>
                <c:pt idx="9">
                  <c:v>86</c:v>
                </c:pt>
                <c:pt idx="10">
                  <c:v>91</c:v>
                </c:pt>
                <c:pt idx="11">
                  <c:v>93</c:v>
                </c:pt>
                <c:pt idx="12">
                  <c:v>94</c:v>
                </c:pt>
                <c:pt idx="13">
                  <c:v>89</c:v>
                </c:pt>
                <c:pt idx="14">
                  <c:v>97</c:v>
                </c:pt>
                <c:pt idx="15">
                  <c:v>95</c:v>
                </c:pt>
                <c:pt idx="16">
                  <c:v>79</c:v>
                </c:pt>
                <c:pt idx="17">
                  <c:v>79</c:v>
                </c:pt>
                <c:pt idx="18">
                  <c:v>87</c:v>
                </c:pt>
                <c:pt idx="19">
                  <c:v>95</c:v>
                </c:pt>
                <c:pt idx="20">
                  <c:v>105</c:v>
                </c:pt>
                <c:pt idx="21">
                  <c:v>117</c:v>
                </c:pt>
                <c:pt idx="22">
                  <c:v>121</c:v>
                </c:pt>
                <c:pt idx="23">
                  <c:v>116</c:v>
                </c:pt>
                <c:pt idx="24">
                  <c:v>124</c:v>
                </c:pt>
                <c:pt idx="25">
                  <c:v>110</c:v>
                </c:pt>
                <c:pt idx="26">
                  <c:v>111</c:v>
                </c:pt>
                <c:pt idx="27">
                  <c:v>104</c:v>
                </c:pt>
                <c:pt idx="28">
                  <c:v>99</c:v>
                </c:pt>
                <c:pt idx="29">
                  <c:v>75</c:v>
                </c:pt>
                <c:pt idx="30">
                  <c:v>82</c:v>
                </c:pt>
                <c:pt idx="31">
                  <c:v>86</c:v>
                </c:pt>
                <c:pt idx="32">
                  <c:v>80</c:v>
                </c:pt>
                <c:pt idx="33">
                  <c:v>77</c:v>
                </c:pt>
                <c:pt idx="34">
                  <c:v>76</c:v>
                </c:pt>
                <c:pt idx="35">
                  <c:v>72</c:v>
                </c:pt>
                <c:pt idx="36">
                  <c:v>62</c:v>
                </c:pt>
                <c:pt idx="38">
                  <c:v>65</c:v>
                </c:pt>
                <c:pt idx="39">
                  <c:v>58</c:v>
                </c:pt>
                <c:pt idx="40">
                  <c:v>59</c:v>
                </c:pt>
                <c:pt idx="42">
                  <c:v>53</c:v>
                </c:pt>
                <c:pt idx="43">
                  <c:v>58</c:v>
                </c:pt>
                <c:pt idx="44">
                  <c:v>76</c:v>
                </c:pt>
                <c:pt idx="45">
                  <c:v>83</c:v>
                </c:pt>
                <c:pt idx="46">
                  <c:v>76</c:v>
                </c:pt>
                <c:pt idx="47">
                  <c:v>98</c:v>
                </c:pt>
                <c:pt idx="48">
                  <c:v>86</c:v>
                </c:pt>
                <c:pt idx="49">
                  <c:v>93</c:v>
                </c:pt>
                <c:pt idx="50">
                  <c:v>100</c:v>
                </c:pt>
                <c:pt idx="52">
                  <c:v>97</c:v>
                </c:pt>
                <c:pt idx="53">
                  <c:v>99</c:v>
                </c:pt>
                <c:pt idx="54">
                  <c:v>97</c:v>
                </c:pt>
                <c:pt idx="56">
                  <c:v>92</c:v>
                </c:pt>
              </c:numCache>
            </c:numRef>
          </c:val>
        </c:ser>
        <c:marker val="1"/>
        <c:axId val="63584896"/>
        <c:axId val="63598976"/>
      </c:lineChart>
      <c:catAx>
        <c:axId val="63584896"/>
        <c:scaling>
          <c:orientation val="minMax"/>
        </c:scaling>
        <c:axPos val="b"/>
        <c:tickLblPos val="nextTo"/>
        <c:txPr>
          <a:bodyPr/>
          <a:lstStyle/>
          <a:p>
            <a:pPr>
              <a:defRPr sz="1410" b="1" i="0" baseline="0"/>
            </a:pPr>
            <a:endParaRPr lang="en-US"/>
          </a:p>
        </c:txPr>
        <c:crossAx val="63598976"/>
        <c:crosses val="autoZero"/>
        <c:auto val="1"/>
        <c:lblAlgn val="ctr"/>
        <c:lblOffset val="100"/>
      </c:catAx>
      <c:valAx>
        <c:axId val="63598976"/>
        <c:scaling>
          <c:orientation val="minMax"/>
        </c:scaling>
        <c:axPos val="l"/>
        <c:majorGridlines>
          <c:spPr>
            <a:ln>
              <a:solidFill>
                <a:schemeClr val="bg2">
                  <a:lumMod val="75000"/>
                </a:schemeClr>
              </a:solidFill>
            </a:ln>
          </c:spPr>
        </c:majorGridlines>
        <c:numFmt formatCode="General" sourceLinked="1"/>
        <c:tickLblPos val="nextTo"/>
        <c:txPr>
          <a:bodyPr/>
          <a:lstStyle/>
          <a:p>
            <a:pPr>
              <a:defRPr sz="1500" b="1" i="0" baseline="0"/>
            </a:pPr>
            <a:endParaRPr lang="en-US"/>
          </a:p>
        </c:txPr>
        <c:crossAx val="63584896"/>
        <c:crosses val="autoZero"/>
        <c:crossBetween val="between"/>
      </c:valAx>
    </c:plotArea>
    <c:legend>
      <c:legendPos val="r"/>
      <c:layout>
        <c:manualLayout>
          <c:xMode val="edge"/>
          <c:yMode val="edge"/>
          <c:x val="0.8331356771193078"/>
          <c:y val="0.44062450527017466"/>
          <c:w val="0.15809239305613129"/>
          <c:h val="0.22721659792525933"/>
        </c:manualLayout>
      </c:layout>
      <c:txPr>
        <a:bodyPr/>
        <a:lstStyle/>
        <a:p>
          <a:pPr>
            <a:defRPr sz="1500" b="1" i="0" baseline="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5696969696969703E-2"/>
          <c:y val="3.213777625622885E-2"/>
          <c:w val="0.7862248078365206"/>
          <c:h val="0.82968941382327255"/>
        </c:manualLayout>
      </c:layout>
      <c:lineChart>
        <c:grouping val="standard"/>
        <c:ser>
          <c:idx val="0"/>
          <c:order val="0"/>
          <c:tx>
            <c:strRef>
              <c:f>Sheet1!$G$1</c:f>
              <c:strCache>
                <c:ptCount val="1"/>
                <c:pt idx="0">
                  <c:v>Type pleneary</c:v>
                </c:pt>
              </c:strCache>
            </c:strRef>
          </c:tx>
          <c:cat>
            <c:strRef>
              <c:f>Sheet1!$A$2:$F$58</c:f>
              <c:strCache>
                <c:ptCount val="18"/>
                <c:pt idx="0">
                  <c:v>97jan</c:v>
                </c:pt>
                <c:pt idx="1">
                  <c:v>97mar</c:v>
                </c:pt>
                <c:pt idx="2">
                  <c:v>97may</c:v>
                </c:pt>
                <c:pt idx="3">
                  <c:v>97jul</c:v>
                </c:pt>
                <c:pt idx="4">
                  <c:v>97sep</c:v>
                </c:pt>
                <c:pt idx="5">
                  <c:v>97nov</c:v>
                </c:pt>
                <c:pt idx="6">
                  <c:v>98jan</c:v>
                </c:pt>
                <c:pt idx="7">
                  <c:v>98mar</c:v>
                </c:pt>
                <c:pt idx="8">
                  <c:v>98may</c:v>
                </c:pt>
                <c:pt idx="9">
                  <c:v>98jul</c:v>
                </c:pt>
                <c:pt idx="10">
                  <c:v>98sep</c:v>
                </c:pt>
                <c:pt idx="11">
                  <c:v>98nov</c:v>
                </c:pt>
                <c:pt idx="12">
                  <c:v>99jan</c:v>
                </c:pt>
                <c:pt idx="13">
                  <c:v>99mar</c:v>
                </c:pt>
                <c:pt idx="14">
                  <c:v>99may</c:v>
                </c:pt>
                <c:pt idx="15">
                  <c:v>99jul</c:v>
                </c:pt>
                <c:pt idx="16">
                  <c:v>99sep</c:v>
                </c:pt>
                <c:pt idx="17">
                  <c:v>99nov</c:v>
                </c:pt>
              </c:strCache>
            </c:strRef>
          </c:cat>
          <c:val>
            <c:numRef>
              <c:f>Sheet1!$G$2:$G$58</c:f>
            </c:numRef>
          </c:val>
        </c:ser>
        <c:ser>
          <c:idx val="1"/>
          <c:order val="1"/>
          <c:tx>
            <c:strRef>
              <c:f>Sheet1!$H$1</c:f>
              <c:strCache>
                <c:ptCount val="1"/>
                <c:pt idx="0">
                  <c:v>number of attendees</c:v>
                </c:pt>
              </c:strCache>
            </c:strRef>
          </c:tx>
          <c:cat>
            <c:strRef>
              <c:f>Sheet1!$A$2:$F$58</c:f>
              <c:strCache>
                <c:ptCount val="18"/>
                <c:pt idx="0">
                  <c:v>97jan</c:v>
                </c:pt>
                <c:pt idx="1">
                  <c:v>97mar</c:v>
                </c:pt>
                <c:pt idx="2">
                  <c:v>97may</c:v>
                </c:pt>
                <c:pt idx="3">
                  <c:v>97jul</c:v>
                </c:pt>
                <c:pt idx="4">
                  <c:v>97sep</c:v>
                </c:pt>
                <c:pt idx="5">
                  <c:v>97nov</c:v>
                </c:pt>
                <c:pt idx="6">
                  <c:v>98jan</c:v>
                </c:pt>
                <c:pt idx="7">
                  <c:v>98mar</c:v>
                </c:pt>
                <c:pt idx="8">
                  <c:v>98may</c:v>
                </c:pt>
                <c:pt idx="9">
                  <c:v>98jul</c:v>
                </c:pt>
                <c:pt idx="10">
                  <c:v>98sep</c:v>
                </c:pt>
                <c:pt idx="11">
                  <c:v>98nov</c:v>
                </c:pt>
                <c:pt idx="12">
                  <c:v>99jan</c:v>
                </c:pt>
                <c:pt idx="13">
                  <c:v>99mar</c:v>
                </c:pt>
                <c:pt idx="14">
                  <c:v>99may</c:v>
                </c:pt>
                <c:pt idx="15">
                  <c:v>99jul</c:v>
                </c:pt>
                <c:pt idx="16">
                  <c:v>99sep</c:v>
                </c:pt>
                <c:pt idx="17">
                  <c:v>99nov</c:v>
                </c:pt>
              </c:strCache>
            </c:strRef>
          </c:cat>
          <c:val>
            <c:numRef>
              <c:f>Sheet1!$H$2:$H$58</c:f>
              <c:numCache>
                <c:formatCode>General</c:formatCode>
                <c:ptCount val="18"/>
                <c:pt idx="0">
                  <c:v>26</c:v>
                </c:pt>
                <c:pt idx="1">
                  <c:v>58</c:v>
                </c:pt>
                <c:pt idx="2">
                  <c:v>12</c:v>
                </c:pt>
                <c:pt idx="3">
                  <c:v>55</c:v>
                </c:pt>
                <c:pt idx="4">
                  <c:v>40</c:v>
                </c:pt>
                <c:pt idx="5">
                  <c:v>85</c:v>
                </c:pt>
                <c:pt idx="6">
                  <c:v>74</c:v>
                </c:pt>
                <c:pt idx="7">
                  <c:v>119</c:v>
                </c:pt>
                <c:pt idx="8">
                  <c:v>79</c:v>
                </c:pt>
                <c:pt idx="9">
                  <c:v>112</c:v>
                </c:pt>
                <c:pt idx="10">
                  <c:v>64</c:v>
                </c:pt>
                <c:pt idx="11">
                  <c:v>90</c:v>
                </c:pt>
                <c:pt idx="12">
                  <c:v>104</c:v>
                </c:pt>
                <c:pt idx="13">
                  <c:v>74</c:v>
                </c:pt>
                <c:pt idx="14">
                  <c:v>61</c:v>
                </c:pt>
                <c:pt idx="15">
                  <c:v>74</c:v>
                </c:pt>
                <c:pt idx="16">
                  <c:v>64</c:v>
                </c:pt>
              </c:numCache>
            </c:numRef>
          </c:val>
        </c:ser>
        <c:ser>
          <c:idx val="2"/>
          <c:order val="2"/>
          <c:tx>
            <c:strRef>
              <c:f>Sheet1!$I$1</c:f>
              <c:strCache>
                <c:ptCount val="1"/>
                <c:pt idx="0">
                  <c:v>Plenary</c:v>
                </c:pt>
              </c:strCache>
            </c:strRef>
          </c:tx>
          <c:cat>
            <c:strRef>
              <c:f>Sheet1!$A$2:$F$58</c:f>
              <c:strCache>
                <c:ptCount val="18"/>
                <c:pt idx="0">
                  <c:v>97jan</c:v>
                </c:pt>
                <c:pt idx="1">
                  <c:v>97mar</c:v>
                </c:pt>
                <c:pt idx="2">
                  <c:v>97may</c:v>
                </c:pt>
                <c:pt idx="3">
                  <c:v>97jul</c:v>
                </c:pt>
                <c:pt idx="4">
                  <c:v>97sep</c:v>
                </c:pt>
                <c:pt idx="5">
                  <c:v>97nov</c:v>
                </c:pt>
                <c:pt idx="6">
                  <c:v>98jan</c:v>
                </c:pt>
                <c:pt idx="7">
                  <c:v>98mar</c:v>
                </c:pt>
                <c:pt idx="8">
                  <c:v>98may</c:v>
                </c:pt>
                <c:pt idx="9">
                  <c:v>98jul</c:v>
                </c:pt>
                <c:pt idx="10">
                  <c:v>98sep</c:v>
                </c:pt>
                <c:pt idx="11">
                  <c:v>98nov</c:v>
                </c:pt>
                <c:pt idx="12">
                  <c:v>99jan</c:v>
                </c:pt>
                <c:pt idx="13">
                  <c:v>99mar</c:v>
                </c:pt>
                <c:pt idx="14">
                  <c:v>99may</c:v>
                </c:pt>
                <c:pt idx="15">
                  <c:v>99jul</c:v>
                </c:pt>
                <c:pt idx="16">
                  <c:v>99sep</c:v>
                </c:pt>
                <c:pt idx="17">
                  <c:v>99nov</c:v>
                </c:pt>
              </c:strCache>
            </c:strRef>
          </c:cat>
          <c:val>
            <c:numRef>
              <c:f>Sheet1!$I$2:$I$58</c:f>
            </c:numRef>
          </c:val>
        </c:ser>
        <c:ser>
          <c:idx val="3"/>
          <c:order val="3"/>
          <c:tx>
            <c:strRef>
              <c:f>Sheet1!$J$1</c:f>
              <c:strCache>
                <c:ptCount val="1"/>
                <c:pt idx="0">
                  <c:v>Nr of Voters in meeting</c:v>
                </c:pt>
              </c:strCache>
            </c:strRef>
          </c:tx>
          <c:cat>
            <c:strRef>
              <c:f>Sheet1!$A$2:$F$58</c:f>
              <c:strCache>
                <c:ptCount val="18"/>
                <c:pt idx="0">
                  <c:v>97jan</c:v>
                </c:pt>
                <c:pt idx="1">
                  <c:v>97mar</c:v>
                </c:pt>
                <c:pt idx="2">
                  <c:v>97may</c:v>
                </c:pt>
                <c:pt idx="3">
                  <c:v>97jul</c:v>
                </c:pt>
                <c:pt idx="4">
                  <c:v>97sep</c:v>
                </c:pt>
                <c:pt idx="5">
                  <c:v>97nov</c:v>
                </c:pt>
                <c:pt idx="6">
                  <c:v>98jan</c:v>
                </c:pt>
                <c:pt idx="7">
                  <c:v>98mar</c:v>
                </c:pt>
                <c:pt idx="8">
                  <c:v>98may</c:v>
                </c:pt>
                <c:pt idx="9">
                  <c:v>98jul</c:v>
                </c:pt>
                <c:pt idx="10">
                  <c:v>98sep</c:v>
                </c:pt>
                <c:pt idx="11">
                  <c:v>98nov</c:v>
                </c:pt>
                <c:pt idx="12">
                  <c:v>99jan</c:v>
                </c:pt>
                <c:pt idx="13">
                  <c:v>99mar</c:v>
                </c:pt>
                <c:pt idx="14">
                  <c:v>99may</c:v>
                </c:pt>
                <c:pt idx="15">
                  <c:v>99jul</c:v>
                </c:pt>
                <c:pt idx="16">
                  <c:v>99sep</c:v>
                </c:pt>
                <c:pt idx="17">
                  <c:v>99nov</c:v>
                </c:pt>
              </c:strCache>
            </c:strRef>
          </c:cat>
          <c:val>
            <c:numRef>
              <c:f>Sheet1!$J$2:$J$58</c:f>
            </c:numRef>
          </c:val>
        </c:ser>
        <c:ser>
          <c:idx val="4"/>
          <c:order val="4"/>
          <c:tx>
            <c:strRef>
              <c:f>Sheet1!$K$1</c:f>
              <c:strCache>
                <c:ptCount val="1"/>
                <c:pt idx="0">
                  <c:v>Number of Members</c:v>
                </c:pt>
              </c:strCache>
            </c:strRef>
          </c:tx>
          <c:cat>
            <c:strRef>
              <c:f>Sheet1!$A$2:$F$58</c:f>
              <c:strCache>
                <c:ptCount val="18"/>
                <c:pt idx="0">
                  <c:v>97jan</c:v>
                </c:pt>
                <c:pt idx="1">
                  <c:v>97mar</c:v>
                </c:pt>
                <c:pt idx="2">
                  <c:v>97may</c:v>
                </c:pt>
                <c:pt idx="3">
                  <c:v>97jul</c:v>
                </c:pt>
                <c:pt idx="4">
                  <c:v>97sep</c:v>
                </c:pt>
                <c:pt idx="5">
                  <c:v>97nov</c:v>
                </c:pt>
                <c:pt idx="6">
                  <c:v>98jan</c:v>
                </c:pt>
                <c:pt idx="7">
                  <c:v>98mar</c:v>
                </c:pt>
                <c:pt idx="8">
                  <c:v>98may</c:v>
                </c:pt>
                <c:pt idx="9">
                  <c:v>98jul</c:v>
                </c:pt>
                <c:pt idx="10">
                  <c:v>98sep</c:v>
                </c:pt>
                <c:pt idx="11">
                  <c:v>98nov</c:v>
                </c:pt>
                <c:pt idx="12">
                  <c:v>99jan</c:v>
                </c:pt>
                <c:pt idx="13">
                  <c:v>99mar</c:v>
                </c:pt>
                <c:pt idx="14">
                  <c:v>99may</c:v>
                </c:pt>
                <c:pt idx="15">
                  <c:v>99jul</c:v>
                </c:pt>
                <c:pt idx="16">
                  <c:v>99sep</c:v>
                </c:pt>
                <c:pt idx="17">
                  <c:v>99nov</c:v>
                </c:pt>
              </c:strCache>
            </c:strRef>
          </c:cat>
          <c:val>
            <c:numRef>
              <c:f>Sheet1!$K$2:$K$58</c:f>
              <c:numCache>
                <c:formatCode>General</c:formatCode>
                <c:ptCount val="18"/>
                <c:pt idx="1">
                  <c:v>65</c:v>
                </c:pt>
                <c:pt idx="2">
                  <c:v>58</c:v>
                </c:pt>
                <c:pt idx="3">
                  <c:v>59</c:v>
                </c:pt>
                <c:pt idx="4">
                  <c:v>59</c:v>
                </c:pt>
                <c:pt idx="5">
                  <c:v>53</c:v>
                </c:pt>
                <c:pt idx="6">
                  <c:v>58</c:v>
                </c:pt>
                <c:pt idx="7">
                  <c:v>76</c:v>
                </c:pt>
                <c:pt idx="8">
                  <c:v>83</c:v>
                </c:pt>
                <c:pt idx="9">
                  <c:v>98</c:v>
                </c:pt>
                <c:pt idx="10">
                  <c:v>86</c:v>
                </c:pt>
                <c:pt idx="11">
                  <c:v>100</c:v>
                </c:pt>
                <c:pt idx="12">
                  <c:v>100</c:v>
                </c:pt>
                <c:pt idx="13">
                  <c:v>97</c:v>
                </c:pt>
                <c:pt idx="14">
                  <c:v>99</c:v>
                </c:pt>
                <c:pt idx="15">
                  <c:v>97</c:v>
                </c:pt>
                <c:pt idx="16">
                  <c:v>97</c:v>
                </c:pt>
                <c:pt idx="17">
                  <c:v>92</c:v>
                </c:pt>
              </c:numCache>
            </c:numRef>
          </c:val>
        </c:ser>
        <c:ser>
          <c:idx val="5"/>
          <c:order val="5"/>
          <c:tx>
            <c:strRef>
              <c:f>Sheet1!$L$1</c:f>
              <c:strCache>
                <c:ptCount val="1"/>
                <c:pt idx="0">
                  <c:v>Interim meeting</c:v>
                </c:pt>
              </c:strCache>
            </c:strRef>
          </c:tx>
          <c:cat>
            <c:strRef>
              <c:f>Sheet1!$A$2:$F$58</c:f>
              <c:strCache>
                <c:ptCount val="18"/>
                <c:pt idx="0">
                  <c:v>97jan</c:v>
                </c:pt>
                <c:pt idx="1">
                  <c:v>97mar</c:v>
                </c:pt>
                <c:pt idx="2">
                  <c:v>97may</c:v>
                </c:pt>
                <c:pt idx="3">
                  <c:v>97jul</c:v>
                </c:pt>
                <c:pt idx="4">
                  <c:v>97sep</c:v>
                </c:pt>
                <c:pt idx="5">
                  <c:v>97nov</c:v>
                </c:pt>
                <c:pt idx="6">
                  <c:v>98jan</c:v>
                </c:pt>
                <c:pt idx="7">
                  <c:v>98mar</c:v>
                </c:pt>
                <c:pt idx="8">
                  <c:v>98may</c:v>
                </c:pt>
                <c:pt idx="9">
                  <c:v>98jul</c:v>
                </c:pt>
                <c:pt idx="10">
                  <c:v>98sep</c:v>
                </c:pt>
                <c:pt idx="11">
                  <c:v>98nov</c:v>
                </c:pt>
                <c:pt idx="12">
                  <c:v>99jan</c:v>
                </c:pt>
                <c:pt idx="13">
                  <c:v>99mar</c:v>
                </c:pt>
                <c:pt idx="14">
                  <c:v>99may</c:v>
                </c:pt>
                <c:pt idx="15">
                  <c:v>99jul</c:v>
                </c:pt>
                <c:pt idx="16">
                  <c:v>99sep</c:v>
                </c:pt>
                <c:pt idx="17">
                  <c:v>99nov</c:v>
                </c:pt>
              </c:strCache>
            </c:strRef>
          </c:cat>
          <c:val>
            <c:numRef>
              <c:f>Sheet1!$L$2:$L$58</c:f>
            </c:numRef>
          </c:val>
        </c:ser>
        <c:ser>
          <c:idx val="6"/>
          <c:order val="6"/>
          <c:tx>
            <c:strRef>
              <c:f>Sheet1!$M$1</c:f>
              <c:strCache>
                <c:ptCount val="1"/>
                <c:pt idx="0">
                  <c:v>Plenary meetings</c:v>
                </c:pt>
              </c:strCache>
            </c:strRef>
          </c:tx>
          <c:cat>
            <c:strRef>
              <c:f>Sheet1!$A$2:$F$58</c:f>
              <c:strCache>
                <c:ptCount val="18"/>
                <c:pt idx="0">
                  <c:v>97jan</c:v>
                </c:pt>
                <c:pt idx="1">
                  <c:v>97mar</c:v>
                </c:pt>
                <c:pt idx="2">
                  <c:v>97may</c:v>
                </c:pt>
                <c:pt idx="3">
                  <c:v>97jul</c:v>
                </c:pt>
                <c:pt idx="4">
                  <c:v>97sep</c:v>
                </c:pt>
                <c:pt idx="5">
                  <c:v>97nov</c:v>
                </c:pt>
                <c:pt idx="6">
                  <c:v>98jan</c:v>
                </c:pt>
                <c:pt idx="7">
                  <c:v>98mar</c:v>
                </c:pt>
                <c:pt idx="8">
                  <c:v>98may</c:v>
                </c:pt>
                <c:pt idx="9">
                  <c:v>98jul</c:v>
                </c:pt>
                <c:pt idx="10">
                  <c:v>98sep</c:v>
                </c:pt>
                <c:pt idx="11">
                  <c:v>98nov</c:v>
                </c:pt>
                <c:pt idx="12">
                  <c:v>99jan</c:v>
                </c:pt>
                <c:pt idx="13">
                  <c:v>99mar</c:v>
                </c:pt>
                <c:pt idx="14">
                  <c:v>99may</c:v>
                </c:pt>
                <c:pt idx="15">
                  <c:v>99jul</c:v>
                </c:pt>
                <c:pt idx="16">
                  <c:v>99sep</c:v>
                </c:pt>
                <c:pt idx="17">
                  <c:v>99nov</c:v>
                </c:pt>
              </c:strCache>
            </c:strRef>
          </c:cat>
          <c:val>
            <c:numRef>
              <c:f>Sheet1!$M$2:$M$58</c:f>
            </c:numRef>
          </c:val>
        </c:ser>
        <c:ser>
          <c:idx val="7"/>
          <c:order val="7"/>
          <c:tx>
            <c:strRef>
              <c:f>Sheet1!$N$1</c:f>
              <c:strCache>
                <c:ptCount val="1"/>
                <c:pt idx="0">
                  <c:v>total pages</c:v>
                </c:pt>
              </c:strCache>
            </c:strRef>
          </c:tx>
          <c:cat>
            <c:strRef>
              <c:f>Sheet1!$A$2:$F$58</c:f>
              <c:strCache>
                <c:ptCount val="18"/>
                <c:pt idx="0">
                  <c:v>97jan</c:v>
                </c:pt>
                <c:pt idx="1">
                  <c:v>97mar</c:v>
                </c:pt>
                <c:pt idx="2">
                  <c:v>97may</c:v>
                </c:pt>
                <c:pt idx="3">
                  <c:v>97jul</c:v>
                </c:pt>
                <c:pt idx="4">
                  <c:v>97sep</c:v>
                </c:pt>
                <c:pt idx="5">
                  <c:v>97nov</c:v>
                </c:pt>
                <c:pt idx="6">
                  <c:v>98jan</c:v>
                </c:pt>
                <c:pt idx="7">
                  <c:v>98mar</c:v>
                </c:pt>
                <c:pt idx="8">
                  <c:v>98may</c:v>
                </c:pt>
                <c:pt idx="9">
                  <c:v>98jul</c:v>
                </c:pt>
                <c:pt idx="10">
                  <c:v>98sep</c:v>
                </c:pt>
                <c:pt idx="11">
                  <c:v>98nov</c:v>
                </c:pt>
                <c:pt idx="12">
                  <c:v>99jan</c:v>
                </c:pt>
                <c:pt idx="13">
                  <c:v>99mar</c:v>
                </c:pt>
                <c:pt idx="14">
                  <c:v>99may</c:v>
                </c:pt>
                <c:pt idx="15">
                  <c:v>99jul</c:v>
                </c:pt>
                <c:pt idx="16">
                  <c:v>99sep</c:v>
                </c:pt>
                <c:pt idx="17">
                  <c:v>99nov</c:v>
                </c:pt>
              </c:strCache>
            </c:strRef>
          </c:cat>
          <c:val>
            <c:numRef>
              <c:f>Sheet1!$N$2:$N$58</c:f>
            </c:numRef>
          </c:val>
        </c:ser>
        <c:ser>
          <c:idx val="8"/>
          <c:order val="8"/>
          <c:tx>
            <c:strRef>
              <c:f>Sheet1!$O$1</c:f>
              <c:strCache>
                <c:ptCount val="1"/>
                <c:pt idx="0">
                  <c:v>total pages /1000</c:v>
                </c:pt>
              </c:strCache>
            </c:strRef>
          </c:tx>
          <c:cat>
            <c:strRef>
              <c:f>Sheet1!$A$2:$F$58</c:f>
              <c:strCache>
                <c:ptCount val="18"/>
                <c:pt idx="0">
                  <c:v>97jan</c:v>
                </c:pt>
                <c:pt idx="1">
                  <c:v>97mar</c:v>
                </c:pt>
                <c:pt idx="2">
                  <c:v>97may</c:v>
                </c:pt>
                <c:pt idx="3">
                  <c:v>97jul</c:v>
                </c:pt>
                <c:pt idx="4">
                  <c:v>97sep</c:v>
                </c:pt>
                <c:pt idx="5">
                  <c:v>97nov</c:v>
                </c:pt>
                <c:pt idx="6">
                  <c:v>98jan</c:v>
                </c:pt>
                <c:pt idx="7">
                  <c:v>98mar</c:v>
                </c:pt>
                <c:pt idx="8">
                  <c:v>98may</c:v>
                </c:pt>
                <c:pt idx="9">
                  <c:v>98jul</c:v>
                </c:pt>
                <c:pt idx="10">
                  <c:v>98sep</c:v>
                </c:pt>
                <c:pt idx="11">
                  <c:v>98nov</c:v>
                </c:pt>
                <c:pt idx="12">
                  <c:v>99jan</c:v>
                </c:pt>
                <c:pt idx="13">
                  <c:v>99mar</c:v>
                </c:pt>
                <c:pt idx="14">
                  <c:v>99may</c:v>
                </c:pt>
                <c:pt idx="15">
                  <c:v>99jul</c:v>
                </c:pt>
                <c:pt idx="16">
                  <c:v>99sep</c:v>
                </c:pt>
                <c:pt idx="17">
                  <c:v>99nov</c:v>
                </c:pt>
              </c:strCache>
            </c:strRef>
          </c:cat>
          <c:val>
            <c:numRef>
              <c:f>Sheet1!$O$2:$O$58</c:f>
            </c:numRef>
          </c:val>
        </c:ser>
        <c:ser>
          <c:idx val="9"/>
          <c:order val="9"/>
          <c:tx>
            <c:strRef>
              <c:f>Sheet1!$P$1</c:f>
              <c:strCache>
                <c:ptCount val="1"/>
                <c:pt idx="0">
                  <c:v>total diskettes</c:v>
                </c:pt>
              </c:strCache>
            </c:strRef>
          </c:tx>
          <c:cat>
            <c:strRef>
              <c:f>Sheet1!$A$2:$F$58</c:f>
              <c:strCache>
                <c:ptCount val="18"/>
                <c:pt idx="0">
                  <c:v>97jan</c:v>
                </c:pt>
                <c:pt idx="1">
                  <c:v>97mar</c:v>
                </c:pt>
                <c:pt idx="2">
                  <c:v>97may</c:v>
                </c:pt>
                <c:pt idx="3">
                  <c:v>97jul</c:v>
                </c:pt>
                <c:pt idx="4">
                  <c:v>97sep</c:v>
                </c:pt>
                <c:pt idx="5">
                  <c:v>97nov</c:v>
                </c:pt>
                <c:pt idx="6">
                  <c:v>98jan</c:v>
                </c:pt>
                <c:pt idx="7">
                  <c:v>98mar</c:v>
                </c:pt>
                <c:pt idx="8">
                  <c:v>98may</c:v>
                </c:pt>
                <c:pt idx="9">
                  <c:v>98jul</c:v>
                </c:pt>
                <c:pt idx="10">
                  <c:v>98sep</c:v>
                </c:pt>
                <c:pt idx="11">
                  <c:v>98nov</c:v>
                </c:pt>
                <c:pt idx="12">
                  <c:v>99jan</c:v>
                </c:pt>
                <c:pt idx="13">
                  <c:v>99mar</c:v>
                </c:pt>
                <c:pt idx="14">
                  <c:v>99may</c:v>
                </c:pt>
                <c:pt idx="15">
                  <c:v>99jul</c:v>
                </c:pt>
                <c:pt idx="16">
                  <c:v>99sep</c:v>
                </c:pt>
                <c:pt idx="17">
                  <c:v>99nov</c:v>
                </c:pt>
              </c:strCache>
            </c:strRef>
          </c:cat>
          <c:val>
            <c:numRef>
              <c:f>Sheet1!$P$2:$P$58</c:f>
            </c:numRef>
          </c:val>
        </c:ser>
        <c:ser>
          <c:idx val="10"/>
          <c:order val="10"/>
          <c:tx>
            <c:strRef>
              <c:f>Sheet1!$Q$1</c:f>
              <c:strCache>
                <c:ptCount val="1"/>
                <c:pt idx="0">
                  <c:v>total diskettes /10</c:v>
                </c:pt>
              </c:strCache>
            </c:strRef>
          </c:tx>
          <c:cat>
            <c:strRef>
              <c:f>Sheet1!$A$2:$F$58</c:f>
              <c:strCache>
                <c:ptCount val="18"/>
                <c:pt idx="0">
                  <c:v>97jan</c:v>
                </c:pt>
                <c:pt idx="1">
                  <c:v>97mar</c:v>
                </c:pt>
                <c:pt idx="2">
                  <c:v>97may</c:v>
                </c:pt>
                <c:pt idx="3">
                  <c:v>97jul</c:v>
                </c:pt>
                <c:pt idx="4">
                  <c:v>97sep</c:v>
                </c:pt>
                <c:pt idx="5">
                  <c:v>97nov</c:v>
                </c:pt>
                <c:pt idx="6">
                  <c:v>98jan</c:v>
                </c:pt>
                <c:pt idx="7">
                  <c:v>98mar</c:v>
                </c:pt>
                <c:pt idx="8">
                  <c:v>98may</c:v>
                </c:pt>
                <c:pt idx="9">
                  <c:v>98jul</c:v>
                </c:pt>
                <c:pt idx="10">
                  <c:v>98sep</c:v>
                </c:pt>
                <c:pt idx="11">
                  <c:v>98nov</c:v>
                </c:pt>
                <c:pt idx="12">
                  <c:v>99jan</c:v>
                </c:pt>
                <c:pt idx="13">
                  <c:v>99mar</c:v>
                </c:pt>
                <c:pt idx="14">
                  <c:v>99may</c:v>
                </c:pt>
                <c:pt idx="15">
                  <c:v>99jul</c:v>
                </c:pt>
                <c:pt idx="16">
                  <c:v>99sep</c:v>
                </c:pt>
                <c:pt idx="17">
                  <c:v>99nov</c:v>
                </c:pt>
              </c:strCache>
            </c:strRef>
          </c:cat>
          <c:val>
            <c:numRef>
              <c:f>Sheet1!$Q$2:$Q$58</c:f>
            </c:numRef>
          </c:val>
        </c:ser>
        <c:marker val="1"/>
        <c:axId val="63609472"/>
        <c:axId val="63627648"/>
      </c:lineChart>
      <c:catAx>
        <c:axId val="63609472"/>
        <c:scaling>
          <c:orientation val="minMax"/>
        </c:scaling>
        <c:axPos val="b"/>
        <c:majorGridlines/>
        <c:tickLblPos val="nextTo"/>
        <c:txPr>
          <a:bodyPr/>
          <a:lstStyle/>
          <a:p>
            <a:pPr>
              <a:defRPr sz="1500" b="1" i="0" baseline="0"/>
            </a:pPr>
            <a:endParaRPr lang="en-US"/>
          </a:p>
        </c:txPr>
        <c:crossAx val="63627648"/>
        <c:crosses val="autoZero"/>
        <c:auto val="1"/>
        <c:lblAlgn val="ctr"/>
        <c:lblOffset val="100"/>
      </c:catAx>
      <c:valAx>
        <c:axId val="63627648"/>
        <c:scaling>
          <c:orientation val="minMax"/>
          <c:max val="160"/>
        </c:scaling>
        <c:axPos val="l"/>
        <c:majorGridlines/>
        <c:numFmt formatCode="General" sourceLinked="1"/>
        <c:tickLblPos val="nextTo"/>
        <c:txPr>
          <a:bodyPr/>
          <a:lstStyle/>
          <a:p>
            <a:pPr>
              <a:defRPr sz="1500" b="1" i="0" baseline="0"/>
            </a:pPr>
            <a:endParaRPr lang="en-US"/>
          </a:p>
        </c:txPr>
        <c:crossAx val="63609472"/>
        <c:crosses val="autoZero"/>
        <c:crossBetween val="between"/>
      </c:valAx>
    </c:plotArea>
    <c:legend>
      <c:legendPos val="r"/>
      <c:layout>
        <c:manualLayout>
          <c:xMode val="edge"/>
          <c:yMode val="edge"/>
          <c:x val="0.847141437927736"/>
          <c:y val="0.44578759176842031"/>
          <c:w val="0.14351276767974097"/>
          <c:h val="0.22678230438586486"/>
        </c:manualLayout>
      </c:layout>
      <c:txPr>
        <a:bodyPr/>
        <a:lstStyle/>
        <a:p>
          <a:pPr>
            <a:defRPr sz="1500" b="1"/>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Sheet1!$E$1:$E$6</c:f>
              <c:strCache>
                <c:ptCount val="1"/>
                <c:pt idx="0">
                  <c:v>Copies 121 450 234 334 24</c:v>
                </c:pt>
              </c:strCache>
            </c:strRef>
          </c:tx>
          <c:cat>
            <c:strRef>
              <c:f>Sheet1!$D$7:$D$89</c:f>
              <c:strCache>
                <c:ptCount val="76"/>
                <c:pt idx="0">
                  <c:v>1, 1990:9</c:v>
                </c:pt>
                <c:pt idx="1">
                  <c:v>2, 1990:11</c:v>
                </c:pt>
                <c:pt idx="2">
                  <c:v>3, 1991:1</c:v>
                </c:pt>
                <c:pt idx="3">
                  <c:v>4, 1991:3</c:v>
                </c:pt>
                <c:pt idx="4">
                  <c:v>5, 1991:5</c:v>
                </c:pt>
                <c:pt idx="5">
                  <c:v>6, 1990:</c:v>
                </c:pt>
                <c:pt idx="6">
                  <c:v>7, 1991:7</c:v>
                </c:pt>
                <c:pt idx="7">
                  <c:v>8, 1991:9</c:v>
                </c:pt>
                <c:pt idx="8">
                  <c:v>9, 1991:11</c:v>
                </c:pt>
                <c:pt idx="9">
                  <c:v>10, 1992:2</c:v>
                </c:pt>
                <c:pt idx="10">
                  <c:v>11, 1992:3</c:v>
                </c:pt>
                <c:pt idx="11">
                  <c:v>12, 1992:5</c:v>
                </c:pt>
                <c:pt idx="12">
                  <c:v>15, 1992:1</c:v>
                </c:pt>
                <c:pt idx="13">
                  <c:v>16, 1992:3</c:v>
                </c:pt>
                <c:pt idx="14">
                  <c:v>17, 1992:5</c:v>
                </c:pt>
                <c:pt idx="15">
                  <c:v>18, 1992:9</c:v>
                </c:pt>
                <c:pt idx="16">
                  <c:v>19, 1993:7</c:v>
                </c:pt>
                <c:pt idx="17">
                  <c:v>21, 1993:1</c:v>
                </c:pt>
                <c:pt idx="18">
                  <c:v>23, 1993:3</c:v>
                </c:pt>
                <c:pt idx="19">
                  <c:v>24, 1993:4</c:v>
                </c:pt>
                <c:pt idx="20">
                  <c:v>25, 1993:5</c:v>
                </c:pt>
                <c:pt idx="21">
                  <c:v>26, 1993:6</c:v>
                </c:pt>
                <c:pt idx="22">
                  <c:v>27, 1993:7</c:v>
                </c:pt>
                <c:pt idx="23">
                  <c:v>28, 1993:8</c:v>
                </c:pt>
                <c:pt idx="24">
                  <c:v>29, 1993:9</c:v>
                </c:pt>
                <c:pt idx="25">
                  <c:v>30, 1993:10</c:v>
                </c:pt>
                <c:pt idx="26">
                  <c:v>31, 1993:11</c:v>
                </c:pt>
                <c:pt idx="27">
                  <c:v>32, 1993:12</c:v>
                </c:pt>
                <c:pt idx="28">
                  <c:v>33, 1994:1</c:v>
                </c:pt>
                <c:pt idx="29">
                  <c:v>34, 1994:2</c:v>
                </c:pt>
                <c:pt idx="30">
                  <c:v>35, 1994:3</c:v>
                </c:pt>
                <c:pt idx="31">
                  <c:v>36, 1994:5</c:v>
                </c:pt>
                <c:pt idx="32">
                  <c:v>37, 1994:6</c:v>
                </c:pt>
                <c:pt idx="33">
                  <c:v>38, 1994:7</c:v>
                </c:pt>
                <c:pt idx="34">
                  <c:v>39, 1994:7</c:v>
                </c:pt>
                <c:pt idx="35">
                  <c:v>40, 1994:9</c:v>
                </c:pt>
                <c:pt idx="36">
                  <c:v>41, 1994:9</c:v>
                </c:pt>
                <c:pt idx="37">
                  <c:v>42, 1994:11</c:v>
                </c:pt>
                <c:pt idx="38">
                  <c:v>43, 1994:12</c:v>
                </c:pt>
                <c:pt idx="39">
                  <c:v>44, 1995:1</c:v>
                </c:pt>
                <c:pt idx="40">
                  <c:v>45, 1995:2</c:v>
                </c:pt>
                <c:pt idx="41">
                  <c:v>46, 1995:3</c:v>
                </c:pt>
                <c:pt idx="42">
                  <c:v>47, 1995:4</c:v>
                </c:pt>
                <c:pt idx="43">
                  <c:v>48, 1995:5</c:v>
                </c:pt>
                <c:pt idx="44">
                  <c:v>49, 1995:6</c:v>
                </c:pt>
                <c:pt idx="45">
                  <c:v>50, 1995:7</c:v>
                </c:pt>
                <c:pt idx="46">
                  <c:v>51, 1995:7</c:v>
                </c:pt>
                <c:pt idx="47">
                  <c:v>52, 1995:8</c:v>
                </c:pt>
                <c:pt idx="48">
                  <c:v>53, 1995:8</c:v>
                </c:pt>
                <c:pt idx="49">
                  <c:v>54, 1995:10</c:v>
                </c:pt>
                <c:pt idx="50">
                  <c:v>55, 1995:11</c:v>
                </c:pt>
                <c:pt idx="51">
                  <c:v>56, 1995:11</c:v>
                </c:pt>
                <c:pt idx="52">
                  <c:v>57, 1996:1</c:v>
                </c:pt>
                <c:pt idx="53">
                  <c:v>58, 1996:3</c:v>
                </c:pt>
                <c:pt idx="54">
                  <c:v>59, 1996:3</c:v>
                </c:pt>
                <c:pt idx="55">
                  <c:v>60, 1996:5</c:v>
                </c:pt>
                <c:pt idx="56">
                  <c:v>61, 1996:7</c:v>
                </c:pt>
                <c:pt idx="57">
                  <c:v>62, 1996:10</c:v>
                </c:pt>
                <c:pt idx="58">
                  <c:v>63, 1996:11</c:v>
                </c:pt>
                <c:pt idx="59">
                  <c:v>64, 1997:1</c:v>
                </c:pt>
                <c:pt idx="60">
                  <c:v>65, 1997:3</c:v>
                </c:pt>
                <c:pt idx="61">
                  <c:v>66, 1997:5</c:v>
                </c:pt>
                <c:pt idx="62">
                  <c:v>67, 1997:7</c:v>
                </c:pt>
                <c:pt idx="63">
                  <c:v>68, 1997:8</c:v>
                </c:pt>
                <c:pt idx="64">
                  <c:v>69, 1997:9</c:v>
                </c:pt>
                <c:pt idx="65">
                  <c:v>70, 1997:11</c:v>
                </c:pt>
                <c:pt idx="66">
                  <c:v>71, 1997:12</c:v>
                </c:pt>
                <c:pt idx="67">
                  <c:v>72, 1998:7</c:v>
                </c:pt>
                <c:pt idx="68">
                  <c:v>73, 1998:8</c:v>
                </c:pt>
                <c:pt idx="69">
                  <c:v>74, 1998:2</c:v>
                </c:pt>
                <c:pt idx="70">
                  <c:v>75, 1998:4</c:v>
                </c:pt>
                <c:pt idx="71">
                  <c:v>76, 1998:8</c:v>
                </c:pt>
                <c:pt idx="72">
                  <c:v>77, 1999:</c:v>
                </c:pt>
                <c:pt idx="73">
                  <c:v>78, 1999:2</c:v>
                </c:pt>
                <c:pt idx="74">
                  <c:v>79, 1999:2</c:v>
                </c:pt>
                <c:pt idx="75">
                  <c:v>80, 1999:2</c:v>
                </c:pt>
              </c:strCache>
            </c:strRef>
          </c:cat>
          <c:val>
            <c:numRef>
              <c:f>Sheet1!$E$7:$E$89</c:f>
              <c:numCache>
                <c:formatCode>General</c:formatCode>
                <c:ptCount val="76"/>
                <c:pt idx="0">
                  <c:v>85.3333333333333</c:v>
                </c:pt>
                <c:pt idx="1">
                  <c:v>85.3333333333333</c:v>
                </c:pt>
                <c:pt idx="2">
                  <c:v>85.3333333333333</c:v>
                </c:pt>
                <c:pt idx="3">
                  <c:v>334</c:v>
                </c:pt>
                <c:pt idx="4">
                  <c:v>222</c:v>
                </c:pt>
                <c:pt idx="5">
                  <c:v>102</c:v>
                </c:pt>
                <c:pt idx="6">
                  <c:v>246</c:v>
                </c:pt>
                <c:pt idx="7">
                  <c:v>284</c:v>
                </c:pt>
                <c:pt idx="8">
                  <c:v>212</c:v>
                </c:pt>
                <c:pt idx="9">
                  <c:v>222</c:v>
                </c:pt>
                <c:pt idx="10">
                  <c:v>246</c:v>
                </c:pt>
                <c:pt idx="11">
                  <c:v>284</c:v>
                </c:pt>
                <c:pt idx="12">
                  <c:v>232</c:v>
                </c:pt>
                <c:pt idx="13">
                  <c:v>348</c:v>
                </c:pt>
                <c:pt idx="14">
                  <c:v>189</c:v>
                </c:pt>
                <c:pt idx="15">
                  <c:v>520</c:v>
                </c:pt>
                <c:pt idx="16">
                  <c:v>232</c:v>
                </c:pt>
                <c:pt idx="17">
                  <c:v>418</c:v>
                </c:pt>
                <c:pt idx="18">
                  <c:v>226</c:v>
                </c:pt>
                <c:pt idx="19">
                  <c:v>208</c:v>
                </c:pt>
                <c:pt idx="20">
                  <c:v>268</c:v>
                </c:pt>
                <c:pt idx="21">
                  <c:v>270</c:v>
                </c:pt>
                <c:pt idx="22">
                  <c:v>230</c:v>
                </c:pt>
                <c:pt idx="23">
                  <c:v>194</c:v>
                </c:pt>
                <c:pt idx="24">
                  <c:v>340</c:v>
                </c:pt>
                <c:pt idx="25">
                  <c:v>260</c:v>
                </c:pt>
                <c:pt idx="26">
                  <c:v>530</c:v>
                </c:pt>
                <c:pt idx="27">
                  <c:v>112</c:v>
                </c:pt>
                <c:pt idx="28">
                  <c:v>234</c:v>
                </c:pt>
                <c:pt idx="29">
                  <c:v>244</c:v>
                </c:pt>
                <c:pt idx="30">
                  <c:v>730</c:v>
                </c:pt>
                <c:pt idx="31">
                  <c:v>288</c:v>
                </c:pt>
                <c:pt idx="32">
                  <c:v>124</c:v>
                </c:pt>
                <c:pt idx="33">
                  <c:v>12</c:v>
                </c:pt>
                <c:pt idx="34">
                  <c:v>804</c:v>
                </c:pt>
                <c:pt idx="35">
                  <c:v>588</c:v>
                </c:pt>
                <c:pt idx="36">
                  <c:v>250</c:v>
                </c:pt>
                <c:pt idx="37">
                  <c:v>746</c:v>
                </c:pt>
                <c:pt idx="38">
                  <c:v>360</c:v>
                </c:pt>
                <c:pt idx="39">
                  <c:v>74</c:v>
                </c:pt>
                <c:pt idx="40">
                  <c:v>300</c:v>
                </c:pt>
                <c:pt idx="41">
                  <c:v>470</c:v>
                </c:pt>
                <c:pt idx="42">
                  <c:v>312</c:v>
                </c:pt>
                <c:pt idx="43">
                  <c:v>327</c:v>
                </c:pt>
                <c:pt idx="44">
                  <c:v>202</c:v>
                </c:pt>
                <c:pt idx="45">
                  <c:v>682</c:v>
                </c:pt>
                <c:pt idx="46">
                  <c:v>174</c:v>
                </c:pt>
                <c:pt idx="47">
                  <c:v>168</c:v>
                </c:pt>
                <c:pt idx="48">
                  <c:v>212</c:v>
                </c:pt>
                <c:pt idx="49">
                  <c:v>378</c:v>
                </c:pt>
                <c:pt idx="50">
                  <c:v>428</c:v>
                </c:pt>
                <c:pt idx="51">
                  <c:v>112</c:v>
                </c:pt>
                <c:pt idx="52">
                  <c:v>406</c:v>
                </c:pt>
                <c:pt idx="53">
                  <c:v>920</c:v>
                </c:pt>
                <c:pt idx="54">
                  <c:v>72</c:v>
                </c:pt>
                <c:pt idx="55">
                  <c:v>420</c:v>
                </c:pt>
                <c:pt idx="56">
                  <c:v>270</c:v>
                </c:pt>
                <c:pt idx="57">
                  <c:v>64</c:v>
                </c:pt>
                <c:pt idx="58">
                  <c:v>500</c:v>
                </c:pt>
                <c:pt idx="59">
                  <c:v>422</c:v>
                </c:pt>
                <c:pt idx="60">
                  <c:v>312</c:v>
                </c:pt>
                <c:pt idx="61">
                  <c:v>154</c:v>
                </c:pt>
                <c:pt idx="62">
                  <c:v>202</c:v>
                </c:pt>
                <c:pt idx="63">
                  <c:v>44</c:v>
                </c:pt>
                <c:pt idx="64">
                  <c:v>202</c:v>
                </c:pt>
                <c:pt idx="65">
                  <c:v>324</c:v>
                </c:pt>
                <c:pt idx="66">
                  <c:v>206</c:v>
                </c:pt>
                <c:pt idx="67">
                  <c:v>72</c:v>
                </c:pt>
                <c:pt idx="68">
                  <c:v>6</c:v>
                </c:pt>
                <c:pt idx="69">
                  <c:v>765</c:v>
                </c:pt>
                <c:pt idx="70">
                  <c:v>828</c:v>
                </c:pt>
                <c:pt idx="71">
                  <c:v>814</c:v>
                </c:pt>
                <c:pt idx="73">
                  <c:v>56</c:v>
                </c:pt>
                <c:pt idx="74">
                  <c:v>68</c:v>
                </c:pt>
                <c:pt idx="75">
                  <c:v>532</c:v>
                </c:pt>
              </c:numCache>
            </c:numRef>
          </c:val>
        </c:ser>
        <c:axId val="34557952"/>
        <c:axId val="34559488"/>
      </c:barChart>
      <c:catAx>
        <c:axId val="34557952"/>
        <c:scaling>
          <c:orientation val="minMax"/>
        </c:scaling>
        <c:axPos val="b"/>
        <c:tickLblPos val="nextTo"/>
        <c:crossAx val="34559488"/>
        <c:crosses val="autoZero"/>
        <c:auto val="1"/>
        <c:lblAlgn val="ctr"/>
        <c:lblOffset val="100"/>
      </c:catAx>
      <c:valAx>
        <c:axId val="34559488"/>
        <c:scaling>
          <c:orientation val="minMax"/>
        </c:scaling>
        <c:axPos val="l"/>
        <c:majorGridlines/>
        <c:numFmt formatCode="General" sourceLinked="1"/>
        <c:tickLblPos val="nextTo"/>
        <c:crossAx val="34557952"/>
        <c:crosses val="autoZero"/>
        <c:crossBetween val="between"/>
      </c:valAx>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0.10529</cdr:x>
      <cdr:y>0.1492</cdr:y>
    </cdr:from>
    <cdr:to>
      <cdr:x>0.51896</cdr:x>
      <cdr:y>0.20345</cdr:y>
    </cdr:to>
    <cdr:sp macro="" textlink="">
      <cdr:nvSpPr>
        <cdr:cNvPr id="2" name="TextBox 1"/>
        <cdr:cNvSpPr txBox="1"/>
      </cdr:nvSpPr>
      <cdr:spPr>
        <a:xfrm xmlns:a="http://schemas.openxmlformats.org/drawingml/2006/main">
          <a:off x="969705" y="838200"/>
          <a:ext cx="3810000" cy="304800"/>
        </a:xfrm>
        <a:prstGeom xmlns:a="http://schemas.openxmlformats.org/drawingml/2006/main" prst="rect">
          <a:avLst/>
        </a:prstGeom>
        <a:ln xmlns:a="http://schemas.openxmlformats.org/drawingml/2006/main" w="25400">
          <a:solidFill>
            <a:schemeClr val="tx1">
              <a:lumMod val="75000"/>
              <a:lumOff val="25000"/>
            </a:schemeClr>
          </a:solidFill>
        </a:ln>
      </cdr:spPr>
      <cdr:txBody>
        <a:bodyPr xmlns:a="http://schemas.openxmlformats.org/drawingml/2006/main" vertOverflow="clip" wrap="none" rtlCol="0"/>
        <a:lstStyle xmlns:a="http://schemas.openxmlformats.org/drawingml/2006/main"/>
        <a:p xmlns:a="http://schemas.openxmlformats.org/drawingml/2006/main">
          <a:r>
            <a:rPr lang="en-US" sz="1400" dirty="0" smtClean="0"/>
            <a:t>BASE STD</a:t>
          </a:r>
          <a:endParaRPr lang="en-US" sz="1400" dirty="0"/>
        </a:p>
      </cdr:txBody>
    </cdr:sp>
  </cdr:relSizeAnchor>
  <cdr:relSizeAnchor xmlns:cdr="http://schemas.openxmlformats.org/drawingml/2006/chartDrawing">
    <cdr:from>
      <cdr:x>0.55205</cdr:x>
      <cdr:y>0.1492</cdr:y>
    </cdr:from>
    <cdr:to>
      <cdr:x>0.65133</cdr:x>
      <cdr:y>0.20345</cdr:y>
    </cdr:to>
    <cdr:sp macro="" textlink="">
      <cdr:nvSpPr>
        <cdr:cNvPr id="3" name="TextBox 1"/>
        <cdr:cNvSpPr txBox="1"/>
      </cdr:nvSpPr>
      <cdr:spPr>
        <a:xfrm xmlns:a="http://schemas.openxmlformats.org/drawingml/2006/main">
          <a:off x="5084505" y="838200"/>
          <a:ext cx="914400" cy="304800"/>
        </a:xfrm>
        <a:prstGeom xmlns:a="http://schemas.openxmlformats.org/drawingml/2006/main" prst="rect">
          <a:avLst/>
        </a:prstGeom>
        <a:ln xmlns:a="http://schemas.openxmlformats.org/drawingml/2006/main" w="25400">
          <a:solidFill>
            <a:schemeClr val="tx1">
              <a:lumMod val="75000"/>
              <a:lumOff val="25000"/>
            </a:schemeClr>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REV STD</a:t>
          </a:r>
          <a:endParaRPr lang="en-US" sz="1400" dirty="0"/>
        </a:p>
      </cdr:txBody>
    </cdr:sp>
  </cdr:relSizeAnchor>
  <cdr:relSizeAnchor xmlns:cdr="http://schemas.openxmlformats.org/drawingml/2006/chartDrawing">
    <cdr:from>
      <cdr:x>0.61824</cdr:x>
      <cdr:y>0.23057</cdr:y>
    </cdr:from>
    <cdr:to>
      <cdr:x>0.6927</cdr:x>
      <cdr:y>0.28483</cdr:y>
    </cdr:to>
    <cdr:sp macro="" textlink="">
      <cdr:nvSpPr>
        <cdr:cNvPr id="4" name="TextBox 1"/>
        <cdr:cNvSpPr txBox="1"/>
      </cdr:nvSpPr>
      <cdr:spPr>
        <a:xfrm xmlns:a="http://schemas.openxmlformats.org/drawingml/2006/main">
          <a:off x="5694105" y="1295400"/>
          <a:ext cx="685800" cy="304800"/>
        </a:xfrm>
        <a:prstGeom xmlns:a="http://schemas.openxmlformats.org/drawingml/2006/main" prst="rect">
          <a:avLst/>
        </a:prstGeom>
        <a:ln xmlns:a="http://schemas.openxmlformats.org/drawingml/2006/main" w="25400">
          <a:solidFill>
            <a:schemeClr val="tx1">
              <a:lumMod val="75000"/>
              <a:lumOff val="25000"/>
            </a:schemeClr>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dr:relSizeAnchor xmlns:cdr="http://schemas.openxmlformats.org/drawingml/2006/chartDrawing">
    <cdr:from>
      <cdr:x>0.63479</cdr:x>
      <cdr:y>0.29839</cdr:y>
    </cdr:from>
    <cdr:to>
      <cdr:x>0.6927</cdr:x>
      <cdr:y>0.35264</cdr:y>
    </cdr:to>
    <cdr:sp macro="" textlink="">
      <cdr:nvSpPr>
        <cdr:cNvPr id="5" name="TextBox 1"/>
        <cdr:cNvSpPr txBox="1"/>
      </cdr:nvSpPr>
      <cdr:spPr>
        <a:xfrm xmlns:a="http://schemas.openxmlformats.org/drawingml/2006/main">
          <a:off x="5846505" y="1676400"/>
          <a:ext cx="533400" cy="304800"/>
        </a:xfrm>
        <a:prstGeom xmlns:a="http://schemas.openxmlformats.org/drawingml/2006/main" prst="rect">
          <a:avLst/>
        </a:prstGeom>
        <a:ln xmlns:a="http://schemas.openxmlformats.org/drawingml/2006/main" w="25400">
          <a:solidFill>
            <a:schemeClr val="tx1">
              <a:lumMod val="75000"/>
              <a:lumOff val="25000"/>
            </a:schemeClr>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b</a:t>
          </a:r>
        </a:p>
      </cdr:txBody>
    </cdr:sp>
  </cdr:relSizeAnchor>
  <cdr:relSizeAnchor xmlns:cdr="http://schemas.openxmlformats.org/drawingml/2006/chartDrawing">
    <cdr:from>
      <cdr:x>0.55205</cdr:x>
      <cdr:y>0.36621</cdr:y>
    </cdr:from>
    <cdr:to>
      <cdr:x>0.61824</cdr:x>
      <cdr:y>0.42046</cdr:y>
    </cdr:to>
    <cdr:sp macro="" textlink="">
      <cdr:nvSpPr>
        <cdr:cNvPr id="6" name="TextBox 1"/>
        <cdr:cNvSpPr txBox="1"/>
      </cdr:nvSpPr>
      <cdr:spPr>
        <a:xfrm xmlns:a="http://schemas.openxmlformats.org/drawingml/2006/main">
          <a:off x="5084505" y="2057400"/>
          <a:ext cx="609600" cy="304800"/>
        </a:xfrm>
        <a:prstGeom xmlns:a="http://schemas.openxmlformats.org/drawingml/2006/main" prst="rect">
          <a:avLst/>
        </a:prstGeom>
        <a:ln xmlns:a="http://schemas.openxmlformats.org/drawingml/2006/main" w="25400">
          <a:solidFill>
            <a:schemeClr val="tx1">
              <a:lumMod val="75000"/>
              <a:lumOff val="25000"/>
            </a:schemeClr>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c</a:t>
          </a:r>
          <a:endParaRPr lang="en-US" sz="1400" dirty="0"/>
        </a:p>
      </cdr:txBody>
    </cdr:sp>
  </cdr:relSizeAnchor>
  <cdr:relSizeAnchor xmlns:cdr="http://schemas.openxmlformats.org/drawingml/2006/chartDrawing">
    <cdr:from>
      <cdr:x>0.65961</cdr:x>
      <cdr:y>0.43402</cdr:y>
    </cdr:from>
    <cdr:to>
      <cdr:x>0.78371</cdr:x>
      <cdr:y>0.48828</cdr:y>
    </cdr:to>
    <cdr:sp macro="" textlink="">
      <cdr:nvSpPr>
        <cdr:cNvPr id="7" name="TextBox 1"/>
        <cdr:cNvSpPr txBox="1"/>
      </cdr:nvSpPr>
      <cdr:spPr>
        <a:xfrm xmlns:a="http://schemas.openxmlformats.org/drawingml/2006/main">
          <a:off x="6075105" y="2438400"/>
          <a:ext cx="1143000" cy="304800"/>
        </a:xfrm>
        <a:prstGeom xmlns:a="http://schemas.openxmlformats.org/drawingml/2006/main" prst="rect">
          <a:avLst/>
        </a:prstGeom>
        <a:ln xmlns:a="http://schemas.openxmlformats.org/drawingml/2006/main" w="25400">
          <a:solidFill>
            <a:schemeClr val="tx1">
              <a:lumMod val="75000"/>
              <a:lumOff val="25000"/>
            </a:schemeClr>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d</a:t>
          </a:r>
        </a:p>
      </cdr:txBody>
    </cdr:sp>
  </cdr:relSizeAnchor>
  <cdr:relSizeAnchor xmlns:cdr="http://schemas.openxmlformats.org/drawingml/2006/chartDrawing">
    <cdr:from>
      <cdr:x>0.71752</cdr:x>
      <cdr:y>0.29839</cdr:y>
    </cdr:from>
    <cdr:to>
      <cdr:x>0.8168</cdr:x>
      <cdr:y>0.35264</cdr:y>
    </cdr:to>
    <cdr:sp macro="" textlink="">
      <cdr:nvSpPr>
        <cdr:cNvPr id="8" name="TextBox 1"/>
        <cdr:cNvSpPr txBox="1"/>
      </cdr:nvSpPr>
      <cdr:spPr>
        <a:xfrm xmlns:a="http://schemas.openxmlformats.org/drawingml/2006/main">
          <a:off x="6608505" y="1676400"/>
          <a:ext cx="914400" cy="304800"/>
        </a:xfrm>
        <a:prstGeom xmlns:a="http://schemas.openxmlformats.org/drawingml/2006/main" prst="rect">
          <a:avLst/>
        </a:prstGeom>
        <a:ln xmlns:a="http://schemas.openxmlformats.org/drawingml/2006/main" w="25400">
          <a:solidFill>
            <a:schemeClr val="tx1">
              <a:lumMod val="75000"/>
              <a:lumOff val="25000"/>
            </a:schemeClr>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b</a:t>
          </a:r>
          <a:r>
            <a:rPr lang="en-US" sz="1400" dirty="0" smtClean="0"/>
            <a:t> </a:t>
          </a:r>
          <a:r>
            <a:rPr lang="en-US" sz="1400" dirty="0" err="1" smtClean="0"/>
            <a:t>corr</a:t>
          </a:r>
          <a:endParaRPr lang="en-US" sz="1400" dirty="0"/>
        </a:p>
      </cdr:txBody>
    </cdr:sp>
  </cdr:relSizeAnchor>
  <cdr:relSizeAnchor xmlns:cdr="http://schemas.openxmlformats.org/drawingml/2006/chartDrawing">
    <cdr:from>
      <cdr:x>0.71752</cdr:x>
      <cdr:y>0.50184</cdr:y>
    </cdr:from>
    <cdr:to>
      <cdr:x>1</cdr:x>
      <cdr:y>0.55609</cdr:y>
    </cdr:to>
    <cdr:sp macro="" textlink="">
      <cdr:nvSpPr>
        <cdr:cNvPr id="9" name="TextBox 1"/>
        <cdr:cNvSpPr txBox="1"/>
      </cdr:nvSpPr>
      <cdr:spPr>
        <a:xfrm xmlns:a="http://schemas.openxmlformats.org/drawingml/2006/main">
          <a:off x="6608505" y="2819400"/>
          <a:ext cx="2601686" cy="304800"/>
        </a:xfrm>
        <a:prstGeom xmlns:a="http://schemas.openxmlformats.org/drawingml/2006/main" prst="rect">
          <a:avLst/>
        </a:prstGeom>
        <a:ln xmlns:a="http://schemas.openxmlformats.org/drawingml/2006/main" w="25400">
          <a:solidFill>
            <a:schemeClr val="tx1">
              <a:lumMod val="75000"/>
              <a:lumOff val="25000"/>
            </a:schemeClr>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e</a:t>
          </a:r>
        </a:p>
      </cdr:txBody>
    </cdr:sp>
  </cdr:relSizeAnchor>
  <cdr:relSizeAnchor xmlns:cdr="http://schemas.openxmlformats.org/drawingml/2006/chartDrawing">
    <cdr:from>
      <cdr:x>0.71634</cdr:x>
      <cdr:y>0.56966</cdr:y>
    </cdr:from>
    <cdr:to>
      <cdr:x>0.93263</cdr:x>
      <cdr:y>0.62391</cdr:y>
    </cdr:to>
    <cdr:sp macro="" textlink="">
      <cdr:nvSpPr>
        <cdr:cNvPr id="10" name="TextBox 1"/>
        <cdr:cNvSpPr txBox="1"/>
      </cdr:nvSpPr>
      <cdr:spPr>
        <a:xfrm xmlns:a="http://schemas.openxmlformats.org/drawingml/2006/main">
          <a:off x="6597619" y="3200400"/>
          <a:ext cx="1992086" cy="304800"/>
        </a:xfrm>
        <a:prstGeom xmlns:a="http://schemas.openxmlformats.org/drawingml/2006/main" prst="rect">
          <a:avLst/>
        </a:prstGeom>
        <a:ln xmlns:a="http://schemas.openxmlformats.org/drawingml/2006/main" w="25400">
          <a:solidFill>
            <a:schemeClr val="tx1">
              <a:lumMod val="75000"/>
              <a:lumOff val="25000"/>
            </a:schemeClr>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f</a:t>
          </a:r>
          <a:endParaRPr lang="en-US" sz="1400" dirty="0"/>
        </a:p>
      </cdr:txBody>
    </cdr:sp>
  </cdr:relSizeAnchor>
  <cdr:relSizeAnchor xmlns:cdr="http://schemas.openxmlformats.org/drawingml/2006/chartDrawing">
    <cdr:from>
      <cdr:x>0.75061</cdr:x>
      <cdr:y>0.65103</cdr:y>
    </cdr:from>
    <cdr:to>
      <cdr:x>0.93263</cdr:x>
      <cdr:y>0.70529</cdr:y>
    </cdr:to>
    <cdr:sp macro="" textlink="">
      <cdr:nvSpPr>
        <cdr:cNvPr id="11" name="TextBox 1"/>
        <cdr:cNvSpPr txBox="1"/>
      </cdr:nvSpPr>
      <cdr:spPr>
        <a:xfrm xmlns:a="http://schemas.openxmlformats.org/drawingml/2006/main">
          <a:off x="6913305" y="3657600"/>
          <a:ext cx="1676400" cy="304800"/>
        </a:xfrm>
        <a:prstGeom xmlns:a="http://schemas.openxmlformats.org/drawingml/2006/main" prst="rect">
          <a:avLst/>
        </a:prstGeom>
        <a:ln xmlns:a="http://schemas.openxmlformats.org/drawingml/2006/main" w="25400">
          <a:solidFill>
            <a:schemeClr val="tx1">
              <a:lumMod val="75000"/>
              <a:lumOff val="25000"/>
            </a:schemeClr>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g</a:t>
          </a:r>
        </a:p>
      </cdr:txBody>
    </cdr:sp>
  </cdr:relSizeAnchor>
  <cdr:relSizeAnchor xmlns:cdr="http://schemas.openxmlformats.org/drawingml/2006/chartDrawing">
    <cdr:from>
      <cdr:x>0.87472</cdr:x>
      <cdr:y>0.71885</cdr:y>
    </cdr:from>
    <cdr:to>
      <cdr:x>0.94918</cdr:x>
      <cdr:y>0.7731</cdr:y>
    </cdr:to>
    <cdr:sp macro="" textlink="">
      <cdr:nvSpPr>
        <cdr:cNvPr id="12" name="TextBox 1"/>
        <cdr:cNvSpPr txBox="1"/>
      </cdr:nvSpPr>
      <cdr:spPr>
        <a:xfrm xmlns:a="http://schemas.openxmlformats.org/drawingml/2006/main">
          <a:off x="8056305" y="4038600"/>
          <a:ext cx="685800" cy="304800"/>
        </a:xfrm>
        <a:prstGeom xmlns:a="http://schemas.openxmlformats.org/drawingml/2006/main" prst="rect">
          <a:avLst/>
        </a:prstGeom>
        <a:ln xmlns:a="http://schemas.openxmlformats.org/drawingml/2006/main" w="25400">
          <a:solidFill>
            <a:schemeClr val="tx1">
              <a:lumMod val="75000"/>
              <a:lumOff val="25000"/>
            </a:schemeClr>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h</a:t>
          </a:r>
        </a:p>
      </cdr:txBody>
    </cdr:sp>
  </cdr:relSizeAnchor>
  <cdr:relSizeAnchor xmlns:cdr="http://schemas.openxmlformats.org/drawingml/2006/chartDrawing">
    <cdr:from>
      <cdr:x>0.80026</cdr:x>
      <cdr:y>0.78667</cdr:y>
    </cdr:from>
    <cdr:to>
      <cdr:x>0.99882</cdr:x>
      <cdr:y>0.84092</cdr:y>
    </cdr:to>
    <cdr:sp macro="" textlink="">
      <cdr:nvSpPr>
        <cdr:cNvPr id="13" name="TextBox 1"/>
        <cdr:cNvSpPr txBox="1"/>
      </cdr:nvSpPr>
      <cdr:spPr>
        <a:xfrm xmlns:a="http://schemas.openxmlformats.org/drawingml/2006/main">
          <a:off x="7370505" y="4419600"/>
          <a:ext cx="1828800" cy="304800"/>
        </a:xfrm>
        <a:prstGeom xmlns:a="http://schemas.openxmlformats.org/drawingml/2006/main" prst="rect">
          <a:avLst/>
        </a:prstGeom>
        <a:ln xmlns:a="http://schemas.openxmlformats.org/drawingml/2006/main" w="25400">
          <a:solidFill>
            <a:schemeClr val="tx1">
              <a:lumMod val="75000"/>
              <a:lumOff val="25000"/>
            </a:schemeClr>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i</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43363" y="174625"/>
            <a:ext cx="2195512" cy="215900"/>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algn="r" defTabSz="933450" eaLnBrk="0" hangingPunct="0">
              <a:defRPr sz="1400" b="1" smtClean="0"/>
            </a:lvl1pPr>
          </a:lstStyle>
          <a:p>
            <a:pPr>
              <a:defRPr/>
            </a:pPr>
            <a:r>
              <a:rPr lang="en-US"/>
              <a:t>doc.: IEEE 802.11-10/1069rb</a:t>
            </a:r>
            <a:endParaRPr lang="en-US" dirty="0"/>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defTabSz="933450" eaLnBrk="0" hangingPunct="0">
              <a:defRPr sz="1400" b="1" smtClean="0"/>
            </a:lvl1pPr>
          </a:lstStyle>
          <a:p>
            <a:pPr>
              <a:defRPr/>
            </a:pPr>
            <a:r>
              <a:rPr lang="en-US"/>
              <a:t>September 2010</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defTabSz="933450" eaLnBrk="0" hangingPunct="0">
              <a:defRPr smtClean="0"/>
            </a:lvl1pPr>
          </a:lstStyle>
          <a:p>
            <a:pPr>
              <a:defRPr/>
            </a:pPr>
            <a:r>
              <a:rPr lang="en-US"/>
              <a:t>Hayes, Kerry and Kraemer- 802.11 WG Chairs</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t>Page </a:t>
            </a:r>
            <a:fld id="{4D219DA0-879D-4A0C-8346-94064B80FB32}" type="slidenum">
              <a:rPr lang="en-US"/>
              <a:pPr>
                <a:defRPr/>
              </a:pPr>
              <a:t>‹#›</a:t>
            </a:fld>
            <a:endParaRPr lang="en-US"/>
          </a:p>
        </p:txBody>
      </p:sp>
      <p:sp>
        <p:nvSpPr>
          <p:cNvPr id="2970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ext uri="{AF507438-7753-43E0-B8FC-AC1667EBCBE1}"/>
          </a:extLst>
        </p:spPr>
        <p:txBody>
          <a:bodyPr wrap="none" anchor="ctr"/>
          <a:lstStyle/>
          <a:p>
            <a:pPr eaLnBrk="0" hangingPunct="0">
              <a:defRPr/>
            </a:pPr>
            <a:endParaRPr lang="en-US"/>
          </a:p>
        </p:txBody>
      </p:sp>
      <p:sp>
        <p:nvSpPr>
          <p:cNvPr id="29703" name="Rectangle 7"/>
          <p:cNvSpPr>
            <a:spLocks noChangeArrowheads="1"/>
          </p:cNvSpPr>
          <p:nvPr/>
        </p:nvSpPr>
        <p:spPr bwMode="auto">
          <a:xfrm>
            <a:off x="693738" y="8982075"/>
            <a:ext cx="711200" cy="182563"/>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defTabSz="933450" eaLnBrk="0" hangingPunct="0">
              <a:defRPr/>
            </a:pPr>
            <a:r>
              <a:rPr lang="en-US"/>
              <a:t>Submission</a:t>
            </a:r>
          </a:p>
        </p:txBody>
      </p:sp>
      <p:sp>
        <p:nvSpPr>
          <p:cNvPr id="2970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ext uri="{AF507438-7753-43E0-B8FC-AC1667EBCBE1}"/>
          </a:extLst>
        </p:spPr>
        <p:txBody>
          <a:bodyPr wrap="none" anchor="ctr"/>
          <a:lstStyle/>
          <a:p>
            <a:pPr eaLnBrk="0" hangingPunct="0">
              <a:defRPr/>
            </a:pPr>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algn="r" defTabSz="933450" eaLnBrk="0" hangingPunct="0">
              <a:defRPr sz="1400" b="1" smtClean="0"/>
            </a:lvl1pPr>
          </a:lstStyle>
          <a:p>
            <a:pPr>
              <a:defRPr/>
            </a:pPr>
            <a:r>
              <a:rPr lang="en-US"/>
              <a:t>doc.: IEEE 802.11-10/1069rb</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defTabSz="933450" eaLnBrk="0" hangingPunct="0">
              <a:defRPr sz="1400" b="1" smtClean="0"/>
            </a:lvl1pPr>
          </a:lstStyle>
          <a:p>
            <a:pPr>
              <a:defRPr/>
            </a:pPr>
            <a:r>
              <a:rPr lang="en-US"/>
              <a:t>September 2010</a:t>
            </a:r>
            <a:endParaRPr lang="en-US"/>
          </a:p>
        </p:txBody>
      </p:sp>
      <p:sp>
        <p:nvSpPr>
          <p:cNvPr id="13316"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ext uri="{91240B29-F687-4F45-9708-019B960494DF}"/>
            <a:ext uri="{AF507438-7753-43E0-B8FC-AC1667EBCBE1}"/>
          </a:ex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5pPr marL="457200" lvl="4" algn="r" defTabSz="933450" eaLnBrk="0" hangingPunct="0">
              <a:defRPr smtClean="0"/>
            </a:lvl5pPr>
          </a:lstStyle>
          <a:p>
            <a:pPr lvl="4">
              <a:defRPr/>
            </a:pPr>
            <a:r>
              <a:rPr lang="en-US"/>
              <a:t>Hayes, Kerry and Kraemer- 802.11 WG Chairs</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t>Page </a:t>
            </a:r>
            <a:fld id="{D2D610BE-818D-4E84-9897-DC92F8C44657}" type="slidenum">
              <a:rPr lang="en-US"/>
              <a:pPr>
                <a:defRPr/>
              </a:pPr>
              <a:t>‹#›</a:t>
            </a:fld>
            <a:endParaRPr lang="en-US"/>
          </a:p>
        </p:txBody>
      </p:sp>
      <p:sp>
        <p:nvSpPr>
          <p:cNvPr id="24584" name="Rectangle 8"/>
          <p:cNvSpPr>
            <a:spLocks noChangeArrowheads="1"/>
          </p:cNvSpPr>
          <p:nvPr/>
        </p:nvSpPr>
        <p:spPr bwMode="auto">
          <a:xfrm>
            <a:off x="723900" y="8985250"/>
            <a:ext cx="711200" cy="182563"/>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eaLnBrk="0" hangingPunct="0">
              <a:defRPr/>
            </a:pPr>
            <a:r>
              <a:rPr lang="en-US"/>
              <a:t>Submission</a:t>
            </a:r>
          </a:p>
        </p:txBody>
      </p:sp>
      <p:sp>
        <p:nvSpPr>
          <p:cNvPr id="2458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ext uri="{AF507438-7753-43E0-B8FC-AC1667EBCBE1}"/>
          </a:extLst>
        </p:spPr>
        <p:txBody>
          <a:bodyPr wrap="none" anchor="ctr"/>
          <a:lstStyle/>
          <a:p>
            <a:pPr eaLnBrk="0" hangingPunct="0">
              <a:defRPr/>
            </a:pPr>
            <a:endParaRPr lang="en-US"/>
          </a:p>
        </p:txBody>
      </p:sp>
      <p:sp>
        <p:nvSpPr>
          <p:cNvPr id="2458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ext uri="{AF507438-7753-43E0-B8FC-AC1667EBCBE1}"/>
          </a:extLst>
        </p:spPr>
        <p:txBody>
          <a:bodyPr wrap="none" anchor="ctr"/>
          <a:lstStyle/>
          <a:p>
            <a:pPr eaLnBrk="0" hangingPunct="0">
              <a:defRPr/>
            </a:pPr>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a:ln>
            <a:miter lim="800000"/>
            <a:headEnd/>
            <a:tailEnd/>
          </a:ln>
        </p:spPr>
        <p:txBody>
          <a:bodyPr/>
          <a:lstStyle/>
          <a:p>
            <a:r>
              <a:rPr lang="en-US"/>
              <a:t>doc.: IEEE 802.11-10/1069rb</a:t>
            </a:r>
          </a:p>
        </p:txBody>
      </p:sp>
      <p:sp>
        <p:nvSpPr>
          <p:cNvPr id="17410" name="Rectangle 3"/>
          <p:cNvSpPr>
            <a:spLocks noGrp="1" noChangeArrowheads="1"/>
          </p:cNvSpPr>
          <p:nvPr>
            <p:ph type="dt" sz="quarter" idx="1"/>
          </p:nvPr>
        </p:nvSpPr>
        <p:spPr>
          <a:noFill/>
          <a:ln>
            <a:miter lim="800000"/>
            <a:headEnd/>
            <a:tailEnd/>
          </a:ln>
        </p:spPr>
        <p:txBody>
          <a:bodyPr/>
          <a:lstStyle/>
          <a:p>
            <a:r>
              <a:rPr lang="en-US"/>
              <a:t>September 2010</a:t>
            </a:r>
          </a:p>
        </p:txBody>
      </p:sp>
      <p:sp>
        <p:nvSpPr>
          <p:cNvPr id="17411" name="Rectangle 6"/>
          <p:cNvSpPr>
            <a:spLocks noGrp="1" noChangeArrowheads="1"/>
          </p:cNvSpPr>
          <p:nvPr>
            <p:ph type="ftr" sz="quarter" idx="4"/>
          </p:nvPr>
        </p:nvSpPr>
        <p:spPr>
          <a:noFill/>
          <a:ln>
            <a:miter lim="800000"/>
            <a:headEnd/>
            <a:tailEnd/>
          </a:ln>
        </p:spPr>
        <p:txBody>
          <a:bodyPr/>
          <a:lstStyle/>
          <a:p>
            <a:pPr lvl="4"/>
            <a:r>
              <a:rPr lang="en-US"/>
              <a:t>Hayes, Kerry and Kraemer- 802.11 WG Chairs</a:t>
            </a:r>
          </a:p>
        </p:txBody>
      </p:sp>
      <p:sp>
        <p:nvSpPr>
          <p:cNvPr id="17412" name="Rectangle 7"/>
          <p:cNvSpPr>
            <a:spLocks noGrp="1" noChangeArrowheads="1"/>
          </p:cNvSpPr>
          <p:nvPr>
            <p:ph type="sldNum" sz="quarter" idx="5"/>
          </p:nvPr>
        </p:nvSpPr>
        <p:spPr>
          <a:noFill/>
          <a:ln>
            <a:miter lim="800000"/>
            <a:headEnd/>
            <a:tailEnd/>
          </a:ln>
        </p:spPr>
        <p:txBody>
          <a:bodyPr/>
          <a:lstStyle/>
          <a:p>
            <a:r>
              <a:rPr lang="en-US" smtClean="0"/>
              <a:t>Page </a:t>
            </a:r>
            <a:fld id="{CA676CA8-55AF-498F-9999-C768BBD1D39C}" type="slidenum">
              <a:rPr lang="en-US" smtClean="0"/>
              <a:pPr/>
              <a:t>1</a:t>
            </a:fld>
            <a:endParaRPr lang="en-US" smtClean="0"/>
          </a:p>
        </p:txBody>
      </p:sp>
      <p:sp>
        <p:nvSpPr>
          <p:cNvPr id="17413" name="Rectangle 2"/>
          <p:cNvSpPr>
            <a:spLocks noGrp="1" noRot="1" noChangeAspect="1" noChangeArrowheads="1" noTextEdit="1"/>
          </p:cNvSpPr>
          <p:nvPr>
            <p:ph type="sldImg"/>
          </p:nvPr>
        </p:nvSpPr>
        <p:spPr>
          <a:xfrm>
            <a:off x="1154113" y="701675"/>
            <a:ext cx="4625975" cy="3468688"/>
          </a:xfrm>
          <a:ln/>
        </p:spPr>
      </p:sp>
      <p:sp>
        <p:nvSpPr>
          <p:cNvPr id="1741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xfrm>
            <a:off x="3649663" y="8985250"/>
            <a:ext cx="85725" cy="184150"/>
          </a:xfrm>
          <a:noFill/>
          <a:ln>
            <a:miter lim="800000"/>
            <a:headEnd/>
            <a:tailEnd/>
          </a:ln>
        </p:spPr>
        <p:txBody>
          <a:bodyPr/>
          <a:lstStyle/>
          <a:p>
            <a:pPr eaLnBrk="1" hangingPunct="1"/>
            <a:fld id="{D699111C-FC27-4E1F-A034-BD09FF2DFF95}" type="slidenum">
              <a:rPr lang="en-US" smtClean="0">
                <a:latin typeface="Arial" charset="0"/>
              </a:rPr>
              <a:pPr eaLnBrk="1" hangingPunct="1"/>
              <a:t>10</a:t>
            </a:fld>
            <a:endParaRPr lang="en-US" smtClean="0">
              <a:latin typeface="Arial" charset="0"/>
            </a:endParaRPr>
          </a:p>
        </p:txBody>
      </p:sp>
      <p:sp>
        <p:nvSpPr>
          <p:cNvPr id="35842" name="Rectangle 2"/>
          <p:cNvSpPr>
            <a:spLocks noGrp="1" noRot="1" noChangeAspect="1" noChangeArrowheads="1" noTextEdit="1"/>
          </p:cNvSpPr>
          <p:nvPr>
            <p:ph type="sldImg"/>
          </p:nvPr>
        </p:nvSpPr>
        <p:spPr>
          <a:xfrm>
            <a:off x="1154113" y="701675"/>
            <a:ext cx="4625975" cy="3468688"/>
          </a:xfrm>
          <a:ln/>
        </p:spPr>
      </p:sp>
      <p:sp>
        <p:nvSpPr>
          <p:cNvPr id="3584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xfrm>
            <a:off x="1154113" y="701675"/>
            <a:ext cx="4625975" cy="3468688"/>
          </a:xfrm>
          <a:ln/>
        </p:spPr>
      </p:sp>
      <p:sp>
        <p:nvSpPr>
          <p:cNvPr id="37890" name="Notes Placeholder 2"/>
          <p:cNvSpPr>
            <a:spLocks noGrp="1"/>
          </p:cNvSpPr>
          <p:nvPr>
            <p:ph type="body" idx="1"/>
          </p:nvPr>
        </p:nvSpPr>
        <p:spPr>
          <a:noFill/>
        </p:spPr>
        <p:txBody>
          <a:bodyPr/>
          <a:lstStyle/>
          <a:p>
            <a:r>
              <a:rPr lang="en-US" smtClean="0"/>
              <a:t>At that time the PC was still not the laptop we know today. This “luggable” PC:</a:t>
            </a:r>
          </a:p>
          <a:p>
            <a:pPr>
              <a:buFontTx/>
              <a:buChar char="•"/>
            </a:pPr>
            <a:r>
              <a:rPr lang="en-US" smtClean="0"/>
              <a:t>Weight, including bag and power adapter:</a:t>
            </a:r>
          </a:p>
          <a:p>
            <a:pPr lvl="1"/>
            <a:r>
              <a:rPr lang="en-US" smtClean="0"/>
              <a:t>8 kg</a:t>
            </a:r>
          </a:p>
          <a:p>
            <a:pPr>
              <a:buFontTx/>
              <a:buChar char="•"/>
            </a:pPr>
            <a:r>
              <a:rPr lang="en-US" smtClean="0"/>
              <a:t>Input/output:</a:t>
            </a:r>
          </a:p>
          <a:p>
            <a:pPr lvl="1"/>
            <a:r>
              <a:rPr lang="en-US" smtClean="0"/>
              <a:t>2,5” floppy </a:t>
            </a:r>
          </a:p>
          <a:p>
            <a:pPr lvl="1"/>
            <a:r>
              <a:rPr lang="en-US" smtClean="0"/>
              <a:t>9,6 kbit/s modem</a:t>
            </a:r>
            <a:endParaRPr lang="nl-NL" smtClean="0"/>
          </a:p>
          <a:p>
            <a:endParaRPr lang="en-US" smtClean="0"/>
          </a:p>
        </p:txBody>
      </p:sp>
      <p:sp>
        <p:nvSpPr>
          <p:cNvPr id="37891" name="Header Placeholder 3"/>
          <p:cNvSpPr>
            <a:spLocks noGrp="1"/>
          </p:cNvSpPr>
          <p:nvPr>
            <p:ph type="hdr" sz="quarter"/>
          </p:nvPr>
        </p:nvSpPr>
        <p:spPr>
          <a:noFill/>
          <a:ln>
            <a:miter lim="800000"/>
            <a:headEnd/>
            <a:tailEnd/>
          </a:ln>
        </p:spPr>
        <p:txBody>
          <a:bodyPr/>
          <a:lstStyle/>
          <a:p>
            <a:r>
              <a:rPr lang="en-US"/>
              <a:t>doc.: IEEE 802.11-10/1069rb</a:t>
            </a:r>
          </a:p>
        </p:txBody>
      </p:sp>
      <p:sp>
        <p:nvSpPr>
          <p:cNvPr id="37892" name="Date Placeholder 4"/>
          <p:cNvSpPr>
            <a:spLocks noGrp="1"/>
          </p:cNvSpPr>
          <p:nvPr>
            <p:ph type="dt" sz="quarter" idx="1"/>
          </p:nvPr>
        </p:nvSpPr>
        <p:spPr>
          <a:noFill/>
          <a:ln>
            <a:miter lim="800000"/>
            <a:headEnd/>
            <a:tailEnd/>
          </a:ln>
        </p:spPr>
        <p:txBody>
          <a:bodyPr/>
          <a:lstStyle/>
          <a:p>
            <a:r>
              <a:rPr lang="en-US"/>
              <a:t>September 2010</a:t>
            </a:r>
          </a:p>
        </p:txBody>
      </p:sp>
      <p:sp>
        <p:nvSpPr>
          <p:cNvPr id="37893"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37894" name="Slide Number Placeholder 6"/>
          <p:cNvSpPr>
            <a:spLocks noGrp="1"/>
          </p:cNvSpPr>
          <p:nvPr>
            <p:ph type="sldNum" sz="quarter" idx="5"/>
          </p:nvPr>
        </p:nvSpPr>
        <p:spPr>
          <a:noFill/>
          <a:ln>
            <a:miter lim="800000"/>
            <a:headEnd/>
            <a:tailEnd/>
          </a:ln>
        </p:spPr>
        <p:txBody>
          <a:bodyPr/>
          <a:lstStyle/>
          <a:p>
            <a:r>
              <a:rPr lang="en-US" smtClean="0"/>
              <a:t>Page </a:t>
            </a:r>
            <a:fld id="{77A93359-0ECC-4E54-BE57-06C91B1F25E5}"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xfrm>
            <a:off x="1154113" y="701675"/>
            <a:ext cx="4625975" cy="3468688"/>
          </a:xfrm>
          <a:ln/>
        </p:spPr>
      </p:sp>
      <p:sp>
        <p:nvSpPr>
          <p:cNvPr id="39938" name="Notes Placeholder 2"/>
          <p:cNvSpPr>
            <a:spLocks noGrp="1"/>
          </p:cNvSpPr>
          <p:nvPr>
            <p:ph type="body" idx="1"/>
          </p:nvPr>
        </p:nvSpPr>
        <p:spPr>
          <a:noFill/>
        </p:spPr>
        <p:txBody>
          <a:bodyPr/>
          <a:lstStyle/>
          <a:p>
            <a:r>
              <a:rPr lang="en-US" smtClean="0"/>
              <a:t>But PCs in the meeting room were rare. Just look at the stacks of paper.</a:t>
            </a:r>
          </a:p>
        </p:txBody>
      </p:sp>
      <p:sp>
        <p:nvSpPr>
          <p:cNvPr id="39939" name="Header Placeholder 3"/>
          <p:cNvSpPr>
            <a:spLocks noGrp="1"/>
          </p:cNvSpPr>
          <p:nvPr>
            <p:ph type="hdr" sz="quarter"/>
          </p:nvPr>
        </p:nvSpPr>
        <p:spPr>
          <a:noFill/>
          <a:ln>
            <a:miter lim="800000"/>
            <a:headEnd/>
            <a:tailEnd/>
          </a:ln>
        </p:spPr>
        <p:txBody>
          <a:bodyPr/>
          <a:lstStyle/>
          <a:p>
            <a:r>
              <a:rPr lang="en-US"/>
              <a:t>doc.: IEEE 802.11-10/1069rb</a:t>
            </a:r>
          </a:p>
        </p:txBody>
      </p:sp>
      <p:sp>
        <p:nvSpPr>
          <p:cNvPr id="39940" name="Date Placeholder 4"/>
          <p:cNvSpPr>
            <a:spLocks noGrp="1"/>
          </p:cNvSpPr>
          <p:nvPr>
            <p:ph type="dt" sz="quarter" idx="1"/>
          </p:nvPr>
        </p:nvSpPr>
        <p:spPr>
          <a:noFill/>
          <a:ln>
            <a:miter lim="800000"/>
            <a:headEnd/>
            <a:tailEnd/>
          </a:ln>
        </p:spPr>
        <p:txBody>
          <a:bodyPr/>
          <a:lstStyle/>
          <a:p>
            <a:r>
              <a:rPr lang="en-US"/>
              <a:t>September 2010</a:t>
            </a:r>
          </a:p>
        </p:txBody>
      </p:sp>
      <p:sp>
        <p:nvSpPr>
          <p:cNvPr id="39941"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39942" name="Slide Number Placeholder 6"/>
          <p:cNvSpPr>
            <a:spLocks noGrp="1"/>
          </p:cNvSpPr>
          <p:nvPr>
            <p:ph type="sldNum" sz="quarter" idx="5"/>
          </p:nvPr>
        </p:nvSpPr>
        <p:spPr>
          <a:noFill/>
          <a:ln>
            <a:miter lim="800000"/>
            <a:headEnd/>
            <a:tailEnd/>
          </a:ln>
        </p:spPr>
        <p:txBody>
          <a:bodyPr/>
          <a:lstStyle/>
          <a:p>
            <a:r>
              <a:rPr lang="en-US" smtClean="0"/>
              <a:t>Page </a:t>
            </a:r>
            <a:fld id="{881ABA8F-98E5-407B-97D8-AC0B6EB483A1}"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xfrm>
            <a:off x="1154113" y="701675"/>
            <a:ext cx="4625975" cy="3468688"/>
          </a:xfrm>
          <a:ln/>
        </p:spPr>
      </p:sp>
      <p:sp>
        <p:nvSpPr>
          <p:cNvPr id="41986" name="Notes Placeholder 2"/>
          <p:cNvSpPr>
            <a:spLocks noGrp="1"/>
          </p:cNvSpPr>
          <p:nvPr>
            <p:ph type="body" idx="1"/>
          </p:nvPr>
        </p:nvSpPr>
        <p:spPr>
          <a:noFill/>
        </p:spPr>
        <p:txBody>
          <a:bodyPr/>
          <a:lstStyle/>
          <a:p>
            <a:r>
              <a:rPr lang="en-US" smtClean="0"/>
              <a:t>Ken Biba had his PC, it was probably an Apple Computer.</a:t>
            </a:r>
          </a:p>
          <a:p>
            <a:r>
              <a:rPr lang="en-US" smtClean="0"/>
              <a:t>Tom Phinney would have his Macintosh under the desk and put the parts on the table as soon as he was volunteered to do some work.</a:t>
            </a:r>
          </a:p>
        </p:txBody>
      </p:sp>
      <p:sp>
        <p:nvSpPr>
          <p:cNvPr id="41987" name="Header Placeholder 3"/>
          <p:cNvSpPr>
            <a:spLocks noGrp="1"/>
          </p:cNvSpPr>
          <p:nvPr>
            <p:ph type="hdr" sz="quarter"/>
          </p:nvPr>
        </p:nvSpPr>
        <p:spPr>
          <a:noFill/>
          <a:ln>
            <a:miter lim="800000"/>
            <a:headEnd/>
            <a:tailEnd/>
          </a:ln>
        </p:spPr>
        <p:txBody>
          <a:bodyPr/>
          <a:lstStyle/>
          <a:p>
            <a:r>
              <a:rPr lang="en-US"/>
              <a:t>doc.: IEEE 802.11-10/1069rb</a:t>
            </a:r>
          </a:p>
        </p:txBody>
      </p:sp>
      <p:sp>
        <p:nvSpPr>
          <p:cNvPr id="41988" name="Date Placeholder 4"/>
          <p:cNvSpPr>
            <a:spLocks noGrp="1"/>
          </p:cNvSpPr>
          <p:nvPr>
            <p:ph type="dt" sz="quarter" idx="1"/>
          </p:nvPr>
        </p:nvSpPr>
        <p:spPr>
          <a:noFill/>
          <a:ln>
            <a:miter lim="800000"/>
            <a:headEnd/>
            <a:tailEnd/>
          </a:ln>
        </p:spPr>
        <p:txBody>
          <a:bodyPr/>
          <a:lstStyle/>
          <a:p>
            <a:r>
              <a:rPr lang="en-US"/>
              <a:t>September 2010</a:t>
            </a:r>
          </a:p>
        </p:txBody>
      </p:sp>
      <p:sp>
        <p:nvSpPr>
          <p:cNvPr id="41989"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41990" name="Slide Number Placeholder 6"/>
          <p:cNvSpPr>
            <a:spLocks noGrp="1"/>
          </p:cNvSpPr>
          <p:nvPr>
            <p:ph type="sldNum" sz="quarter" idx="5"/>
          </p:nvPr>
        </p:nvSpPr>
        <p:spPr>
          <a:noFill/>
          <a:ln>
            <a:miter lim="800000"/>
            <a:headEnd/>
            <a:tailEnd/>
          </a:ln>
        </p:spPr>
        <p:txBody>
          <a:bodyPr/>
          <a:lstStyle/>
          <a:p>
            <a:r>
              <a:rPr lang="en-US" smtClean="0"/>
              <a:t>Page </a:t>
            </a:r>
            <a:fld id="{7367270B-C86C-48EC-9A68-49534D8C9A30}"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xfrm>
            <a:off x="1154113" y="701675"/>
            <a:ext cx="4625975" cy="3468688"/>
          </a:xfrm>
          <a:ln/>
        </p:spPr>
      </p:sp>
      <p:sp>
        <p:nvSpPr>
          <p:cNvPr id="44034" name="Notes Placeholder 2"/>
          <p:cNvSpPr>
            <a:spLocks noGrp="1"/>
          </p:cNvSpPr>
          <p:nvPr>
            <p:ph type="body" idx="1"/>
          </p:nvPr>
        </p:nvSpPr>
        <p:spPr>
          <a:noFill/>
        </p:spPr>
        <p:txBody>
          <a:bodyPr/>
          <a:lstStyle/>
          <a:p>
            <a:r>
              <a:rPr lang="en-US" smtClean="0"/>
              <a:t>And then Bob Crowder had a luggable PC.</a:t>
            </a:r>
          </a:p>
        </p:txBody>
      </p:sp>
      <p:sp>
        <p:nvSpPr>
          <p:cNvPr id="44035" name="Header Placeholder 3"/>
          <p:cNvSpPr>
            <a:spLocks noGrp="1"/>
          </p:cNvSpPr>
          <p:nvPr>
            <p:ph type="hdr" sz="quarter"/>
          </p:nvPr>
        </p:nvSpPr>
        <p:spPr>
          <a:noFill/>
          <a:ln>
            <a:miter lim="800000"/>
            <a:headEnd/>
            <a:tailEnd/>
          </a:ln>
        </p:spPr>
        <p:txBody>
          <a:bodyPr/>
          <a:lstStyle/>
          <a:p>
            <a:r>
              <a:rPr lang="en-US"/>
              <a:t>doc.: IEEE 802.11-10/1069rb</a:t>
            </a:r>
          </a:p>
        </p:txBody>
      </p:sp>
      <p:sp>
        <p:nvSpPr>
          <p:cNvPr id="44036" name="Date Placeholder 4"/>
          <p:cNvSpPr>
            <a:spLocks noGrp="1"/>
          </p:cNvSpPr>
          <p:nvPr>
            <p:ph type="dt" sz="quarter" idx="1"/>
          </p:nvPr>
        </p:nvSpPr>
        <p:spPr>
          <a:noFill/>
          <a:ln>
            <a:miter lim="800000"/>
            <a:headEnd/>
            <a:tailEnd/>
          </a:ln>
        </p:spPr>
        <p:txBody>
          <a:bodyPr/>
          <a:lstStyle/>
          <a:p>
            <a:r>
              <a:rPr lang="en-US"/>
              <a:t>September 2010</a:t>
            </a:r>
          </a:p>
        </p:txBody>
      </p:sp>
      <p:sp>
        <p:nvSpPr>
          <p:cNvPr id="44037"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44038" name="Slide Number Placeholder 6"/>
          <p:cNvSpPr>
            <a:spLocks noGrp="1"/>
          </p:cNvSpPr>
          <p:nvPr>
            <p:ph type="sldNum" sz="quarter" idx="5"/>
          </p:nvPr>
        </p:nvSpPr>
        <p:spPr>
          <a:noFill/>
          <a:ln>
            <a:miter lim="800000"/>
            <a:headEnd/>
            <a:tailEnd/>
          </a:ln>
        </p:spPr>
        <p:txBody>
          <a:bodyPr/>
          <a:lstStyle/>
          <a:p>
            <a:r>
              <a:rPr lang="en-US" smtClean="0"/>
              <a:t>Page </a:t>
            </a:r>
            <a:fld id="{2C2655B3-0D5B-45E3-A576-2C7680B43D4F}"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xfrm>
            <a:off x="1154113" y="701675"/>
            <a:ext cx="4625975" cy="3468688"/>
          </a:xfrm>
          <a:ln/>
        </p:spPr>
      </p:sp>
      <p:sp>
        <p:nvSpPr>
          <p:cNvPr id="46082" name="Notes Placeholder 2"/>
          <p:cNvSpPr>
            <a:spLocks noGrp="1"/>
          </p:cNvSpPr>
          <p:nvPr>
            <p:ph type="body" idx="1"/>
          </p:nvPr>
        </p:nvSpPr>
        <p:spPr>
          <a:noFill/>
        </p:spPr>
        <p:txBody>
          <a:bodyPr/>
          <a:lstStyle/>
          <a:p>
            <a:r>
              <a:rPr lang="en-US" smtClean="0"/>
              <a:t>In 1999 you can see nearly all attendees behind Laptops. Also watch the LCD projector and the Helium balloon that watches our assets like the flashcards and the attendance book.</a:t>
            </a:r>
          </a:p>
        </p:txBody>
      </p:sp>
      <p:sp>
        <p:nvSpPr>
          <p:cNvPr id="46083" name="Header Placeholder 3"/>
          <p:cNvSpPr>
            <a:spLocks noGrp="1"/>
          </p:cNvSpPr>
          <p:nvPr>
            <p:ph type="hdr" sz="quarter"/>
          </p:nvPr>
        </p:nvSpPr>
        <p:spPr>
          <a:noFill/>
          <a:ln>
            <a:miter lim="800000"/>
            <a:headEnd/>
            <a:tailEnd/>
          </a:ln>
        </p:spPr>
        <p:txBody>
          <a:bodyPr/>
          <a:lstStyle/>
          <a:p>
            <a:r>
              <a:rPr lang="en-US"/>
              <a:t>doc.: IEEE 802.11-10/1069rb</a:t>
            </a:r>
          </a:p>
        </p:txBody>
      </p:sp>
      <p:sp>
        <p:nvSpPr>
          <p:cNvPr id="46084" name="Date Placeholder 4"/>
          <p:cNvSpPr>
            <a:spLocks noGrp="1"/>
          </p:cNvSpPr>
          <p:nvPr>
            <p:ph type="dt" sz="quarter" idx="1"/>
          </p:nvPr>
        </p:nvSpPr>
        <p:spPr>
          <a:noFill/>
          <a:ln>
            <a:miter lim="800000"/>
            <a:headEnd/>
            <a:tailEnd/>
          </a:ln>
        </p:spPr>
        <p:txBody>
          <a:bodyPr/>
          <a:lstStyle/>
          <a:p>
            <a:r>
              <a:rPr lang="en-US"/>
              <a:t>September 2010</a:t>
            </a:r>
          </a:p>
        </p:txBody>
      </p:sp>
      <p:sp>
        <p:nvSpPr>
          <p:cNvPr id="46085"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46086" name="Slide Number Placeholder 6"/>
          <p:cNvSpPr>
            <a:spLocks noGrp="1"/>
          </p:cNvSpPr>
          <p:nvPr>
            <p:ph type="sldNum" sz="quarter" idx="5"/>
          </p:nvPr>
        </p:nvSpPr>
        <p:spPr>
          <a:noFill/>
          <a:ln>
            <a:miter lim="800000"/>
            <a:headEnd/>
            <a:tailEnd/>
          </a:ln>
        </p:spPr>
        <p:txBody>
          <a:bodyPr/>
          <a:lstStyle/>
          <a:p>
            <a:r>
              <a:rPr lang="en-US" smtClean="0"/>
              <a:t>Page </a:t>
            </a:r>
            <a:fld id="{F6E47BB6-3585-449C-81F5-4515C976AB10}"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xfrm>
            <a:off x="1154113" y="701675"/>
            <a:ext cx="4625975" cy="3468688"/>
          </a:xfrm>
          <a:ln/>
        </p:spPr>
      </p:sp>
      <p:sp>
        <p:nvSpPr>
          <p:cNvPr id="48130" name="Notes Placeholder 2"/>
          <p:cNvSpPr>
            <a:spLocks noGrp="1"/>
          </p:cNvSpPr>
          <p:nvPr>
            <p:ph type="body" idx="1"/>
          </p:nvPr>
        </p:nvSpPr>
        <p:spPr>
          <a:noFill/>
        </p:spPr>
        <p:txBody>
          <a:bodyPr/>
          <a:lstStyle/>
          <a:p>
            <a:r>
              <a:rPr lang="en-US" smtClean="0"/>
              <a:t>Well, the balloons did not protect us during the social at a winery: when we returned the 2 flashcards were stolen.</a:t>
            </a:r>
          </a:p>
        </p:txBody>
      </p:sp>
      <p:sp>
        <p:nvSpPr>
          <p:cNvPr id="48131" name="Header Placeholder 3"/>
          <p:cNvSpPr>
            <a:spLocks noGrp="1"/>
          </p:cNvSpPr>
          <p:nvPr>
            <p:ph type="hdr" sz="quarter"/>
          </p:nvPr>
        </p:nvSpPr>
        <p:spPr>
          <a:noFill/>
          <a:ln>
            <a:miter lim="800000"/>
            <a:headEnd/>
            <a:tailEnd/>
          </a:ln>
        </p:spPr>
        <p:txBody>
          <a:bodyPr/>
          <a:lstStyle/>
          <a:p>
            <a:r>
              <a:rPr lang="en-US"/>
              <a:t>doc.: IEEE 802.11-10/1069rb</a:t>
            </a:r>
          </a:p>
        </p:txBody>
      </p:sp>
      <p:sp>
        <p:nvSpPr>
          <p:cNvPr id="48132" name="Date Placeholder 4"/>
          <p:cNvSpPr>
            <a:spLocks noGrp="1"/>
          </p:cNvSpPr>
          <p:nvPr>
            <p:ph type="dt" sz="quarter" idx="1"/>
          </p:nvPr>
        </p:nvSpPr>
        <p:spPr>
          <a:noFill/>
          <a:ln>
            <a:miter lim="800000"/>
            <a:headEnd/>
            <a:tailEnd/>
          </a:ln>
        </p:spPr>
        <p:txBody>
          <a:bodyPr/>
          <a:lstStyle/>
          <a:p>
            <a:r>
              <a:rPr lang="en-US"/>
              <a:t>September 2010</a:t>
            </a:r>
          </a:p>
        </p:txBody>
      </p:sp>
      <p:sp>
        <p:nvSpPr>
          <p:cNvPr id="48133"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48134" name="Slide Number Placeholder 6"/>
          <p:cNvSpPr>
            <a:spLocks noGrp="1"/>
          </p:cNvSpPr>
          <p:nvPr>
            <p:ph type="sldNum" sz="quarter" idx="5"/>
          </p:nvPr>
        </p:nvSpPr>
        <p:spPr>
          <a:noFill/>
          <a:ln>
            <a:miter lim="800000"/>
            <a:headEnd/>
            <a:tailEnd/>
          </a:ln>
        </p:spPr>
        <p:txBody>
          <a:bodyPr/>
          <a:lstStyle/>
          <a:p>
            <a:r>
              <a:rPr lang="en-US" smtClean="0"/>
              <a:t>Page </a:t>
            </a:r>
            <a:fld id="{BE0BF2A5-4BD9-47F9-8F51-E0CD9F1BC8E0}"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xfrm>
            <a:off x="1154113" y="701675"/>
            <a:ext cx="4625975" cy="3468688"/>
          </a:xfrm>
          <a:ln/>
        </p:spPr>
      </p:sp>
      <p:sp>
        <p:nvSpPr>
          <p:cNvPr id="50178" name="Notes Placeholder 2"/>
          <p:cNvSpPr>
            <a:spLocks noGrp="1"/>
          </p:cNvSpPr>
          <p:nvPr>
            <p:ph type="body" idx="1"/>
          </p:nvPr>
        </p:nvSpPr>
        <p:spPr>
          <a:noFill/>
        </p:spPr>
        <p:txBody>
          <a:bodyPr/>
          <a:lstStyle/>
          <a:p>
            <a:r>
              <a:rPr lang="en-US" smtClean="0"/>
              <a:t>For recognizing who had voting rights, each voter had a token.</a:t>
            </a:r>
          </a:p>
        </p:txBody>
      </p:sp>
      <p:sp>
        <p:nvSpPr>
          <p:cNvPr id="50179" name="Header Placeholder 3"/>
          <p:cNvSpPr>
            <a:spLocks noGrp="1"/>
          </p:cNvSpPr>
          <p:nvPr>
            <p:ph type="hdr" sz="quarter"/>
          </p:nvPr>
        </p:nvSpPr>
        <p:spPr>
          <a:noFill/>
          <a:ln>
            <a:miter lim="800000"/>
            <a:headEnd/>
            <a:tailEnd/>
          </a:ln>
        </p:spPr>
        <p:txBody>
          <a:bodyPr/>
          <a:lstStyle/>
          <a:p>
            <a:r>
              <a:rPr lang="en-US"/>
              <a:t>doc.: IEEE 802.11-10/1069rb</a:t>
            </a:r>
          </a:p>
        </p:txBody>
      </p:sp>
      <p:sp>
        <p:nvSpPr>
          <p:cNvPr id="50180" name="Date Placeholder 4"/>
          <p:cNvSpPr>
            <a:spLocks noGrp="1"/>
          </p:cNvSpPr>
          <p:nvPr>
            <p:ph type="dt" sz="quarter" idx="1"/>
          </p:nvPr>
        </p:nvSpPr>
        <p:spPr>
          <a:noFill/>
          <a:ln>
            <a:miter lim="800000"/>
            <a:headEnd/>
            <a:tailEnd/>
          </a:ln>
        </p:spPr>
        <p:txBody>
          <a:bodyPr/>
          <a:lstStyle/>
          <a:p>
            <a:r>
              <a:rPr lang="en-US"/>
              <a:t>September 2010</a:t>
            </a:r>
          </a:p>
        </p:txBody>
      </p:sp>
      <p:sp>
        <p:nvSpPr>
          <p:cNvPr id="50181"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50182" name="Slide Number Placeholder 6"/>
          <p:cNvSpPr>
            <a:spLocks noGrp="1"/>
          </p:cNvSpPr>
          <p:nvPr>
            <p:ph type="sldNum" sz="quarter" idx="5"/>
          </p:nvPr>
        </p:nvSpPr>
        <p:spPr>
          <a:noFill/>
          <a:ln>
            <a:miter lim="800000"/>
            <a:headEnd/>
            <a:tailEnd/>
          </a:ln>
        </p:spPr>
        <p:txBody>
          <a:bodyPr/>
          <a:lstStyle/>
          <a:p>
            <a:r>
              <a:rPr lang="en-US" smtClean="0"/>
              <a:t>Page </a:t>
            </a:r>
            <a:fld id="{1B807AB0-7184-43E2-9F36-26C7F9A110D8}"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1154113" y="701675"/>
            <a:ext cx="4625975" cy="3468688"/>
          </a:xfrm>
          <a:ln/>
        </p:spPr>
      </p:sp>
      <p:sp>
        <p:nvSpPr>
          <p:cNvPr id="52226" name="Notes Placeholder 2"/>
          <p:cNvSpPr>
            <a:spLocks noGrp="1"/>
          </p:cNvSpPr>
          <p:nvPr>
            <p:ph type="body" idx="1"/>
          </p:nvPr>
        </p:nvSpPr>
        <p:spPr>
          <a:noFill/>
        </p:spPr>
        <p:txBody>
          <a:bodyPr/>
          <a:lstStyle/>
          <a:p>
            <a:r>
              <a:rPr lang="en-US" smtClean="0"/>
              <a:t>Each cover letter for distribution of documents cotained the rules for submission of documents. </a:t>
            </a:r>
          </a:p>
          <a:p>
            <a:r>
              <a:rPr lang="en-US" smtClean="0"/>
              <a:t>There was no mention of templates for a ;ong time.</a:t>
            </a:r>
          </a:p>
        </p:txBody>
      </p:sp>
      <p:sp>
        <p:nvSpPr>
          <p:cNvPr id="52227" name="Header Placeholder 3"/>
          <p:cNvSpPr>
            <a:spLocks noGrp="1"/>
          </p:cNvSpPr>
          <p:nvPr>
            <p:ph type="hdr" sz="quarter"/>
          </p:nvPr>
        </p:nvSpPr>
        <p:spPr>
          <a:noFill/>
          <a:ln>
            <a:miter lim="800000"/>
            <a:headEnd/>
            <a:tailEnd/>
          </a:ln>
        </p:spPr>
        <p:txBody>
          <a:bodyPr/>
          <a:lstStyle/>
          <a:p>
            <a:r>
              <a:rPr lang="en-US"/>
              <a:t>doc.: IEEE 802.11-10/1069rb</a:t>
            </a:r>
          </a:p>
        </p:txBody>
      </p:sp>
      <p:sp>
        <p:nvSpPr>
          <p:cNvPr id="52228" name="Date Placeholder 4"/>
          <p:cNvSpPr>
            <a:spLocks noGrp="1"/>
          </p:cNvSpPr>
          <p:nvPr>
            <p:ph type="dt" sz="quarter" idx="1"/>
          </p:nvPr>
        </p:nvSpPr>
        <p:spPr>
          <a:noFill/>
          <a:ln>
            <a:miter lim="800000"/>
            <a:headEnd/>
            <a:tailEnd/>
          </a:ln>
        </p:spPr>
        <p:txBody>
          <a:bodyPr/>
          <a:lstStyle/>
          <a:p>
            <a:r>
              <a:rPr lang="en-US"/>
              <a:t>September 2010</a:t>
            </a:r>
          </a:p>
        </p:txBody>
      </p:sp>
      <p:sp>
        <p:nvSpPr>
          <p:cNvPr id="52229"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52230" name="Slide Number Placeholder 6"/>
          <p:cNvSpPr>
            <a:spLocks noGrp="1"/>
          </p:cNvSpPr>
          <p:nvPr>
            <p:ph type="sldNum" sz="quarter" idx="5"/>
          </p:nvPr>
        </p:nvSpPr>
        <p:spPr>
          <a:noFill/>
          <a:ln>
            <a:miter lim="800000"/>
            <a:headEnd/>
            <a:tailEnd/>
          </a:ln>
        </p:spPr>
        <p:txBody>
          <a:bodyPr/>
          <a:lstStyle/>
          <a:p>
            <a:r>
              <a:rPr lang="en-US" smtClean="0"/>
              <a:t>Page </a:t>
            </a:r>
            <a:fld id="{367C16CC-0696-4EFE-9E79-4D152A555206}"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xfrm>
            <a:off x="1154113" y="701675"/>
            <a:ext cx="4625975" cy="3468688"/>
          </a:xfrm>
          <a:ln/>
        </p:spPr>
      </p:sp>
      <p:sp>
        <p:nvSpPr>
          <p:cNvPr id="54274" name="Notes Placeholder 2"/>
          <p:cNvSpPr>
            <a:spLocks noGrp="1"/>
          </p:cNvSpPr>
          <p:nvPr>
            <p:ph type="body" idx="1"/>
          </p:nvPr>
        </p:nvSpPr>
        <p:spPr>
          <a:noFill/>
        </p:spPr>
        <p:txBody>
          <a:bodyPr/>
          <a:lstStyle/>
          <a:p>
            <a:r>
              <a:rPr lang="en-US" smtClean="0"/>
              <a:t>Participants were required to bring sufficient documents to the meetings.</a:t>
            </a:r>
          </a:p>
          <a:p>
            <a:r>
              <a:rPr lang="en-US" smtClean="0"/>
              <a:t>At the January 1999 meeting the observation was made that at the last 3 meetings no paper documents were taken, so the decision was taken that no papers were distributed any more at meetings.</a:t>
            </a:r>
          </a:p>
        </p:txBody>
      </p:sp>
      <p:sp>
        <p:nvSpPr>
          <p:cNvPr id="54275" name="Header Placeholder 3"/>
          <p:cNvSpPr>
            <a:spLocks noGrp="1"/>
          </p:cNvSpPr>
          <p:nvPr>
            <p:ph type="hdr" sz="quarter"/>
          </p:nvPr>
        </p:nvSpPr>
        <p:spPr>
          <a:noFill/>
          <a:ln>
            <a:miter lim="800000"/>
            <a:headEnd/>
            <a:tailEnd/>
          </a:ln>
        </p:spPr>
        <p:txBody>
          <a:bodyPr/>
          <a:lstStyle/>
          <a:p>
            <a:r>
              <a:rPr lang="en-US"/>
              <a:t>doc.: IEEE 802.11-10/1069rb</a:t>
            </a:r>
          </a:p>
        </p:txBody>
      </p:sp>
      <p:sp>
        <p:nvSpPr>
          <p:cNvPr id="54276" name="Date Placeholder 4"/>
          <p:cNvSpPr>
            <a:spLocks noGrp="1"/>
          </p:cNvSpPr>
          <p:nvPr>
            <p:ph type="dt" sz="quarter" idx="1"/>
          </p:nvPr>
        </p:nvSpPr>
        <p:spPr>
          <a:noFill/>
          <a:ln>
            <a:miter lim="800000"/>
            <a:headEnd/>
            <a:tailEnd/>
          </a:ln>
        </p:spPr>
        <p:txBody>
          <a:bodyPr/>
          <a:lstStyle/>
          <a:p>
            <a:r>
              <a:rPr lang="en-US"/>
              <a:t>September 2010</a:t>
            </a:r>
          </a:p>
        </p:txBody>
      </p:sp>
      <p:sp>
        <p:nvSpPr>
          <p:cNvPr id="54277"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54278" name="Slide Number Placeholder 6"/>
          <p:cNvSpPr>
            <a:spLocks noGrp="1"/>
          </p:cNvSpPr>
          <p:nvPr>
            <p:ph type="sldNum" sz="quarter" idx="5"/>
          </p:nvPr>
        </p:nvSpPr>
        <p:spPr>
          <a:noFill/>
          <a:ln>
            <a:miter lim="800000"/>
            <a:headEnd/>
            <a:tailEnd/>
          </a:ln>
        </p:spPr>
        <p:txBody>
          <a:bodyPr/>
          <a:lstStyle/>
          <a:p>
            <a:r>
              <a:rPr lang="en-US" smtClean="0"/>
              <a:t>Page </a:t>
            </a:r>
            <a:fld id="{203C316B-2AD1-4762-8D8B-0D0954A172DE}"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hdr" sz="quarter"/>
          </p:nvPr>
        </p:nvSpPr>
        <p:spPr>
          <a:noFill/>
          <a:ln>
            <a:miter lim="800000"/>
            <a:headEnd/>
            <a:tailEnd/>
          </a:ln>
        </p:spPr>
        <p:txBody>
          <a:bodyPr/>
          <a:lstStyle/>
          <a:p>
            <a:r>
              <a:rPr lang="en-US"/>
              <a:t>doc.: IEEE 802.11-10/1069rb</a:t>
            </a:r>
          </a:p>
        </p:txBody>
      </p:sp>
      <p:sp>
        <p:nvSpPr>
          <p:cNvPr id="19458" name="Rectangle 3"/>
          <p:cNvSpPr>
            <a:spLocks noGrp="1" noChangeArrowheads="1"/>
          </p:cNvSpPr>
          <p:nvPr>
            <p:ph type="dt" sz="quarter" idx="1"/>
          </p:nvPr>
        </p:nvSpPr>
        <p:spPr>
          <a:noFill/>
          <a:ln>
            <a:miter lim="800000"/>
            <a:headEnd/>
            <a:tailEnd/>
          </a:ln>
        </p:spPr>
        <p:txBody>
          <a:bodyPr/>
          <a:lstStyle/>
          <a:p>
            <a:r>
              <a:rPr lang="en-US"/>
              <a:t>September 2010</a:t>
            </a:r>
          </a:p>
        </p:txBody>
      </p:sp>
      <p:sp>
        <p:nvSpPr>
          <p:cNvPr id="19459" name="Rectangle 6"/>
          <p:cNvSpPr>
            <a:spLocks noGrp="1" noChangeArrowheads="1"/>
          </p:cNvSpPr>
          <p:nvPr>
            <p:ph type="ftr" sz="quarter" idx="4"/>
          </p:nvPr>
        </p:nvSpPr>
        <p:spPr>
          <a:noFill/>
          <a:ln>
            <a:miter lim="800000"/>
            <a:headEnd/>
            <a:tailEnd/>
          </a:ln>
        </p:spPr>
        <p:txBody>
          <a:bodyPr/>
          <a:lstStyle/>
          <a:p>
            <a:pPr lvl="4"/>
            <a:r>
              <a:rPr lang="en-US"/>
              <a:t>Hayes, Kerry and Kraemer- 802.11 WG Chairs</a:t>
            </a:r>
          </a:p>
        </p:txBody>
      </p:sp>
      <p:sp>
        <p:nvSpPr>
          <p:cNvPr id="19460" name="Rectangle 7"/>
          <p:cNvSpPr>
            <a:spLocks noGrp="1" noChangeArrowheads="1"/>
          </p:cNvSpPr>
          <p:nvPr>
            <p:ph type="sldNum" sz="quarter" idx="5"/>
          </p:nvPr>
        </p:nvSpPr>
        <p:spPr>
          <a:noFill/>
          <a:ln>
            <a:miter lim="800000"/>
            <a:headEnd/>
            <a:tailEnd/>
          </a:ln>
        </p:spPr>
        <p:txBody>
          <a:bodyPr/>
          <a:lstStyle/>
          <a:p>
            <a:r>
              <a:rPr lang="en-US" smtClean="0"/>
              <a:t>Page </a:t>
            </a:r>
            <a:fld id="{A7B250A9-2A16-4D50-B9D0-F9EA49DD6289}" type="slidenum">
              <a:rPr lang="en-US" smtClean="0"/>
              <a:pPr/>
              <a:t>2</a:t>
            </a:fld>
            <a:endParaRPr lang="en-US" smtClean="0"/>
          </a:p>
        </p:txBody>
      </p:sp>
      <p:sp>
        <p:nvSpPr>
          <p:cNvPr id="19461" name="Rectangle 2"/>
          <p:cNvSpPr>
            <a:spLocks noGrp="1" noRot="1" noChangeAspect="1" noChangeArrowheads="1" noTextEdit="1"/>
          </p:cNvSpPr>
          <p:nvPr>
            <p:ph type="sldImg"/>
          </p:nvPr>
        </p:nvSpPr>
        <p:spPr>
          <a:xfrm>
            <a:off x="1154113" y="701675"/>
            <a:ext cx="4625975" cy="3468688"/>
          </a:xfrm>
          <a:ln cap="flat"/>
        </p:spPr>
      </p:sp>
      <p:sp>
        <p:nvSpPr>
          <p:cNvPr id="19462" name="Rectangle 3"/>
          <p:cNvSpPr>
            <a:spLocks noGrp="1" noChangeArrowheads="1"/>
          </p:cNvSpPr>
          <p:nvPr>
            <p:ph type="body" idx="1"/>
          </p:nvPr>
        </p:nvSpPr>
        <p:spPr>
          <a:noFill/>
        </p:spPr>
        <p:txBody>
          <a:bodyPr lIns="95250" rIns="95250"/>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xfrm>
            <a:off x="1154113" y="701675"/>
            <a:ext cx="4625975" cy="3468688"/>
          </a:xfrm>
          <a:ln/>
        </p:spPr>
      </p:sp>
      <p:sp>
        <p:nvSpPr>
          <p:cNvPr id="56322" name="Notes Placeholder 2"/>
          <p:cNvSpPr>
            <a:spLocks noGrp="1"/>
          </p:cNvSpPr>
          <p:nvPr>
            <p:ph type="body" idx="1"/>
          </p:nvPr>
        </p:nvSpPr>
        <p:spPr>
          <a:noFill/>
        </p:spPr>
        <p:txBody>
          <a:bodyPr/>
          <a:lstStyle/>
          <a:p>
            <a:r>
              <a:rPr lang="en-US" smtClean="0"/>
              <a:t>At other working groups documents were placed in stacks at the back of the rooms. Many people ended up picking multiple copies of the same documents, others were deprived from them.</a:t>
            </a:r>
          </a:p>
          <a:p>
            <a:r>
              <a:rPr lang="en-US" smtClean="0"/>
              <a:t>To prevent that I mimicked the pigeonhole systems used at the ITU headquarters in Geneva. </a:t>
            </a:r>
          </a:p>
        </p:txBody>
      </p:sp>
      <p:sp>
        <p:nvSpPr>
          <p:cNvPr id="56323" name="Header Placeholder 3"/>
          <p:cNvSpPr>
            <a:spLocks noGrp="1"/>
          </p:cNvSpPr>
          <p:nvPr>
            <p:ph type="hdr" sz="quarter"/>
          </p:nvPr>
        </p:nvSpPr>
        <p:spPr>
          <a:noFill/>
          <a:ln>
            <a:miter lim="800000"/>
            <a:headEnd/>
            <a:tailEnd/>
          </a:ln>
        </p:spPr>
        <p:txBody>
          <a:bodyPr/>
          <a:lstStyle/>
          <a:p>
            <a:r>
              <a:rPr lang="en-US"/>
              <a:t>doc.: IEEE 802.11-10/1069rb</a:t>
            </a:r>
          </a:p>
        </p:txBody>
      </p:sp>
      <p:sp>
        <p:nvSpPr>
          <p:cNvPr id="56324" name="Date Placeholder 4"/>
          <p:cNvSpPr>
            <a:spLocks noGrp="1"/>
          </p:cNvSpPr>
          <p:nvPr>
            <p:ph type="dt" sz="quarter" idx="1"/>
          </p:nvPr>
        </p:nvSpPr>
        <p:spPr>
          <a:noFill/>
          <a:ln>
            <a:miter lim="800000"/>
            <a:headEnd/>
            <a:tailEnd/>
          </a:ln>
        </p:spPr>
        <p:txBody>
          <a:bodyPr/>
          <a:lstStyle/>
          <a:p>
            <a:r>
              <a:rPr lang="en-US"/>
              <a:t>September 2010</a:t>
            </a:r>
          </a:p>
        </p:txBody>
      </p:sp>
      <p:sp>
        <p:nvSpPr>
          <p:cNvPr id="56325"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56326" name="Slide Number Placeholder 6"/>
          <p:cNvSpPr>
            <a:spLocks noGrp="1"/>
          </p:cNvSpPr>
          <p:nvPr>
            <p:ph type="sldNum" sz="quarter" idx="5"/>
          </p:nvPr>
        </p:nvSpPr>
        <p:spPr>
          <a:noFill/>
          <a:ln>
            <a:miter lim="800000"/>
            <a:headEnd/>
            <a:tailEnd/>
          </a:ln>
        </p:spPr>
        <p:txBody>
          <a:bodyPr/>
          <a:lstStyle/>
          <a:p>
            <a:r>
              <a:rPr lang="en-US" smtClean="0"/>
              <a:t>Page </a:t>
            </a:r>
            <a:fld id="{A40B577B-C887-4277-968E-5381C2EDD1AC}"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1154113" y="701675"/>
            <a:ext cx="4625975" cy="3468688"/>
          </a:xfrm>
          <a:ln/>
        </p:spPr>
      </p:sp>
      <p:sp>
        <p:nvSpPr>
          <p:cNvPr id="58370" name="Notes Placeholder 2"/>
          <p:cNvSpPr>
            <a:spLocks noGrp="1"/>
          </p:cNvSpPr>
          <p:nvPr>
            <p:ph type="body" idx="1"/>
          </p:nvPr>
        </p:nvSpPr>
        <p:spPr>
          <a:noFill/>
        </p:spPr>
        <p:txBody>
          <a:bodyPr/>
          <a:lstStyle/>
          <a:p>
            <a:r>
              <a:rPr lang="en-US" smtClean="0"/>
              <a:t>Each member reserved a slot and that slot was for him. Volunteers stuffed the slots and so we were ensured that each participant received one but no more than one…</a:t>
            </a:r>
          </a:p>
          <a:p>
            <a:endParaRPr lang="en-US" smtClean="0"/>
          </a:p>
        </p:txBody>
      </p:sp>
      <p:sp>
        <p:nvSpPr>
          <p:cNvPr id="58371" name="Header Placeholder 3"/>
          <p:cNvSpPr>
            <a:spLocks noGrp="1"/>
          </p:cNvSpPr>
          <p:nvPr>
            <p:ph type="hdr" sz="quarter"/>
          </p:nvPr>
        </p:nvSpPr>
        <p:spPr>
          <a:noFill/>
          <a:ln>
            <a:miter lim="800000"/>
            <a:headEnd/>
            <a:tailEnd/>
          </a:ln>
        </p:spPr>
        <p:txBody>
          <a:bodyPr/>
          <a:lstStyle/>
          <a:p>
            <a:r>
              <a:rPr lang="en-US"/>
              <a:t>doc.: IEEE 802.11-10/1069rb</a:t>
            </a:r>
          </a:p>
        </p:txBody>
      </p:sp>
      <p:sp>
        <p:nvSpPr>
          <p:cNvPr id="58372" name="Date Placeholder 4"/>
          <p:cNvSpPr>
            <a:spLocks noGrp="1"/>
          </p:cNvSpPr>
          <p:nvPr>
            <p:ph type="dt" sz="quarter" idx="1"/>
          </p:nvPr>
        </p:nvSpPr>
        <p:spPr>
          <a:noFill/>
          <a:ln>
            <a:miter lim="800000"/>
            <a:headEnd/>
            <a:tailEnd/>
          </a:ln>
        </p:spPr>
        <p:txBody>
          <a:bodyPr/>
          <a:lstStyle/>
          <a:p>
            <a:r>
              <a:rPr lang="en-US"/>
              <a:t>September 2010</a:t>
            </a:r>
          </a:p>
        </p:txBody>
      </p:sp>
      <p:sp>
        <p:nvSpPr>
          <p:cNvPr id="58373"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58374" name="Slide Number Placeholder 6"/>
          <p:cNvSpPr>
            <a:spLocks noGrp="1"/>
          </p:cNvSpPr>
          <p:nvPr>
            <p:ph type="sldNum" sz="quarter" idx="5"/>
          </p:nvPr>
        </p:nvSpPr>
        <p:spPr>
          <a:noFill/>
          <a:ln>
            <a:miter lim="800000"/>
            <a:headEnd/>
            <a:tailEnd/>
          </a:ln>
        </p:spPr>
        <p:txBody>
          <a:bodyPr/>
          <a:lstStyle/>
          <a:p>
            <a:r>
              <a:rPr lang="en-US" smtClean="0"/>
              <a:t>Page </a:t>
            </a:r>
            <a:fld id="{BC981C1E-71BA-47F4-9C94-A8097809E94C}"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xfrm>
            <a:off x="1154113" y="701675"/>
            <a:ext cx="4625975" cy="3468688"/>
          </a:xfrm>
          <a:ln/>
        </p:spPr>
      </p:sp>
      <p:sp>
        <p:nvSpPr>
          <p:cNvPr id="60418" name="Notes Placeholder 2"/>
          <p:cNvSpPr>
            <a:spLocks noGrp="1"/>
          </p:cNvSpPr>
          <p:nvPr>
            <p:ph type="body" idx="1"/>
          </p:nvPr>
        </p:nvSpPr>
        <p:spPr>
          <a:noFill/>
        </p:spPr>
        <p:txBody>
          <a:bodyPr/>
          <a:lstStyle/>
          <a:p>
            <a:r>
              <a:rPr lang="en-US" smtClean="0"/>
              <a:t>That is: if you took the documents from the right place.</a:t>
            </a:r>
          </a:p>
        </p:txBody>
      </p:sp>
      <p:sp>
        <p:nvSpPr>
          <p:cNvPr id="60419" name="Header Placeholder 3"/>
          <p:cNvSpPr>
            <a:spLocks noGrp="1"/>
          </p:cNvSpPr>
          <p:nvPr>
            <p:ph type="hdr" sz="quarter"/>
          </p:nvPr>
        </p:nvSpPr>
        <p:spPr>
          <a:noFill/>
          <a:ln>
            <a:miter lim="800000"/>
            <a:headEnd/>
            <a:tailEnd/>
          </a:ln>
        </p:spPr>
        <p:txBody>
          <a:bodyPr/>
          <a:lstStyle/>
          <a:p>
            <a:r>
              <a:rPr lang="en-US"/>
              <a:t>doc.: IEEE 802.11-10/1069rb</a:t>
            </a:r>
          </a:p>
        </p:txBody>
      </p:sp>
      <p:sp>
        <p:nvSpPr>
          <p:cNvPr id="60420" name="Date Placeholder 4"/>
          <p:cNvSpPr>
            <a:spLocks noGrp="1"/>
          </p:cNvSpPr>
          <p:nvPr>
            <p:ph type="dt" sz="quarter" idx="1"/>
          </p:nvPr>
        </p:nvSpPr>
        <p:spPr>
          <a:noFill/>
          <a:ln>
            <a:miter lim="800000"/>
            <a:headEnd/>
            <a:tailEnd/>
          </a:ln>
        </p:spPr>
        <p:txBody>
          <a:bodyPr/>
          <a:lstStyle/>
          <a:p>
            <a:r>
              <a:rPr lang="en-US"/>
              <a:t>September 2010</a:t>
            </a:r>
          </a:p>
        </p:txBody>
      </p:sp>
      <p:sp>
        <p:nvSpPr>
          <p:cNvPr id="60421"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60422" name="Slide Number Placeholder 6"/>
          <p:cNvSpPr>
            <a:spLocks noGrp="1"/>
          </p:cNvSpPr>
          <p:nvPr>
            <p:ph type="sldNum" sz="quarter" idx="5"/>
          </p:nvPr>
        </p:nvSpPr>
        <p:spPr>
          <a:noFill/>
          <a:ln>
            <a:miter lim="800000"/>
            <a:headEnd/>
            <a:tailEnd/>
          </a:ln>
        </p:spPr>
        <p:txBody>
          <a:bodyPr/>
          <a:lstStyle/>
          <a:p>
            <a:r>
              <a:rPr lang="en-US" smtClean="0"/>
              <a:t>Page </a:t>
            </a:r>
            <a:fld id="{F5DFBA04-ABA6-4F8A-9F6E-4B23C539AB95}"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xfrm>
            <a:off x="1154113" y="701675"/>
            <a:ext cx="4625975" cy="3468688"/>
          </a:xfrm>
          <a:ln/>
        </p:spPr>
      </p:sp>
      <p:sp>
        <p:nvSpPr>
          <p:cNvPr id="62466" name="Notes Placeholder 2"/>
          <p:cNvSpPr>
            <a:spLocks noGrp="1"/>
          </p:cNvSpPr>
          <p:nvPr>
            <p:ph type="body" idx="1"/>
          </p:nvPr>
        </p:nvSpPr>
        <p:spPr>
          <a:noFill/>
        </p:spPr>
        <p:txBody>
          <a:bodyPr/>
          <a:lstStyle/>
          <a:p>
            <a:pPr eaLnBrk="1" hangingPunct="1"/>
            <a:r>
              <a:rPr lang="en-US" smtClean="0"/>
              <a:t>July 1998: 10 copies only, no pigeonholes</a:t>
            </a:r>
          </a:p>
          <a:p>
            <a:pPr eaLnBrk="1" hangingPunct="1"/>
            <a:r>
              <a:rPr lang="en-US" smtClean="0"/>
              <a:t>January 1999: termination of paper distribution</a:t>
            </a:r>
          </a:p>
          <a:p>
            <a:pPr lvl="1" eaLnBrk="1" hangingPunct="1"/>
            <a:r>
              <a:rPr lang="en-US" smtClean="0"/>
              <a:t>At the last three meetings paper copies of documents were offered and not taken. It was determined that paper copies were not needed and will not be available in the future meetings.</a:t>
            </a:r>
          </a:p>
          <a:p>
            <a:pPr eaLnBrk="1" hangingPunct="1"/>
            <a:r>
              <a:rPr lang="en-US" smtClean="0"/>
              <a:t>Distribution lists</a:t>
            </a:r>
          </a:p>
          <a:p>
            <a:pPr lvl="2" eaLnBrk="1" hangingPunct="1"/>
            <a:r>
              <a:rPr lang="en-US" smtClean="0"/>
              <a:t>November 1993: Bob Egan, DEC, provides two reflector, </a:t>
            </a:r>
          </a:p>
          <a:p>
            <a:pPr lvl="3" eaLnBrk="1" hangingPunct="1"/>
            <a:r>
              <a:rPr lang="en-GB" smtClean="0"/>
              <a:t>mailer@feenix.lkg.dec.com</a:t>
            </a:r>
            <a:endParaRPr lang="en-US" smtClean="0"/>
          </a:p>
          <a:p>
            <a:pPr lvl="2" eaLnBrk="1" hangingPunct="1"/>
            <a:r>
              <a:rPr lang="en-US" smtClean="0"/>
              <a:t>July 1995: switching to IEEE majordomo </a:t>
            </a:r>
          </a:p>
          <a:p>
            <a:pPr lvl="3" eaLnBrk="1" hangingPunct="1"/>
            <a:r>
              <a:rPr lang="en-GB" smtClean="0"/>
              <a:t>stds-802-11@ieee.org</a:t>
            </a:r>
            <a:endParaRPr lang="en-US" smtClean="0"/>
          </a:p>
          <a:p>
            <a:pPr eaLnBrk="1" hangingPunct="1"/>
            <a:r>
              <a:rPr lang="en-US" smtClean="0"/>
              <a:t>May 1995: first proprietary WLAN network used</a:t>
            </a:r>
          </a:p>
          <a:p>
            <a:pPr eaLnBrk="1" hangingPunct="1"/>
            <a:r>
              <a:rPr lang="en-US" smtClean="0"/>
              <a:t>January 1998:  Motion to select flash card (40 MB for $ 500)</a:t>
            </a:r>
          </a:p>
          <a:p>
            <a:pPr eaLnBrk="1" hangingPunct="1"/>
            <a:r>
              <a:rPr lang="en-US" smtClean="0"/>
              <a:t>March 1998: Mention of flashcards as well as Network and diskettes</a:t>
            </a:r>
          </a:p>
          <a:p>
            <a:pPr lvl="1" eaLnBrk="1" hangingPunct="1"/>
            <a:r>
              <a:rPr lang="en-US" smtClean="0"/>
              <a:t>Donated Laptop with server software</a:t>
            </a:r>
          </a:p>
          <a:p>
            <a:pPr lvl="1" eaLnBrk="1" hangingPunct="1"/>
            <a:r>
              <a:rPr lang="en-US" smtClean="0"/>
              <a:t>Several accesspoints and cards (a.o. Netwave)</a:t>
            </a:r>
          </a:p>
          <a:p>
            <a:pPr lvl="1" eaLnBrk="1" hangingPunct="1"/>
            <a:r>
              <a:rPr lang="en-US" smtClean="0"/>
              <a:t>Evaluation report by Darwin Engwer</a:t>
            </a:r>
          </a:p>
          <a:p>
            <a:pPr lvl="1" eaLnBrk="1" hangingPunct="1"/>
            <a:r>
              <a:rPr lang="en-US" smtClean="0"/>
              <a:t>Donated 2 lcd projectors</a:t>
            </a:r>
          </a:p>
          <a:p>
            <a:pPr eaLnBrk="1" hangingPunct="1"/>
            <a:r>
              <a:rPr lang="en-US" smtClean="0"/>
              <a:t>November 1998 last meeting with diskettes for distribution</a:t>
            </a:r>
          </a:p>
          <a:p>
            <a:pPr eaLnBrk="1" hangingPunct="1"/>
            <a:r>
              <a:rPr lang="en-US" smtClean="0"/>
              <a:t>September 1999, Santa Rosa: 2 flash cards stolen during social event at winery</a:t>
            </a:r>
          </a:p>
          <a:p>
            <a:pPr eaLnBrk="1" hangingPunct="1"/>
            <a:r>
              <a:rPr lang="en-US" smtClean="0"/>
              <a:t>Internet access at meetings</a:t>
            </a:r>
          </a:p>
          <a:p>
            <a:pPr lvl="1" eaLnBrk="1" hangingPunct="1"/>
            <a:r>
              <a:rPr lang="en-US" smtClean="0"/>
              <a:t>From March 1998 on we had 802.11 network</a:t>
            </a:r>
          </a:p>
          <a:p>
            <a:pPr eaLnBrk="1" hangingPunct="1"/>
            <a:endParaRPr lang="en-US" smtClean="0"/>
          </a:p>
          <a:p>
            <a:endParaRPr lang="en-US" smtClean="0"/>
          </a:p>
        </p:txBody>
      </p:sp>
      <p:sp>
        <p:nvSpPr>
          <p:cNvPr id="62467" name="Header Placeholder 3"/>
          <p:cNvSpPr>
            <a:spLocks noGrp="1"/>
          </p:cNvSpPr>
          <p:nvPr>
            <p:ph type="hdr" sz="quarter"/>
          </p:nvPr>
        </p:nvSpPr>
        <p:spPr>
          <a:noFill/>
          <a:ln>
            <a:miter lim="800000"/>
            <a:headEnd/>
            <a:tailEnd/>
          </a:ln>
        </p:spPr>
        <p:txBody>
          <a:bodyPr/>
          <a:lstStyle/>
          <a:p>
            <a:r>
              <a:rPr lang="en-US"/>
              <a:t>doc.: IEEE 802.11-10/1069rb</a:t>
            </a:r>
          </a:p>
        </p:txBody>
      </p:sp>
      <p:sp>
        <p:nvSpPr>
          <p:cNvPr id="62468" name="Date Placeholder 4"/>
          <p:cNvSpPr>
            <a:spLocks noGrp="1"/>
          </p:cNvSpPr>
          <p:nvPr>
            <p:ph type="dt" sz="quarter" idx="1"/>
          </p:nvPr>
        </p:nvSpPr>
        <p:spPr>
          <a:noFill/>
          <a:ln>
            <a:miter lim="800000"/>
            <a:headEnd/>
            <a:tailEnd/>
          </a:ln>
        </p:spPr>
        <p:txBody>
          <a:bodyPr/>
          <a:lstStyle/>
          <a:p>
            <a:r>
              <a:rPr lang="en-US"/>
              <a:t>September 2010</a:t>
            </a:r>
          </a:p>
        </p:txBody>
      </p:sp>
      <p:sp>
        <p:nvSpPr>
          <p:cNvPr id="62469"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62470" name="Slide Number Placeholder 6"/>
          <p:cNvSpPr>
            <a:spLocks noGrp="1"/>
          </p:cNvSpPr>
          <p:nvPr>
            <p:ph type="sldNum" sz="quarter" idx="5"/>
          </p:nvPr>
        </p:nvSpPr>
        <p:spPr>
          <a:noFill/>
          <a:ln>
            <a:miter lim="800000"/>
            <a:headEnd/>
            <a:tailEnd/>
          </a:ln>
        </p:spPr>
        <p:txBody>
          <a:bodyPr/>
          <a:lstStyle/>
          <a:p>
            <a:r>
              <a:rPr lang="en-US" smtClean="0"/>
              <a:t>Page </a:t>
            </a:r>
            <a:fld id="{23F8998F-16DA-49E4-BFCA-E1419C8406EC}"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xfrm>
            <a:off x="1154113" y="701675"/>
            <a:ext cx="4625975" cy="3468688"/>
          </a:xfrm>
          <a:ln/>
        </p:spPr>
      </p:sp>
      <p:sp>
        <p:nvSpPr>
          <p:cNvPr id="64514" name="Notes Placeholder 2"/>
          <p:cNvSpPr>
            <a:spLocks noGrp="1"/>
          </p:cNvSpPr>
          <p:nvPr>
            <p:ph type="body" idx="1"/>
          </p:nvPr>
        </p:nvSpPr>
        <p:spPr>
          <a:noFill/>
        </p:spPr>
        <p:txBody>
          <a:bodyPr/>
          <a:lstStyle/>
          <a:p>
            <a:pPr eaLnBrk="1" hangingPunct="1"/>
            <a:r>
              <a:rPr lang="en-US" smtClean="0"/>
              <a:t>September 1990: Distribution on paper</a:t>
            </a:r>
          </a:p>
          <a:p>
            <a:pPr lvl="1" eaLnBrk="1" hangingPunct="1"/>
            <a:r>
              <a:rPr lang="en-US" smtClean="0"/>
              <a:t>1990 and 1991 done by myself in Netherlands. 1992 moved to reprographics in Dayton Ohio</a:t>
            </a:r>
          </a:p>
          <a:p>
            <a:pPr lvl="1" eaLnBrk="1" hangingPunct="1"/>
            <a:endParaRPr lang="en-US" smtClean="0"/>
          </a:p>
          <a:p>
            <a:pPr eaLnBrk="1" hangingPunct="1"/>
            <a:r>
              <a:rPr lang="en-US" smtClean="0"/>
              <a:t>March 1994: Distribution on diskettes replaces paper distribution</a:t>
            </a:r>
          </a:p>
          <a:p>
            <a:pPr eaLnBrk="1" hangingPunct="1"/>
            <a:r>
              <a:rPr lang="en-US" smtClean="0"/>
              <a:t>May 1997: Termination of mailing service, only for a few I continued, but May 1998 was the real end.</a:t>
            </a:r>
          </a:p>
          <a:p>
            <a:endParaRPr lang="en-US" smtClean="0"/>
          </a:p>
        </p:txBody>
      </p:sp>
      <p:sp>
        <p:nvSpPr>
          <p:cNvPr id="64515" name="Header Placeholder 3"/>
          <p:cNvSpPr>
            <a:spLocks noGrp="1"/>
          </p:cNvSpPr>
          <p:nvPr>
            <p:ph type="hdr" sz="quarter"/>
          </p:nvPr>
        </p:nvSpPr>
        <p:spPr>
          <a:noFill/>
          <a:ln>
            <a:miter lim="800000"/>
            <a:headEnd/>
            <a:tailEnd/>
          </a:ln>
        </p:spPr>
        <p:txBody>
          <a:bodyPr/>
          <a:lstStyle/>
          <a:p>
            <a:r>
              <a:rPr lang="en-US"/>
              <a:t>doc.: IEEE 802.11-10/1069rb</a:t>
            </a:r>
          </a:p>
        </p:txBody>
      </p:sp>
      <p:sp>
        <p:nvSpPr>
          <p:cNvPr id="64516" name="Date Placeholder 4"/>
          <p:cNvSpPr>
            <a:spLocks noGrp="1"/>
          </p:cNvSpPr>
          <p:nvPr>
            <p:ph type="dt" sz="quarter" idx="1"/>
          </p:nvPr>
        </p:nvSpPr>
        <p:spPr>
          <a:noFill/>
          <a:ln>
            <a:miter lim="800000"/>
            <a:headEnd/>
            <a:tailEnd/>
          </a:ln>
        </p:spPr>
        <p:txBody>
          <a:bodyPr/>
          <a:lstStyle/>
          <a:p>
            <a:r>
              <a:rPr lang="en-US"/>
              <a:t>September 2010</a:t>
            </a:r>
          </a:p>
        </p:txBody>
      </p:sp>
      <p:sp>
        <p:nvSpPr>
          <p:cNvPr id="64517"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64518" name="Slide Number Placeholder 6"/>
          <p:cNvSpPr>
            <a:spLocks noGrp="1"/>
          </p:cNvSpPr>
          <p:nvPr>
            <p:ph type="sldNum" sz="quarter" idx="5"/>
          </p:nvPr>
        </p:nvSpPr>
        <p:spPr>
          <a:noFill/>
          <a:ln>
            <a:miter lim="800000"/>
            <a:headEnd/>
            <a:tailEnd/>
          </a:ln>
        </p:spPr>
        <p:txBody>
          <a:bodyPr/>
          <a:lstStyle/>
          <a:p>
            <a:r>
              <a:rPr lang="en-US" smtClean="0"/>
              <a:t>Page </a:t>
            </a:r>
            <a:fld id="{909A5E5C-4776-4D22-881A-1C3C42F605EE}"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xfrm>
            <a:off x="1154113" y="701675"/>
            <a:ext cx="4625975" cy="3468688"/>
          </a:xfrm>
          <a:ln/>
        </p:spPr>
      </p:sp>
      <p:sp>
        <p:nvSpPr>
          <p:cNvPr id="66562" name="Notes Placeholder 2"/>
          <p:cNvSpPr>
            <a:spLocks noGrp="1"/>
          </p:cNvSpPr>
          <p:nvPr>
            <p:ph type="body" idx="1"/>
          </p:nvPr>
        </p:nvSpPr>
        <p:spPr>
          <a:noFill/>
        </p:spPr>
        <p:txBody>
          <a:bodyPr/>
          <a:lstStyle/>
          <a:p>
            <a:endParaRPr lang="en-US" smtClean="0"/>
          </a:p>
        </p:txBody>
      </p:sp>
      <p:sp>
        <p:nvSpPr>
          <p:cNvPr id="66563" name="Header Placeholder 3"/>
          <p:cNvSpPr>
            <a:spLocks noGrp="1"/>
          </p:cNvSpPr>
          <p:nvPr>
            <p:ph type="hdr" sz="quarter"/>
          </p:nvPr>
        </p:nvSpPr>
        <p:spPr>
          <a:noFill/>
          <a:ln>
            <a:miter lim="800000"/>
            <a:headEnd/>
            <a:tailEnd/>
          </a:ln>
        </p:spPr>
        <p:txBody>
          <a:bodyPr/>
          <a:lstStyle/>
          <a:p>
            <a:r>
              <a:rPr lang="en-US"/>
              <a:t>doc.: IEEE 802.11-10/1069rb</a:t>
            </a:r>
          </a:p>
        </p:txBody>
      </p:sp>
      <p:sp>
        <p:nvSpPr>
          <p:cNvPr id="66564" name="Date Placeholder 4"/>
          <p:cNvSpPr>
            <a:spLocks noGrp="1"/>
          </p:cNvSpPr>
          <p:nvPr>
            <p:ph type="dt" sz="quarter" idx="1"/>
          </p:nvPr>
        </p:nvSpPr>
        <p:spPr>
          <a:noFill/>
          <a:ln>
            <a:miter lim="800000"/>
            <a:headEnd/>
            <a:tailEnd/>
          </a:ln>
        </p:spPr>
        <p:txBody>
          <a:bodyPr/>
          <a:lstStyle/>
          <a:p>
            <a:r>
              <a:rPr lang="en-US"/>
              <a:t>September 2010</a:t>
            </a:r>
          </a:p>
        </p:txBody>
      </p:sp>
      <p:sp>
        <p:nvSpPr>
          <p:cNvPr id="66565"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66566" name="Slide Number Placeholder 6"/>
          <p:cNvSpPr>
            <a:spLocks noGrp="1"/>
          </p:cNvSpPr>
          <p:nvPr>
            <p:ph type="sldNum" sz="quarter" idx="5"/>
          </p:nvPr>
        </p:nvSpPr>
        <p:spPr>
          <a:noFill/>
          <a:ln>
            <a:miter lim="800000"/>
            <a:headEnd/>
            <a:tailEnd/>
          </a:ln>
        </p:spPr>
        <p:txBody>
          <a:bodyPr/>
          <a:lstStyle/>
          <a:p>
            <a:r>
              <a:rPr lang="en-US" smtClean="0"/>
              <a:t>Page </a:t>
            </a:r>
            <a:fld id="{906F9F22-EBE9-41DA-B139-61B0FDAF310A}"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xfrm>
            <a:off x="1154113" y="701675"/>
            <a:ext cx="4625975" cy="3468688"/>
          </a:xfrm>
          <a:ln/>
        </p:spPr>
      </p:sp>
      <p:sp>
        <p:nvSpPr>
          <p:cNvPr id="68610" name="Notes Placeholder 2"/>
          <p:cNvSpPr>
            <a:spLocks noGrp="1"/>
          </p:cNvSpPr>
          <p:nvPr>
            <p:ph type="body" idx="1"/>
          </p:nvPr>
        </p:nvSpPr>
        <p:spPr>
          <a:noFill/>
        </p:spPr>
        <p:txBody>
          <a:bodyPr/>
          <a:lstStyle/>
          <a:p>
            <a:endParaRPr lang="en-US" smtClean="0"/>
          </a:p>
        </p:txBody>
      </p:sp>
      <p:sp>
        <p:nvSpPr>
          <p:cNvPr id="68611" name="Header Placeholder 3"/>
          <p:cNvSpPr>
            <a:spLocks noGrp="1"/>
          </p:cNvSpPr>
          <p:nvPr>
            <p:ph type="hdr" sz="quarter"/>
          </p:nvPr>
        </p:nvSpPr>
        <p:spPr>
          <a:noFill/>
          <a:ln>
            <a:miter lim="800000"/>
            <a:headEnd/>
            <a:tailEnd/>
          </a:ln>
        </p:spPr>
        <p:txBody>
          <a:bodyPr/>
          <a:lstStyle/>
          <a:p>
            <a:r>
              <a:rPr lang="en-US"/>
              <a:t>doc.: IEEE 802.11-10/1069rb</a:t>
            </a:r>
          </a:p>
        </p:txBody>
      </p:sp>
      <p:sp>
        <p:nvSpPr>
          <p:cNvPr id="68612" name="Date Placeholder 4"/>
          <p:cNvSpPr>
            <a:spLocks noGrp="1"/>
          </p:cNvSpPr>
          <p:nvPr>
            <p:ph type="dt" sz="quarter" idx="1"/>
          </p:nvPr>
        </p:nvSpPr>
        <p:spPr>
          <a:noFill/>
          <a:ln>
            <a:miter lim="800000"/>
            <a:headEnd/>
            <a:tailEnd/>
          </a:ln>
        </p:spPr>
        <p:txBody>
          <a:bodyPr/>
          <a:lstStyle/>
          <a:p>
            <a:r>
              <a:rPr lang="en-US"/>
              <a:t>September 2010</a:t>
            </a:r>
          </a:p>
        </p:txBody>
      </p:sp>
      <p:sp>
        <p:nvSpPr>
          <p:cNvPr id="68613"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68614" name="Slide Number Placeholder 6"/>
          <p:cNvSpPr>
            <a:spLocks noGrp="1"/>
          </p:cNvSpPr>
          <p:nvPr>
            <p:ph type="sldNum" sz="quarter" idx="5"/>
          </p:nvPr>
        </p:nvSpPr>
        <p:spPr>
          <a:noFill/>
          <a:ln>
            <a:miter lim="800000"/>
            <a:headEnd/>
            <a:tailEnd/>
          </a:ln>
        </p:spPr>
        <p:txBody>
          <a:bodyPr/>
          <a:lstStyle/>
          <a:p>
            <a:r>
              <a:rPr lang="en-US" smtClean="0"/>
              <a:t>Page </a:t>
            </a:r>
            <a:fld id="{1A25F9AE-4E5D-4923-978B-AF6F8D6B934B}"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xfrm>
            <a:off x="1154113" y="701675"/>
            <a:ext cx="4625975" cy="3468688"/>
          </a:xfrm>
          <a:ln/>
        </p:spPr>
      </p:sp>
      <p:sp>
        <p:nvSpPr>
          <p:cNvPr id="70658" name="Notes Placeholder 2"/>
          <p:cNvSpPr>
            <a:spLocks noGrp="1"/>
          </p:cNvSpPr>
          <p:nvPr>
            <p:ph type="body" idx="1"/>
          </p:nvPr>
        </p:nvSpPr>
        <p:spPr>
          <a:noFill/>
        </p:spPr>
        <p:txBody>
          <a:bodyPr/>
          <a:lstStyle/>
          <a:p>
            <a:r>
              <a:rPr lang="en-US" smtClean="0"/>
              <a:t>The graph shows the packages made and submitted to the service.</a:t>
            </a:r>
          </a:p>
          <a:p>
            <a:r>
              <a:rPr lang="en-US" smtClean="0"/>
              <a:t>The order service existed prior to 802.11and terminated in 1999.</a:t>
            </a:r>
          </a:p>
          <a:p>
            <a:r>
              <a:rPr lang="en-US" smtClean="0"/>
              <a:t>In March 1993 a document subscription service was started. Als at that time I received permission to immediately send packs to the service. Before, the packs of the previous Plenary and interim meetings were collected and given to Buzz Rigsbee for sending to Buzz’s archive, Alphagrahics and the IEEE.</a:t>
            </a:r>
          </a:p>
          <a:p>
            <a:endParaRPr lang="en-US" smtClean="0"/>
          </a:p>
          <a:p>
            <a:pPr eaLnBrk="1" hangingPunct="1"/>
            <a:r>
              <a:rPr lang="en-US" smtClean="0"/>
              <a:t>Websites</a:t>
            </a:r>
          </a:p>
          <a:p>
            <a:pPr lvl="2" eaLnBrk="1" hangingPunct="1"/>
            <a:r>
              <a:rPr lang="en-US" smtClean="0"/>
              <a:t>July 1993: Apple Computer opens web server for our documents</a:t>
            </a:r>
          </a:p>
          <a:p>
            <a:pPr lvl="3" eaLnBrk="1" hangingPunct="1"/>
            <a:r>
              <a:rPr lang="en-GB" smtClean="0"/>
              <a:t>atg.apple.com (17.255.4.30)</a:t>
            </a:r>
            <a:endParaRPr lang="en-US" smtClean="0"/>
          </a:p>
          <a:p>
            <a:pPr lvl="2" eaLnBrk="1" hangingPunct="1"/>
            <a:r>
              <a:rPr lang="en-US" smtClean="0"/>
              <a:t>November 1993: Student opens shadow web server</a:t>
            </a:r>
          </a:p>
          <a:p>
            <a:pPr lvl="3" eaLnBrk="1" hangingPunct="1"/>
            <a:r>
              <a:rPr lang="en-GB" smtClean="0"/>
              <a:t>ftp.cs.utwente.nl (130.89.10.247)</a:t>
            </a:r>
            <a:endParaRPr lang="en-US" smtClean="0"/>
          </a:p>
          <a:p>
            <a:pPr lvl="2" eaLnBrk="1" hangingPunct="1"/>
            <a:r>
              <a:rPr lang="en-US" smtClean="0"/>
              <a:t>August 1995: IEEE website available for document publication</a:t>
            </a:r>
          </a:p>
          <a:p>
            <a:pPr lvl="3" eaLnBrk="1" hangingPunct="1"/>
            <a:r>
              <a:rPr lang="en-GB" smtClean="0"/>
              <a:t>stdsbbs.ieee.org (140.98.1.11)</a:t>
            </a:r>
            <a:endParaRPr lang="en-US" smtClean="0"/>
          </a:p>
          <a:p>
            <a:r>
              <a:rPr lang="en-US" smtClean="0"/>
              <a:t>October 1997, Apple Computer pulled the plug on the server, probably not knowing that our server was on the engine. The Twente shadow site immediately deleted all files to remain an image of the apple site.</a:t>
            </a:r>
          </a:p>
          <a:p>
            <a:r>
              <a:rPr lang="en-US" smtClean="0"/>
              <a:t>It is a compliment to the Twente IT server to know that the site was up within an hour of discovery from the latest back-up.</a:t>
            </a:r>
          </a:p>
        </p:txBody>
      </p:sp>
      <p:sp>
        <p:nvSpPr>
          <p:cNvPr id="70659" name="Header Placeholder 3"/>
          <p:cNvSpPr>
            <a:spLocks noGrp="1"/>
          </p:cNvSpPr>
          <p:nvPr>
            <p:ph type="hdr" sz="quarter"/>
          </p:nvPr>
        </p:nvSpPr>
        <p:spPr>
          <a:noFill/>
          <a:ln>
            <a:miter lim="800000"/>
            <a:headEnd/>
            <a:tailEnd/>
          </a:ln>
        </p:spPr>
        <p:txBody>
          <a:bodyPr/>
          <a:lstStyle/>
          <a:p>
            <a:r>
              <a:rPr lang="en-US"/>
              <a:t>doc.: IEEE 802.11-10/1069rb</a:t>
            </a:r>
          </a:p>
        </p:txBody>
      </p:sp>
      <p:sp>
        <p:nvSpPr>
          <p:cNvPr id="70660" name="Date Placeholder 4"/>
          <p:cNvSpPr>
            <a:spLocks noGrp="1"/>
          </p:cNvSpPr>
          <p:nvPr>
            <p:ph type="dt" sz="quarter" idx="1"/>
          </p:nvPr>
        </p:nvSpPr>
        <p:spPr>
          <a:noFill/>
          <a:ln>
            <a:miter lim="800000"/>
            <a:headEnd/>
            <a:tailEnd/>
          </a:ln>
        </p:spPr>
        <p:txBody>
          <a:bodyPr/>
          <a:lstStyle/>
          <a:p>
            <a:r>
              <a:rPr lang="en-US"/>
              <a:t>September 2010</a:t>
            </a:r>
          </a:p>
        </p:txBody>
      </p:sp>
      <p:sp>
        <p:nvSpPr>
          <p:cNvPr id="70661"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70662" name="Slide Number Placeholder 6"/>
          <p:cNvSpPr>
            <a:spLocks noGrp="1"/>
          </p:cNvSpPr>
          <p:nvPr>
            <p:ph type="sldNum" sz="quarter" idx="5"/>
          </p:nvPr>
        </p:nvSpPr>
        <p:spPr>
          <a:noFill/>
          <a:ln>
            <a:miter lim="800000"/>
            <a:headEnd/>
            <a:tailEnd/>
          </a:ln>
        </p:spPr>
        <p:txBody>
          <a:bodyPr/>
          <a:lstStyle/>
          <a:p>
            <a:r>
              <a:rPr lang="en-US" smtClean="0"/>
              <a:t>Page </a:t>
            </a:r>
            <a:fld id="{DAC3B089-C638-4C53-975E-598952AEC258}"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xfrm>
            <a:off x="1154113" y="701675"/>
            <a:ext cx="4625975" cy="3468688"/>
          </a:xfrm>
          <a:ln/>
        </p:spPr>
      </p:sp>
      <p:sp>
        <p:nvSpPr>
          <p:cNvPr id="72706" name="Notes Placeholder 2"/>
          <p:cNvSpPr>
            <a:spLocks noGrp="1"/>
          </p:cNvSpPr>
          <p:nvPr>
            <p:ph type="body" idx="1"/>
          </p:nvPr>
        </p:nvSpPr>
        <p:spPr>
          <a:noFill/>
        </p:spPr>
        <p:txBody>
          <a:bodyPr/>
          <a:lstStyle/>
          <a:p>
            <a:endParaRPr lang="en-US" smtClean="0"/>
          </a:p>
        </p:txBody>
      </p:sp>
      <p:sp>
        <p:nvSpPr>
          <p:cNvPr id="72707" name="Header Placeholder 3"/>
          <p:cNvSpPr>
            <a:spLocks noGrp="1"/>
          </p:cNvSpPr>
          <p:nvPr>
            <p:ph type="hdr" sz="quarter"/>
          </p:nvPr>
        </p:nvSpPr>
        <p:spPr>
          <a:noFill/>
          <a:ln>
            <a:miter lim="800000"/>
            <a:headEnd/>
            <a:tailEnd/>
          </a:ln>
        </p:spPr>
        <p:txBody>
          <a:bodyPr/>
          <a:lstStyle/>
          <a:p>
            <a:r>
              <a:rPr lang="en-US"/>
              <a:t>doc.: IEEE 802.11-10/1069rb</a:t>
            </a:r>
          </a:p>
        </p:txBody>
      </p:sp>
      <p:sp>
        <p:nvSpPr>
          <p:cNvPr id="72708" name="Date Placeholder 4"/>
          <p:cNvSpPr>
            <a:spLocks noGrp="1"/>
          </p:cNvSpPr>
          <p:nvPr>
            <p:ph type="dt" sz="quarter" idx="1"/>
          </p:nvPr>
        </p:nvSpPr>
        <p:spPr>
          <a:noFill/>
          <a:ln>
            <a:miter lim="800000"/>
            <a:headEnd/>
            <a:tailEnd/>
          </a:ln>
        </p:spPr>
        <p:txBody>
          <a:bodyPr/>
          <a:lstStyle/>
          <a:p>
            <a:r>
              <a:rPr lang="en-US"/>
              <a:t>September 2010</a:t>
            </a:r>
          </a:p>
        </p:txBody>
      </p:sp>
      <p:sp>
        <p:nvSpPr>
          <p:cNvPr id="72709"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72710" name="Slide Number Placeholder 6"/>
          <p:cNvSpPr>
            <a:spLocks noGrp="1"/>
          </p:cNvSpPr>
          <p:nvPr>
            <p:ph type="sldNum" sz="quarter" idx="5"/>
          </p:nvPr>
        </p:nvSpPr>
        <p:spPr>
          <a:noFill/>
          <a:ln>
            <a:miter lim="800000"/>
            <a:headEnd/>
            <a:tailEnd/>
          </a:ln>
        </p:spPr>
        <p:txBody>
          <a:bodyPr/>
          <a:lstStyle/>
          <a:p>
            <a:r>
              <a:rPr lang="en-US" smtClean="0"/>
              <a:t>Page </a:t>
            </a:r>
            <a:fld id="{E89BBECB-5E3C-4605-9BE8-AC144F1B65D6}"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xfrm>
            <a:off x="1154113" y="701675"/>
            <a:ext cx="4625975" cy="3468688"/>
          </a:xfrm>
          <a:ln/>
        </p:spPr>
      </p:sp>
      <p:sp>
        <p:nvSpPr>
          <p:cNvPr id="74754" name="Notes Placeholder 2"/>
          <p:cNvSpPr>
            <a:spLocks noGrp="1"/>
          </p:cNvSpPr>
          <p:nvPr>
            <p:ph type="body" idx="1"/>
          </p:nvPr>
        </p:nvSpPr>
        <p:spPr>
          <a:noFill/>
        </p:spPr>
        <p:txBody>
          <a:bodyPr/>
          <a:lstStyle/>
          <a:p>
            <a:endParaRPr lang="en-US" smtClean="0"/>
          </a:p>
        </p:txBody>
      </p:sp>
      <p:sp>
        <p:nvSpPr>
          <p:cNvPr id="74755" name="Header Placeholder 3"/>
          <p:cNvSpPr>
            <a:spLocks noGrp="1"/>
          </p:cNvSpPr>
          <p:nvPr>
            <p:ph type="hdr" sz="quarter"/>
          </p:nvPr>
        </p:nvSpPr>
        <p:spPr>
          <a:noFill/>
          <a:ln>
            <a:miter lim="800000"/>
            <a:headEnd/>
            <a:tailEnd/>
          </a:ln>
        </p:spPr>
        <p:txBody>
          <a:bodyPr/>
          <a:lstStyle/>
          <a:p>
            <a:r>
              <a:rPr lang="en-US"/>
              <a:t>doc.: IEEE 802.11-10/1069rb</a:t>
            </a:r>
          </a:p>
        </p:txBody>
      </p:sp>
      <p:sp>
        <p:nvSpPr>
          <p:cNvPr id="74756" name="Date Placeholder 4"/>
          <p:cNvSpPr>
            <a:spLocks noGrp="1"/>
          </p:cNvSpPr>
          <p:nvPr>
            <p:ph type="dt" sz="quarter" idx="1"/>
          </p:nvPr>
        </p:nvSpPr>
        <p:spPr>
          <a:noFill/>
          <a:ln>
            <a:miter lim="800000"/>
            <a:headEnd/>
            <a:tailEnd/>
          </a:ln>
        </p:spPr>
        <p:txBody>
          <a:bodyPr/>
          <a:lstStyle/>
          <a:p>
            <a:r>
              <a:rPr lang="en-US"/>
              <a:t>September 2010</a:t>
            </a:r>
          </a:p>
        </p:txBody>
      </p:sp>
      <p:sp>
        <p:nvSpPr>
          <p:cNvPr id="74757"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74758" name="Slide Number Placeholder 6"/>
          <p:cNvSpPr>
            <a:spLocks noGrp="1"/>
          </p:cNvSpPr>
          <p:nvPr>
            <p:ph type="sldNum" sz="quarter" idx="5"/>
          </p:nvPr>
        </p:nvSpPr>
        <p:spPr>
          <a:noFill/>
          <a:ln>
            <a:miter lim="800000"/>
            <a:headEnd/>
            <a:tailEnd/>
          </a:ln>
        </p:spPr>
        <p:txBody>
          <a:bodyPr/>
          <a:lstStyle/>
          <a:p>
            <a:r>
              <a:rPr lang="en-US" smtClean="0"/>
              <a:t>Page </a:t>
            </a:r>
            <a:fld id="{45E27C17-3C75-424C-8D72-BF4CD10C0E23}"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xfrm>
            <a:off x="1154113" y="701675"/>
            <a:ext cx="4625975" cy="3468688"/>
          </a:xfrm>
          <a:ln/>
        </p:spPr>
      </p:sp>
      <p:sp>
        <p:nvSpPr>
          <p:cNvPr id="21506" name="Notes Placeholder 2"/>
          <p:cNvSpPr>
            <a:spLocks noGrp="1"/>
          </p:cNvSpPr>
          <p:nvPr>
            <p:ph type="body" idx="1"/>
          </p:nvPr>
        </p:nvSpPr>
        <p:spPr>
          <a:noFill/>
        </p:spPr>
        <p:txBody>
          <a:bodyPr/>
          <a:lstStyle/>
          <a:p>
            <a:endParaRPr lang="en-US" smtClean="0"/>
          </a:p>
        </p:txBody>
      </p:sp>
      <p:sp>
        <p:nvSpPr>
          <p:cNvPr id="21507" name="Header Placeholder 3"/>
          <p:cNvSpPr>
            <a:spLocks noGrp="1"/>
          </p:cNvSpPr>
          <p:nvPr>
            <p:ph type="hdr" sz="quarter"/>
          </p:nvPr>
        </p:nvSpPr>
        <p:spPr>
          <a:noFill/>
          <a:ln>
            <a:miter lim="800000"/>
            <a:headEnd/>
            <a:tailEnd/>
          </a:ln>
        </p:spPr>
        <p:txBody>
          <a:bodyPr/>
          <a:lstStyle/>
          <a:p>
            <a:r>
              <a:rPr lang="en-US"/>
              <a:t>doc.: IEEE 802.11-10/1069rb</a:t>
            </a:r>
          </a:p>
        </p:txBody>
      </p:sp>
      <p:sp>
        <p:nvSpPr>
          <p:cNvPr id="21508" name="Date Placeholder 4"/>
          <p:cNvSpPr>
            <a:spLocks noGrp="1"/>
          </p:cNvSpPr>
          <p:nvPr>
            <p:ph type="dt" sz="quarter" idx="1"/>
          </p:nvPr>
        </p:nvSpPr>
        <p:spPr>
          <a:noFill/>
          <a:ln>
            <a:miter lim="800000"/>
            <a:headEnd/>
            <a:tailEnd/>
          </a:ln>
        </p:spPr>
        <p:txBody>
          <a:bodyPr/>
          <a:lstStyle/>
          <a:p>
            <a:r>
              <a:rPr lang="en-US"/>
              <a:t>September 2010</a:t>
            </a:r>
          </a:p>
        </p:txBody>
      </p:sp>
      <p:sp>
        <p:nvSpPr>
          <p:cNvPr id="21509"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21510" name="Slide Number Placeholder 6"/>
          <p:cNvSpPr>
            <a:spLocks noGrp="1"/>
          </p:cNvSpPr>
          <p:nvPr>
            <p:ph type="sldNum" sz="quarter" idx="5"/>
          </p:nvPr>
        </p:nvSpPr>
        <p:spPr>
          <a:noFill/>
          <a:ln>
            <a:miter lim="800000"/>
            <a:headEnd/>
            <a:tailEnd/>
          </a:ln>
        </p:spPr>
        <p:txBody>
          <a:bodyPr/>
          <a:lstStyle/>
          <a:p>
            <a:r>
              <a:rPr lang="en-US" smtClean="0"/>
              <a:t>Page </a:t>
            </a:r>
            <a:fld id="{25FD5B5D-C109-4A78-A5AE-619D4CBDD2D4}"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49350" y="700088"/>
            <a:ext cx="4637088" cy="3478212"/>
          </a:xfrm>
          <a:ln/>
        </p:spPr>
      </p:sp>
      <p:sp>
        <p:nvSpPr>
          <p:cNvPr id="96259" name="Rectangle 3"/>
          <p:cNvSpPr>
            <a:spLocks noGrp="1" noChangeArrowheads="1"/>
          </p:cNvSpPr>
          <p:nvPr>
            <p:ph type="body" idx="1"/>
          </p:nvPr>
        </p:nvSpPr>
        <p:spPr>
          <a:xfrm>
            <a:off x="693738" y="4406900"/>
            <a:ext cx="5546725" cy="4173538"/>
          </a:xfrm>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5700" y="701675"/>
            <a:ext cx="4627563" cy="3470275"/>
          </a:xfrm>
          <a:ln/>
        </p:spPr>
      </p:sp>
      <p:sp>
        <p:nvSpPr>
          <p:cNvPr id="1126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xfrm>
            <a:off x="1154113" y="701675"/>
            <a:ext cx="4625975" cy="3468688"/>
          </a:xfrm>
          <a:ln/>
        </p:spPr>
      </p:sp>
      <p:sp>
        <p:nvSpPr>
          <p:cNvPr id="78850" name="Notes Placeholder 2"/>
          <p:cNvSpPr>
            <a:spLocks noGrp="1"/>
          </p:cNvSpPr>
          <p:nvPr>
            <p:ph type="body" idx="1"/>
          </p:nvPr>
        </p:nvSpPr>
        <p:spPr>
          <a:noFill/>
        </p:spPr>
        <p:txBody>
          <a:bodyPr/>
          <a:lstStyle/>
          <a:p>
            <a:endParaRPr lang="en-US" smtClean="0"/>
          </a:p>
        </p:txBody>
      </p:sp>
      <p:sp>
        <p:nvSpPr>
          <p:cNvPr id="78851" name="Header Placeholder 3"/>
          <p:cNvSpPr>
            <a:spLocks noGrp="1"/>
          </p:cNvSpPr>
          <p:nvPr>
            <p:ph type="hdr" sz="quarter"/>
          </p:nvPr>
        </p:nvSpPr>
        <p:spPr>
          <a:noFill/>
          <a:ln>
            <a:miter lim="800000"/>
            <a:headEnd/>
            <a:tailEnd/>
          </a:ln>
        </p:spPr>
        <p:txBody>
          <a:bodyPr/>
          <a:lstStyle/>
          <a:p>
            <a:r>
              <a:rPr lang="en-US"/>
              <a:t>doc.: IEEE 802.11-10/1069rb</a:t>
            </a:r>
          </a:p>
        </p:txBody>
      </p:sp>
      <p:sp>
        <p:nvSpPr>
          <p:cNvPr id="78852" name="Date Placeholder 4"/>
          <p:cNvSpPr>
            <a:spLocks noGrp="1"/>
          </p:cNvSpPr>
          <p:nvPr>
            <p:ph type="dt" sz="quarter" idx="1"/>
          </p:nvPr>
        </p:nvSpPr>
        <p:spPr>
          <a:noFill/>
          <a:ln>
            <a:miter lim="800000"/>
            <a:headEnd/>
            <a:tailEnd/>
          </a:ln>
        </p:spPr>
        <p:txBody>
          <a:bodyPr/>
          <a:lstStyle/>
          <a:p>
            <a:r>
              <a:rPr lang="en-US"/>
              <a:t>September 2010</a:t>
            </a:r>
          </a:p>
        </p:txBody>
      </p:sp>
      <p:sp>
        <p:nvSpPr>
          <p:cNvPr id="78853"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78854" name="Slide Number Placeholder 6"/>
          <p:cNvSpPr>
            <a:spLocks noGrp="1"/>
          </p:cNvSpPr>
          <p:nvPr>
            <p:ph type="sldNum" sz="quarter" idx="5"/>
          </p:nvPr>
        </p:nvSpPr>
        <p:spPr>
          <a:noFill/>
          <a:ln>
            <a:miter lim="800000"/>
            <a:headEnd/>
            <a:tailEnd/>
          </a:ln>
        </p:spPr>
        <p:txBody>
          <a:bodyPr/>
          <a:lstStyle/>
          <a:p>
            <a:r>
              <a:rPr lang="en-US" smtClean="0"/>
              <a:t>Page </a:t>
            </a:r>
            <a:fld id="{AF11B631-C9F0-42E5-A7A6-7FBEB9D4131B}" type="slidenum">
              <a:rPr lang="en-US" smtClean="0"/>
              <a:pPr/>
              <a:t>48</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xfrm>
            <a:off x="1154113" y="701675"/>
            <a:ext cx="4625975" cy="3468688"/>
          </a:xfrm>
          <a:ln/>
        </p:spPr>
      </p:sp>
      <p:sp>
        <p:nvSpPr>
          <p:cNvPr id="80898" name="Notes Placeholder 2"/>
          <p:cNvSpPr>
            <a:spLocks noGrp="1"/>
          </p:cNvSpPr>
          <p:nvPr>
            <p:ph type="body" idx="1"/>
          </p:nvPr>
        </p:nvSpPr>
        <p:spPr>
          <a:noFill/>
        </p:spPr>
        <p:txBody>
          <a:bodyPr/>
          <a:lstStyle/>
          <a:p>
            <a:endParaRPr lang="en-US" smtClean="0"/>
          </a:p>
        </p:txBody>
      </p:sp>
      <p:sp>
        <p:nvSpPr>
          <p:cNvPr id="80899" name="Header Placeholder 3"/>
          <p:cNvSpPr>
            <a:spLocks noGrp="1"/>
          </p:cNvSpPr>
          <p:nvPr>
            <p:ph type="hdr" sz="quarter"/>
          </p:nvPr>
        </p:nvSpPr>
        <p:spPr>
          <a:noFill/>
          <a:ln>
            <a:miter lim="800000"/>
            <a:headEnd/>
            <a:tailEnd/>
          </a:ln>
        </p:spPr>
        <p:txBody>
          <a:bodyPr/>
          <a:lstStyle/>
          <a:p>
            <a:r>
              <a:rPr lang="en-US"/>
              <a:t>doc.: IEEE 802.11-10/1069rb</a:t>
            </a:r>
          </a:p>
        </p:txBody>
      </p:sp>
      <p:sp>
        <p:nvSpPr>
          <p:cNvPr id="80900" name="Date Placeholder 4"/>
          <p:cNvSpPr>
            <a:spLocks noGrp="1"/>
          </p:cNvSpPr>
          <p:nvPr>
            <p:ph type="dt" sz="quarter" idx="1"/>
          </p:nvPr>
        </p:nvSpPr>
        <p:spPr>
          <a:noFill/>
          <a:ln>
            <a:miter lim="800000"/>
            <a:headEnd/>
            <a:tailEnd/>
          </a:ln>
        </p:spPr>
        <p:txBody>
          <a:bodyPr/>
          <a:lstStyle/>
          <a:p>
            <a:r>
              <a:rPr lang="en-US"/>
              <a:t>September 2010</a:t>
            </a:r>
          </a:p>
        </p:txBody>
      </p:sp>
      <p:sp>
        <p:nvSpPr>
          <p:cNvPr id="80901"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80902" name="Slide Number Placeholder 6"/>
          <p:cNvSpPr>
            <a:spLocks noGrp="1"/>
          </p:cNvSpPr>
          <p:nvPr>
            <p:ph type="sldNum" sz="quarter" idx="5"/>
          </p:nvPr>
        </p:nvSpPr>
        <p:spPr>
          <a:noFill/>
          <a:ln>
            <a:miter lim="800000"/>
            <a:headEnd/>
            <a:tailEnd/>
          </a:ln>
        </p:spPr>
        <p:txBody>
          <a:bodyPr/>
          <a:lstStyle/>
          <a:p>
            <a:r>
              <a:rPr lang="en-US" smtClean="0"/>
              <a:t>Page </a:t>
            </a:r>
            <a:fld id="{2C1DB1FA-CF54-4AD1-973D-C88E5B386A7E}" type="slidenum">
              <a:rPr lang="en-US" smtClean="0"/>
              <a:pPr/>
              <a:t>49</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1154113" y="701675"/>
            <a:ext cx="4625975" cy="3468688"/>
          </a:xfrm>
          <a:ln/>
        </p:spPr>
      </p:sp>
      <p:sp>
        <p:nvSpPr>
          <p:cNvPr id="82946" name="Notes Placeholder 2"/>
          <p:cNvSpPr>
            <a:spLocks noGrp="1"/>
          </p:cNvSpPr>
          <p:nvPr>
            <p:ph type="body" idx="1"/>
          </p:nvPr>
        </p:nvSpPr>
        <p:spPr>
          <a:noFill/>
        </p:spPr>
        <p:txBody>
          <a:bodyPr/>
          <a:lstStyle/>
          <a:p>
            <a:endParaRPr lang="en-US" smtClean="0"/>
          </a:p>
        </p:txBody>
      </p:sp>
      <p:sp>
        <p:nvSpPr>
          <p:cNvPr id="82947" name="Header Placeholder 3"/>
          <p:cNvSpPr>
            <a:spLocks noGrp="1"/>
          </p:cNvSpPr>
          <p:nvPr>
            <p:ph type="hdr" sz="quarter"/>
          </p:nvPr>
        </p:nvSpPr>
        <p:spPr>
          <a:noFill/>
          <a:ln>
            <a:miter lim="800000"/>
            <a:headEnd/>
            <a:tailEnd/>
          </a:ln>
        </p:spPr>
        <p:txBody>
          <a:bodyPr/>
          <a:lstStyle/>
          <a:p>
            <a:r>
              <a:rPr lang="en-US"/>
              <a:t>doc.: IEEE 802.11-10/1069rb</a:t>
            </a:r>
          </a:p>
        </p:txBody>
      </p:sp>
      <p:sp>
        <p:nvSpPr>
          <p:cNvPr id="82948" name="Date Placeholder 4"/>
          <p:cNvSpPr>
            <a:spLocks noGrp="1"/>
          </p:cNvSpPr>
          <p:nvPr>
            <p:ph type="dt" sz="quarter" idx="1"/>
          </p:nvPr>
        </p:nvSpPr>
        <p:spPr>
          <a:noFill/>
          <a:ln>
            <a:miter lim="800000"/>
            <a:headEnd/>
            <a:tailEnd/>
          </a:ln>
        </p:spPr>
        <p:txBody>
          <a:bodyPr/>
          <a:lstStyle/>
          <a:p>
            <a:r>
              <a:rPr lang="en-US"/>
              <a:t>September 2010</a:t>
            </a:r>
          </a:p>
        </p:txBody>
      </p:sp>
      <p:sp>
        <p:nvSpPr>
          <p:cNvPr id="82949"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82950" name="Slide Number Placeholder 6"/>
          <p:cNvSpPr>
            <a:spLocks noGrp="1"/>
          </p:cNvSpPr>
          <p:nvPr>
            <p:ph type="sldNum" sz="quarter" idx="5"/>
          </p:nvPr>
        </p:nvSpPr>
        <p:spPr>
          <a:noFill/>
          <a:ln>
            <a:miter lim="800000"/>
            <a:headEnd/>
            <a:tailEnd/>
          </a:ln>
        </p:spPr>
        <p:txBody>
          <a:bodyPr/>
          <a:lstStyle/>
          <a:p>
            <a:r>
              <a:rPr lang="en-US" smtClean="0"/>
              <a:t>Page </a:t>
            </a:r>
            <a:fld id="{6874F3E8-DBCD-45FD-AB20-0B3A45E0B2D9}" type="slidenum">
              <a:rPr lang="en-US" smtClean="0"/>
              <a:pPr/>
              <a:t>50</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xfrm>
            <a:off x="1154113" y="701675"/>
            <a:ext cx="4625975" cy="3468688"/>
          </a:xfrm>
          <a:ln/>
        </p:spPr>
      </p:sp>
      <p:sp>
        <p:nvSpPr>
          <p:cNvPr id="84994" name="Notes Placeholder 2"/>
          <p:cNvSpPr>
            <a:spLocks noGrp="1"/>
          </p:cNvSpPr>
          <p:nvPr>
            <p:ph type="body" idx="1"/>
          </p:nvPr>
        </p:nvSpPr>
        <p:spPr>
          <a:noFill/>
        </p:spPr>
        <p:txBody>
          <a:bodyPr/>
          <a:lstStyle/>
          <a:p>
            <a:endParaRPr lang="en-US" smtClean="0"/>
          </a:p>
        </p:txBody>
      </p:sp>
      <p:sp>
        <p:nvSpPr>
          <p:cNvPr id="84995" name="Header Placeholder 3"/>
          <p:cNvSpPr>
            <a:spLocks noGrp="1"/>
          </p:cNvSpPr>
          <p:nvPr>
            <p:ph type="hdr" sz="quarter"/>
          </p:nvPr>
        </p:nvSpPr>
        <p:spPr>
          <a:noFill/>
          <a:ln>
            <a:miter lim="800000"/>
            <a:headEnd/>
            <a:tailEnd/>
          </a:ln>
        </p:spPr>
        <p:txBody>
          <a:bodyPr/>
          <a:lstStyle/>
          <a:p>
            <a:r>
              <a:rPr lang="en-US"/>
              <a:t>doc.: IEEE 802.11-10/1069rb</a:t>
            </a:r>
          </a:p>
        </p:txBody>
      </p:sp>
      <p:sp>
        <p:nvSpPr>
          <p:cNvPr id="84996" name="Date Placeholder 4"/>
          <p:cNvSpPr>
            <a:spLocks noGrp="1"/>
          </p:cNvSpPr>
          <p:nvPr>
            <p:ph type="dt" sz="quarter" idx="1"/>
          </p:nvPr>
        </p:nvSpPr>
        <p:spPr>
          <a:noFill/>
          <a:ln>
            <a:miter lim="800000"/>
            <a:headEnd/>
            <a:tailEnd/>
          </a:ln>
        </p:spPr>
        <p:txBody>
          <a:bodyPr/>
          <a:lstStyle/>
          <a:p>
            <a:r>
              <a:rPr lang="en-US"/>
              <a:t>September 2010</a:t>
            </a:r>
          </a:p>
        </p:txBody>
      </p:sp>
      <p:sp>
        <p:nvSpPr>
          <p:cNvPr id="84997"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84998" name="Slide Number Placeholder 6"/>
          <p:cNvSpPr>
            <a:spLocks noGrp="1"/>
          </p:cNvSpPr>
          <p:nvPr>
            <p:ph type="sldNum" sz="quarter" idx="5"/>
          </p:nvPr>
        </p:nvSpPr>
        <p:spPr>
          <a:noFill/>
          <a:ln>
            <a:miter lim="800000"/>
            <a:headEnd/>
            <a:tailEnd/>
          </a:ln>
        </p:spPr>
        <p:txBody>
          <a:bodyPr/>
          <a:lstStyle/>
          <a:p>
            <a:r>
              <a:rPr lang="en-US" smtClean="0"/>
              <a:t>Page </a:t>
            </a:r>
            <a:fld id="{D29F3195-A9C2-4627-A32F-339A6EED96AF}" type="slidenum">
              <a:rPr lang="en-US" smtClean="0"/>
              <a:pPr/>
              <a:t>51</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xfrm>
            <a:off x="1154113" y="701675"/>
            <a:ext cx="4625975" cy="3468688"/>
          </a:xfrm>
          <a:ln/>
        </p:spPr>
      </p:sp>
      <p:sp>
        <p:nvSpPr>
          <p:cNvPr id="87042" name="Notes Placeholder 2"/>
          <p:cNvSpPr>
            <a:spLocks noGrp="1"/>
          </p:cNvSpPr>
          <p:nvPr>
            <p:ph type="body" idx="1"/>
          </p:nvPr>
        </p:nvSpPr>
        <p:spPr>
          <a:noFill/>
        </p:spPr>
        <p:txBody>
          <a:bodyPr/>
          <a:lstStyle/>
          <a:p>
            <a:r>
              <a:rPr lang="en-US" smtClean="0"/>
              <a:t>The three chairs thank the members of the working group for their support on behalf of the world population.</a:t>
            </a:r>
          </a:p>
        </p:txBody>
      </p:sp>
      <p:sp>
        <p:nvSpPr>
          <p:cNvPr id="87043" name="Header Placeholder 3"/>
          <p:cNvSpPr>
            <a:spLocks noGrp="1"/>
          </p:cNvSpPr>
          <p:nvPr>
            <p:ph type="hdr" sz="quarter"/>
          </p:nvPr>
        </p:nvSpPr>
        <p:spPr>
          <a:noFill/>
          <a:ln>
            <a:miter lim="800000"/>
            <a:headEnd/>
            <a:tailEnd/>
          </a:ln>
        </p:spPr>
        <p:txBody>
          <a:bodyPr/>
          <a:lstStyle/>
          <a:p>
            <a:r>
              <a:rPr lang="en-US"/>
              <a:t>doc.: IEEE 802.11-10/1069rb</a:t>
            </a:r>
          </a:p>
        </p:txBody>
      </p:sp>
      <p:sp>
        <p:nvSpPr>
          <p:cNvPr id="87044" name="Date Placeholder 4"/>
          <p:cNvSpPr>
            <a:spLocks noGrp="1"/>
          </p:cNvSpPr>
          <p:nvPr>
            <p:ph type="dt" sz="quarter" idx="1"/>
          </p:nvPr>
        </p:nvSpPr>
        <p:spPr>
          <a:noFill/>
          <a:ln>
            <a:miter lim="800000"/>
            <a:headEnd/>
            <a:tailEnd/>
          </a:ln>
        </p:spPr>
        <p:txBody>
          <a:bodyPr/>
          <a:lstStyle/>
          <a:p>
            <a:r>
              <a:rPr lang="en-US"/>
              <a:t>September 2010</a:t>
            </a:r>
          </a:p>
        </p:txBody>
      </p:sp>
      <p:sp>
        <p:nvSpPr>
          <p:cNvPr id="87045"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87046" name="Slide Number Placeholder 6"/>
          <p:cNvSpPr>
            <a:spLocks noGrp="1"/>
          </p:cNvSpPr>
          <p:nvPr>
            <p:ph type="sldNum" sz="quarter" idx="5"/>
          </p:nvPr>
        </p:nvSpPr>
        <p:spPr>
          <a:noFill/>
          <a:ln>
            <a:miter lim="800000"/>
            <a:headEnd/>
            <a:tailEnd/>
          </a:ln>
        </p:spPr>
        <p:txBody>
          <a:bodyPr/>
          <a:lstStyle/>
          <a:p>
            <a:r>
              <a:rPr lang="en-US" smtClean="0"/>
              <a:t>Page </a:t>
            </a:r>
            <a:fld id="{4600FFA6-59C2-428F-9A15-EEC84A3721B2}" type="slidenum">
              <a:rPr lang="en-US" smtClean="0"/>
              <a:pPr/>
              <a:t>52</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xfrm>
            <a:off x="1154113" y="701675"/>
            <a:ext cx="4625975" cy="3468688"/>
          </a:xfrm>
          <a:ln/>
        </p:spPr>
      </p:sp>
      <p:sp>
        <p:nvSpPr>
          <p:cNvPr id="76802" name="Notes Placeholder 2"/>
          <p:cNvSpPr>
            <a:spLocks noGrp="1"/>
          </p:cNvSpPr>
          <p:nvPr>
            <p:ph type="body" idx="1"/>
          </p:nvPr>
        </p:nvSpPr>
        <p:spPr>
          <a:noFill/>
        </p:spPr>
        <p:txBody>
          <a:bodyPr/>
          <a:lstStyle/>
          <a:p>
            <a:endParaRPr lang="en-US" smtClean="0"/>
          </a:p>
        </p:txBody>
      </p:sp>
      <p:sp>
        <p:nvSpPr>
          <p:cNvPr id="76803" name="Header Placeholder 3"/>
          <p:cNvSpPr>
            <a:spLocks noGrp="1"/>
          </p:cNvSpPr>
          <p:nvPr>
            <p:ph type="hdr" sz="quarter"/>
          </p:nvPr>
        </p:nvSpPr>
        <p:spPr>
          <a:noFill/>
          <a:ln>
            <a:miter lim="800000"/>
            <a:headEnd/>
            <a:tailEnd/>
          </a:ln>
        </p:spPr>
        <p:txBody>
          <a:bodyPr/>
          <a:lstStyle/>
          <a:p>
            <a:r>
              <a:rPr lang="en-US"/>
              <a:t>doc.: IEEE 802.11-10/1069rb</a:t>
            </a:r>
          </a:p>
        </p:txBody>
      </p:sp>
      <p:sp>
        <p:nvSpPr>
          <p:cNvPr id="76804" name="Date Placeholder 4"/>
          <p:cNvSpPr>
            <a:spLocks noGrp="1"/>
          </p:cNvSpPr>
          <p:nvPr>
            <p:ph type="dt" sz="quarter" idx="1"/>
          </p:nvPr>
        </p:nvSpPr>
        <p:spPr>
          <a:noFill/>
          <a:ln>
            <a:miter lim="800000"/>
            <a:headEnd/>
            <a:tailEnd/>
          </a:ln>
        </p:spPr>
        <p:txBody>
          <a:bodyPr/>
          <a:lstStyle/>
          <a:p>
            <a:r>
              <a:rPr lang="en-US"/>
              <a:t>September 2010</a:t>
            </a:r>
          </a:p>
        </p:txBody>
      </p:sp>
      <p:sp>
        <p:nvSpPr>
          <p:cNvPr id="76805"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76806" name="Slide Number Placeholder 6"/>
          <p:cNvSpPr>
            <a:spLocks noGrp="1"/>
          </p:cNvSpPr>
          <p:nvPr>
            <p:ph type="sldNum" sz="quarter" idx="5"/>
          </p:nvPr>
        </p:nvSpPr>
        <p:spPr>
          <a:noFill/>
          <a:ln>
            <a:miter lim="800000"/>
            <a:headEnd/>
            <a:tailEnd/>
          </a:ln>
        </p:spPr>
        <p:txBody>
          <a:bodyPr/>
          <a:lstStyle/>
          <a:p>
            <a:r>
              <a:rPr lang="en-US" smtClean="0"/>
              <a:t>Page </a:t>
            </a:r>
            <a:fld id="{A16BA4F9-43C9-421B-870E-72BAC9C1C250}" type="slidenum">
              <a:rPr lang="en-US" smtClean="0"/>
              <a:pPr/>
              <a:t>54</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xfrm>
            <a:off x="1154113" y="701675"/>
            <a:ext cx="4625975" cy="3468688"/>
          </a:xfrm>
          <a:ln/>
        </p:spPr>
      </p:sp>
      <p:sp>
        <p:nvSpPr>
          <p:cNvPr id="89090" name="Notes Placeholder 2"/>
          <p:cNvSpPr>
            <a:spLocks noGrp="1"/>
          </p:cNvSpPr>
          <p:nvPr>
            <p:ph type="body" idx="1"/>
          </p:nvPr>
        </p:nvSpPr>
        <p:spPr>
          <a:noFill/>
        </p:spPr>
        <p:txBody>
          <a:bodyPr/>
          <a:lstStyle/>
          <a:p>
            <a:endParaRPr lang="en-US" smtClean="0"/>
          </a:p>
        </p:txBody>
      </p:sp>
      <p:sp>
        <p:nvSpPr>
          <p:cNvPr id="89091" name="Header Placeholder 3"/>
          <p:cNvSpPr>
            <a:spLocks noGrp="1"/>
          </p:cNvSpPr>
          <p:nvPr>
            <p:ph type="hdr" sz="quarter"/>
          </p:nvPr>
        </p:nvSpPr>
        <p:spPr>
          <a:noFill/>
          <a:ln>
            <a:miter lim="800000"/>
            <a:headEnd/>
            <a:tailEnd/>
          </a:ln>
        </p:spPr>
        <p:txBody>
          <a:bodyPr/>
          <a:lstStyle/>
          <a:p>
            <a:r>
              <a:rPr lang="en-US"/>
              <a:t>doc.: IEEE 802.11-10/1069rb</a:t>
            </a:r>
          </a:p>
        </p:txBody>
      </p:sp>
      <p:sp>
        <p:nvSpPr>
          <p:cNvPr id="89092" name="Date Placeholder 4"/>
          <p:cNvSpPr>
            <a:spLocks noGrp="1"/>
          </p:cNvSpPr>
          <p:nvPr>
            <p:ph type="dt" sz="quarter" idx="1"/>
          </p:nvPr>
        </p:nvSpPr>
        <p:spPr>
          <a:noFill/>
          <a:ln>
            <a:miter lim="800000"/>
            <a:headEnd/>
            <a:tailEnd/>
          </a:ln>
        </p:spPr>
        <p:txBody>
          <a:bodyPr/>
          <a:lstStyle/>
          <a:p>
            <a:r>
              <a:rPr lang="en-US"/>
              <a:t>September 2010</a:t>
            </a:r>
          </a:p>
        </p:txBody>
      </p:sp>
      <p:sp>
        <p:nvSpPr>
          <p:cNvPr id="89093"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89094" name="Slide Number Placeholder 6"/>
          <p:cNvSpPr>
            <a:spLocks noGrp="1"/>
          </p:cNvSpPr>
          <p:nvPr>
            <p:ph type="sldNum" sz="quarter" idx="5"/>
          </p:nvPr>
        </p:nvSpPr>
        <p:spPr>
          <a:noFill/>
          <a:ln>
            <a:miter lim="800000"/>
            <a:headEnd/>
            <a:tailEnd/>
          </a:ln>
        </p:spPr>
        <p:txBody>
          <a:bodyPr/>
          <a:lstStyle/>
          <a:p>
            <a:r>
              <a:rPr lang="en-US" smtClean="0"/>
              <a:t>Page </a:t>
            </a:r>
            <a:fld id="{AFD1922D-6BFC-4B64-9712-1146AE05DFD0}" type="slidenum">
              <a:rPr lang="en-US" smtClean="0"/>
              <a:pPr/>
              <a:t>55</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xfrm>
            <a:off x="1154113" y="701675"/>
            <a:ext cx="4625975" cy="3468688"/>
          </a:xfrm>
          <a:ln/>
        </p:spPr>
      </p:sp>
      <p:sp>
        <p:nvSpPr>
          <p:cNvPr id="91138" name="Notes Placeholder 2"/>
          <p:cNvSpPr>
            <a:spLocks noGrp="1"/>
          </p:cNvSpPr>
          <p:nvPr>
            <p:ph type="body" idx="1"/>
          </p:nvPr>
        </p:nvSpPr>
        <p:spPr>
          <a:noFill/>
        </p:spPr>
        <p:txBody>
          <a:bodyPr/>
          <a:lstStyle/>
          <a:p>
            <a:r>
              <a:rPr lang="en-US" smtClean="0"/>
              <a:t>As you know, our standard is eagerly used by end-users to bring social and economic benefits to people. The fist link shows you where such networks are.</a:t>
            </a:r>
          </a:p>
          <a:p>
            <a:r>
              <a:rPr lang="en-US" smtClean="0"/>
              <a:t>For more unlicensed spectrum, volunteers are joint together in the Open Spectrum Alliance. The second link is towards its website.</a:t>
            </a:r>
          </a:p>
        </p:txBody>
      </p:sp>
      <p:sp>
        <p:nvSpPr>
          <p:cNvPr id="91139" name="Header Placeholder 3"/>
          <p:cNvSpPr>
            <a:spLocks noGrp="1"/>
          </p:cNvSpPr>
          <p:nvPr>
            <p:ph type="hdr" sz="quarter"/>
          </p:nvPr>
        </p:nvSpPr>
        <p:spPr>
          <a:noFill/>
          <a:ln>
            <a:miter lim="800000"/>
            <a:headEnd/>
            <a:tailEnd/>
          </a:ln>
        </p:spPr>
        <p:txBody>
          <a:bodyPr/>
          <a:lstStyle/>
          <a:p>
            <a:r>
              <a:rPr lang="en-US"/>
              <a:t>doc.: IEEE 802.11-10/1069rb</a:t>
            </a:r>
          </a:p>
        </p:txBody>
      </p:sp>
      <p:sp>
        <p:nvSpPr>
          <p:cNvPr id="91140" name="Date Placeholder 4"/>
          <p:cNvSpPr>
            <a:spLocks noGrp="1"/>
          </p:cNvSpPr>
          <p:nvPr>
            <p:ph type="dt" sz="quarter" idx="1"/>
          </p:nvPr>
        </p:nvSpPr>
        <p:spPr>
          <a:noFill/>
          <a:ln>
            <a:miter lim="800000"/>
            <a:headEnd/>
            <a:tailEnd/>
          </a:ln>
        </p:spPr>
        <p:txBody>
          <a:bodyPr/>
          <a:lstStyle/>
          <a:p>
            <a:r>
              <a:rPr lang="en-US"/>
              <a:t>September 2010</a:t>
            </a:r>
          </a:p>
        </p:txBody>
      </p:sp>
      <p:sp>
        <p:nvSpPr>
          <p:cNvPr id="91141"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91142" name="Slide Number Placeholder 6"/>
          <p:cNvSpPr>
            <a:spLocks noGrp="1"/>
          </p:cNvSpPr>
          <p:nvPr>
            <p:ph type="sldNum" sz="quarter" idx="5"/>
          </p:nvPr>
        </p:nvSpPr>
        <p:spPr>
          <a:noFill/>
          <a:ln>
            <a:miter lim="800000"/>
            <a:headEnd/>
            <a:tailEnd/>
          </a:ln>
        </p:spPr>
        <p:txBody>
          <a:bodyPr/>
          <a:lstStyle/>
          <a:p>
            <a:r>
              <a:rPr lang="en-US" smtClean="0"/>
              <a:t>Page </a:t>
            </a:r>
            <a:fld id="{E737911A-0635-41FF-9043-F1ED8FD61930}" type="slidenum">
              <a:rPr lang="en-US" smtClean="0"/>
              <a:pPr/>
              <a:t>56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1154113" y="701675"/>
            <a:ext cx="4625975" cy="3468688"/>
          </a:xfrm>
          <a:ln/>
        </p:spPr>
      </p:sp>
      <p:sp>
        <p:nvSpPr>
          <p:cNvPr id="23554" name="Notes Placeholder 2"/>
          <p:cNvSpPr>
            <a:spLocks noGrp="1"/>
          </p:cNvSpPr>
          <p:nvPr>
            <p:ph type="body" idx="1"/>
          </p:nvPr>
        </p:nvSpPr>
        <p:spPr>
          <a:noFill/>
        </p:spPr>
        <p:txBody>
          <a:bodyPr/>
          <a:lstStyle/>
          <a:p>
            <a:r>
              <a:rPr lang="en-US" smtClean="0"/>
              <a:t>Those two huge cakes were presented to me at the end of my chairmanship of 802.11. The two were supposedly connected wirelessly.</a:t>
            </a:r>
          </a:p>
        </p:txBody>
      </p:sp>
      <p:sp>
        <p:nvSpPr>
          <p:cNvPr id="23555" name="Header Placeholder 3"/>
          <p:cNvSpPr>
            <a:spLocks noGrp="1"/>
          </p:cNvSpPr>
          <p:nvPr>
            <p:ph type="hdr" sz="quarter"/>
          </p:nvPr>
        </p:nvSpPr>
        <p:spPr>
          <a:noFill/>
          <a:ln>
            <a:miter lim="800000"/>
            <a:headEnd/>
            <a:tailEnd/>
          </a:ln>
        </p:spPr>
        <p:txBody>
          <a:bodyPr/>
          <a:lstStyle/>
          <a:p>
            <a:r>
              <a:rPr lang="en-US"/>
              <a:t>doc.: IEEE 802.11-10/1069rb</a:t>
            </a:r>
          </a:p>
        </p:txBody>
      </p:sp>
      <p:sp>
        <p:nvSpPr>
          <p:cNvPr id="23556" name="Date Placeholder 4"/>
          <p:cNvSpPr>
            <a:spLocks noGrp="1"/>
          </p:cNvSpPr>
          <p:nvPr>
            <p:ph type="dt" sz="quarter" idx="1"/>
          </p:nvPr>
        </p:nvSpPr>
        <p:spPr>
          <a:noFill/>
          <a:ln>
            <a:miter lim="800000"/>
            <a:headEnd/>
            <a:tailEnd/>
          </a:ln>
        </p:spPr>
        <p:txBody>
          <a:bodyPr/>
          <a:lstStyle/>
          <a:p>
            <a:r>
              <a:rPr lang="en-US"/>
              <a:t>September 2010</a:t>
            </a:r>
          </a:p>
        </p:txBody>
      </p:sp>
      <p:sp>
        <p:nvSpPr>
          <p:cNvPr id="23557"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23558" name="Slide Number Placeholder 6"/>
          <p:cNvSpPr>
            <a:spLocks noGrp="1"/>
          </p:cNvSpPr>
          <p:nvPr>
            <p:ph type="sldNum" sz="quarter" idx="5"/>
          </p:nvPr>
        </p:nvSpPr>
        <p:spPr>
          <a:noFill/>
          <a:ln>
            <a:miter lim="800000"/>
            <a:headEnd/>
            <a:tailEnd/>
          </a:ln>
        </p:spPr>
        <p:txBody>
          <a:bodyPr/>
          <a:lstStyle/>
          <a:p>
            <a:r>
              <a:rPr lang="en-US" smtClean="0"/>
              <a:t>Page </a:t>
            </a:r>
            <a:fld id="{A78AAC59-B1DF-4309-A1FC-24B43F7DE89C}"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xfrm>
            <a:off x="1154113" y="701675"/>
            <a:ext cx="4625975" cy="3468688"/>
          </a:xfrm>
          <a:ln/>
        </p:spPr>
      </p:sp>
      <p:sp>
        <p:nvSpPr>
          <p:cNvPr id="25602" name="Notes Placeholder 2"/>
          <p:cNvSpPr>
            <a:spLocks noGrp="1"/>
          </p:cNvSpPr>
          <p:nvPr>
            <p:ph type="body" idx="1"/>
          </p:nvPr>
        </p:nvSpPr>
        <p:spPr>
          <a:noFill/>
        </p:spPr>
        <p:txBody>
          <a:bodyPr/>
          <a:lstStyle/>
          <a:p>
            <a:endParaRPr lang="en-US" smtClean="0"/>
          </a:p>
        </p:txBody>
      </p:sp>
      <p:sp>
        <p:nvSpPr>
          <p:cNvPr id="25603" name="Header Placeholder 3"/>
          <p:cNvSpPr>
            <a:spLocks noGrp="1"/>
          </p:cNvSpPr>
          <p:nvPr>
            <p:ph type="hdr" sz="quarter"/>
          </p:nvPr>
        </p:nvSpPr>
        <p:spPr>
          <a:noFill/>
          <a:ln>
            <a:miter lim="800000"/>
            <a:headEnd/>
            <a:tailEnd/>
          </a:ln>
        </p:spPr>
        <p:txBody>
          <a:bodyPr/>
          <a:lstStyle/>
          <a:p>
            <a:r>
              <a:rPr lang="en-US"/>
              <a:t>doc.: IEEE 802.11-10/1069rb</a:t>
            </a:r>
          </a:p>
        </p:txBody>
      </p:sp>
      <p:sp>
        <p:nvSpPr>
          <p:cNvPr id="25604" name="Date Placeholder 4"/>
          <p:cNvSpPr>
            <a:spLocks noGrp="1"/>
          </p:cNvSpPr>
          <p:nvPr>
            <p:ph type="dt" sz="quarter" idx="1"/>
          </p:nvPr>
        </p:nvSpPr>
        <p:spPr>
          <a:noFill/>
          <a:ln>
            <a:miter lim="800000"/>
            <a:headEnd/>
            <a:tailEnd/>
          </a:ln>
        </p:spPr>
        <p:txBody>
          <a:bodyPr/>
          <a:lstStyle/>
          <a:p>
            <a:r>
              <a:rPr lang="en-US"/>
              <a:t>September 2010</a:t>
            </a:r>
          </a:p>
        </p:txBody>
      </p:sp>
      <p:sp>
        <p:nvSpPr>
          <p:cNvPr id="25605"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25606" name="Slide Number Placeholder 6"/>
          <p:cNvSpPr>
            <a:spLocks noGrp="1"/>
          </p:cNvSpPr>
          <p:nvPr>
            <p:ph type="sldNum" sz="quarter" idx="5"/>
          </p:nvPr>
        </p:nvSpPr>
        <p:spPr>
          <a:noFill/>
          <a:ln>
            <a:miter lim="800000"/>
            <a:headEnd/>
            <a:tailEnd/>
          </a:ln>
        </p:spPr>
        <p:txBody>
          <a:bodyPr/>
          <a:lstStyle/>
          <a:p>
            <a:r>
              <a:rPr lang="en-US" smtClean="0"/>
              <a:t>Page </a:t>
            </a:r>
            <a:fld id="{48056818-1E62-44EC-AB4E-7E6E7C666475}"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xfrm>
            <a:off x="1154113" y="701675"/>
            <a:ext cx="4625975" cy="3468688"/>
          </a:xfrm>
          <a:ln/>
        </p:spPr>
      </p:sp>
      <p:sp>
        <p:nvSpPr>
          <p:cNvPr id="27650" name="Notes Placeholder 2"/>
          <p:cNvSpPr>
            <a:spLocks noGrp="1"/>
          </p:cNvSpPr>
          <p:nvPr>
            <p:ph type="body" idx="1"/>
          </p:nvPr>
        </p:nvSpPr>
        <p:spPr>
          <a:noFill/>
        </p:spPr>
        <p:txBody>
          <a:bodyPr/>
          <a:lstStyle/>
          <a:p>
            <a:r>
              <a:rPr lang="en-US" smtClean="0"/>
              <a:t>In the first 10 years the level of attendance was much lower than during the mid second 10 years.</a:t>
            </a:r>
          </a:p>
        </p:txBody>
      </p:sp>
      <p:sp>
        <p:nvSpPr>
          <p:cNvPr id="27651" name="Header Placeholder 3"/>
          <p:cNvSpPr>
            <a:spLocks noGrp="1"/>
          </p:cNvSpPr>
          <p:nvPr>
            <p:ph type="hdr" sz="quarter"/>
          </p:nvPr>
        </p:nvSpPr>
        <p:spPr>
          <a:noFill/>
          <a:ln>
            <a:miter lim="800000"/>
            <a:headEnd/>
            <a:tailEnd/>
          </a:ln>
        </p:spPr>
        <p:txBody>
          <a:bodyPr/>
          <a:lstStyle/>
          <a:p>
            <a:r>
              <a:rPr lang="en-US"/>
              <a:t>doc.: IEEE 802.11-10/1069rb</a:t>
            </a:r>
          </a:p>
        </p:txBody>
      </p:sp>
      <p:sp>
        <p:nvSpPr>
          <p:cNvPr id="27652" name="Date Placeholder 4"/>
          <p:cNvSpPr>
            <a:spLocks noGrp="1"/>
          </p:cNvSpPr>
          <p:nvPr>
            <p:ph type="dt" sz="quarter" idx="1"/>
          </p:nvPr>
        </p:nvSpPr>
        <p:spPr>
          <a:noFill/>
          <a:ln>
            <a:miter lim="800000"/>
            <a:headEnd/>
            <a:tailEnd/>
          </a:ln>
        </p:spPr>
        <p:txBody>
          <a:bodyPr/>
          <a:lstStyle/>
          <a:p>
            <a:r>
              <a:rPr lang="en-US"/>
              <a:t>September 2010</a:t>
            </a:r>
          </a:p>
        </p:txBody>
      </p:sp>
      <p:sp>
        <p:nvSpPr>
          <p:cNvPr id="27653"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27654" name="Slide Number Placeholder 6"/>
          <p:cNvSpPr>
            <a:spLocks noGrp="1"/>
          </p:cNvSpPr>
          <p:nvPr>
            <p:ph type="sldNum" sz="quarter" idx="5"/>
          </p:nvPr>
        </p:nvSpPr>
        <p:spPr>
          <a:noFill/>
          <a:ln>
            <a:miter lim="800000"/>
            <a:headEnd/>
            <a:tailEnd/>
          </a:ln>
        </p:spPr>
        <p:txBody>
          <a:bodyPr/>
          <a:lstStyle/>
          <a:p>
            <a:r>
              <a:rPr lang="en-US" smtClean="0"/>
              <a:t>Page </a:t>
            </a:r>
            <a:fld id="{555F7152-54F5-4679-B2FA-79E0F516E854}"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xfrm>
            <a:off x="1154113" y="701675"/>
            <a:ext cx="4625975" cy="3468688"/>
          </a:xfrm>
          <a:ln/>
        </p:spPr>
      </p:sp>
      <p:sp>
        <p:nvSpPr>
          <p:cNvPr id="29698" name="Notes Placeholder 2"/>
          <p:cNvSpPr>
            <a:spLocks noGrp="1"/>
          </p:cNvSpPr>
          <p:nvPr>
            <p:ph type="body" idx="1"/>
          </p:nvPr>
        </p:nvSpPr>
        <p:spPr>
          <a:noFill/>
        </p:spPr>
        <p:txBody>
          <a:bodyPr/>
          <a:lstStyle/>
          <a:p>
            <a:r>
              <a:rPr lang="en-US" smtClean="0"/>
              <a:t>Lets concentrate on the first 10 years.</a:t>
            </a:r>
          </a:p>
          <a:p>
            <a:r>
              <a:rPr lang="en-US" smtClean="0"/>
              <a:t>Watch the plenary versus interim trend in attendance level. What are the other waves?</a:t>
            </a:r>
          </a:p>
          <a:p>
            <a:r>
              <a:rPr lang="en-US" smtClean="0"/>
              <a:t>Let us add the main activities.</a:t>
            </a:r>
          </a:p>
          <a:p>
            <a:r>
              <a:rPr lang="en-US" smtClean="0"/>
              <a:t>Before the Technology proposal time we </a:t>
            </a:r>
          </a:p>
          <a:p>
            <a:r>
              <a:rPr lang="en-US" smtClean="0"/>
              <a:t>responded to FCC proceedings, </a:t>
            </a:r>
          </a:p>
          <a:p>
            <a:r>
              <a:rPr lang="en-US" smtClean="0"/>
              <a:t>sent letters to the ITU-R representatives of the various Administrations , </a:t>
            </a:r>
          </a:p>
          <a:p>
            <a:r>
              <a:rPr lang="en-US" smtClean="0"/>
              <a:t>Did a requirements study</a:t>
            </a:r>
          </a:p>
          <a:p>
            <a:r>
              <a:rPr lang="en-US" smtClean="0"/>
              <a:t>Studied the indoor spectrum characteristics</a:t>
            </a:r>
          </a:p>
          <a:p>
            <a:r>
              <a:rPr lang="en-US" smtClean="0"/>
              <a:t>After the technology selection we made the draft and made a few updates, but nobody reacted on the requests for comments.</a:t>
            </a:r>
          </a:p>
          <a:p>
            <a:r>
              <a:rPr lang="en-US" smtClean="0"/>
              <a:t>Hence I started the WG ballot procedure.</a:t>
            </a:r>
          </a:p>
          <a:p>
            <a:r>
              <a:rPr lang="en-US" smtClean="0"/>
              <a:t>That speeded up the conversion to the final draft</a:t>
            </a:r>
          </a:p>
          <a:p>
            <a:r>
              <a:rPr lang="en-US" smtClean="0"/>
              <a:t>And agreed on a vocabulary</a:t>
            </a:r>
          </a:p>
        </p:txBody>
      </p:sp>
      <p:sp>
        <p:nvSpPr>
          <p:cNvPr id="29699" name="Header Placeholder 3"/>
          <p:cNvSpPr>
            <a:spLocks noGrp="1"/>
          </p:cNvSpPr>
          <p:nvPr>
            <p:ph type="hdr" sz="quarter"/>
          </p:nvPr>
        </p:nvSpPr>
        <p:spPr>
          <a:noFill/>
          <a:ln>
            <a:miter lim="800000"/>
            <a:headEnd/>
            <a:tailEnd/>
          </a:ln>
        </p:spPr>
        <p:txBody>
          <a:bodyPr/>
          <a:lstStyle/>
          <a:p>
            <a:r>
              <a:rPr lang="en-US"/>
              <a:t>doc.: IEEE 802.11-10/1069rb</a:t>
            </a:r>
          </a:p>
        </p:txBody>
      </p:sp>
      <p:sp>
        <p:nvSpPr>
          <p:cNvPr id="29700" name="Date Placeholder 4"/>
          <p:cNvSpPr>
            <a:spLocks noGrp="1"/>
          </p:cNvSpPr>
          <p:nvPr>
            <p:ph type="dt" sz="quarter" idx="1"/>
          </p:nvPr>
        </p:nvSpPr>
        <p:spPr>
          <a:noFill/>
          <a:ln>
            <a:miter lim="800000"/>
            <a:headEnd/>
            <a:tailEnd/>
          </a:ln>
        </p:spPr>
        <p:txBody>
          <a:bodyPr/>
          <a:lstStyle/>
          <a:p>
            <a:r>
              <a:rPr lang="en-US"/>
              <a:t>September 2010</a:t>
            </a:r>
          </a:p>
        </p:txBody>
      </p:sp>
      <p:sp>
        <p:nvSpPr>
          <p:cNvPr id="29701"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29702" name="Slide Number Placeholder 6"/>
          <p:cNvSpPr>
            <a:spLocks noGrp="1"/>
          </p:cNvSpPr>
          <p:nvPr>
            <p:ph type="sldNum" sz="quarter" idx="5"/>
          </p:nvPr>
        </p:nvSpPr>
        <p:spPr>
          <a:noFill/>
          <a:ln>
            <a:miter lim="800000"/>
            <a:headEnd/>
            <a:tailEnd/>
          </a:ln>
        </p:spPr>
        <p:txBody>
          <a:bodyPr/>
          <a:lstStyle/>
          <a:p>
            <a:r>
              <a:rPr lang="en-US" smtClean="0"/>
              <a:t>Page </a:t>
            </a:r>
            <a:fld id="{12F066E9-2095-4152-A904-5A948BE0B735}"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xfrm>
            <a:off x="1154113" y="701675"/>
            <a:ext cx="4625975" cy="3468688"/>
          </a:xfrm>
          <a:ln/>
        </p:spPr>
      </p:sp>
      <p:sp>
        <p:nvSpPr>
          <p:cNvPr id="31746" name="Notes Placeholder 2"/>
          <p:cNvSpPr>
            <a:spLocks noGrp="1"/>
          </p:cNvSpPr>
          <p:nvPr>
            <p:ph type="body" idx="1"/>
          </p:nvPr>
        </p:nvSpPr>
        <p:spPr>
          <a:noFill/>
        </p:spPr>
        <p:txBody>
          <a:bodyPr/>
          <a:lstStyle/>
          <a:p>
            <a:r>
              <a:rPr lang="en-US" smtClean="0"/>
              <a:t>After the submission we had a team that knew how to make standards and all had heard the cry from the market for higher data rates.</a:t>
            </a:r>
          </a:p>
          <a:p>
            <a:r>
              <a:rPr lang="en-US" smtClean="0"/>
              <a:t>We were eager to get an ISO standard and had submitted a number of drafts, but at the end it was needed to revise the standard. The synchronization between processes made us ballet dancers.</a:t>
            </a:r>
          </a:p>
          <a:p>
            <a:r>
              <a:rPr lang="en-US" smtClean="0"/>
              <a:t>Project      PAR Appr               WG Ballot         Sponsor Blt    RevCOM Subm</a:t>
            </a:r>
          </a:p>
          <a:p>
            <a:r>
              <a:rPr lang="en-US" smtClean="0"/>
              <a:t>a	9/97	D2.0 11/98	D6 4/99	D7 8/99</a:t>
            </a:r>
          </a:p>
          <a:p>
            <a:r>
              <a:rPr lang="en-US" smtClean="0"/>
              <a:t>b	12/97	D1.0 9/98	D5 4/99	D7 8/99</a:t>
            </a:r>
          </a:p>
          <a:p>
            <a:r>
              <a:rPr lang="en-US" smtClean="0"/>
              <a:t>c	12/97	D1    12/97	D5  3/98	D6.1  7/98</a:t>
            </a:r>
          </a:p>
          <a:p>
            <a:r>
              <a:rPr lang="en-US" smtClean="0"/>
              <a:t>Rev	12/97	D1.1  12/97	D4  3/98	D?    8/98</a:t>
            </a:r>
          </a:p>
          <a:p>
            <a:r>
              <a:rPr lang="en-US" smtClean="0"/>
              <a:t>B Corr	1/00	D1.0 11/99	D1.5  5/01	D?  7/01</a:t>
            </a:r>
          </a:p>
          <a:p>
            <a:r>
              <a:rPr lang="en-US" smtClean="0"/>
              <a:t>D	6/99	D111/99	D?  1/01	D?  5/01</a:t>
            </a:r>
          </a:p>
        </p:txBody>
      </p:sp>
      <p:sp>
        <p:nvSpPr>
          <p:cNvPr id="31747" name="Header Placeholder 3"/>
          <p:cNvSpPr>
            <a:spLocks noGrp="1"/>
          </p:cNvSpPr>
          <p:nvPr>
            <p:ph type="hdr" sz="quarter"/>
          </p:nvPr>
        </p:nvSpPr>
        <p:spPr>
          <a:noFill/>
          <a:ln>
            <a:miter lim="800000"/>
            <a:headEnd/>
            <a:tailEnd/>
          </a:ln>
        </p:spPr>
        <p:txBody>
          <a:bodyPr/>
          <a:lstStyle/>
          <a:p>
            <a:r>
              <a:rPr lang="en-US"/>
              <a:t>doc.: IEEE 802.11-10/1069rb</a:t>
            </a:r>
          </a:p>
        </p:txBody>
      </p:sp>
      <p:sp>
        <p:nvSpPr>
          <p:cNvPr id="31748" name="Date Placeholder 4"/>
          <p:cNvSpPr>
            <a:spLocks noGrp="1"/>
          </p:cNvSpPr>
          <p:nvPr>
            <p:ph type="dt" sz="quarter" idx="1"/>
          </p:nvPr>
        </p:nvSpPr>
        <p:spPr>
          <a:noFill/>
          <a:ln>
            <a:miter lim="800000"/>
            <a:headEnd/>
            <a:tailEnd/>
          </a:ln>
        </p:spPr>
        <p:txBody>
          <a:bodyPr/>
          <a:lstStyle/>
          <a:p>
            <a:r>
              <a:rPr lang="en-US"/>
              <a:t>September 2010</a:t>
            </a:r>
          </a:p>
        </p:txBody>
      </p:sp>
      <p:sp>
        <p:nvSpPr>
          <p:cNvPr id="31749" name="Footer Placeholder 5"/>
          <p:cNvSpPr>
            <a:spLocks noGrp="1"/>
          </p:cNvSpPr>
          <p:nvPr>
            <p:ph type="ftr" sz="quarter" idx="4"/>
          </p:nvPr>
        </p:nvSpPr>
        <p:spPr>
          <a:noFill/>
          <a:ln>
            <a:miter lim="800000"/>
            <a:headEnd/>
            <a:tailEnd/>
          </a:ln>
        </p:spPr>
        <p:txBody>
          <a:bodyPr/>
          <a:lstStyle/>
          <a:p>
            <a:pPr lvl="4"/>
            <a:r>
              <a:rPr lang="en-US"/>
              <a:t>Hayes, Kerry and Kraemer- 802.11 WG Chairs</a:t>
            </a:r>
          </a:p>
        </p:txBody>
      </p:sp>
      <p:sp>
        <p:nvSpPr>
          <p:cNvPr id="31750" name="Slide Number Placeholder 6"/>
          <p:cNvSpPr>
            <a:spLocks noGrp="1"/>
          </p:cNvSpPr>
          <p:nvPr>
            <p:ph type="sldNum" sz="quarter" idx="5"/>
          </p:nvPr>
        </p:nvSpPr>
        <p:spPr>
          <a:noFill/>
          <a:ln>
            <a:miter lim="800000"/>
            <a:headEnd/>
            <a:tailEnd/>
          </a:ln>
        </p:spPr>
        <p:txBody>
          <a:bodyPr/>
          <a:lstStyle/>
          <a:p>
            <a:r>
              <a:rPr lang="en-US" smtClean="0"/>
              <a:t>Page </a:t>
            </a:r>
            <a:fld id="{DCE4B222-01B3-4100-8119-87A5952A372A}"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xfrm>
            <a:off x="3649663" y="8985250"/>
            <a:ext cx="85725" cy="184150"/>
          </a:xfrm>
          <a:noFill/>
          <a:ln>
            <a:miter lim="800000"/>
            <a:headEnd/>
            <a:tailEnd/>
          </a:ln>
        </p:spPr>
        <p:txBody>
          <a:bodyPr/>
          <a:lstStyle/>
          <a:p>
            <a:pPr eaLnBrk="1" hangingPunct="1"/>
            <a:fld id="{C0518848-8995-447F-B4E4-738BBE273EB0}" type="slidenum">
              <a:rPr lang="en-US" smtClean="0">
                <a:latin typeface="Arial" charset="0"/>
              </a:rPr>
              <a:pPr eaLnBrk="1" hangingPunct="1"/>
              <a:t>9</a:t>
            </a:fld>
            <a:endParaRPr lang="en-US" smtClean="0">
              <a:latin typeface="Arial" charset="0"/>
            </a:endParaRPr>
          </a:p>
        </p:txBody>
      </p:sp>
      <p:sp>
        <p:nvSpPr>
          <p:cNvPr id="33794" name="Rectangle 2"/>
          <p:cNvSpPr>
            <a:spLocks noGrp="1" noRot="1" noChangeAspect="1" noChangeArrowheads="1" noTextEdit="1"/>
          </p:cNvSpPr>
          <p:nvPr>
            <p:ph type="sldImg"/>
          </p:nvPr>
        </p:nvSpPr>
        <p:spPr>
          <a:xfrm>
            <a:off x="1154113" y="701675"/>
            <a:ext cx="4625975" cy="3468688"/>
          </a:xfrm>
          <a:ln/>
        </p:spPr>
      </p:sp>
      <p:sp>
        <p:nvSpPr>
          <p:cNvPr id="3379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2010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Hayes, Kerry and Kraemer- 802.11 WG Chairs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55A5919-97F4-4193-8029-F65C2DB180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2010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Hayes, Kerry and Kraemer- 802.11 WG Chairs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73455C7-04F3-4D94-905E-AA3ED00AD9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2010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Hayes, Kerry and Kraemer- 802.11 WG Chairs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F66F88C-6B27-468D-B297-F178276F37F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96913" y="333375"/>
            <a:ext cx="942975" cy="276225"/>
          </a:xfrm>
        </p:spPr>
        <p:txBody>
          <a:bodyPr/>
          <a:lstStyle>
            <a:lvl1pPr>
              <a:defRPr/>
            </a:lvl1pPr>
          </a:lstStyle>
          <a:p>
            <a:pPr>
              <a:defRPr/>
            </a:pPr>
            <a:r>
              <a:rPr lang="en-US"/>
              <a:t>September 2010</a:t>
            </a:r>
            <a:endParaRPr lang="en-US" dirty="0"/>
          </a:p>
        </p:txBody>
      </p:sp>
      <p:sp>
        <p:nvSpPr>
          <p:cNvPr id="5" name="Footer Placeholder 4"/>
          <p:cNvSpPr>
            <a:spLocks noGrp="1"/>
          </p:cNvSpPr>
          <p:nvPr>
            <p:ph type="ftr" sz="quarter" idx="11"/>
          </p:nvPr>
        </p:nvSpPr>
        <p:spPr>
          <a:xfrm>
            <a:off x="7310438" y="6475413"/>
            <a:ext cx="1233487" cy="184150"/>
          </a:xfrm>
        </p:spPr>
        <p:txBody>
          <a:bodyPr/>
          <a:lstStyle>
            <a:lvl1pPr>
              <a:defRPr/>
            </a:lvl1pPr>
          </a:lstStyle>
          <a:p>
            <a:pPr>
              <a:defRPr/>
            </a:pPr>
            <a:r>
              <a:rPr lang="en-US"/>
              <a:t>Hayes, Kerry and Kraemer- 802.11 WG Chairs</a:t>
            </a:r>
            <a:endParaRPr lang="en-US" dirty="0"/>
          </a:p>
        </p:txBody>
      </p:sp>
      <p:sp>
        <p:nvSpPr>
          <p:cNvPr id="6" name="Slide Number Placeholder 5"/>
          <p:cNvSpPr>
            <a:spLocks noGrp="1"/>
          </p:cNvSpPr>
          <p:nvPr>
            <p:ph type="sldNum" sz="quarter" idx="12"/>
          </p:nvPr>
        </p:nvSpPr>
        <p:spPr>
          <a:xfrm>
            <a:off x="4344988" y="6475413"/>
            <a:ext cx="530225" cy="182562"/>
          </a:xfrm>
        </p:spPr>
        <p:txBody>
          <a:bodyPr/>
          <a:lstStyle>
            <a:lvl1pPr>
              <a:defRPr/>
            </a:lvl1pPr>
          </a:lstStyle>
          <a:p>
            <a:pPr>
              <a:defRPr/>
            </a:pPr>
            <a:r>
              <a:rPr lang="en-US"/>
              <a:t>Slide </a:t>
            </a:r>
            <a:fld id="{3DCBAE6A-D5B7-431B-817C-0DEAAF80756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2010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Hayes, Kerry and Kraemer- 802.11 WG Chairs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992D5C69-A87F-49E0-873F-07A9158039B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2010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Hayes, Kerry and Kraemer- 802.11 WG Chairs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95332C9-C079-4F38-A036-DCEB6372D1B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2010</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Hayes, Kerry and Kraemer- 802.11 WG Chairs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5B58AAE-9486-4B16-B89F-F61875FE2C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September 2010</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Hayes, Kerry and Kraemer- 802.11 WG Chairs</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0C50373-45AD-472B-9E03-586A22D001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September 2010</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Hayes, Kerry and Kraemer- 802.11 WG Chairs</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0A33E317-9484-4578-B290-37742D9B4E8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September 2010</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Hayes, Kerry and Kraemer- 802.11 WG Chairs</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8F0E12C3-4503-4ADC-8BAD-60D88A1537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2010</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Hayes, Kerry and Kraemer- 802.11 WG Chairs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21E4B471-6E6D-4A0C-A79C-EE6BEE81724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2010</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Hayes, Kerry and Kraemer- 802.11 WG Chairs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45A84FE-67AF-4BC2-B617-93DFB456B9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96913" y="333375"/>
            <a:ext cx="942975" cy="2762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eaLnBrk="0" hangingPunct="0">
              <a:defRPr sz="1800" b="1" smtClean="0"/>
            </a:lvl1pPr>
          </a:lstStyle>
          <a:p>
            <a:pPr>
              <a:defRPr/>
            </a:pPr>
            <a:r>
              <a:rPr lang="en-US"/>
              <a:t>September 2010</a:t>
            </a:r>
            <a:endParaRPr lang="en-US" dirty="0"/>
          </a:p>
        </p:txBody>
      </p:sp>
      <p:sp>
        <p:nvSpPr>
          <p:cNvPr id="1029" name="Rectangle 5"/>
          <p:cNvSpPr>
            <a:spLocks noGrp="1" noChangeArrowheads="1"/>
          </p:cNvSpPr>
          <p:nvPr>
            <p:ph type="ftr" sz="quarter" idx="3"/>
          </p:nvPr>
        </p:nvSpPr>
        <p:spPr bwMode="auto">
          <a:xfrm>
            <a:off x="7310438" y="6475413"/>
            <a:ext cx="1233487" cy="184150"/>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eaLnBrk="0" hangingPunct="0">
              <a:defRPr smtClean="0"/>
            </a:lvl1pPr>
          </a:lstStyle>
          <a:p>
            <a:pPr>
              <a:defRPr/>
            </a:pPr>
            <a:r>
              <a:rPr lang="en-US"/>
              <a:t>Hayes, Kerry and Kraemer- 802.11 WG Chairs</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US"/>
              <a:t>Slide </a:t>
            </a:r>
            <a:fld id="{16526091-F921-4D79-8FA0-0D11A6C69C5B}" type="slidenum">
              <a:rPr lang="en-US"/>
              <a:pPr>
                <a:defRPr/>
              </a:pPr>
              <a:t>‹#›</a:t>
            </a:fld>
            <a:endParaRPr lang="en-US"/>
          </a:p>
        </p:txBody>
      </p:sp>
      <p:sp>
        <p:nvSpPr>
          <p:cNvPr id="1031" name="Rectangle 7"/>
          <p:cNvSpPr>
            <a:spLocks noChangeArrowheads="1"/>
          </p:cNvSpPr>
          <p:nvPr/>
        </p:nvSpPr>
        <p:spPr bwMode="auto">
          <a:xfrm>
            <a:off x="5059363" y="333375"/>
            <a:ext cx="3386137" cy="276225"/>
          </a:xfrm>
          <a:prstGeom prst="rect">
            <a:avLst/>
          </a:prstGeom>
          <a:noFill/>
          <a:ln>
            <a:noFill/>
          </a:ln>
          <a:effectLst/>
          <a:extLst>
            <a:ext uri="{909E8E84-426E-40DD-AFC4-6F175D3DCCD1}"/>
            <a:ext uri="{91240B29-F687-4F45-9708-019B960494DF}"/>
            <a:ext uri="{AF507438-7753-43E0-B8FC-AC1667EBCBE1}"/>
          </a:extLst>
        </p:spPr>
        <p:txBody>
          <a:bodyPr wrap="none" lIns="0" tIns="0" rIns="0" bIns="0" anchor="b">
            <a:spAutoFit/>
          </a:bodyPr>
          <a:lstStyle/>
          <a:p>
            <a:pPr marL="457200" lvl="4" algn="r" eaLnBrk="0" hangingPunct="0">
              <a:defRPr/>
            </a:pPr>
            <a:r>
              <a:rPr lang="en-US" sz="1800" b="1" dirty="0"/>
              <a:t>doc.: IEEE </a:t>
            </a:r>
            <a:r>
              <a:rPr lang="en-US" sz="1800" b="1" dirty="0"/>
              <a:t>802.11-10/1069r0</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ext uri="{AF507438-7753-43E0-B8FC-AC1667EBCBE1}"/>
          </a:extLst>
        </p:spPr>
        <p:txBody>
          <a:bodyPr wrap="none" anchor="ctr"/>
          <a:lstStyle/>
          <a:p>
            <a:pPr eaLnBrk="0" hangingPunct="0">
              <a:defRPr/>
            </a:pPr>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p>
            <a:pPr eaLnBrk="0" hangingPunct="0">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ext uri="{AF507438-7753-43E0-B8FC-AC1667EBCBE1}"/>
          </a:extLst>
        </p:spPr>
        <p:txBody>
          <a:bodyPr wrap="none" anchor="ctr"/>
          <a:lstStyle/>
          <a:p>
            <a:pPr eaLnBrk="0" hangingPunct="0">
              <a:defRPr/>
            </a:pPr>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en.wikipedia.org/wiki/List_of_wireless_community_networks_by_region"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grouper.ieee.org/groups/802/11/" TargetMode="External"/><Relationship Id="rId5" Type="http://schemas.openxmlformats.org/officeDocument/2006/relationships/hyperlink" Target="http://www.facebook.com/pages/IEEE-80211-Working-Group-20th-Anniversary/157506924262212?v=wall" TargetMode="External"/><Relationship Id="rId4" Type="http://schemas.openxmlformats.org/officeDocument/2006/relationships/hyperlink" Target="http://www.openspectrum.eu/"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2" name="Date Placeholder 3"/>
          <p:cNvSpPr>
            <a:spLocks noGrp="1"/>
          </p:cNvSpPr>
          <p:nvPr>
            <p:ph type="dt" sz="quarter" idx="10"/>
          </p:nvPr>
        </p:nvSpPr>
        <p:spPr>
          <a:noFill/>
          <a:ln>
            <a:miter lim="800000"/>
            <a:headEnd/>
            <a:tailEnd/>
          </a:ln>
        </p:spPr>
        <p:txBody>
          <a:bodyPr/>
          <a:lstStyle/>
          <a:p>
            <a:r>
              <a:rPr lang="en-US"/>
              <a:t>September 2010</a:t>
            </a:r>
          </a:p>
        </p:txBody>
      </p:sp>
      <p:sp>
        <p:nvSpPr>
          <p:cNvPr id="2113"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2114" name="Slide Number Placeholder 5"/>
          <p:cNvSpPr>
            <a:spLocks noGrp="1"/>
          </p:cNvSpPr>
          <p:nvPr>
            <p:ph type="sldNum" sz="quarter" idx="12"/>
          </p:nvPr>
        </p:nvSpPr>
        <p:spPr>
          <a:noFill/>
          <a:ln>
            <a:miter lim="800000"/>
            <a:headEnd/>
            <a:tailEnd/>
          </a:ln>
        </p:spPr>
        <p:txBody>
          <a:bodyPr/>
          <a:lstStyle/>
          <a:p>
            <a:r>
              <a:rPr lang="en-US" smtClean="0"/>
              <a:t>Slide </a:t>
            </a:r>
            <a:fld id="{81CC6BA1-9E3E-47EC-A69A-FEF2E59E7729}" type="slidenum">
              <a:rPr lang="en-US" smtClean="0"/>
              <a:pPr/>
              <a:t>1</a:t>
            </a:fld>
            <a:endParaRPr lang="en-US" smtClean="0"/>
          </a:p>
        </p:txBody>
      </p:sp>
      <p:sp>
        <p:nvSpPr>
          <p:cNvPr id="2115" name="Rectangle 2"/>
          <p:cNvSpPr>
            <a:spLocks noGrp="1" noChangeArrowheads="1"/>
          </p:cNvSpPr>
          <p:nvPr>
            <p:ph type="title"/>
          </p:nvPr>
        </p:nvSpPr>
        <p:spPr/>
        <p:txBody>
          <a:bodyPr/>
          <a:lstStyle/>
          <a:p>
            <a:pPr eaLnBrk="1" hangingPunct="1"/>
            <a:r>
              <a:rPr lang="en-US" smtClean="0"/>
              <a:t>Two decades 802 dot 11</a:t>
            </a:r>
          </a:p>
        </p:txBody>
      </p:sp>
      <p:sp>
        <p:nvSpPr>
          <p:cNvPr id="2116" name="Rectangle 6"/>
          <p:cNvSpPr>
            <a:spLocks noGrp="1" noChangeArrowheads="1"/>
          </p:cNvSpPr>
          <p:nvPr>
            <p:ph type="body" idx="1"/>
          </p:nvPr>
        </p:nvSpPr>
        <p:spPr>
          <a:xfrm>
            <a:off x="685800" y="1524000"/>
            <a:ext cx="7772400" cy="381000"/>
          </a:xfrm>
        </p:spPr>
        <p:txBody>
          <a:bodyPr/>
          <a:lstStyle/>
          <a:p>
            <a:pPr algn="ctr" eaLnBrk="1" hangingPunct="1">
              <a:buFontTx/>
              <a:buNone/>
            </a:pPr>
            <a:r>
              <a:rPr lang="en-US" sz="2000" smtClean="0"/>
              <a:t>Date:</a:t>
            </a:r>
            <a:r>
              <a:rPr lang="en-US" sz="2000" b="0" smtClean="0"/>
              <a:t> 2010-09-15</a:t>
            </a:r>
          </a:p>
        </p:txBody>
      </p:sp>
      <p:graphicFrame>
        <p:nvGraphicFramePr>
          <p:cNvPr id="2111" name="Object 63"/>
          <p:cNvGraphicFramePr>
            <a:graphicFrameLocks noChangeAspect="1"/>
          </p:cNvGraphicFramePr>
          <p:nvPr/>
        </p:nvGraphicFramePr>
        <p:xfrm>
          <a:off x="514350" y="2276475"/>
          <a:ext cx="8077200" cy="3400425"/>
        </p:xfrm>
        <a:graphic>
          <a:graphicData uri="http://schemas.openxmlformats.org/presentationml/2006/ole">
            <p:oleObj spid="_x0000_s2111" name="Document" r:id="rId4" imgW="8257888" imgH="3478394" progId="Word.Document.8">
              <p:embed/>
            </p:oleObj>
          </a:graphicData>
        </a:graphic>
      </p:graphicFrame>
      <p:sp>
        <p:nvSpPr>
          <p:cNvPr id="2117"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a:t>Authors:</a:t>
            </a:r>
            <a:endParaRPr lang="en-US"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34818" name="Picture 19" descr="802"/>
          <p:cNvPicPr>
            <a:picLocks noChangeAspect="1" noChangeArrowheads="1"/>
          </p:cNvPicPr>
          <p:nvPr/>
        </p:nvPicPr>
        <p:blipFill>
          <a:blip r:embed="rId3"/>
          <a:srcRect/>
          <a:stretch>
            <a:fillRect/>
          </a:stretch>
        </p:blipFill>
        <p:spPr bwMode="auto">
          <a:xfrm>
            <a:off x="4316413" y="3978275"/>
            <a:ext cx="1524000" cy="2209800"/>
          </a:xfrm>
          <a:prstGeom prst="rect">
            <a:avLst/>
          </a:prstGeom>
          <a:noFill/>
          <a:ln w="9525">
            <a:noFill/>
            <a:miter lim="800000"/>
            <a:headEnd/>
            <a:tailEnd/>
          </a:ln>
        </p:spPr>
      </p:pic>
      <p:sp>
        <p:nvSpPr>
          <p:cNvPr id="145410" name="Rectangle 2"/>
          <p:cNvSpPr>
            <a:spLocks noChangeArrowheads="1"/>
          </p:cNvSpPr>
          <p:nvPr/>
        </p:nvSpPr>
        <p:spPr bwMode="auto">
          <a:xfrm>
            <a:off x="714375" y="542925"/>
            <a:ext cx="7772400" cy="708025"/>
          </a:xfrm>
          <a:prstGeom prst="rect">
            <a:avLst/>
          </a:prstGeom>
          <a:noFill/>
          <a:ln w="12700">
            <a:noFill/>
            <a:miter lim="800000"/>
            <a:headEnd type="none" w="sm" len="sm"/>
            <a:tailEnd type="none" w="sm" len="sm"/>
          </a:ln>
          <a:effectLst/>
        </p:spPr>
        <p:txBody>
          <a:bodyPr>
            <a:spAutoFit/>
          </a:bodyPr>
          <a:lstStyle/>
          <a:p>
            <a:pPr algn="ctr" eaLnBrk="0" hangingPunct="0">
              <a:defRPr/>
            </a:pPr>
            <a:endParaRPr lang="en-US" sz="2000" b="1" dirty="0">
              <a:latin typeface="Tahoma" pitchFamily="34" charset="0"/>
              <a:cs typeface="Arial" charset="0"/>
            </a:endParaRPr>
          </a:p>
          <a:p>
            <a:pPr algn="ctr" eaLnBrk="0" hangingPunct="0">
              <a:defRPr/>
            </a:pPr>
            <a:r>
              <a:rPr lang="en-US" sz="2000" b="1" u="sng" dirty="0">
                <a:solidFill>
                  <a:schemeClr val="hlink"/>
                </a:solidFill>
                <a:effectLst>
                  <a:outerShdw blurRad="38100" dist="38100" dir="2700000" algn="tl">
                    <a:srgbClr val="000000"/>
                  </a:outerShdw>
                </a:effectLst>
                <a:latin typeface="Tahoma" pitchFamily="34" charset="0"/>
                <a:cs typeface="Arial" charset="0"/>
              </a:rPr>
              <a:t>Completed Standards &amp; </a:t>
            </a:r>
            <a:r>
              <a:rPr lang="en-US" sz="2000" b="1" u="sng" dirty="0">
                <a:solidFill>
                  <a:schemeClr val="hlink"/>
                </a:solidFill>
                <a:effectLst>
                  <a:outerShdw blurRad="38100" dist="38100" dir="2700000" algn="tl">
                    <a:srgbClr val="000000"/>
                  </a:outerShdw>
                </a:effectLst>
                <a:latin typeface="Tahoma" pitchFamily="34" charset="0"/>
                <a:cs typeface="Arial" charset="0"/>
              </a:rPr>
              <a:t>Amendments</a:t>
            </a:r>
            <a:endParaRPr lang="en-US" sz="2000" b="1" u="sng" dirty="0">
              <a:solidFill>
                <a:schemeClr val="hlink"/>
              </a:solidFill>
              <a:effectLst>
                <a:outerShdw blurRad="38100" dist="38100" dir="2700000" algn="tl">
                  <a:srgbClr val="000000"/>
                </a:outerShdw>
              </a:effectLst>
              <a:latin typeface="Tahoma" pitchFamily="34" charset="0"/>
              <a:cs typeface="Arial" charset="0"/>
            </a:endParaRPr>
          </a:p>
        </p:txBody>
      </p:sp>
      <p:sp>
        <p:nvSpPr>
          <p:cNvPr id="145417" name="Text Box 9"/>
          <p:cNvSpPr txBox="1">
            <a:spLocks noChangeArrowheads="1"/>
          </p:cNvSpPr>
          <p:nvPr/>
        </p:nvSpPr>
        <p:spPr bwMode="auto">
          <a:xfrm>
            <a:off x="125413" y="5578475"/>
            <a:ext cx="1301750" cy="641350"/>
          </a:xfrm>
          <a:prstGeom prst="rect">
            <a:avLst/>
          </a:prstGeom>
          <a:noFill/>
          <a:ln w="9525">
            <a:noFill/>
            <a:miter lim="800000"/>
            <a:headEnd/>
            <a:tailEnd/>
          </a:ln>
          <a:effectLst/>
        </p:spPr>
        <p:txBody>
          <a:bodyPr wrap="none">
            <a:spAutoFit/>
          </a:bodyPr>
          <a:lstStyle/>
          <a:p>
            <a:pPr algn="ctr" eaLnBrk="0" hangingPunct="0">
              <a:defRPr/>
            </a:pPr>
            <a:r>
              <a:rPr lang="en-US" sz="1800">
                <a:effectLst>
                  <a:outerShdw blurRad="38100" dist="38100" dir="2700000" algn="tl">
                    <a:srgbClr val="000000"/>
                  </a:outerShdw>
                </a:effectLst>
              </a:rPr>
              <a:t>2003</a:t>
            </a:r>
          </a:p>
          <a:p>
            <a:pPr algn="ctr" eaLnBrk="0" hangingPunct="0">
              <a:defRPr/>
            </a:pPr>
            <a:r>
              <a:rPr lang="en-US" sz="1800">
                <a:effectLst>
                  <a:outerShdw blurRad="38100" dist="38100" dir="2700000" algn="tl">
                    <a:srgbClr val="000000"/>
                  </a:outerShdw>
                </a:effectLst>
              </a:rPr>
              <a:t>802.11h ™</a:t>
            </a:r>
          </a:p>
        </p:txBody>
      </p:sp>
      <p:sp>
        <p:nvSpPr>
          <p:cNvPr id="145418" name="Text Box 10"/>
          <p:cNvSpPr txBox="1">
            <a:spLocks noChangeArrowheads="1"/>
          </p:cNvSpPr>
          <p:nvPr/>
        </p:nvSpPr>
        <p:spPr bwMode="auto">
          <a:xfrm>
            <a:off x="49213" y="3063875"/>
            <a:ext cx="1371600" cy="641350"/>
          </a:xfrm>
          <a:prstGeom prst="rect">
            <a:avLst/>
          </a:prstGeom>
          <a:noFill/>
          <a:ln w="9525">
            <a:noFill/>
            <a:miter lim="800000"/>
            <a:headEnd/>
            <a:tailEnd/>
          </a:ln>
          <a:effectLst/>
        </p:spPr>
        <p:txBody>
          <a:bodyPr>
            <a:spAutoFit/>
          </a:bodyPr>
          <a:lstStyle/>
          <a:p>
            <a:pPr algn="ctr" eaLnBrk="0" hangingPunct="0">
              <a:defRPr/>
            </a:pPr>
            <a:r>
              <a:rPr lang="en-US" sz="1800">
                <a:effectLst>
                  <a:outerShdw blurRad="38100" dist="38100" dir="2700000" algn="tl">
                    <a:srgbClr val="000000"/>
                  </a:outerShdw>
                </a:effectLst>
              </a:rPr>
              <a:t>2005</a:t>
            </a:r>
          </a:p>
          <a:p>
            <a:pPr algn="ctr" eaLnBrk="0" hangingPunct="0">
              <a:defRPr/>
            </a:pPr>
            <a:r>
              <a:rPr lang="en-US" sz="1800">
                <a:effectLst>
                  <a:outerShdw blurRad="38100" dist="38100" dir="2700000" algn="tl">
                    <a:srgbClr val="000000"/>
                  </a:outerShdw>
                </a:effectLst>
              </a:rPr>
              <a:t>802.11e</a:t>
            </a:r>
            <a:r>
              <a:rPr lang="en-US" sz="1800">
                <a:effectLst>
                  <a:outerShdw blurRad="38100" dist="38100" dir="2700000" algn="tl">
                    <a:srgbClr val="000000"/>
                  </a:outerShdw>
                </a:effectLst>
                <a:cs typeface="Arial" charset="0"/>
              </a:rPr>
              <a:t>™</a:t>
            </a:r>
          </a:p>
        </p:txBody>
      </p:sp>
      <p:sp>
        <p:nvSpPr>
          <p:cNvPr id="145419" name="Text Box 11"/>
          <p:cNvSpPr txBox="1">
            <a:spLocks noChangeArrowheads="1"/>
          </p:cNvSpPr>
          <p:nvPr/>
        </p:nvSpPr>
        <p:spPr bwMode="auto">
          <a:xfrm>
            <a:off x="3173413" y="5578475"/>
            <a:ext cx="1162050" cy="641350"/>
          </a:xfrm>
          <a:prstGeom prst="rect">
            <a:avLst/>
          </a:prstGeom>
          <a:noFill/>
          <a:ln w="9525">
            <a:noFill/>
            <a:miter lim="800000"/>
            <a:headEnd/>
            <a:tailEnd/>
          </a:ln>
          <a:effectLst/>
        </p:spPr>
        <p:txBody>
          <a:bodyPr wrap="none">
            <a:spAutoFit/>
          </a:bodyPr>
          <a:lstStyle/>
          <a:p>
            <a:pPr algn="ctr" eaLnBrk="0" hangingPunct="0">
              <a:defRPr/>
            </a:pPr>
            <a:r>
              <a:rPr lang="en-US" sz="1800">
                <a:effectLst>
                  <a:outerShdw blurRad="38100" dist="38100" dir="2700000" algn="tl">
                    <a:srgbClr val="000000"/>
                  </a:outerShdw>
                </a:effectLst>
              </a:rPr>
              <a:t>2004</a:t>
            </a:r>
          </a:p>
          <a:p>
            <a:pPr algn="ctr" eaLnBrk="0" hangingPunct="0">
              <a:defRPr/>
            </a:pPr>
            <a:r>
              <a:rPr lang="en-US" sz="1800">
                <a:effectLst>
                  <a:outerShdw blurRad="38100" dist="38100" dir="2700000" algn="tl">
                    <a:srgbClr val="000000"/>
                  </a:outerShdw>
                </a:effectLst>
              </a:rPr>
              <a:t>802.11i™</a:t>
            </a:r>
          </a:p>
        </p:txBody>
      </p:sp>
      <p:sp>
        <p:nvSpPr>
          <p:cNvPr id="145420" name="Text Box 12"/>
          <p:cNvSpPr txBox="1">
            <a:spLocks noChangeArrowheads="1"/>
          </p:cNvSpPr>
          <p:nvPr/>
        </p:nvSpPr>
        <p:spPr bwMode="auto">
          <a:xfrm>
            <a:off x="6069013" y="5578475"/>
            <a:ext cx="1162050" cy="641350"/>
          </a:xfrm>
          <a:prstGeom prst="rect">
            <a:avLst/>
          </a:prstGeom>
          <a:noFill/>
          <a:ln w="9525">
            <a:noFill/>
            <a:miter lim="800000"/>
            <a:headEnd/>
            <a:tailEnd/>
          </a:ln>
          <a:effectLst/>
        </p:spPr>
        <p:txBody>
          <a:bodyPr wrap="none">
            <a:spAutoFit/>
          </a:bodyPr>
          <a:lstStyle/>
          <a:p>
            <a:pPr algn="ctr" eaLnBrk="0" hangingPunct="0">
              <a:defRPr/>
            </a:pPr>
            <a:r>
              <a:rPr lang="en-US" sz="1800">
                <a:effectLst>
                  <a:outerShdw blurRad="38100" dist="38100" dir="2700000" algn="tl">
                    <a:srgbClr val="000000"/>
                  </a:outerShdw>
                </a:effectLst>
              </a:rPr>
              <a:t>2004</a:t>
            </a:r>
          </a:p>
          <a:p>
            <a:pPr algn="ctr" eaLnBrk="0" hangingPunct="0">
              <a:defRPr/>
            </a:pPr>
            <a:r>
              <a:rPr lang="en-US" sz="1800">
                <a:effectLst>
                  <a:outerShdw blurRad="38100" dist="38100" dir="2700000" algn="tl">
                    <a:srgbClr val="000000"/>
                  </a:outerShdw>
                </a:effectLst>
              </a:rPr>
              <a:t>802.11j™</a:t>
            </a:r>
          </a:p>
        </p:txBody>
      </p:sp>
      <p:sp>
        <p:nvSpPr>
          <p:cNvPr id="145421" name="Text Box 13"/>
          <p:cNvSpPr txBox="1">
            <a:spLocks noChangeArrowheads="1"/>
          </p:cNvSpPr>
          <p:nvPr/>
        </p:nvSpPr>
        <p:spPr bwMode="auto">
          <a:xfrm>
            <a:off x="3021013" y="3063875"/>
            <a:ext cx="1295400" cy="641350"/>
          </a:xfrm>
          <a:prstGeom prst="rect">
            <a:avLst/>
          </a:prstGeom>
          <a:noFill/>
          <a:ln w="9525">
            <a:noFill/>
            <a:miter lim="800000"/>
            <a:headEnd/>
            <a:tailEnd/>
          </a:ln>
          <a:effectLst/>
        </p:spPr>
        <p:txBody>
          <a:bodyPr>
            <a:spAutoFit/>
          </a:bodyPr>
          <a:lstStyle/>
          <a:p>
            <a:pPr algn="ctr" eaLnBrk="0" hangingPunct="0">
              <a:defRPr/>
            </a:pPr>
            <a:r>
              <a:rPr lang="en-US" sz="1800">
                <a:effectLst>
                  <a:outerShdw blurRad="38100" dist="38100" dir="2700000" algn="tl">
                    <a:srgbClr val="000000"/>
                  </a:outerShdw>
                </a:effectLst>
              </a:rPr>
              <a:t>2003</a:t>
            </a:r>
          </a:p>
          <a:p>
            <a:pPr algn="ctr" eaLnBrk="0" hangingPunct="0">
              <a:defRPr/>
            </a:pPr>
            <a:r>
              <a:rPr lang="en-US" sz="1800">
                <a:effectLst>
                  <a:outerShdw blurRad="38100" dist="38100" dir="2700000" algn="tl">
                    <a:srgbClr val="000000"/>
                  </a:outerShdw>
                </a:effectLst>
              </a:rPr>
              <a:t>802.11F™</a:t>
            </a:r>
          </a:p>
        </p:txBody>
      </p:sp>
      <p:sp>
        <p:nvSpPr>
          <p:cNvPr id="145422" name="Text Box 14"/>
          <p:cNvSpPr txBox="1">
            <a:spLocks noChangeArrowheads="1"/>
          </p:cNvSpPr>
          <p:nvPr/>
        </p:nvSpPr>
        <p:spPr bwMode="auto">
          <a:xfrm>
            <a:off x="5840413" y="3063875"/>
            <a:ext cx="1371600" cy="641350"/>
          </a:xfrm>
          <a:prstGeom prst="rect">
            <a:avLst/>
          </a:prstGeom>
          <a:noFill/>
          <a:ln w="9525">
            <a:noFill/>
            <a:miter lim="800000"/>
            <a:headEnd/>
            <a:tailEnd/>
          </a:ln>
          <a:effectLst/>
        </p:spPr>
        <p:txBody>
          <a:bodyPr>
            <a:spAutoFit/>
          </a:bodyPr>
          <a:lstStyle/>
          <a:p>
            <a:pPr algn="ctr" eaLnBrk="0" hangingPunct="0">
              <a:defRPr/>
            </a:pPr>
            <a:r>
              <a:rPr lang="en-US" sz="1800">
                <a:effectLst>
                  <a:outerShdw blurRad="38100" dist="38100" dir="2700000" algn="tl">
                    <a:srgbClr val="000000"/>
                  </a:outerShdw>
                </a:effectLst>
              </a:rPr>
              <a:t>2004</a:t>
            </a:r>
          </a:p>
          <a:p>
            <a:pPr algn="ctr" eaLnBrk="0" hangingPunct="0">
              <a:defRPr/>
            </a:pPr>
            <a:r>
              <a:rPr lang="en-US" sz="1800">
                <a:effectLst>
                  <a:outerShdw blurRad="38100" dist="38100" dir="2700000" algn="tl">
                    <a:srgbClr val="000000"/>
                  </a:outerShdw>
                </a:effectLst>
              </a:rPr>
              <a:t>802.11g™</a:t>
            </a:r>
          </a:p>
        </p:txBody>
      </p:sp>
      <p:pic>
        <p:nvPicPr>
          <p:cNvPr id="34826" name="Picture 15" descr="802"/>
          <p:cNvPicPr>
            <a:picLocks noChangeAspect="1" noChangeArrowheads="1"/>
          </p:cNvPicPr>
          <p:nvPr/>
        </p:nvPicPr>
        <p:blipFill>
          <a:blip r:embed="rId4"/>
          <a:srcRect/>
          <a:stretch>
            <a:fillRect/>
          </a:stretch>
        </p:blipFill>
        <p:spPr bwMode="auto">
          <a:xfrm>
            <a:off x="1420813" y="1463675"/>
            <a:ext cx="1524000" cy="2209800"/>
          </a:xfrm>
          <a:prstGeom prst="rect">
            <a:avLst/>
          </a:prstGeom>
          <a:noFill/>
          <a:ln w="9525">
            <a:noFill/>
            <a:miter lim="800000"/>
            <a:headEnd/>
            <a:tailEnd/>
          </a:ln>
        </p:spPr>
      </p:pic>
      <p:pic>
        <p:nvPicPr>
          <p:cNvPr id="34827" name="Picture 16" descr="802"/>
          <p:cNvPicPr>
            <a:picLocks noChangeAspect="1" noChangeArrowheads="1"/>
          </p:cNvPicPr>
          <p:nvPr/>
        </p:nvPicPr>
        <p:blipFill>
          <a:blip r:embed="rId5"/>
          <a:srcRect/>
          <a:stretch>
            <a:fillRect/>
          </a:stretch>
        </p:blipFill>
        <p:spPr bwMode="auto">
          <a:xfrm>
            <a:off x="4316413" y="1463675"/>
            <a:ext cx="1524000" cy="2209800"/>
          </a:xfrm>
          <a:prstGeom prst="rect">
            <a:avLst/>
          </a:prstGeom>
          <a:noFill/>
          <a:ln w="9525">
            <a:noFill/>
            <a:miter lim="800000"/>
            <a:headEnd/>
            <a:tailEnd/>
          </a:ln>
        </p:spPr>
      </p:pic>
      <p:pic>
        <p:nvPicPr>
          <p:cNvPr id="34828" name="Picture 17" descr="802"/>
          <p:cNvPicPr>
            <a:picLocks noChangeAspect="1" noChangeArrowheads="1"/>
          </p:cNvPicPr>
          <p:nvPr/>
        </p:nvPicPr>
        <p:blipFill>
          <a:blip r:embed="rId6"/>
          <a:srcRect/>
          <a:stretch>
            <a:fillRect/>
          </a:stretch>
        </p:blipFill>
        <p:spPr bwMode="auto">
          <a:xfrm>
            <a:off x="7212013" y="1463675"/>
            <a:ext cx="1524000" cy="2209800"/>
          </a:xfrm>
          <a:prstGeom prst="rect">
            <a:avLst/>
          </a:prstGeom>
          <a:noFill/>
          <a:ln w="9525">
            <a:noFill/>
            <a:miter lim="800000"/>
            <a:headEnd/>
            <a:tailEnd/>
          </a:ln>
        </p:spPr>
      </p:pic>
      <p:pic>
        <p:nvPicPr>
          <p:cNvPr id="34829" name="Picture 18" descr="802"/>
          <p:cNvPicPr>
            <a:picLocks noChangeAspect="1" noChangeArrowheads="1"/>
          </p:cNvPicPr>
          <p:nvPr/>
        </p:nvPicPr>
        <p:blipFill>
          <a:blip r:embed="rId7"/>
          <a:srcRect/>
          <a:stretch>
            <a:fillRect/>
          </a:stretch>
        </p:blipFill>
        <p:spPr bwMode="auto">
          <a:xfrm>
            <a:off x="1420813" y="3978275"/>
            <a:ext cx="1524000" cy="2209800"/>
          </a:xfrm>
          <a:prstGeom prst="rect">
            <a:avLst/>
          </a:prstGeom>
          <a:noFill/>
          <a:ln w="9525">
            <a:noFill/>
            <a:miter lim="800000"/>
            <a:headEnd/>
            <a:tailEnd/>
          </a:ln>
        </p:spPr>
      </p:pic>
      <p:pic>
        <p:nvPicPr>
          <p:cNvPr id="34830" name="Picture 20" descr="802"/>
          <p:cNvPicPr>
            <a:picLocks noChangeAspect="1" noChangeArrowheads="1"/>
          </p:cNvPicPr>
          <p:nvPr/>
        </p:nvPicPr>
        <p:blipFill>
          <a:blip r:embed="rId8"/>
          <a:srcRect/>
          <a:stretch>
            <a:fillRect/>
          </a:stretch>
        </p:blipFill>
        <p:spPr bwMode="auto">
          <a:xfrm>
            <a:off x="7212013" y="3978275"/>
            <a:ext cx="1524000" cy="2209800"/>
          </a:xfrm>
          <a:prstGeom prst="rect">
            <a:avLst/>
          </a:prstGeom>
          <a:noFill/>
          <a:ln w="9525">
            <a:noFill/>
            <a:miter lim="800000"/>
            <a:headEnd/>
            <a:tailEnd/>
          </a:ln>
        </p:spPr>
      </p:pic>
      <p:sp>
        <p:nvSpPr>
          <p:cNvPr id="34831" name="Date Placeholder 1"/>
          <p:cNvSpPr>
            <a:spLocks noGrp="1"/>
          </p:cNvSpPr>
          <p:nvPr>
            <p:ph type="dt" sz="quarter" idx="10"/>
          </p:nvPr>
        </p:nvSpPr>
        <p:spPr>
          <a:noFill/>
          <a:ln>
            <a:miter lim="800000"/>
            <a:headEnd/>
            <a:tailEnd/>
          </a:ln>
        </p:spPr>
        <p:txBody>
          <a:bodyPr/>
          <a:lstStyle/>
          <a:p>
            <a:r>
              <a:rPr lang="en-US"/>
              <a:t>September 2010</a:t>
            </a:r>
          </a:p>
        </p:txBody>
      </p:sp>
      <p:sp>
        <p:nvSpPr>
          <p:cNvPr id="34832" name="Footer Placeholder 2"/>
          <p:cNvSpPr>
            <a:spLocks noGrp="1"/>
          </p:cNvSpPr>
          <p:nvPr>
            <p:ph type="ftr" sz="quarter" idx="11"/>
          </p:nvPr>
        </p:nvSpPr>
        <p:spPr>
          <a:noFill/>
          <a:ln>
            <a:miter lim="800000"/>
            <a:headEnd/>
            <a:tailEnd/>
          </a:ln>
        </p:spPr>
        <p:txBody>
          <a:bodyPr/>
          <a:lstStyle/>
          <a:p>
            <a:r>
              <a:rPr lang="en-US"/>
              <a:t>Hayes, Kerry and Kraemer- 802.11 WG Chairs</a:t>
            </a:r>
          </a:p>
        </p:txBody>
      </p:sp>
      <p:sp>
        <p:nvSpPr>
          <p:cNvPr id="34833" name="Slide Number Placeholder 3"/>
          <p:cNvSpPr>
            <a:spLocks noGrp="1"/>
          </p:cNvSpPr>
          <p:nvPr>
            <p:ph type="sldNum" sz="quarter" idx="12"/>
          </p:nvPr>
        </p:nvSpPr>
        <p:spPr>
          <a:noFill/>
          <a:ln>
            <a:miter lim="800000"/>
            <a:headEnd/>
            <a:tailEnd/>
          </a:ln>
        </p:spPr>
        <p:txBody>
          <a:bodyPr/>
          <a:lstStyle/>
          <a:p>
            <a:r>
              <a:rPr lang="en-US" smtClean="0"/>
              <a:t>Slide </a:t>
            </a:r>
            <a:fld id="{A9AD0465-8B63-4E07-B65B-E5DB25BE833F}" type="slidenum">
              <a:rPr lang="en-US" smtClean="0"/>
              <a:pPr/>
              <a:t>10</a:t>
            </a:fld>
            <a:endParaRPr lang="en-US" smtClean="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Meeting governance July 1991</a:t>
            </a:r>
            <a:br>
              <a:rPr lang="en-US" smtClean="0"/>
            </a:br>
            <a:endParaRPr lang="en-US" smtClean="0"/>
          </a:p>
        </p:txBody>
      </p:sp>
      <p:sp>
        <p:nvSpPr>
          <p:cNvPr id="36866" name="Date Placeholder 3"/>
          <p:cNvSpPr>
            <a:spLocks noGrp="1"/>
          </p:cNvSpPr>
          <p:nvPr>
            <p:ph type="dt" sz="quarter" idx="10"/>
          </p:nvPr>
        </p:nvSpPr>
        <p:spPr>
          <a:noFill/>
          <a:ln>
            <a:miter lim="800000"/>
            <a:headEnd/>
            <a:tailEnd/>
          </a:ln>
        </p:spPr>
        <p:txBody>
          <a:bodyPr/>
          <a:lstStyle/>
          <a:p>
            <a:r>
              <a:rPr lang="en-US"/>
              <a:t>September 2010</a:t>
            </a:r>
          </a:p>
        </p:txBody>
      </p:sp>
      <p:sp>
        <p:nvSpPr>
          <p:cNvPr id="36867"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36868" name="Slide Number Placeholder 5"/>
          <p:cNvSpPr>
            <a:spLocks noGrp="1"/>
          </p:cNvSpPr>
          <p:nvPr>
            <p:ph type="sldNum" sz="quarter" idx="12"/>
          </p:nvPr>
        </p:nvSpPr>
        <p:spPr>
          <a:noFill/>
          <a:ln>
            <a:miter lim="800000"/>
            <a:headEnd/>
            <a:tailEnd/>
          </a:ln>
        </p:spPr>
        <p:txBody>
          <a:bodyPr/>
          <a:lstStyle/>
          <a:p>
            <a:r>
              <a:rPr lang="en-US" smtClean="0"/>
              <a:t>Slide </a:t>
            </a:r>
            <a:fld id="{FF50A77D-A15D-4D60-9270-86F4D006E172}" type="slidenum">
              <a:rPr lang="en-US" smtClean="0"/>
              <a:pPr/>
              <a:t>11</a:t>
            </a:fld>
            <a:endParaRPr lang="en-US" smtClean="0"/>
          </a:p>
        </p:txBody>
      </p:sp>
      <p:pic>
        <p:nvPicPr>
          <p:cNvPr id="36869" name="Picture 4" descr="FOTO5"/>
          <p:cNvPicPr>
            <a:picLocks noChangeAspect="1" noChangeArrowheads="1"/>
          </p:cNvPicPr>
          <p:nvPr/>
        </p:nvPicPr>
        <p:blipFill>
          <a:blip r:embed="rId3"/>
          <a:srcRect/>
          <a:stretch>
            <a:fillRect/>
          </a:stretch>
        </p:blipFill>
        <p:spPr bwMode="auto">
          <a:xfrm>
            <a:off x="228600" y="1371600"/>
            <a:ext cx="3417888" cy="5005388"/>
          </a:xfrm>
          <a:prstGeom prst="rect">
            <a:avLst/>
          </a:prstGeom>
          <a:noFill/>
          <a:ln w="9525">
            <a:noFill/>
            <a:miter lim="800000"/>
            <a:headEnd/>
            <a:tailEnd/>
          </a:ln>
        </p:spPr>
      </p:pic>
      <p:pic>
        <p:nvPicPr>
          <p:cNvPr id="36870" name="Picture 2" descr="C:\Users\Vic\AppData\Local\Microsoft\Windows\Temporary Internet Files\Content.IE5\QNL84V9A\MC900290906[1].wmf"/>
          <p:cNvPicPr>
            <a:picLocks noGrp="1" noChangeAspect="1" noChangeArrowheads="1"/>
          </p:cNvPicPr>
          <p:nvPr>
            <p:ph idx="1"/>
          </p:nvPr>
        </p:nvPicPr>
        <p:blipFill>
          <a:blip r:embed="rId4"/>
          <a:srcRect/>
          <a:stretch>
            <a:fillRect/>
          </a:stretch>
        </p:blipFill>
        <p:spPr>
          <a:xfrm>
            <a:off x="5372100" y="1722438"/>
            <a:ext cx="3516313" cy="4654550"/>
          </a:xfrm>
        </p:spPr>
      </p:pic>
      <p:sp>
        <p:nvSpPr>
          <p:cNvPr id="8" name="Round Same Side Corner Rectangle 7"/>
          <p:cNvSpPr/>
          <p:nvPr/>
        </p:nvSpPr>
        <p:spPr bwMode="auto">
          <a:xfrm>
            <a:off x="6038850" y="3676650"/>
            <a:ext cx="2438400" cy="457200"/>
          </a:xfrm>
          <a:prstGeom prst="round2SameRect">
            <a:avLst/>
          </a:prstGeom>
          <a:solidFill>
            <a:srgbClr val="FF0000"/>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36872" name="TextBox 8"/>
          <p:cNvSpPr txBox="1">
            <a:spLocks noChangeArrowheads="1"/>
          </p:cNvSpPr>
          <p:nvPr/>
        </p:nvSpPr>
        <p:spPr bwMode="auto">
          <a:xfrm>
            <a:off x="3935413" y="1362075"/>
            <a:ext cx="5387975" cy="954088"/>
          </a:xfrm>
          <a:prstGeom prst="rect">
            <a:avLst/>
          </a:prstGeom>
          <a:noFill/>
          <a:ln w="9525">
            <a:noFill/>
            <a:miter lim="800000"/>
            <a:headEnd/>
            <a:tailEnd/>
          </a:ln>
        </p:spPr>
        <p:txBody>
          <a:bodyPr>
            <a:spAutoFit/>
          </a:bodyPr>
          <a:lstStyle/>
          <a:p>
            <a:pPr eaLnBrk="0" hangingPunct="0"/>
            <a:r>
              <a:rPr lang="en-US" sz="2800"/>
              <a:t>From first meeting on we conducted the meeting from PC and screen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endParaRPr lang="en-US" smtClean="0"/>
          </a:p>
        </p:txBody>
      </p:sp>
      <p:sp>
        <p:nvSpPr>
          <p:cNvPr id="38914" name="Date Placeholder 3"/>
          <p:cNvSpPr>
            <a:spLocks noGrp="1"/>
          </p:cNvSpPr>
          <p:nvPr>
            <p:ph type="dt" sz="quarter" idx="10"/>
          </p:nvPr>
        </p:nvSpPr>
        <p:spPr>
          <a:noFill/>
          <a:ln>
            <a:miter lim="800000"/>
            <a:headEnd/>
            <a:tailEnd/>
          </a:ln>
        </p:spPr>
        <p:txBody>
          <a:bodyPr/>
          <a:lstStyle/>
          <a:p>
            <a:r>
              <a:rPr lang="en-US"/>
              <a:t>September 2010</a:t>
            </a:r>
          </a:p>
        </p:txBody>
      </p:sp>
      <p:sp>
        <p:nvSpPr>
          <p:cNvPr id="38915"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38916" name="Slide Number Placeholder 5"/>
          <p:cNvSpPr>
            <a:spLocks noGrp="1"/>
          </p:cNvSpPr>
          <p:nvPr>
            <p:ph type="sldNum" sz="quarter" idx="12"/>
          </p:nvPr>
        </p:nvSpPr>
        <p:spPr>
          <a:noFill/>
          <a:ln>
            <a:miter lim="800000"/>
            <a:headEnd/>
            <a:tailEnd/>
          </a:ln>
        </p:spPr>
        <p:txBody>
          <a:bodyPr/>
          <a:lstStyle/>
          <a:p>
            <a:r>
              <a:rPr lang="en-US" smtClean="0"/>
              <a:t>Slide </a:t>
            </a:r>
            <a:fld id="{485E8A91-C86B-45E5-975D-1A8986EB0843}" type="slidenum">
              <a:rPr lang="en-US" smtClean="0"/>
              <a:pPr/>
              <a:t>12</a:t>
            </a:fld>
            <a:endParaRPr lang="en-US" smtClean="0"/>
          </a:p>
        </p:txBody>
      </p:sp>
      <p:pic>
        <p:nvPicPr>
          <p:cNvPr id="38917" name="Content Placeholder 8"/>
          <p:cNvPicPr>
            <a:picLocks noGrp="1" noChangeAspect="1"/>
          </p:cNvPicPr>
          <p:nvPr>
            <p:ph idx="1"/>
          </p:nvPr>
        </p:nvPicPr>
        <p:blipFill>
          <a:blip r:embed="rId3"/>
          <a:srcRect/>
          <a:stretch>
            <a:fillRect/>
          </a:stretch>
        </p:blipFill>
        <p:spPr>
          <a:xfrm>
            <a:off x="685800" y="685800"/>
            <a:ext cx="7515225" cy="51847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endParaRPr lang="en-US" smtClean="0"/>
          </a:p>
        </p:txBody>
      </p:sp>
      <p:pic>
        <p:nvPicPr>
          <p:cNvPr id="40962" name="Content Placeholder 6"/>
          <p:cNvPicPr>
            <a:picLocks noGrp="1" noChangeAspect="1"/>
          </p:cNvPicPr>
          <p:nvPr>
            <p:ph idx="1"/>
          </p:nvPr>
        </p:nvPicPr>
        <p:blipFill>
          <a:blip r:embed="rId3"/>
          <a:srcRect/>
          <a:stretch>
            <a:fillRect/>
          </a:stretch>
        </p:blipFill>
        <p:spPr>
          <a:xfrm>
            <a:off x="762000" y="685800"/>
            <a:ext cx="7578725" cy="5256213"/>
          </a:xfrm>
        </p:spPr>
      </p:pic>
      <p:sp>
        <p:nvSpPr>
          <p:cNvPr id="40963" name="Date Placeholder 3"/>
          <p:cNvSpPr>
            <a:spLocks noGrp="1"/>
          </p:cNvSpPr>
          <p:nvPr>
            <p:ph type="dt" sz="quarter" idx="10"/>
          </p:nvPr>
        </p:nvSpPr>
        <p:spPr>
          <a:noFill/>
          <a:ln>
            <a:miter lim="800000"/>
            <a:headEnd/>
            <a:tailEnd/>
          </a:ln>
        </p:spPr>
        <p:txBody>
          <a:bodyPr/>
          <a:lstStyle/>
          <a:p>
            <a:r>
              <a:rPr lang="en-US"/>
              <a:t>September 2010</a:t>
            </a:r>
          </a:p>
        </p:txBody>
      </p:sp>
      <p:sp>
        <p:nvSpPr>
          <p:cNvPr id="40964"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40965" name="Slide Number Placeholder 5"/>
          <p:cNvSpPr>
            <a:spLocks noGrp="1"/>
          </p:cNvSpPr>
          <p:nvPr>
            <p:ph type="sldNum" sz="quarter" idx="12"/>
          </p:nvPr>
        </p:nvSpPr>
        <p:spPr>
          <a:noFill/>
          <a:ln>
            <a:miter lim="800000"/>
            <a:headEnd/>
            <a:tailEnd/>
          </a:ln>
        </p:spPr>
        <p:txBody>
          <a:bodyPr/>
          <a:lstStyle/>
          <a:p>
            <a:r>
              <a:rPr lang="en-US" smtClean="0"/>
              <a:t>Slide </a:t>
            </a:r>
            <a:fld id="{C086F01C-5BE5-4A5B-84BC-DFE4B0F68E1B}"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endParaRPr lang="en-US" smtClean="0"/>
          </a:p>
        </p:txBody>
      </p:sp>
      <p:pic>
        <p:nvPicPr>
          <p:cNvPr id="43010" name="Content Placeholder 6"/>
          <p:cNvPicPr>
            <a:picLocks noGrp="1" noChangeAspect="1"/>
          </p:cNvPicPr>
          <p:nvPr>
            <p:ph idx="1"/>
          </p:nvPr>
        </p:nvPicPr>
        <p:blipFill>
          <a:blip r:embed="rId3"/>
          <a:srcRect/>
          <a:stretch>
            <a:fillRect/>
          </a:stretch>
        </p:blipFill>
        <p:spPr>
          <a:xfrm>
            <a:off x="838200" y="685800"/>
            <a:ext cx="7543800" cy="5211763"/>
          </a:xfrm>
        </p:spPr>
      </p:pic>
      <p:sp>
        <p:nvSpPr>
          <p:cNvPr id="43011" name="Date Placeholder 3"/>
          <p:cNvSpPr>
            <a:spLocks noGrp="1"/>
          </p:cNvSpPr>
          <p:nvPr>
            <p:ph type="dt" sz="quarter" idx="10"/>
          </p:nvPr>
        </p:nvSpPr>
        <p:spPr>
          <a:noFill/>
          <a:ln>
            <a:miter lim="800000"/>
            <a:headEnd/>
            <a:tailEnd/>
          </a:ln>
        </p:spPr>
        <p:txBody>
          <a:bodyPr/>
          <a:lstStyle/>
          <a:p>
            <a:r>
              <a:rPr lang="en-US"/>
              <a:t>September 2010</a:t>
            </a:r>
          </a:p>
        </p:txBody>
      </p:sp>
      <p:sp>
        <p:nvSpPr>
          <p:cNvPr id="43012"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43013" name="Slide Number Placeholder 5"/>
          <p:cNvSpPr>
            <a:spLocks noGrp="1"/>
          </p:cNvSpPr>
          <p:nvPr>
            <p:ph type="sldNum" sz="quarter" idx="12"/>
          </p:nvPr>
        </p:nvSpPr>
        <p:spPr>
          <a:noFill/>
          <a:ln>
            <a:miter lim="800000"/>
            <a:headEnd/>
            <a:tailEnd/>
          </a:ln>
        </p:spPr>
        <p:txBody>
          <a:bodyPr/>
          <a:lstStyle/>
          <a:p>
            <a:r>
              <a:rPr lang="en-US" smtClean="0"/>
              <a:t>Slide </a:t>
            </a:r>
            <a:fld id="{EA1BBAD2-56D2-449B-AEF2-A8C00FD0B2B3}" type="slidenum">
              <a:rPr lang="en-US" smtClean="0"/>
              <a:pPr/>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Meeting governance September 1999</a:t>
            </a:r>
          </a:p>
        </p:txBody>
      </p:sp>
      <p:pic>
        <p:nvPicPr>
          <p:cNvPr id="45058" name="Content Placeholder 6"/>
          <p:cNvPicPr>
            <a:picLocks noGrp="1" noChangeAspect="1"/>
          </p:cNvPicPr>
          <p:nvPr>
            <p:ph idx="1"/>
          </p:nvPr>
        </p:nvPicPr>
        <p:blipFill>
          <a:blip r:embed="rId3"/>
          <a:srcRect/>
          <a:stretch>
            <a:fillRect/>
          </a:stretch>
        </p:blipFill>
        <p:spPr>
          <a:xfrm>
            <a:off x="1066800" y="1524000"/>
            <a:ext cx="7124700" cy="4749800"/>
          </a:xfrm>
        </p:spPr>
      </p:pic>
      <p:sp>
        <p:nvSpPr>
          <p:cNvPr id="45059" name="Date Placeholder 3"/>
          <p:cNvSpPr>
            <a:spLocks noGrp="1"/>
          </p:cNvSpPr>
          <p:nvPr>
            <p:ph type="dt" sz="quarter" idx="10"/>
          </p:nvPr>
        </p:nvSpPr>
        <p:spPr>
          <a:noFill/>
          <a:ln>
            <a:miter lim="800000"/>
            <a:headEnd/>
            <a:tailEnd/>
          </a:ln>
        </p:spPr>
        <p:txBody>
          <a:bodyPr/>
          <a:lstStyle/>
          <a:p>
            <a:r>
              <a:rPr lang="en-US"/>
              <a:t>September 2010</a:t>
            </a:r>
          </a:p>
        </p:txBody>
      </p:sp>
      <p:sp>
        <p:nvSpPr>
          <p:cNvPr id="45060"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45061" name="Slide Number Placeholder 5"/>
          <p:cNvSpPr>
            <a:spLocks noGrp="1"/>
          </p:cNvSpPr>
          <p:nvPr>
            <p:ph type="sldNum" sz="quarter" idx="12"/>
          </p:nvPr>
        </p:nvSpPr>
        <p:spPr>
          <a:noFill/>
          <a:ln>
            <a:miter lim="800000"/>
            <a:headEnd/>
            <a:tailEnd/>
          </a:ln>
        </p:spPr>
        <p:txBody>
          <a:bodyPr/>
          <a:lstStyle/>
          <a:p>
            <a:r>
              <a:rPr lang="en-US" smtClean="0"/>
              <a:t>Slide </a:t>
            </a:r>
            <a:fld id="{1222D2D0-6FB1-4E5E-83B0-3458B76C402E}"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t>Social at which the flash cards were stolen</a:t>
            </a:r>
          </a:p>
        </p:txBody>
      </p:sp>
      <p:pic>
        <p:nvPicPr>
          <p:cNvPr id="47106" name="Content Placeholder 6"/>
          <p:cNvPicPr>
            <a:picLocks noGrp="1" noChangeAspect="1"/>
          </p:cNvPicPr>
          <p:nvPr>
            <p:ph idx="1"/>
          </p:nvPr>
        </p:nvPicPr>
        <p:blipFill>
          <a:blip r:embed="rId3"/>
          <a:srcRect/>
          <a:stretch>
            <a:fillRect/>
          </a:stretch>
        </p:blipFill>
        <p:spPr>
          <a:xfrm>
            <a:off x="838200" y="1447800"/>
            <a:ext cx="7467600" cy="4978400"/>
          </a:xfrm>
        </p:spPr>
      </p:pic>
      <p:sp>
        <p:nvSpPr>
          <p:cNvPr id="47107" name="Date Placeholder 3"/>
          <p:cNvSpPr>
            <a:spLocks noGrp="1"/>
          </p:cNvSpPr>
          <p:nvPr>
            <p:ph type="dt" sz="quarter" idx="10"/>
          </p:nvPr>
        </p:nvSpPr>
        <p:spPr>
          <a:noFill/>
          <a:ln>
            <a:miter lim="800000"/>
            <a:headEnd/>
            <a:tailEnd/>
          </a:ln>
        </p:spPr>
        <p:txBody>
          <a:bodyPr/>
          <a:lstStyle/>
          <a:p>
            <a:r>
              <a:rPr lang="en-US"/>
              <a:t>September 2010</a:t>
            </a:r>
          </a:p>
        </p:txBody>
      </p:sp>
      <p:sp>
        <p:nvSpPr>
          <p:cNvPr id="47108"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47109" name="Slide Number Placeholder 5"/>
          <p:cNvSpPr>
            <a:spLocks noGrp="1"/>
          </p:cNvSpPr>
          <p:nvPr>
            <p:ph type="sldNum" sz="quarter" idx="12"/>
          </p:nvPr>
        </p:nvSpPr>
        <p:spPr>
          <a:noFill/>
          <a:ln>
            <a:miter lim="800000"/>
            <a:headEnd/>
            <a:tailEnd/>
          </a:ln>
        </p:spPr>
        <p:txBody>
          <a:bodyPr/>
          <a:lstStyle/>
          <a:p>
            <a:r>
              <a:rPr lang="en-US" smtClean="0"/>
              <a:t>Slide </a:t>
            </a:r>
            <a:fld id="{A98CE28D-0A7B-48D3-B1F4-37797FB17A68}"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Meeting governance</a:t>
            </a:r>
          </a:p>
        </p:txBody>
      </p:sp>
      <p:pic>
        <p:nvPicPr>
          <p:cNvPr id="49154" name="Content Placeholder 6"/>
          <p:cNvPicPr>
            <a:picLocks noGrp="1" noChangeAspect="1"/>
          </p:cNvPicPr>
          <p:nvPr>
            <p:ph idx="1"/>
          </p:nvPr>
        </p:nvPicPr>
        <p:blipFill>
          <a:blip r:embed="rId3"/>
          <a:srcRect/>
          <a:stretch>
            <a:fillRect/>
          </a:stretch>
        </p:blipFill>
        <p:spPr>
          <a:xfrm>
            <a:off x="2057400" y="2209800"/>
            <a:ext cx="5083175" cy="4114800"/>
          </a:xfrm>
        </p:spPr>
      </p:pic>
      <p:sp>
        <p:nvSpPr>
          <p:cNvPr id="49155" name="Date Placeholder 3"/>
          <p:cNvSpPr>
            <a:spLocks noGrp="1"/>
          </p:cNvSpPr>
          <p:nvPr>
            <p:ph type="dt" sz="quarter" idx="10"/>
          </p:nvPr>
        </p:nvSpPr>
        <p:spPr>
          <a:noFill/>
          <a:ln>
            <a:miter lim="800000"/>
            <a:headEnd/>
            <a:tailEnd/>
          </a:ln>
        </p:spPr>
        <p:txBody>
          <a:bodyPr/>
          <a:lstStyle/>
          <a:p>
            <a:r>
              <a:rPr lang="en-US"/>
              <a:t>September 2010</a:t>
            </a:r>
          </a:p>
        </p:txBody>
      </p:sp>
      <p:sp>
        <p:nvSpPr>
          <p:cNvPr id="49156"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49157" name="Slide Number Placeholder 5"/>
          <p:cNvSpPr>
            <a:spLocks noGrp="1"/>
          </p:cNvSpPr>
          <p:nvPr>
            <p:ph type="sldNum" sz="quarter" idx="12"/>
          </p:nvPr>
        </p:nvSpPr>
        <p:spPr>
          <a:noFill/>
          <a:ln>
            <a:miter lim="800000"/>
            <a:headEnd/>
            <a:tailEnd/>
          </a:ln>
        </p:spPr>
        <p:txBody>
          <a:bodyPr/>
          <a:lstStyle/>
          <a:p>
            <a:r>
              <a:rPr lang="en-US" smtClean="0"/>
              <a:t>Slide </a:t>
            </a:r>
            <a:fld id="{93A3F184-93B9-4A57-A359-B85EFAACE097}" type="slidenum">
              <a:rPr lang="en-US" smtClean="0"/>
              <a:pPr/>
              <a:t>17</a:t>
            </a:fld>
            <a:endParaRPr lang="en-US" smtClean="0"/>
          </a:p>
        </p:txBody>
      </p:sp>
      <p:sp>
        <p:nvSpPr>
          <p:cNvPr id="49158" name="TextBox 7"/>
          <p:cNvSpPr txBox="1">
            <a:spLocks noChangeArrowheads="1"/>
          </p:cNvSpPr>
          <p:nvPr/>
        </p:nvSpPr>
        <p:spPr bwMode="auto">
          <a:xfrm>
            <a:off x="2971800" y="1404938"/>
            <a:ext cx="3011488" cy="708025"/>
          </a:xfrm>
          <a:prstGeom prst="rect">
            <a:avLst/>
          </a:prstGeom>
          <a:noFill/>
          <a:ln w="9525">
            <a:noFill/>
            <a:miter lim="800000"/>
            <a:headEnd/>
            <a:tailEnd/>
          </a:ln>
        </p:spPr>
        <p:txBody>
          <a:bodyPr wrap="none">
            <a:spAutoFit/>
          </a:bodyPr>
          <a:lstStyle/>
          <a:p>
            <a:pPr eaLnBrk="0" hangingPunct="0"/>
            <a:r>
              <a:rPr lang="en-US" sz="4000"/>
              <a:t>Voting tokens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t>Meeting governance</a:t>
            </a:r>
            <a:br>
              <a:rPr lang="en-US" smtClean="0"/>
            </a:br>
            <a:r>
              <a:rPr lang="en-US" smtClean="0"/>
              <a:t>Document rules</a:t>
            </a:r>
          </a:p>
        </p:txBody>
      </p:sp>
      <p:sp>
        <p:nvSpPr>
          <p:cNvPr id="51202" name="Content Placeholder 2"/>
          <p:cNvSpPr>
            <a:spLocks noGrp="1"/>
          </p:cNvSpPr>
          <p:nvPr>
            <p:ph idx="1"/>
          </p:nvPr>
        </p:nvSpPr>
        <p:spPr>
          <a:xfrm>
            <a:off x="685800" y="1676400"/>
            <a:ext cx="7772400" cy="4419600"/>
          </a:xfrm>
        </p:spPr>
        <p:txBody>
          <a:bodyPr/>
          <a:lstStyle/>
          <a:p>
            <a:pPr eaLnBrk="1" hangingPunct="1"/>
            <a:r>
              <a:rPr lang="en-US" smtClean="0"/>
              <a:t>Very strict rules for documents</a:t>
            </a:r>
          </a:p>
        </p:txBody>
      </p:sp>
      <p:sp>
        <p:nvSpPr>
          <p:cNvPr id="51203" name="Date Placeholder 3"/>
          <p:cNvSpPr>
            <a:spLocks noGrp="1"/>
          </p:cNvSpPr>
          <p:nvPr>
            <p:ph type="dt" sz="quarter" idx="10"/>
          </p:nvPr>
        </p:nvSpPr>
        <p:spPr>
          <a:noFill/>
          <a:ln>
            <a:miter lim="800000"/>
            <a:headEnd/>
            <a:tailEnd/>
          </a:ln>
        </p:spPr>
        <p:txBody>
          <a:bodyPr/>
          <a:lstStyle/>
          <a:p>
            <a:r>
              <a:rPr lang="en-US"/>
              <a:t>September 2010</a:t>
            </a:r>
          </a:p>
        </p:txBody>
      </p:sp>
      <p:sp>
        <p:nvSpPr>
          <p:cNvPr id="51204"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51205" name="Slide Number Placeholder 5"/>
          <p:cNvSpPr>
            <a:spLocks noGrp="1"/>
          </p:cNvSpPr>
          <p:nvPr>
            <p:ph type="sldNum" sz="quarter" idx="12"/>
          </p:nvPr>
        </p:nvSpPr>
        <p:spPr>
          <a:noFill/>
          <a:ln>
            <a:miter lim="800000"/>
            <a:headEnd/>
            <a:tailEnd/>
          </a:ln>
        </p:spPr>
        <p:txBody>
          <a:bodyPr/>
          <a:lstStyle/>
          <a:p>
            <a:r>
              <a:rPr lang="en-US" smtClean="0"/>
              <a:t>Slide </a:t>
            </a:r>
            <a:fld id="{1A873B65-5F9C-4F71-9280-0333B06B5D10}" type="slidenum">
              <a:rPr lang="en-US" smtClean="0"/>
              <a:pPr/>
              <a:t>18</a:t>
            </a:fld>
            <a:endParaRPr lang="en-US" smtClean="0"/>
          </a:p>
        </p:txBody>
      </p:sp>
      <p:pic>
        <p:nvPicPr>
          <p:cNvPr id="51206" name="Picture 6"/>
          <p:cNvPicPr>
            <a:picLocks noChangeAspect="1"/>
          </p:cNvPicPr>
          <p:nvPr/>
        </p:nvPicPr>
        <p:blipFill>
          <a:blip r:embed="rId3"/>
          <a:srcRect/>
          <a:stretch>
            <a:fillRect/>
          </a:stretch>
        </p:blipFill>
        <p:spPr bwMode="auto">
          <a:xfrm>
            <a:off x="304800" y="2057400"/>
            <a:ext cx="8770938" cy="430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Number of copies to be brought for submissions</a:t>
            </a:r>
          </a:p>
        </p:txBody>
      </p:sp>
      <p:sp>
        <p:nvSpPr>
          <p:cNvPr id="53250" name="Content Placeholder 2"/>
          <p:cNvSpPr>
            <a:spLocks noGrp="1"/>
          </p:cNvSpPr>
          <p:nvPr>
            <p:ph idx="1"/>
          </p:nvPr>
        </p:nvSpPr>
        <p:spPr/>
        <p:txBody>
          <a:bodyPr/>
          <a:lstStyle/>
          <a:p>
            <a:endParaRPr lang="en-US" smtClean="0"/>
          </a:p>
        </p:txBody>
      </p:sp>
      <p:sp>
        <p:nvSpPr>
          <p:cNvPr id="53251" name="Date Placeholder 3"/>
          <p:cNvSpPr>
            <a:spLocks noGrp="1"/>
          </p:cNvSpPr>
          <p:nvPr>
            <p:ph type="dt" sz="quarter" idx="10"/>
          </p:nvPr>
        </p:nvSpPr>
        <p:spPr>
          <a:noFill/>
          <a:ln>
            <a:miter lim="800000"/>
            <a:headEnd/>
            <a:tailEnd/>
          </a:ln>
        </p:spPr>
        <p:txBody>
          <a:bodyPr/>
          <a:lstStyle/>
          <a:p>
            <a:r>
              <a:rPr lang="en-US"/>
              <a:t>September 2010</a:t>
            </a:r>
          </a:p>
        </p:txBody>
      </p:sp>
      <p:sp>
        <p:nvSpPr>
          <p:cNvPr id="53252"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53253" name="Slide Number Placeholder 5"/>
          <p:cNvSpPr>
            <a:spLocks noGrp="1"/>
          </p:cNvSpPr>
          <p:nvPr>
            <p:ph type="sldNum" sz="quarter" idx="12"/>
          </p:nvPr>
        </p:nvSpPr>
        <p:spPr>
          <a:noFill/>
          <a:ln>
            <a:miter lim="800000"/>
            <a:headEnd/>
            <a:tailEnd/>
          </a:ln>
        </p:spPr>
        <p:txBody>
          <a:bodyPr/>
          <a:lstStyle/>
          <a:p>
            <a:r>
              <a:rPr lang="en-US" smtClean="0"/>
              <a:t>Slide </a:t>
            </a:r>
            <a:fld id="{94660FA1-D385-47B7-B787-27BC43A6A401}" type="slidenum">
              <a:rPr lang="en-US" smtClean="0"/>
              <a:pPr/>
              <a:t>19</a:t>
            </a:fld>
            <a:endParaRPr lang="en-US" smtClean="0"/>
          </a:p>
        </p:txBody>
      </p:sp>
      <p:pic>
        <p:nvPicPr>
          <p:cNvPr id="53254" name="Picture 2"/>
          <p:cNvPicPr>
            <a:picLocks noChangeAspect="1" noChangeArrowheads="1"/>
          </p:cNvPicPr>
          <p:nvPr/>
        </p:nvPicPr>
        <p:blipFill>
          <a:blip r:embed="rId3"/>
          <a:srcRect/>
          <a:stretch>
            <a:fillRect/>
          </a:stretch>
        </p:blipFill>
        <p:spPr bwMode="auto">
          <a:xfrm>
            <a:off x="571500" y="1611313"/>
            <a:ext cx="8229600" cy="4786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Date Placeholder 3"/>
          <p:cNvSpPr>
            <a:spLocks noGrp="1"/>
          </p:cNvSpPr>
          <p:nvPr>
            <p:ph type="dt" sz="quarter" idx="10"/>
          </p:nvPr>
        </p:nvSpPr>
        <p:spPr>
          <a:noFill/>
          <a:ln>
            <a:miter lim="800000"/>
            <a:headEnd/>
            <a:tailEnd/>
          </a:ln>
        </p:spPr>
        <p:txBody>
          <a:bodyPr/>
          <a:lstStyle/>
          <a:p>
            <a:r>
              <a:rPr lang="en-US"/>
              <a:t>September 2010</a:t>
            </a:r>
          </a:p>
        </p:txBody>
      </p:sp>
      <p:sp>
        <p:nvSpPr>
          <p:cNvPr id="18434"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18435" name="Slide Number Placeholder 5"/>
          <p:cNvSpPr>
            <a:spLocks noGrp="1"/>
          </p:cNvSpPr>
          <p:nvPr>
            <p:ph type="sldNum" sz="quarter" idx="12"/>
          </p:nvPr>
        </p:nvSpPr>
        <p:spPr>
          <a:noFill/>
          <a:ln>
            <a:miter lim="800000"/>
            <a:headEnd/>
            <a:tailEnd/>
          </a:ln>
        </p:spPr>
        <p:txBody>
          <a:bodyPr/>
          <a:lstStyle/>
          <a:p>
            <a:r>
              <a:rPr lang="en-US" smtClean="0"/>
              <a:t>Slide </a:t>
            </a:r>
            <a:fld id="{D6C0C004-AE4F-4804-A7F0-9D934FA5A59E}" type="slidenum">
              <a:rPr lang="en-US" smtClean="0"/>
              <a:pPr/>
              <a:t>2</a:t>
            </a:fld>
            <a:endParaRPr lang="en-US" smtClean="0"/>
          </a:p>
        </p:txBody>
      </p:sp>
      <p:sp>
        <p:nvSpPr>
          <p:cNvPr id="18436" name="Rectangle 2"/>
          <p:cNvSpPr>
            <a:spLocks noGrp="1" noChangeArrowheads="1"/>
          </p:cNvSpPr>
          <p:nvPr>
            <p:ph type="title"/>
          </p:nvPr>
        </p:nvSpPr>
        <p:spPr/>
        <p:txBody>
          <a:bodyPr/>
          <a:lstStyle/>
          <a:p>
            <a:pPr eaLnBrk="1" hangingPunct="1"/>
            <a:r>
              <a:rPr lang="en-US" smtClean="0"/>
              <a:t>Abstract</a:t>
            </a:r>
          </a:p>
        </p:txBody>
      </p:sp>
      <p:sp>
        <p:nvSpPr>
          <p:cNvPr id="18437" name="Rectangle 3"/>
          <p:cNvSpPr>
            <a:spLocks noGrp="1" noChangeArrowheads="1"/>
          </p:cNvSpPr>
          <p:nvPr>
            <p:ph type="body" idx="1"/>
          </p:nvPr>
        </p:nvSpPr>
        <p:spPr/>
        <p:txBody>
          <a:bodyPr/>
          <a:lstStyle/>
          <a:p>
            <a:pPr algn="ctr" eaLnBrk="1" hangingPunct="1">
              <a:buFontTx/>
              <a:buNone/>
            </a:pPr>
            <a:r>
              <a:rPr lang="en-US" smtClean="0"/>
              <a:t>Interesting facts observed during the two decades of the continuing existence of the IEEE 802.11 Standards Working Group for Wireless LANs.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t>Document distribution</a:t>
            </a:r>
            <a:br>
              <a:rPr lang="en-US" smtClean="0"/>
            </a:br>
            <a:r>
              <a:rPr lang="en-US" smtClean="0"/>
              <a:t>during meeting, paper</a:t>
            </a:r>
          </a:p>
        </p:txBody>
      </p:sp>
      <p:sp>
        <p:nvSpPr>
          <p:cNvPr id="55298" name="Date Placeholder 3"/>
          <p:cNvSpPr>
            <a:spLocks noGrp="1"/>
          </p:cNvSpPr>
          <p:nvPr>
            <p:ph type="dt" sz="quarter" idx="10"/>
          </p:nvPr>
        </p:nvSpPr>
        <p:spPr>
          <a:noFill/>
          <a:ln>
            <a:miter lim="800000"/>
            <a:headEnd/>
            <a:tailEnd/>
          </a:ln>
        </p:spPr>
        <p:txBody>
          <a:bodyPr/>
          <a:lstStyle/>
          <a:p>
            <a:r>
              <a:rPr lang="en-US"/>
              <a:t>September 2010</a:t>
            </a:r>
          </a:p>
        </p:txBody>
      </p:sp>
      <p:sp>
        <p:nvSpPr>
          <p:cNvPr id="55299"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55300" name="Slide Number Placeholder 5"/>
          <p:cNvSpPr>
            <a:spLocks noGrp="1"/>
          </p:cNvSpPr>
          <p:nvPr>
            <p:ph type="sldNum" sz="quarter" idx="12"/>
          </p:nvPr>
        </p:nvSpPr>
        <p:spPr>
          <a:noFill/>
          <a:ln>
            <a:miter lim="800000"/>
            <a:headEnd/>
            <a:tailEnd/>
          </a:ln>
        </p:spPr>
        <p:txBody>
          <a:bodyPr/>
          <a:lstStyle/>
          <a:p>
            <a:r>
              <a:rPr lang="en-US" smtClean="0"/>
              <a:t>Slide </a:t>
            </a:r>
            <a:fld id="{7BD2B51A-652B-400E-84FF-F1BA665EF19B}" type="slidenum">
              <a:rPr lang="en-US" smtClean="0"/>
              <a:pPr/>
              <a:t>20</a:t>
            </a:fld>
            <a:endParaRPr lang="en-US" smtClean="0"/>
          </a:p>
        </p:txBody>
      </p:sp>
      <p:pic>
        <p:nvPicPr>
          <p:cNvPr id="55301" name="Content Placeholder 10"/>
          <p:cNvPicPr>
            <a:picLocks noGrp="1" noChangeAspect="1"/>
          </p:cNvPicPr>
          <p:nvPr>
            <p:ph idx="1"/>
          </p:nvPr>
        </p:nvPicPr>
        <p:blipFill>
          <a:blip r:embed="rId3"/>
          <a:srcRect/>
          <a:stretch>
            <a:fillRect/>
          </a:stretch>
        </p:blipFill>
        <p:spPr>
          <a:xfrm>
            <a:off x="971550" y="2200275"/>
            <a:ext cx="7200900" cy="367665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endParaRPr lang="en-US" smtClean="0"/>
          </a:p>
        </p:txBody>
      </p:sp>
      <p:sp>
        <p:nvSpPr>
          <p:cNvPr id="57346" name="Content Placeholder 2"/>
          <p:cNvSpPr>
            <a:spLocks noGrp="1"/>
          </p:cNvSpPr>
          <p:nvPr>
            <p:ph idx="1"/>
          </p:nvPr>
        </p:nvSpPr>
        <p:spPr/>
        <p:txBody>
          <a:bodyPr/>
          <a:lstStyle/>
          <a:p>
            <a:pPr eaLnBrk="1" hangingPunct="1"/>
            <a:endParaRPr lang="en-US" smtClean="0"/>
          </a:p>
        </p:txBody>
      </p:sp>
      <p:sp>
        <p:nvSpPr>
          <p:cNvPr id="57347" name="Date Placeholder 3"/>
          <p:cNvSpPr>
            <a:spLocks noGrp="1"/>
          </p:cNvSpPr>
          <p:nvPr>
            <p:ph type="dt" sz="quarter" idx="10"/>
          </p:nvPr>
        </p:nvSpPr>
        <p:spPr>
          <a:noFill/>
          <a:ln>
            <a:miter lim="800000"/>
            <a:headEnd/>
            <a:tailEnd/>
          </a:ln>
        </p:spPr>
        <p:txBody>
          <a:bodyPr/>
          <a:lstStyle/>
          <a:p>
            <a:r>
              <a:rPr lang="en-US"/>
              <a:t>September 2010</a:t>
            </a:r>
          </a:p>
        </p:txBody>
      </p:sp>
      <p:sp>
        <p:nvSpPr>
          <p:cNvPr id="57348"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57349" name="Slide Number Placeholder 5"/>
          <p:cNvSpPr>
            <a:spLocks noGrp="1"/>
          </p:cNvSpPr>
          <p:nvPr>
            <p:ph type="sldNum" sz="quarter" idx="12"/>
          </p:nvPr>
        </p:nvSpPr>
        <p:spPr>
          <a:noFill/>
          <a:ln>
            <a:miter lim="800000"/>
            <a:headEnd/>
            <a:tailEnd/>
          </a:ln>
        </p:spPr>
        <p:txBody>
          <a:bodyPr/>
          <a:lstStyle/>
          <a:p>
            <a:r>
              <a:rPr lang="en-US" smtClean="0"/>
              <a:t>Slide </a:t>
            </a:r>
            <a:fld id="{79E0D0E9-D3CE-4030-8856-745FBB3DE8DA}" type="slidenum">
              <a:rPr lang="en-US" smtClean="0"/>
              <a:pPr/>
              <a:t>21</a:t>
            </a:fld>
            <a:endParaRPr lang="en-US" smtClean="0"/>
          </a:p>
        </p:txBody>
      </p:sp>
      <p:pic>
        <p:nvPicPr>
          <p:cNvPr id="57350" name="Picture 2"/>
          <p:cNvPicPr>
            <a:picLocks noChangeAspect="1" noChangeArrowheads="1"/>
          </p:cNvPicPr>
          <p:nvPr/>
        </p:nvPicPr>
        <p:blipFill>
          <a:blip r:embed="rId3"/>
          <a:srcRect/>
          <a:stretch>
            <a:fillRect/>
          </a:stretch>
        </p:blipFill>
        <p:spPr bwMode="auto">
          <a:xfrm>
            <a:off x="838200" y="685800"/>
            <a:ext cx="7467600" cy="563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endParaRPr lang="en-US" smtClean="0"/>
          </a:p>
        </p:txBody>
      </p:sp>
      <p:sp>
        <p:nvSpPr>
          <p:cNvPr id="59394" name="Content Placeholder 2"/>
          <p:cNvSpPr>
            <a:spLocks noGrp="1"/>
          </p:cNvSpPr>
          <p:nvPr>
            <p:ph idx="1"/>
          </p:nvPr>
        </p:nvSpPr>
        <p:spPr/>
        <p:txBody>
          <a:bodyPr/>
          <a:lstStyle/>
          <a:p>
            <a:pPr eaLnBrk="1" hangingPunct="1"/>
            <a:endParaRPr lang="en-US" smtClean="0"/>
          </a:p>
        </p:txBody>
      </p:sp>
      <p:sp>
        <p:nvSpPr>
          <p:cNvPr id="59395" name="Date Placeholder 3"/>
          <p:cNvSpPr>
            <a:spLocks noGrp="1"/>
          </p:cNvSpPr>
          <p:nvPr>
            <p:ph type="dt" sz="quarter" idx="10"/>
          </p:nvPr>
        </p:nvSpPr>
        <p:spPr>
          <a:noFill/>
          <a:ln>
            <a:miter lim="800000"/>
            <a:headEnd/>
            <a:tailEnd/>
          </a:ln>
        </p:spPr>
        <p:txBody>
          <a:bodyPr/>
          <a:lstStyle/>
          <a:p>
            <a:r>
              <a:rPr lang="en-US"/>
              <a:t>September 2010</a:t>
            </a:r>
          </a:p>
        </p:txBody>
      </p:sp>
      <p:sp>
        <p:nvSpPr>
          <p:cNvPr id="59396"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59397" name="Slide Number Placeholder 5"/>
          <p:cNvSpPr>
            <a:spLocks noGrp="1"/>
          </p:cNvSpPr>
          <p:nvPr>
            <p:ph type="sldNum" sz="quarter" idx="12"/>
          </p:nvPr>
        </p:nvSpPr>
        <p:spPr>
          <a:noFill/>
          <a:ln>
            <a:miter lim="800000"/>
            <a:headEnd/>
            <a:tailEnd/>
          </a:ln>
        </p:spPr>
        <p:txBody>
          <a:bodyPr/>
          <a:lstStyle/>
          <a:p>
            <a:r>
              <a:rPr lang="en-US" smtClean="0"/>
              <a:t>Slide </a:t>
            </a:r>
            <a:fld id="{F10EEB3A-94FB-4D9A-87BD-184131AF5E6D}" type="slidenum">
              <a:rPr lang="en-US" smtClean="0"/>
              <a:pPr/>
              <a:t>22</a:t>
            </a:fld>
            <a:endParaRPr lang="en-US" smtClean="0"/>
          </a:p>
        </p:txBody>
      </p:sp>
      <p:pic>
        <p:nvPicPr>
          <p:cNvPr id="59398" name="Picture 2"/>
          <p:cNvPicPr>
            <a:picLocks noChangeAspect="1" noChangeArrowheads="1"/>
          </p:cNvPicPr>
          <p:nvPr/>
        </p:nvPicPr>
        <p:blipFill>
          <a:blip r:embed="rId3"/>
          <a:srcRect/>
          <a:stretch>
            <a:fillRect/>
          </a:stretch>
        </p:blipFill>
        <p:spPr bwMode="auto">
          <a:xfrm>
            <a:off x="838200" y="762000"/>
            <a:ext cx="7545388" cy="558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ChangeAspect="1" noChangeArrowheads="1"/>
          </p:cNvPicPr>
          <p:nvPr/>
        </p:nvPicPr>
        <p:blipFill>
          <a:blip r:embed="rId3"/>
          <a:srcRect/>
          <a:stretch>
            <a:fillRect/>
          </a:stretch>
        </p:blipFill>
        <p:spPr bwMode="auto">
          <a:xfrm>
            <a:off x="571500" y="1611313"/>
            <a:ext cx="8229600" cy="4786312"/>
          </a:xfrm>
          <a:prstGeom prst="rect">
            <a:avLst/>
          </a:prstGeom>
          <a:noFill/>
          <a:ln w="9525">
            <a:noFill/>
            <a:miter lim="800000"/>
            <a:headEnd/>
            <a:tailEnd/>
          </a:ln>
        </p:spPr>
      </p:pic>
      <p:sp>
        <p:nvSpPr>
          <p:cNvPr id="61442" name="Title 1"/>
          <p:cNvSpPr>
            <a:spLocks noGrp="1"/>
          </p:cNvSpPr>
          <p:nvPr>
            <p:ph type="title"/>
          </p:nvPr>
        </p:nvSpPr>
        <p:spPr/>
        <p:txBody>
          <a:bodyPr/>
          <a:lstStyle/>
          <a:p>
            <a:r>
              <a:rPr lang="en-US" smtClean="0"/>
              <a:t>Other means of information dissemination</a:t>
            </a:r>
          </a:p>
        </p:txBody>
      </p:sp>
      <p:sp>
        <p:nvSpPr>
          <p:cNvPr id="61443" name="Content Placeholder 2"/>
          <p:cNvSpPr>
            <a:spLocks noGrp="1"/>
          </p:cNvSpPr>
          <p:nvPr>
            <p:ph idx="1"/>
          </p:nvPr>
        </p:nvSpPr>
        <p:spPr/>
        <p:txBody>
          <a:bodyPr/>
          <a:lstStyle/>
          <a:p>
            <a:endParaRPr lang="en-US" smtClean="0"/>
          </a:p>
        </p:txBody>
      </p:sp>
      <p:sp>
        <p:nvSpPr>
          <p:cNvPr id="61444" name="Date Placeholder 3"/>
          <p:cNvSpPr>
            <a:spLocks noGrp="1"/>
          </p:cNvSpPr>
          <p:nvPr>
            <p:ph type="dt" sz="quarter" idx="10"/>
          </p:nvPr>
        </p:nvSpPr>
        <p:spPr>
          <a:noFill/>
          <a:ln>
            <a:miter lim="800000"/>
            <a:headEnd/>
            <a:tailEnd/>
          </a:ln>
        </p:spPr>
        <p:txBody>
          <a:bodyPr/>
          <a:lstStyle/>
          <a:p>
            <a:r>
              <a:rPr lang="en-US"/>
              <a:t>September 2010</a:t>
            </a:r>
          </a:p>
        </p:txBody>
      </p:sp>
      <p:sp>
        <p:nvSpPr>
          <p:cNvPr id="61445"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61446" name="Slide Number Placeholder 5"/>
          <p:cNvSpPr>
            <a:spLocks noGrp="1"/>
          </p:cNvSpPr>
          <p:nvPr>
            <p:ph type="sldNum" sz="quarter" idx="12"/>
          </p:nvPr>
        </p:nvSpPr>
        <p:spPr>
          <a:noFill/>
          <a:ln>
            <a:miter lim="800000"/>
            <a:headEnd/>
            <a:tailEnd/>
          </a:ln>
        </p:spPr>
        <p:txBody>
          <a:bodyPr/>
          <a:lstStyle/>
          <a:p>
            <a:r>
              <a:rPr lang="en-US" smtClean="0"/>
              <a:t>Slide </a:t>
            </a:r>
            <a:fld id="{88FF9991-1A3B-4D02-9541-5B00B05128EC}" type="slidenum">
              <a:rPr lang="en-US" smtClean="0"/>
              <a:pPr/>
              <a:t>23</a:t>
            </a:fld>
            <a:endParaRPr lang="en-US" smtClean="0"/>
          </a:p>
        </p:txBody>
      </p:sp>
      <p:sp>
        <p:nvSpPr>
          <p:cNvPr id="61447" name="TextBox 6"/>
          <p:cNvSpPr txBox="1">
            <a:spLocks noChangeArrowheads="1"/>
          </p:cNvSpPr>
          <p:nvPr/>
        </p:nvSpPr>
        <p:spPr bwMode="auto">
          <a:xfrm>
            <a:off x="3910013" y="1905000"/>
            <a:ext cx="1423987" cy="338138"/>
          </a:xfrm>
          <a:prstGeom prst="rect">
            <a:avLst/>
          </a:prstGeom>
          <a:solidFill>
            <a:srgbClr val="00B0F0"/>
          </a:solidFill>
          <a:ln w="9525">
            <a:noFill/>
            <a:miter lim="800000"/>
            <a:headEnd/>
            <a:tailEnd/>
          </a:ln>
        </p:spPr>
        <p:txBody>
          <a:bodyPr>
            <a:spAutoFit/>
          </a:bodyPr>
          <a:lstStyle/>
          <a:p>
            <a:pPr eaLnBrk="0" hangingPunct="0"/>
            <a:r>
              <a:rPr lang="en-US" sz="1600" b="1"/>
              <a:t>DEC reflector</a:t>
            </a:r>
          </a:p>
        </p:txBody>
      </p:sp>
      <p:sp>
        <p:nvSpPr>
          <p:cNvPr id="61448" name="TextBox 9"/>
          <p:cNvSpPr txBox="1">
            <a:spLocks noChangeArrowheads="1"/>
          </p:cNvSpPr>
          <p:nvPr/>
        </p:nvSpPr>
        <p:spPr bwMode="auto">
          <a:xfrm>
            <a:off x="5334000" y="2387600"/>
            <a:ext cx="3810000" cy="339725"/>
          </a:xfrm>
          <a:prstGeom prst="rect">
            <a:avLst/>
          </a:prstGeom>
          <a:solidFill>
            <a:srgbClr val="00B0F0"/>
          </a:solidFill>
          <a:ln w="9525">
            <a:noFill/>
            <a:miter lim="800000"/>
            <a:headEnd/>
            <a:tailEnd/>
          </a:ln>
        </p:spPr>
        <p:txBody>
          <a:bodyPr>
            <a:spAutoFit/>
          </a:bodyPr>
          <a:lstStyle/>
          <a:p>
            <a:pPr eaLnBrk="0" hangingPunct="0"/>
            <a:r>
              <a:rPr lang="en-US" sz="1600" b="1"/>
              <a:t>IEEE majordomo reflector</a:t>
            </a:r>
          </a:p>
        </p:txBody>
      </p:sp>
      <p:sp>
        <p:nvSpPr>
          <p:cNvPr id="11" name="TextBox 10"/>
          <p:cNvSpPr txBox="1"/>
          <p:nvPr/>
        </p:nvSpPr>
        <p:spPr>
          <a:xfrm>
            <a:off x="7239000" y="3352800"/>
            <a:ext cx="1905000" cy="338138"/>
          </a:xfrm>
          <a:prstGeom prst="rect">
            <a:avLst/>
          </a:prstGeom>
          <a:solidFill>
            <a:schemeClr val="accent1">
              <a:lumMod val="60000"/>
              <a:lumOff val="40000"/>
            </a:schemeClr>
          </a:solidFill>
        </p:spPr>
        <p:txBody>
          <a:bodyPr>
            <a:spAutoFit/>
          </a:bodyPr>
          <a:lstStyle/>
          <a:p>
            <a:pPr eaLnBrk="0" hangingPunct="0">
              <a:defRPr/>
            </a:pPr>
            <a:r>
              <a:rPr lang="en-US" sz="1600" b="1" dirty="0"/>
              <a:t>Flash cards</a:t>
            </a:r>
            <a:endParaRPr lang="en-US" sz="1600" b="1" dirty="0"/>
          </a:p>
        </p:txBody>
      </p:sp>
      <p:sp>
        <p:nvSpPr>
          <p:cNvPr id="12" name="TextBox 11"/>
          <p:cNvSpPr txBox="1"/>
          <p:nvPr/>
        </p:nvSpPr>
        <p:spPr>
          <a:xfrm>
            <a:off x="7248525" y="3822700"/>
            <a:ext cx="1905000" cy="338138"/>
          </a:xfrm>
          <a:prstGeom prst="rect">
            <a:avLst/>
          </a:prstGeom>
          <a:solidFill>
            <a:schemeClr val="accent1">
              <a:lumMod val="60000"/>
              <a:lumOff val="40000"/>
            </a:schemeClr>
          </a:solidFill>
        </p:spPr>
        <p:txBody>
          <a:bodyPr>
            <a:spAutoFit/>
          </a:bodyPr>
          <a:lstStyle/>
          <a:p>
            <a:pPr eaLnBrk="0" hangingPunct="0">
              <a:defRPr/>
            </a:pPr>
            <a:r>
              <a:rPr lang="en-US" sz="1600" b="1" dirty="0"/>
              <a:t>802.11 network</a:t>
            </a:r>
            <a:endParaRPr lang="en-US" sz="1600" b="1" dirty="0"/>
          </a:p>
        </p:txBody>
      </p:sp>
      <p:sp>
        <p:nvSpPr>
          <p:cNvPr id="13" name="TextBox 12"/>
          <p:cNvSpPr txBox="1"/>
          <p:nvPr/>
        </p:nvSpPr>
        <p:spPr>
          <a:xfrm>
            <a:off x="4419600" y="2862263"/>
            <a:ext cx="3200400" cy="338137"/>
          </a:xfrm>
          <a:prstGeom prst="rect">
            <a:avLst/>
          </a:prstGeom>
          <a:solidFill>
            <a:schemeClr val="accent1">
              <a:lumMod val="60000"/>
              <a:lumOff val="40000"/>
            </a:schemeClr>
          </a:solidFill>
        </p:spPr>
        <p:txBody>
          <a:bodyPr>
            <a:spAutoFit/>
          </a:bodyPr>
          <a:lstStyle/>
          <a:p>
            <a:pPr eaLnBrk="0" hangingPunct="0">
              <a:defRPr/>
            </a:pPr>
            <a:r>
              <a:rPr lang="en-US" sz="1600" b="1" dirty="0"/>
              <a:t>Diskettes</a:t>
            </a:r>
            <a:endParaRPr lang="en-US" sz="1600" b="1" dirty="0"/>
          </a:p>
        </p:txBody>
      </p:sp>
      <p:sp>
        <p:nvSpPr>
          <p:cNvPr id="61452" name="Down Arrow 7"/>
          <p:cNvSpPr>
            <a:spLocks noChangeArrowheads="1"/>
          </p:cNvSpPr>
          <p:nvPr/>
        </p:nvSpPr>
        <p:spPr bwMode="auto">
          <a:xfrm>
            <a:off x="4953000" y="3992563"/>
            <a:ext cx="304800" cy="960437"/>
          </a:xfrm>
          <a:prstGeom prst="downArrow">
            <a:avLst>
              <a:gd name="adj1" fmla="val 50000"/>
              <a:gd name="adj2" fmla="val 49964"/>
            </a:avLst>
          </a:prstGeom>
          <a:solidFill>
            <a:schemeClr val="accent1"/>
          </a:solidFill>
          <a:ln w="12700" algn="ctr">
            <a:solidFill>
              <a:schemeClr val="tx1"/>
            </a:solidFill>
            <a:round/>
            <a:headEnd type="none" w="sm" len="sm"/>
            <a:tailEnd type="none" w="sm" len="sm"/>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Document distribution outside meetings</a:t>
            </a:r>
          </a:p>
        </p:txBody>
      </p:sp>
      <p:sp>
        <p:nvSpPr>
          <p:cNvPr id="63490" name="Date Placeholder 3"/>
          <p:cNvSpPr>
            <a:spLocks noGrp="1"/>
          </p:cNvSpPr>
          <p:nvPr>
            <p:ph type="dt" sz="quarter" idx="10"/>
          </p:nvPr>
        </p:nvSpPr>
        <p:spPr>
          <a:noFill/>
          <a:ln>
            <a:miter lim="800000"/>
            <a:headEnd/>
            <a:tailEnd/>
          </a:ln>
        </p:spPr>
        <p:txBody>
          <a:bodyPr/>
          <a:lstStyle/>
          <a:p>
            <a:r>
              <a:rPr lang="en-US"/>
              <a:t>September 2010</a:t>
            </a:r>
          </a:p>
        </p:txBody>
      </p:sp>
      <p:sp>
        <p:nvSpPr>
          <p:cNvPr id="63491"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63492" name="Slide Number Placeholder 5"/>
          <p:cNvSpPr>
            <a:spLocks noGrp="1"/>
          </p:cNvSpPr>
          <p:nvPr>
            <p:ph type="sldNum" sz="quarter" idx="12"/>
          </p:nvPr>
        </p:nvSpPr>
        <p:spPr>
          <a:noFill/>
          <a:ln>
            <a:miter lim="800000"/>
            <a:headEnd/>
            <a:tailEnd/>
          </a:ln>
        </p:spPr>
        <p:txBody>
          <a:bodyPr/>
          <a:lstStyle/>
          <a:p>
            <a:r>
              <a:rPr lang="en-US" smtClean="0"/>
              <a:t>Slide </a:t>
            </a:r>
            <a:fld id="{82D7EA22-7F0A-43D5-AA94-AA035B32F772}" type="slidenum">
              <a:rPr lang="en-US" smtClean="0"/>
              <a:pPr/>
              <a:t>24</a:t>
            </a:fld>
            <a:endParaRPr lang="en-US" smtClean="0"/>
          </a:p>
        </p:txBody>
      </p:sp>
      <p:pic>
        <p:nvPicPr>
          <p:cNvPr id="63493" name="Picture 2"/>
          <p:cNvPicPr>
            <a:picLocks noGrp="1" noChangeAspect="1" noChangeArrowheads="1"/>
          </p:cNvPicPr>
          <p:nvPr>
            <p:ph idx="1"/>
          </p:nvPr>
        </p:nvPicPr>
        <p:blipFill>
          <a:blip r:embed="rId3"/>
          <a:srcRect/>
          <a:stretch>
            <a:fillRect/>
          </a:stretch>
        </p:blipFill>
        <p:spPr>
          <a:xfrm>
            <a:off x="152400" y="2111375"/>
            <a:ext cx="8763000" cy="385445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685800" y="685800"/>
            <a:ext cx="7772400" cy="609600"/>
          </a:xfrm>
        </p:spPr>
        <p:txBody>
          <a:bodyPr/>
          <a:lstStyle/>
          <a:p>
            <a:r>
              <a:rPr lang="en-US" smtClean="0"/>
              <a:t>How much paper sent around? </a:t>
            </a:r>
          </a:p>
        </p:txBody>
      </p:sp>
      <p:graphicFrame>
        <p:nvGraphicFramePr>
          <p:cNvPr id="7" name="Content Placeholder 6"/>
          <p:cNvGraphicFramePr>
            <a:graphicFrameLocks noGrp="1"/>
          </p:cNvGraphicFramePr>
          <p:nvPr>
            <p:ph idx="1"/>
          </p:nvPr>
        </p:nvGraphicFramePr>
        <p:xfrm>
          <a:off x="4648200" y="1143000"/>
          <a:ext cx="4495800" cy="2251075"/>
        </p:xfrm>
        <a:graphic>
          <a:graphicData uri="http://schemas.openxmlformats.org/drawingml/2006/table">
            <a:tbl>
              <a:tblPr>
                <a:tableStyleId>{5C22544A-7EE6-4342-B048-85BDC9FD1C3A}</a:tableStyleId>
              </a:tblPr>
              <a:tblGrid>
                <a:gridCol w="1643135"/>
                <a:gridCol w="1426333"/>
                <a:gridCol w="1426333"/>
              </a:tblGrid>
              <a:tr h="161925">
                <a:tc>
                  <a:txBody>
                    <a:bodyPr/>
                    <a:lstStyle/>
                    <a:p>
                      <a:pPr algn="l" fontAlgn="b"/>
                      <a:r>
                        <a:rPr lang="en-US" sz="2400" b="1" u="none" strike="noStrike" dirty="0">
                          <a:effectLst/>
                        </a:rPr>
                        <a:t>total pages</a:t>
                      </a:r>
                      <a:endParaRPr lang="en-US" sz="2400" b="1" i="0" u="none" strike="noStrike" dirty="0">
                        <a:effectLst/>
                        <a:latin typeface="Arial"/>
                      </a:endParaRPr>
                    </a:p>
                  </a:txBody>
                  <a:tcPr marL="9525" marR="9525" marT="9525" marB="0" anchor="b"/>
                </a:tc>
                <a:tc>
                  <a:txBody>
                    <a:bodyPr/>
                    <a:lstStyle/>
                    <a:p>
                      <a:pPr algn="r" fontAlgn="b"/>
                      <a:r>
                        <a:rPr lang="en-US" sz="2400" b="1" u="none" strike="noStrike" dirty="0" smtClean="0">
                          <a:effectLst/>
                        </a:rPr>
                        <a:t>1,771,624</a:t>
                      </a:r>
                      <a:endParaRPr lang="en-US" sz="2400" b="1" i="0" u="none" strike="noStrike" dirty="0">
                        <a:effectLst/>
                        <a:latin typeface="Arial"/>
                      </a:endParaRPr>
                    </a:p>
                  </a:txBody>
                  <a:tcPr marL="9525" marR="9525" marT="9525" marB="0" anchor="b"/>
                </a:tc>
                <a:tc>
                  <a:txBody>
                    <a:bodyPr/>
                    <a:lstStyle/>
                    <a:p>
                      <a:pPr algn="l" fontAlgn="b"/>
                      <a:r>
                        <a:rPr lang="en-US" sz="2400" b="1" i="0" u="none" strike="noStrike" dirty="0" smtClean="0">
                          <a:effectLst/>
                          <a:latin typeface="Arial"/>
                        </a:rPr>
                        <a:t> pages</a:t>
                      </a:r>
                      <a:endParaRPr lang="en-US" sz="2400" b="1" i="0" u="none" strike="noStrike" dirty="0">
                        <a:effectLst/>
                        <a:latin typeface="Arial"/>
                      </a:endParaRPr>
                    </a:p>
                  </a:txBody>
                  <a:tcPr marL="9525" marR="9525" marT="9525" marB="0" anchor="b"/>
                </a:tc>
              </a:tr>
              <a:tr h="161925">
                <a:tc>
                  <a:txBody>
                    <a:bodyPr/>
                    <a:lstStyle/>
                    <a:p>
                      <a:pPr algn="l" fontAlgn="b"/>
                      <a:r>
                        <a:rPr lang="en-US" sz="2400" b="1" u="none" strike="noStrike">
                          <a:effectLst/>
                        </a:rPr>
                        <a:t>total sheets</a:t>
                      </a:r>
                      <a:endParaRPr lang="en-US" sz="2400" b="1" i="0" u="none" strike="noStrike">
                        <a:effectLst/>
                        <a:latin typeface="Arial"/>
                      </a:endParaRPr>
                    </a:p>
                  </a:txBody>
                  <a:tcPr marL="9525" marR="9525" marT="9525" marB="0" anchor="b"/>
                </a:tc>
                <a:tc>
                  <a:txBody>
                    <a:bodyPr/>
                    <a:lstStyle/>
                    <a:p>
                      <a:pPr algn="r" fontAlgn="b"/>
                      <a:r>
                        <a:rPr lang="en-US" sz="2400" b="1" u="none" strike="noStrike" dirty="0" smtClean="0">
                          <a:effectLst/>
                        </a:rPr>
                        <a:t>885,812</a:t>
                      </a:r>
                      <a:endParaRPr lang="en-US" sz="2400" b="1" i="0" u="none" strike="noStrike" dirty="0">
                        <a:effectLst/>
                        <a:latin typeface="Arial"/>
                      </a:endParaRPr>
                    </a:p>
                  </a:txBody>
                  <a:tcPr marL="9525" marR="9525" marT="9525" marB="0" anchor="b"/>
                </a:tc>
                <a:tc>
                  <a:txBody>
                    <a:bodyPr/>
                    <a:lstStyle/>
                    <a:p>
                      <a:pPr algn="l" fontAlgn="b"/>
                      <a:r>
                        <a:rPr lang="en-US" sz="2400" b="1" i="0" u="none" strike="noStrike" dirty="0" smtClean="0">
                          <a:effectLst/>
                          <a:latin typeface="Arial"/>
                        </a:rPr>
                        <a:t> sheets</a:t>
                      </a:r>
                      <a:endParaRPr lang="en-US" sz="2400" b="1" i="0" u="none" strike="noStrike" dirty="0">
                        <a:effectLst/>
                        <a:latin typeface="Arial"/>
                      </a:endParaRPr>
                    </a:p>
                  </a:txBody>
                  <a:tcPr marL="9525" marR="9525" marT="9525" marB="0" anchor="b"/>
                </a:tc>
              </a:tr>
              <a:tr h="161925">
                <a:tc>
                  <a:txBody>
                    <a:bodyPr/>
                    <a:lstStyle/>
                    <a:p>
                      <a:pPr algn="l" fontAlgn="b"/>
                      <a:r>
                        <a:rPr lang="en-US" sz="2400" b="1" u="none" strike="noStrike">
                          <a:effectLst/>
                        </a:rPr>
                        <a:t>total weight</a:t>
                      </a:r>
                      <a:endParaRPr lang="en-US" sz="2400" b="1" i="0" u="none" strike="noStrike">
                        <a:effectLst/>
                        <a:latin typeface="Arial"/>
                      </a:endParaRPr>
                    </a:p>
                  </a:txBody>
                  <a:tcPr marL="9525" marR="9525" marT="9525" marB="0" anchor="b"/>
                </a:tc>
                <a:tc>
                  <a:txBody>
                    <a:bodyPr/>
                    <a:lstStyle/>
                    <a:p>
                      <a:pPr algn="r" fontAlgn="b"/>
                      <a:r>
                        <a:rPr lang="en-US" sz="2400" b="1" u="none" strike="noStrike" dirty="0" smtClean="0">
                          <a:effectLst/>
                        </a:rPr>
                        <a:t>4,872</a:t>
                      </a:r>
                      <a:endParaRPr lang="en-US" sz="2400" b="1" i="0" u="none" strike="noStrike" dirty="0">
                        <a:effectLst/>
                        <a:latin typeface="Arial"/>
                      </a:endParaRPr>
                    </a:p>
                  </a:txBody>
                  <a:tcPr marL="9525" marR="9525" marT="9525" marB="0" anchor="b"/>
                </a:tc>
                <a:tc>
                  <a:txBody>
                    <a:bodyPr/>
                    <a:lstStyle/>
                    <a:p>
                      <a:pPr algn="l" fontAlgn="b"/>
                      <a:r>
                        <a:rPr lang="en-US" sz="2400" b="1" i="0" u="none" strike="noStrike" dirty="0" smtClean="0">
                          <a:effectLst/>
                          <a:latin typeface="Arial"/>
                        </a:rPr>
                        <a:t> kg</a:t>
                      </a:r>
                      <a:endParaRPr lang="en-US" sz="2400" b="1" i="0" u="none" strike="noStrike" dirty="0">
                        <a:effectLst/>
                        <a:latin typeface="Arial"/>
                      </a:endParaRPr>
                    </a:p>
                  </a:txBody>
                  <a:tcPr marL="9525" marR="9525" marT="9525" marB="0" anchor="b"/>
                </a:tc>
              </a:tr>
              <a:tr h="161925">
                <a:tc>
                  <a:txBody>
                    <a:bodyPr/>
                    <a:lstStyle/>
                    <a:p>
                      <a:pPr algn="l" fontAlgn="b"/>
                      <a:r>
                        <a:rPr lang="en-US" sz="2400" b="1" u="none" strike="noStrike">
                          <a:effectLst/>
                        </a:rPr>
                        <a:t>total volume</a:t>
                      </a:r>
                      <a:endParaRPr lang="en-US" sz="2400" b="1" i="0" u="none" strike="noStrike">
                        <a:effectLst/>
                        <a:latin typeface="Arial"/>
                      </a:endParaRPr>
                    </a:p>
                  </a:txBody>
                  <a:tcPr marL="9525" marR="9525" marT="9525" marB="0" anchor="b"/>
                </a:tc>
                <a:tc>
                  <a:txBody>
                    <a:bodyPr/>
                    <a:lstStyle/>
                    <a:p>
                      <a:pPr algn="r" fontAlgn="b"/>
                      <a:r>
                        <a:rPr lang="en-US" sz="2400" b="1" u="none" strike="noStrike" dirty="0" smtClean="0">
                          <a:effectLst/>
                        </a:rPr>
                        <a:t>8.86</a:t>
                      </a:r>
                      <a:endParaRPr lang="en-US" sz="2400" b="1" i="0" u="none" strike="noStrike" dirty="0">
                        <a:effectLst/>
                        <a:latin typeface="Arial"/>
                      </a:endParaRPr>
                    </a:p>
                  </a:txBody>
                  <a:tcPr marL="9525" marR="9525" marT="9525" marB="0" anchor="b"/>
                </a:tc>
                <a:tc>
                  <a:txBody>
                    <a:bodyPr/>
                    <a:lstStyle/>
                    <a:p>
                      <a:pPr algn="l" fontAlgn="b"/>
                      <a:r>
                        <a:rPr lang="en-US" sz="2400" b="1" i="0" u="none" strike="noStrike" dirty="0" smtClean="0">
                          <a:effectLst/>
                          <a:latin typeface="Arial"/>
                        </a:rPr>
                        <a:t> m3</a:t>
                      </a:r>
                      <a:endParaRPr lang="en-US" sz="2400" b="1" i="0" u="none" strike="noStrike" dirty="0">
                        <a:effectLst/>
                        <a:latin typeface="Arial"/>
                      </a:endParaRPr>
                    </a:p>
                  </a:txBody>
                  <a:tcPr marL="9525" marR="9525" marT="9525" marB="0" anchor="b"/>
                </a:tc>
              </a:tr>
              <a:tr h="161925">
                <a:tc>
                  <a:txBody>
                    <a:bodyPr/>
                    <a:lstStyle/>
                    <a:p>
                      <a:pPr algn="l" fontAlgn="b"/>
                      <a:r>
                        <a:rPr lang="en-US" sz="2400" b="1" u="none" strike="noStrike" dirty="0" smtClean="0">
                          <a:effectLst/>
                        </a:rPr>
                        <a:t>total length</a:t>
                      </a:r>
                      <a:endParaRPr lang="en-US" sz="2400" b="1" i="0" u="none" strike="noStrike" dirty="0">
                        <a:effectLst/>
                        <a:latin typeface="Arial"/>
                      </a:endParaRPr>
                    </a:p>
                  </a:txBody>
                  <a:tcPr marL="9525" marR="9525" marT="9525" marB="0" anchor="b"/>
                </a:tc>
                <a:tc>
                  <a:txBody>
                    <a:bodyPr/>
                    <a:lstStyle/>
                    <a:p>
                      <a:pPr algn="r" fontAlgn="b"/>
                      <a:r>
                        <a:rPr lang="en-US" sz="2400" b="1" u="none" strike="noStrike" dirty="0" smtClean="0">
                          <a:effectLst/>
                        </a:rPr>
                        <a:t>125.3</a:t>
                      </a:r>
                      <a:endParaRPr lang="en-US" sz="2400" b="1" i="0" u="none" strike="noStrike" dirty="0">
                        <a:effectLst/>
                        <a:latin typeface="Arial"/>
                      </a:endParaRPr>
                    </a:p>
                  </a:txBody>
                  <a:tcPr marL="9525" marR="9525" marT="9525" marB="0" anchor="b"/>
                </a:tc>
                <a:tc>
                  <a:txBody>
                    <a:bodyPr/>
                    <a:lstStyle/>
                    <a:p>
                      <a:pPr algn="l" fontAlgn="b"/>
                      <a:r>
                        <a:rPr lang="en-US" sz="2400" b="1" i="0" u="none" strike="noStrike" dirty="0" smtClean="0">
                          <a:effectLst/>
                          <a:latin typeface="Arial"/>
                        </a:rPr>
                        <a:t> m</a:t>
                      </a:r>
                      <a:endParaRPr lang="en-US" sz="2400" b="1" i="0" u="none" strike="noStrike" dirty="0">
                        <a:effectLst/>
                        <a:latin typeface="Arial"/>
                      </a:endParaRPr>
                    </a:p>
                  </a:txBody>
                  <a:tcPr marL="9525" marR="9525" marT="9525" marB="0" anchor="b"/>
                </a:tc>
              </a:tr>
              <a:tr h="161925">
                <a:tc>
                  <a:txBody>
                    <a:bodyPr/>
                    <a:lstStyle/>
                    <a:p>
                      <a:pPr algn="l" fontAlgn="b"/>
                      <a:r>
                        <a:rPr lang="en-US" sz="2400" b="1" u="none" strike="noStrike" dirty="0">
                          <a:effectLst/>
                        </a:rPr>
                        <a:t>trees</a:t>
                      </a:r>
                      <a:endParaRPr lang="en-US" sz="2400" b="1" i="0" u="none" strike="noStrike" dirty="0">
                        <a:effectLst/>
                        <a:latin typeface="Arial"/>
                      </a:endParaRPr>
                    </a:p>
                  </a:txBody>
                  <a:tcPr marL="9525" marR="9525" marT="9525" marB="0" anchor="b"/>
                </a:tc>
                <a:tc>
                  <a:txBody>
                    <a:bodyPr/>
                    <a:lstStyle/>
                    <a:p>
                      <a:pPr algn="r" fontAlgn="b"/>
                      <a:r>
                        <a:rPr lang="en-US" sz="2400" b="1" u="none" strike="noStrike" dirty="0" smtClean="0">
                          <a:effectLst/>
                        </a:rPr>
                        <a:t>5.7</a:t>
                      </a:r>
                      <a:endParaRPr lang="en-US" sz="2400" b="1" i="0" u="none" strike="noStrike" dirty="0">
                        <a:effectLst/>
                        <a:latin typeface="Arial"/>
                      </a:endParaRPr>
                    </a:p>
                  </a:txBody>
                  <a:tcPr marL="9525" marR="9525" marT="9525" marB="0" anchor="b"/>
                </a:tc>
                <a:tc>
                  <a:txBody>
                    <a:bodyPr/>
                    <a:lstStyle/>
                    <a:p>
                      <a:pPr algn="l" fontAlgn="b"/>
                      <a:r>
                        <a:rPr lang="en-US" sz="2400" b="1" i="0" u="none" strike="noStrike" dirty="0" smtClean="0">
                          <a:effectLst/>
                          <a:latin typeface="Arial"/>
                        </a:rPr>
                        <a:t> Trees</a:t>
                      </a:r>
                      <a:endParaRPr lang="en-US" sz="2400" b="1" i="0" u="none" strike="noStrike" dirty="0">
                        <a:effectLst/>
                        <a:latin typeface="Arial"/>
                      </a:endParaRPr>
                    </a:p>
                  </a:txBody>
                  <a:tcPr marL="9525" marR="9525" marT="9525" marB="0" anchor="b"/>
                </a:tc>
              </a:tr>
            </a:tbl>
          </a:graphicData>
        </a:graphic>
      </p:graphicFrame>
      <p:sp>
        <p:nvSpPr>
          <p:cNvPr id="65568" name="Date Placeholder 3"/>
          <p:cNvSpPr>
            <a:spLocks noGrp="1"/>
          </p:cNvSpPr>
          <p:nvPr>
            <p:ph type="dt" sz="quarter" idx="10"/>
          </p:nvPr>
        </p:nvSpPr>
        <p:spPr>
          <a:noFill/>
          <a:ln>
            <a:miter lim="800000"/>
            <a:headEnd/>
            <a:tailEnd/>
          </a:ln>
        </p:spPr>
        <p:txBody>
          <a:bodyPr/>
          <a:lstStyle/>
          <a:p>
            <a:r>
              <a:rPr lang="en-US"/>
              <a:t>September 2010</a:t>
            </a:r>
          </a:p>
        </p:txBody>
      </p:sp>
      <p:sp>
        <p:nvSpPr>
          <p:cNvPr id="65569"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65570" name="Slide Number Placeholder 5"/>
          <p:cNvSpPr>
            <a:spLocks noGrp="1"/>
          </p:cNvSpPr>
          <p:nvPr>
            <p:ph type="sldNum" sz="quarter" idx="12"/>
          </p:nvPr>
        </p:nvSpPr>
        <p:spPr>
          <a:noFill/>
          <a:ln>
            <a:miter lim="800000"/>
            <a:headEnd/>
            <a:tailEnd/>
          </a:ln>
        </p:spPr>
        <p:txBody>
          <a:bodyPr/>
          <a:lstStyle/>
          <a:p>
            <a:r>
              <a:rPr lang="en-US" smtClean="0"/>
              <a:t>Slide </a:t>
            </a:r>
            <a:fld id="{7AF59C43-6CCD-47CE-9364-2D92122A25CB}" type="slidenum">
              <a:rPr lang="en-US" smtClean="0"/>
              <a:pPr/>
              <a:t>25</a:t>
            </a:fld>
            <a:endParaRPr lang="en-US" smtClean="0"/>
          </a:p>
        </p:txBody>
      </p:sp>
      <p:grpSp>
        <p:nvGrpSpPr>
          <p:cNvPr id="3" name="Group 2"/>
          <p:cNvGrpSpPr>
            <a:grpSpLocks/>
          </p:cNvGrpSpPr>
          <p:nvPr/>
        </p:nvGrpSpPr>
        <p:grpSpPr bwMode="auto">
          <a:xfrm>
            <a:off x="169863" y="3810000"/>
            <a:ext cx="8893175" cy="2597150"/>
            <a:chOff x="169817" y="3810000"/>
            <a:chExt cx="8893629" cy="2597846"/>
          </a:xfrm>
        </p:grpSpPr>
        <p:pic>
          <p:nvPicPr>
            <p:cNvPr id="65598" name="Picture 2" descr="C:\Users\Vic\AppData\Local\Microsoft\Windows\Temporary Internet Files\Content.IE5\9O4NM5BK\MC900446104[1].wmf"/>
            <p:cNvPicPr>
              <a:picLocks noChangeAspect="1" noChangeArrowheads="1"/>
            </p:cNvPicPr>
            <p:nvPr/>
          </p:nvPicPr>
          <p:blipFill>
            <a:blip r:embed="rId3"/>
            <a:srcRect/>
            <a:stretch>
              <a:fillRect/>
            </a:stretch>
          </p:blipFill>
          <p:spPr bwMode="auto">
            <a:xfrm flipH="1">
              <a:off x="1689463" y="3810000"/>
              <a:ext cx="1295400" cy="2597846"/>
            </a:xfrm>
            <a:prstGeom prst="rect">
              <a:avLst/>
            </a:prstGeom>
            <a:noFill/>
            <a:ln w="9525">
              <a:noFill/>
              <a:miter lim="800000"/>
              <a:headEnd/>
              <a:tailEnd/>
            </a:ln>
          </p:spPr>
        </p:pic>
        <p:pic>
          <p:nvPicPr>
            <p:cNvPr id="65599" name="Picture 3" descr="C:\Users\Vic\AppData\Local\Microsoft\Windows\Temporary Internet Files\Content.IE5\9O4NM5BK\MC900446104[1].wmf"/>
            <p:cNvPicPr>
              <a:picLocks noChangeAspect="1" noChangeArrowheads="1"/>
            </p:cNvPicPr>
            <p:nvPr/>
          </p:nvPicPr>
          <p:blipFill>
            <a:blip r:embed="rId3"/>
            <a:srcRect/>
            <a:stretch>
              <a:fillRect/>
            </a:stretch>
          </p:blipFill>
          <p:spPr bwMode="auto">
            <a:xfrm flipH="1">
              <a:off x="4728755" y="3810000"/>
              <a:ext cx="1295400" cy="2597846"/>
            </a:xfrm>
            <a:prstGeom prst="rect">
              <a:avLst/>
            </a:prstGeom>
            <a:noFill/>
            <a:ln w="9525">
              <a:noFill/>
              <a:miter lim="800000"/>
              <a:headEnd/>
              <a:tailEnd/>
            </a:ln>
          </p:spPr>
        </p:pic>
        <p:pic>
          <p:nvPicPr>
            <p:cNvPr id="65600" name="Picture 3" descr="C:\Users\Vic\AppData\Local\Microsoft\Windows\Temporary Internet Files\Content.IE5\9O4NM5BK\MC900446104[1].wmf"/>
            <p:cNvPicPr>
              <a:picLocks noChangeAspect="1" noChangeArrowheads="1"/>
            </p:cNvPicPr>
            <p:nvPr/>
          </p:nvPicPr>
          <p:blipFill>
            <a:blip r:embed="rId3"/>
            <a:srcRect/>
            <a:stretch>
              <a:fillRect/>
            </a:stretch>
          </p:blipFill>
          <p:spPr bwMode="auto">
            <a:xfrm flipH="1">
              <a:off x="3209109" y="3810000"/>
              <a:ext cx="1295400" cy="2597846"/>
            </a:xfrm>
            <a:prstGeom prst="rect">
              <a:avLst/>
            </a:prstGeom>
            <a:noFill/>
            <a:ln w="9525">
              <a:noFill/>
              <a:miter lim="800000"/>
              <a:headEnd/>
              <a:tailEnd/>
            </a:ln>
          </p:spPr>
        </p:pic>
        <p:pic>
          <p:nvPicPr>
            <p:cNvPr id="65601" name="Picture 3" descr="C:\Users\Vic\AppData\Local\Microsoft\Windows\Temporary Internet Files\Content.IE5\9O4NM5BK\MC900446104[1].wmf"/>
            <p:cNvPicPr>
              <a:picLocks noChangeAspect="1" noChangeArrowheads="1"/>
            </p:cNvPicPr>
            <p:nvPr/>
          </p:nvPicPr>
          <p:blipFill>
            <a:blip r:embed="rId3"/>
            <a:srcRect/>
            <a:stretch>
              <a:fillRect/>
            </a:stretch>
          </p:blipFill>
          <p:spPr bwMode="auto">
            <a:xfrm flipH="1">
              <a:off x="169817" y="3810000"/>
              <a:ext cx="1295400" cy="2597846"/>
            </a:xfrm>
            <a:prstGeom prst="rect">
              <a:avLst/>
            </a:prstGeom>
            <a:noFill/>
            <a:ln w="9525">
              <a:noFill/>
              <a:miter lim="800000"/>
              <a:headEnd/>
              <a:tailEnd/>
            </a:ln>
          </p:spPr>
        </p:pic>
        <p:pic>
          <p:nvPicPr>
            <p:cNvPr id="65602" name="Picture 3" descr="C:\Users\Vic\AppData\Local\Microsoft\Windows\Temporary Internet Files\Content.IE5\9O4NM5BK\MC900446104[1].wmf"/>
            <p:cNvPicPr>
              <a:picLocks noChangeAspect="1" noChangeArrowheads="1"/>
            </p:cNvPicPr>
            <p:nvPr/>
          </p:nvPicPr>
          <p:blipFill>
            <a:blip r:embed="rId3"/>
            <a:srcRect/>
            <a:stretch>
              <a:fillRect/>
            </a:stretch>
          </p:blipFill>
          <p:spPr bwMode="auto">
            <a:xfrm flipH="1">
              <a:off x="7768046" y="3810000"/>
              <a:ext cx="1295400" cy="2597846"/>
            </a:xfrm>
            <a:prstGeom prst="rect">
              <a:avLst/>
            </a:prstGeom>
            <a:noFill/>
            <a:ln w="9525">
              <a:noFill/>
              <a:miter lim="800000"/>
              <a:headEnd/>
              <a:tailEnd/>
            </a:ln>
          </p:spPr>
        </p:pic>
        <p:pic>
          <p:nvPicPr>
            <p:cNvPr id="65603" name="Picture 3" descr="C:\Users\Vic\AppData\Local\Microsoft\Windows\Temporary Internet Files\Content.IE5\9O4NM5BK\MC900446104[1].wmf"/>
            <p:cNvPicPr>
              <a:picLocks noChangeAspect="1" noChangeArrowheads="1"/>
            </p:cNvPicPr>
            <p:nvPr/>
          </p:nvPicPr>
          <p:blipFill>
            <a:blip r:embed="rId3"/>
            <a:srcRect/>
            <a:stretch>
              <a:fillRect/>
            </a:stretch>
          </p:blipFill>
          <p:spPr bwMode="auto">
            <a:xfrm flipH="1">
              <a:off x="6248401" y="3810000"/>
              <a:ext cx="1295400" cy="2597846"/>
            </a:xfrm>
            <a:prstGeom prst="rect">
              <a:avLst/>
            </a:prstGeom>
            <a:noFill/>
            <a:ln w="9525">
              <a:noFill/>
              <a:miter lim="800000"/>
              <a:headEnd/>
              <a:tailEnd/>
            </a:ln>
          </p:spPr>
        </p:pic>
      </p:grpSp>
      <p:graphicFrame>
        <p:nvGraphicFramePr>
          <p:cNvPr id="14" name="Table 13"/>
          <p:cNvGraphicFramePr>
            <a:graphicFrameLocks noGrp="1"/>
          </p:cNvGraphicFramePr>
          <p:nvPr/>
        </p:nvGraphicFramePr>
        <p:xfrm>
          <a:off x="184150" y="685800"/>
          <a:ext cx="4097338" cy="3017838"/>
        </p:xfrm>
        <a:graphic>
          <a:graphicData uri="http://schemas.openxmlformats.org/drawingml/2006/table">
            <a:tbl>
              <a:tblPr firstRow="1" bandRow="1">
                <a:tableStyleId>{5C22544A-7EE6-4342-B048-85BDC9FD1C3A}</a:tableStyleId>
              </a:tblPr>
              <a:tblGrid>
                <a:gridCol w="1582783"/>
                <a:gridCol w="1143000"/>
                <a:gridCol w="13716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u="none" strike="noStrike" dirty="0" smtClean="0">
                          <a:effectLst/>
                        </a:rPr>
                        <a:t>40 year</a:t>
                      </a:r>
                      <a:endParaRPr lang="en-US" sz="2400" b="1" i="0" u="none" strike="noStrike" dirty="0" smtClean="0">
                        <a:effectLst/>
                        <a:latin typeface="Arial"/>
                      </a:endParaRPr>
                    </a:p>
                  </a:txBody>
                  <a:tcPr/>
                </a:tc>
                <a:tc>
                  <a:txBody>
                    <a:bodyPr/>
                    <a:lstStyle/>
                    <a:p>
                      <a:r>
                        <a:rPr lang="en-US" sz="2400" b="1" dirty="0" smtClean="0"/>
                        <a:t>old</a:t>
                      </a:r>
                      <a:endParaRPr lang="en-US" sz="2400" b="1" dirty="0"/>
                    </a:p>
                  </a:txBody>
                  <a:tcPr/>
                </a:tc>
                <a:tc>
                  <a:txBody>
                    <a:bodyPr/>
                    <a:lstStyle/>
                    <a:p>
                      <a:r>
                        <a:rPr lang="en-US" sz="2400" b="1" dirty="0" smtClean="0"/>
                        <a:t>tree</a:t>
                      </a:r>
                      <a:endParaRPr lang="en-US" sz="24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u="none" strike="noStrike" dirty="0" smtClean="0">
                          <a:effectLst/>
                        </a:rPr>
                        <a:t>diameter</a:t>
                      </a:r>
                      <a:endParaRPr lang="en-US" sz="2400" b="1" i="0" u="none" strike="noStrike" dirty="0" smtClean="0">
                        <a:effectLst/>
                        <a:latin typeface="Arial"/>
                      </a:endParaRPr>
                    </a:p>
                  </a:txBody>
                  <a:tcPr/>
                </a:tc>
                <a:tc>
                  <a:txBody>
                    <a:bodyPr/>
                    <a:lstStyle/>
                    <a:p>
                      <a:pPr algn="r" fontAlgn="b"/>
                      <a:r>
                        <a:rPr lang="en-US" sz="2400" b="1" u="none" strike="noStrike" dirty="0">
                          <a:effectLst/>
                        </a:rPr>
                        <a:t>0.3</a:t>
                      </a:r>
                      <a:endParaRPr lang="en-US" sz="2400" b="1" i="0" u="none" strike="noStrike" dirty="0">
                        <a:effectLst/>
                        <a:latin typeface="Arial"/>
                      </a:endParaRPr>
                    </a:p>
                  </a:txBody>
                  <a:tcPr marL="9525" marR="9525" marT="9525" marB="0" anchor="b"/>
                </a:tc>
                <a:tc>
                  <a:txBody>
                    <a:bodyPr/>
                    <a:lstStyle/>
                    <a:p>
                      <a:pPr algn="l" fontAlgn="b"/>
                      <a:r>
                        <a:rPr lang="en-US" sz="2400" b="1" u="none" strike="noStrike" dirty="0" smtClean="0">
                          <a:effectLst/>
                        </a:rPr>
                        <a:t> m</a:t>
                      </a:r>
                      <a:endParaRPr lang="en-US" sz="2400" b="1" i="0" u="none" strike="noStrike" dirty="0">
                        <a:effectLst/>
                        <a:latin typeface="Arial"/>
                      </a:endParaRPr>
                    </a:p>
                  </a:txBody>
                  <a:tcPr marL="9525" marR="9525" marT="9525" marB="0" anchor="b"/>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u="none" strike="noStrike" dirty="0" smtClean="0">
                          <a:effectLst/>
                        </a:rPr>
                        <a:t>height</a:t>
                      </a:r>
                      <a:endParaRPr lang="en-US" sz="2400" b="1" i="0" u="none" strike="noStrike" dirty="0" smtClean="0">
                        <a:effectLst/>
                        <a:latin typeface="Arial"/>
                      </a:endParaRPr>
                    </a:p>
                  </a:txBody>
                  <a:tcPr/>
                </a:tc>
                <a:tc>
                  <a:txBody>
                    <a:bodyPr/>
                    <a:lstStyle/>
                    <a:p>
                      <a:pPr algn="r" fontAlgn="b"/>
                      <a:r>
                        <a:rPr lang="en-US" sz="2400" b="1" u="none" strike="noStrike" dirty="0">
                          <a:effectLst/>
                        </a:rPr>
                        <a:t>22</a:t>
                      </a:r>
                      <a:endParaRPr lang="en-US" sz="2400" b="1" i="0" u="none" strike="noStrike" dirty="0">
                        <a:effectLst/>
                        <a:latin typeface="Arial"/>
                      </a:endParaRPr>
                    </a:p>
                  </a:txBody>
                  <a:tcPr marL="9525" marR="9525" marT="9525" marB="0" anchor="b"/>
                </a:tc>
                <a:tc>
                  <a:txBody>
                    <a:bodyPr/>
                    <a:lstStyle/>
                    <a:p>
                      <a:pPr algn="l" fontAlgn="b"/>
                      <a:r>
                        <a:rPr lang="en-US" sz="2400" b="1" u="none" strike="noStrike" dirty="0" smtClean="0">
                          <a:effectLst/>
                        </a:rPr>
                        <a:t> m</a:t>
                      </a:r>
                      <a:endParaRPr lang="en-US" sz="2400" b="1" i="0" u="none" strike="noStrike" dirty="0">
                        <a:effectLst/>
                        <a:latin typeface="Arial"/>
                      </a:endParaRPr>
                    </a:p>
                  </a:txBody>
                  <a:tcPr marL="9525" marR="9525" marT="9525" marB="0" anchor="b"/>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u="none" strike="noStrike" dirty="0" smtClean="0">
                          <a:effectLst/>
                        </a:rPr>
                        <a:t>specific mass</a:t>
                      </a:r>
                      <a:endParaRPr lang="en-US" sz="2400" b="1" i="0" u="none" strike="noStrike" dirty="0" smtClean="0">
                        <a:effectLst/>
                        <a:latin typeface="Arial"/>
                      </a:endParaRPr>
                    </a:p>
                  </a:txBody>
                  <a:tcPr/>
                </a:tc>
                <a:tc>
                  <a:txBody>
                    <a:bodyPr/>
                    <a:lstStyle/>
                    <a:p>
                      <a:pPr algn="r" fontAlgn="b"/>
                      <a:r>
                        <a:rPr lang="en-US" sz="2400" b="1" u="none" strike="noStrike" dirty="0">
                          <a:effectLst/>
                        </a:rPr>
                        <a:t>550</a:t>
                      </a:r>
                      <a:endParaRPr lang="en-US" sz="2400" b="1" i="0" u="none" strike="noStrike" dirty="0">
                        <a:effectLst/>
                        <a:latin typeface="Arial"/>
                      </a:endParaRPr>
                    </a:p>
                  </a:txBody>
                  <a:tcPr marL="9525" marR="9525" marT="9525" marB="0" anchor="b"/>
                </a:tc>
                <a:tc>
                  <a:txBody>
                    <a:bodyPr/>
                    <a:lstStyle/>
                    <a:p>
                      <a:pPr algn="l" fontAlgn="b"/>
                      <a:r>
                        <a:rPr lang="en-US" sz="2400" b="1" u="none" strike="noStrike" dirty="0">
                          <a:effectLst/>
                        </a:rPr>
                        <a:t> kg/m3</a:t>
                      </a:r>
                      <a:endParaRPr lang="en-US" sz="2400" b="1" i="0" u="none" strike="noStrike" dirty="0">
                        <a:effectLst/>
                        <a:latin typeface="Arial"/>
                      </a:endParaRPr>
                    </a:p>
                  </a:txBody>
                  <a:tcPr marL="9525" marR="9525" marT="9525" marB="0" anchor="b"/>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u="none" strike="noStrike" dirty="0" smtClean="0">
                          <a:effectLst/>
                        </a:rPr>
                        <a:t>area </a:t>
                      </a:r>
                      <a:r>
                        <a:rPr lang="en-US" sz="2400" b="1" u="none" strike="noStrike" dirty="0" err="1" smtClean="0">
                          <a:effectLst/>
                        </a:rPr>
                        <a:t>mainstem</a:t>
                      </a:r>
                      <a:endParaRPr lang="en-US" sz="2400" b="1" i="0" u="none" strike="noStrike" dirty="0" smtClean="0">
                        <a:effectLst/>
                        <a:latin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u="none" strike="noStrike" dirty="0" smtClean="0">
                          <a:effectLst/>
                        </a:rPr>
                        <a:t>0.0707</a:t>
                      </a:r>
                      <a:endParaRPr lang="en-US" sz="2400" b="1" i="0" u="none" strike="noStrike" dirty="0" smtClean="0">
                        <a:effectLst/>
                        <a:latin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u="none" strike="noStrike" baseline="0" dirty="0" smtClean="0">
                          <a:effectLst/>
                        </a:rPr>
                        <a:t> m2</a:t>
                      </a:r>
                      <a:endParaRPr lang="en-US" sz="2400" b="1" i="0" u="none" strike="noStrike" baseline="0" dirty="0" smtClean="0">
                        <a:effectLst/>
                        <a:latin typeface="Aria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685800" y="685800"/>
            <a:ext cx="7772400" cy="533400"/>
          </a:xfrm>
        </p:spPr>
        <p:txBody>
          <a:bodyPr/>
          <a:lstStyle/>
          <a:p>
            <a:r>
              <a:rPr lang="en-US" smtClean="0"/>
              <a:t>The metamorphosis</a:t>
            </a:r>
          </a:p>
        </p:txBody>
      </p:sp>
      <p:pic>
        <p:nvPicPr>
          <p:cNvPr id="7" name="Content Placeholder 6"/>
          <p:cNvPicPr>
            <a:picLocks noGrp="1" noChangeAspect="1"/>
          </p:cNvPicPr>
          <p:nvPr>
            <p:ph idx="1"/>
          </p:nvPr>
        </p:nvPicPr>
        <p:blipFill>
          <a:blip r:embed="rId3"/>
          <a:srcRect/>
          <a:stretch>
            <a:fillRect/>
          </a:stretch>
        </p:blipFill>
        <p:spPr>
          <a:xfrm>
            <a:off x="2336800" y="1295400"/>
            <a:ext cx="4406900" cy="4114800"/>
          </a:xfrm>
        </p:spPr>
      </p:pic>
      <p:sp>
        <p:nvSpPr>
          <p:cNvPr id="67587" name="Date Placeholder 3"/>
          <p:cNvSpPr>
            <a:spLocks noGrp="1"/>
          </p:cNvSpPr>
          <p:nvPr>
            <p:ph type="dt" sz="quarter" idx="10"/>
          </p:nvPr>
        </p:nvSpPr>
        <p:spPr>
          <a:noFill/>
          <a:ln>
            <a:miter lim="800000"/>
            <a:headEnd/>
            <a:tailEnd/>
          </a:ln>
        </p:spPr>
        <p:txBody>
          <a:bodyPr/>
          <a:lstStyle/>
          <a:p>
            <a:r>
              <a:rPr lang="en-US"/>
              <a:t>September 2010</a:t>
            </a:r>
          </a:p>
        </p:txBody>
      </p:sp>
      <p:sp>
        <p:nvSpPr>
          <p:cNvPr id="67588"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67589" name="Slide Number Placeholder 5"/>
          <p:cNvSpPr>
            <a:spLocks noGrp="1"/>
          </p:cNvSpPr>
          <p:nvPr>
            <p:ph type="sldNum" sz="quarter" idx="12"/>
          </p:nvPr>
        </p:nvSpPr>
        <p:spPr>
          <a:noFill/>
          <a:ln>
            <a:miter lim="800000"/>
            <a:headEnd/>
            <a:tailEnd/>
          </a:ln>
        </p:spPr>
        <p:txBody>
          <a:bodyPr/>
          <a:lstStyle/>
          <a:p>
            <a:r>
              <a:rPr lang="en-US" smtClean="0"/>
              <a:t>Slide </a:t>
            </a:r>
            <a:fld id="{F9FB12EF-640C-4C5F-AABF-37B838D95298}" type="slidenum">
              <a:rPr lang="en-US" smtClean="0"/>
              <a:pPr/>
              <a:t>26</a:t>
            </a:fld>
            <a:endParaRPr lang="en-US" smtClean="0"/>
          </a:p>
        </p:txBody>
      </p:sp>
      <p:pic>
        <p:nvPicPr>
          <p:cNvPr id="3074" name="Picture 2" descr="C:\Users\Vic\AppData\Local\Microsoft\Windows\Temporary Internet Files\Content.IE5\9O4NM5BK\MC900446104[1].wmf"/>
          <p:cNvPicPr>
            <a:picLocks noChangeAspect="1" noChangeArrowheads="1"/>
          </p:cNvPicPr>
          <p:nvPr/>
        </p:nvPicPr>
        <p:blipFill>
          <a:blip r:embed="rId4"/>
          <a:srcRect/>
          <a:stretch>
            <a:fillRect/>
          </a:stretch>
        </p:blipFill>
        <p:spPr bwMode="auto">
          <a:xfrm flipH="1">
            <a:off x="1689100" y="2246313"/>
            <a:ext cx="1295400" cy="2597150"/>
          </a:xfrm>
          <a:prstGeom prst="rect">
            <a:avLst/>
          </a:prstGeom>
          <a:noFill/>
          <a:ln w="9525">
            <a:noFill/>
            <a:miter lim="800000"/>
            <a:headEnd/>
            <a:tailEnd/>
          </a:ln>
        </p:spPr>
      </p:pic>
      <p:pic>
        <p:nvPicPr>
          <p:cNvPr id="3075" name="Picture 3" descr="C:\Users\Vic\AppData\Local\Microsoft\Windows\Temporary Internet Files\Content.IE5\9O4NM5BK\MC900446104[1].wmf"/>
          <p:cNvPicPr>
            <a:picLocks noChangeAspect="1" noChangeArrowheads="1"/>
          </p:cNvPicPr>
          <p:nvPr/>
        </p:nvPicPr>
        <p:blipFill>
          <a:blip r:embed="rId4"/>
          <a:srcRect/>
          <a:stretch>
            <a:fillRect/>
          </a:stretch>
        </p:blipFill>
        <p:spPr bwMode="auto">
          <a:xfrm flipH="1">
            <a:off x="4729163" y="2246313"/>
            <a:ext cx="1295400" cy="2597150"/>
          </a:xfrm>
          <a:prstGeom prst="rect">
            <a:avLst/>
          </a:prstGeom>
          <a:noFill/>
          <a:ln w="9525">
            <a:noFill/>
            <a:miter lim="800000"/>
            <a:headEnd/>
            <a:tailEnd/>
          </a:ln>
        </p:spPr>
      </p:pic>
      <p:pic>
        <p:nvPicPr>
          <p:cNvPr id="9" name="Picture 3" descr="C:\Users\Vic\AppData\Local\Microsoft\Windows\Temporary Internet Files\Content.IE5\9O4NM5BK\MC900446104[1].wmf"/>
          <p:cNvPicPr>
            <a:picLocks noChangeAspect="1" noChangeArrowheads="1"/>
          </p:cNvPicPr>
          <p:nvPr/>
        </p:nvPicPr>
        <p:blipFill>
          <a:blip r:embed="rId4"/>
          <a:srcRect/>
          <a:stretch>
            <a:fillRect/>
          </a:stretch>
        </p:blipFill>
        <p:spPr bwMode="auto">
          <a:xfrm flipH="1">
            <a:off x="3208338" y="2246313"/>
            <a:ext cx="1295400" cy="2597150"/>
          </a:xfrm>
          <a:prstGeom prst="rect">
            <a:avLst/>
          </a:prstGeom>
          <a:noFill/>
          <a:ln w="9525">
            <a:noFill/>
            <a:miter lim="800000"/>
            <a:headEnd/>
            <a:tailEnd/>
          </a:ln>
        </p:spPr>
      </p:pic>
      <p:pic>
        <p:nvPicPr>
          <p:cNvPr id="10" name="Picture 3" descr="C:\Users\Vic\AppData\Local\Microsoft\Windows\Temporary Internet Files\Content.IE5\9O4NM5BK\MC900446104[1].wmf"/>
          <p:cNvPicPr>
            <a:picLocks noChangeAspect="1" noChangeArrowheads="1"/>
          </p:cNvPicPr>
          <p:nvPr/>
        </p:nvPicPr>
        <p:blipFill>
          <a:blip r:embed="rId4"/>
          <a:srcRect/>
          <a:stretch>
            <a:fillRect/>
          </a:stretch>
        </p:blipFill>
        <p:spPr bwMode="auto">
          <a:xfrm flipH="1">
            <a:off x="169863" y="2246313"/>
            <a:ext cx="1295400" cy="2597150"/>
          </a:xfrm>
          <a:prstGeom prst="rect">
            <a:avLst/>
          </a:prstGeom>
          <a:noFill/>
          <a:ln w="9525">
            <a:noFill/>
            <a:miter lim="800000"/>
            <a:headEnd/>
            <a:tailEnd/>
          </a:ln>
        </p:spPr>
      </p:pic>
      <p:pic>
        <p:nvPicPr>
          <p:cNvPr id="11" name="Picture 3" descr="C:\Users\Vic\AppData\Local\Microsoft\Windows\Temporary Internet Files\Content.IE5\9O4NM5BK\MC900446104[1].wmf"/>
          <p:cNvPicPr>
            <a:picLocks noChangeAspect="1" noChangeArrowheads="1"/>
          </p:cNvPicPr>
          <p:nvPr/>
        </p:nvPicPr>
        <p:blipFill>
          <a:blip r:embed="rId4"/>
          <a:srcRect/>
          <a:stretch>
            <a:fillRect/>
          </a:stretch>
        </p:blipFill>
        <p:spPr bwMode="auto">
          <a:xfrm flipH="1">
            <a:off x="7767638" y="2246313"/>
            <a:ext cx="1295400" cy="2597150"/>
          </a:xfrm>
          <a:prstGeom prst="rect">
            <a:avLst/>
          </a:prstGeom>
          <a:noFill/>
          <a:ln w="9525">
            <a:noFill/>
            <a:miter lim="800000"/>
            <a:headEnd/>
            <a:tailEnd/>
          </a:ln>
        </p:spPr>
      </p:pic>
      <p:pic>
        <p:nvPicPr>
          <p:cNvPr id="12" name="Picture 3" descr="C:\Users\Vic\AppData\Local\Microsoft\Windows\Temporary Internet Files\Content.IE5\9O4NM5BK\MC900446104[1].wmf"/>
          <p:cNvPicPr>
            <a:picLocks noChangeAspect="1" noChangeArrowheads="1"/>
          </p:cNvPicPr>
          <p:nvPr/>
        </p:nvPicPr>
        <p:blipFill>
          <a:blip r:embed="rId4"/>
          <a:srcRect/>
          <a:stretch>
            <a:fillRect/>
          </a:stretch>
        </p:blipFill>
        <p:spPr bwMode="auto">
          <a:xfrm flipH="1">
            <a:off x="6248400" y="2246313"/>
            <a:ext cx="1295400" cy="2597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0"/>
                                        <p:tgtEl>
                                          <p:spTgt spid="10"/>
                                        </p:tgtEl>
                                        <p:attrNameLst>
                                          <p:attrName>ppt_y</p:attrName>
                                        </p:attrNameLst>
                                      </p:cBhvr>
                                      <p:tavLst>
                                        <p:tav tm="0">
                                          <p:val>
                                            <p:strVal val="ppt_y"/>
                                          </p:val>
                                        </p:tav>
                                        <p:tav tm="100000">
                                          <p:val>
                                            <p:strVal val="ppt_y+.1"/>
                                          </p:val>
                                        </p:tav>
                                      </p:tavLst>
                                    </p:anim>
                                    <p:set>
                                      <p:cBhvr>
                                        <p:cTn id="9" dur="1" fill="hold">
                                          <p:stCondLst>
                                            <p:cond delay="999"/>
                                          </p:stCondLst>
                                        </p:cTn>
                                        <p:tgtEl>
                                          <p:spTgt spid="10"/>
                                        </p:tgtEl>
                                        <p:attrNameLst>
                                          <p:attrName>style.visibility</p:attrName>
                                        </p:attrNameLst>
                                      </p:cBhvr>
                                      <p:to>
                                        <p:strVal val="hidden"/>
                                      </p:to>
                                    </p:set>
                                  </p:childTnLst>
                                </p:cTn>
                              </p:par>
                            </p:childTnLst>
                          </p:cTn>
                        </p:par>
                        <p:par>
                          <p:cTn id="10" fill="hold">
                            <p:stCondLst>
                              <p:cond delay="1000"/>
                            </p:stCondLst>
                            <p:childTnLst>
                              <p:par>
                                <p:cTn id="11" presetID="42" presetClass="exit" presetSubtype="0" fill="hold" nodeType="afterEffect">
                                  <p:stCondLst>
                                    <p:cond delay="0"/>
                                  </p:stCondLst>
                                  <p:childTnLst>
                                    <p:animEffect transition="out" filter="fade">
                                      <p:cBhvr>
                                        <p:cTn id="12" dur="1000"/>
                                        <p:tgtEl>
                                          <p:spTgt spid="3074"/>
                                        </p:tgtEl>
                                      </p:cBhvr>
                                    </p:animEffect>
                                    <p:anim calcmode="lin" valueType="num">
                                      <p:cBhvr>
                                        <p:cTn id="13" dur="1000"/>
                                        <p:tgtEl>
                                          <p:spTgt spid="3074"/>
                                        </p:tgtEl>
                                        <p:attrNameLst>
                                          <p:attrName>ppt_x</p:attrName>
                                        </p:attrNameLst>
                                      </p:cBhvr>
                                      <p:tavLst>
                                        <p:tav tm="0">
                                          <p:val>
                                            <p:strVal val="ppt_x"/>
                                          </p:val>
                                        </p:tav>
                                        <p:tav tm="100000">
                                          <p:val>
                                            <p:strVal val="ppt_x"/>
                                          </p:val>
                                        </p:tav>
                                      </p:tavLst>
                                    </p:anim>
                                    <p:anim calcmode="lin" valueType="num">
                                      <p:cBhvr>
                                        <p:cTn id="14" dur="1000"/>
                                        <p:tgtEl>
                                          <p:spTgt spid="3074"/>
                                        </p:tgtEl>
                                        <p:attrNameLst>
                                          <p:attrName>ppt_y</p:attrName>
                                        </p:attrNameLst>
                                      </p:cBhvr>
                                      <p:tavLst>
                                        <p:tav tm="0">
                                          <p:val>
                                            <p:strVal val="ppt_y"/>
                                          </p:val>
                                        </p:tav>
                                        <p:tav tm="100000">
                                          <p:val>
                                            <p:strVal val="ppt_y+.1"/>
                                          </p:val>
                                        </p:tav>
                                      </p:tavLst>
                                    </p:anim>
                                    <p:set>
                                      <p:cBhvr>
                                        <p:cTn id="15" dur="1" fill="hold">
                                          <p:stCondLst>
                                            <p:cond delay="999"/>
                                          </p:stCondLst>
                                        </p:cTn>
                                        <p:tgtEl>
                                          <p:spTgt spid="3074"/>
                                        </p:tgtEl>
                                        <p:attrNameLst>
                                          <p:attrName>style.visibility</p:attrName>
                                        </p:attrNameLst>
                                      </p:cBhvr>
                                      <p:to>
                                        <p:strVal val="hidden"/>
                                      </p:to>
                                    </p:set>
                                  </p:childTnLst>
                                </p:cTn>
                              </p:par>
                            </p:childTnLst>
                          </p:cTn>
                        </p:par>
                        <p:par>
                          <p:cTn id="16" fill="hold">
                            <p:stCondLst>
                              <p:cond delay="2000"/>
                            </p:stCondLst>
                            <p:childTnLst>
                              <p:par>
                                <p:cTn id="17" presetID="42" presetClass="exit" presetSubtype="0" fill="hold" nodeType="afterEffect">
                                  <p:stCondLst>
                                    <p:cond delay="0"/>
                                  </p:stCondLst>
                                  <p:childTnLst>
                                    <p:animEffect transition="out" filter="fade">
                                      <p:cBhvr>
                                        <p:cTn id="18" dur="1000"/>
                                        <p:tgtEl>
                                          <p:spTgt spid="9"/>
                                        </p:tgtEl>
                                      </p:cBhvr>
                                    </p:animEffect>
                                    <p:anim calcmode="lin" valueType="num">
                                      <p:cBhvr>
                                        <p:cTn id="19" dur="1000"/>
                                        <p:tgtEl>
                                          <p:spTgt spid="9"/>
                                        </p:tgtEl>
                                        <p:attrNameLst>
                                          <p:attrName>ppt_x</p:attrName>
                                        </p:attrNameLst>
                                      </p:cBhvr>
                                      <p:tavLst>
                                        <p:tav tm="0">
                                          <p:val>
                                            <p:strVal val="ppt_x"/>
                                          </p:val>
                                        </p:tav>
                                        <p:tav tm="100000">
                                          <p:val>
                                            <p:strVal val="ppt_x"/>
                                          </p:val>
                                        </p:tav>
                                      </p:tavLst>
                                    </p:anim>
                                    <p:anim calcmode="lin" valueType="num">
                                      <p:cBhvr>
                                        <p:cTn id="20" dur="1000"/>
                                        <p:tgtEl>
                                          <p:spTgt spid="9"/>
                                        </p:tgtEl>
                                        <p:attrNameLst>
                                          <p:attrName>ppt_y</p:attrName>
                                        </p:attrNameLst>
                                      </p:cBhvr>
                                      <p:tavLst>
                                        <p:tav tm="0">
                                          <p:val>
                                            <p:strVal val="ppt_y"/>
                                          </p:val>
                                        </p:tav>
                                        <p:tav tm="100000">
                                          <p:val>
                                            <p:strVal val="ppt_y+.1"/>
                                          </p:val>
                                        </p:tav>
                                      </p:tavLst>
                                    </p:anim>
                                    <p:set>
                                      <p:cBhvr>
                                        <p:cTn id="21" dur="1" fill="hold">
                                          <p:stCondLst>
                                            <p:cond delay="999"/>
                                          </p:stCondLst>
                                        </p:cTn>
                                        <p:tgtEl>
                                          <p:spTgt spid="9"/>
                                        </p:tgtEl>
                                        <p:attrNameLst>
                                          <p:attrName>style.visibility</p:attrName>
                                        </p:attrNameLst>
                                      </p:cBhvr>
                                      <p:to>
                                        <p:strVal val="hidden"/>
                                      </p:to>
                                    </p:set>
                                  </p:childTnLst>
                                </p:cTn>
                              </p:par>
                            </p:childTnLst>
                          </p:cTn>
                        </p:par>
                        <p:par>
                          <p:cTn id="22" fill="hold">
                            <p:stCondLst>
                              <p:cond delay="3000"/>
                            </p:stCondLst>
                            <p:childTnLst>
                              <p:par>
                                <p:cTn id="23" presetID="42" presetClass="exit" presetSubtype="0" fill="hold" nodeType="afterEffect">
                                  <p:stCondLst>
                                    <p:cond delay="0"/>
                                  </p:stCondLst>
                                  <p:childTnLst>
                                    <p:animEffect transition="out" filter="fade">
                                      <p:cBhvr>
                                        <p:cTn id="24" dur="1000"/>
                                        <p:tgtEl>
                                          <p:spTgt spid="3075"/>
                                        </p:tgtEl>
                                      </p:cBhvr>
                                    </p:animEffect>
                                    <p:anim calcmode="lin" valueType="num">
                                      <p:cBhvr>
                                        <p:cTn id="25" dur="1000"/>
                                        <p:tgtEl>
                                          <p:spTgt spid="3075"/>
                                        </p:tgtEl>
                                        <p:attrNameLst>
                                          <p:attrName>ppt_x</p:attrName>
                                        </p:attrNameLst>
                                      </p:cBhvr>
                                      <p:tavLst>
                                        <p:tav tm="0">
                                          <p:val>
                                            <p:strVal val="ppt_x"/>
                                          </p:val>
                                        </p:tav>
                                        <p:tav tm="100000">
                                          <p:val>
                                            <p:strVal val="ppt_x"/>
                                          </p:val>
                                        </p:tav>
                                      </p:tavLst>
                                    </p:anim>
                                    <p:anim calcmode="lin" valueType="num">
                                      <p:cBhvr>
                                        <p:cTn id="26" dur="1000"/>
                                        <p:tgtEl>
                                          <p:spTgt spid="3075"/>
                                        </p:tgtEl>
                                        <p:attrNameLst>
                                          <p:attrName>ppt_y</p:attrName>
                                        </p:attrNameLst>
                                      </p:cBhvr>
                                      <p:tavLst>
                                        <p:tav tm="0">
                                          <p:val>
                                            <p:strVal val="ppt_y"/>
                                          </p:val>
                                        </p:tav>
                                        <p:tav tm="100000">
                                          <p:val>
                                            <p:strVal val="ppt_y+.1"/>
                                          </p:val>
                                        </p:tav>
                                      </p:tavLst>
                                    </p:anim>
                                    <p:set>
                                      <p:cBhvr>
                                        <p:cTn id="27" dur="1" fill="hold">
                                          <p:stCondLst>
                                            <p:cond delay="999"/>
                                          </p:stCondLst>
                                        </p:cTn>
                                        <p:tgtEl>
                                          <p:spTgt spid="3075"/>
                                        </p:tgtEl>
                                        <p:attrNameLst>
                                          <p:attrName>style.visibility</p:attrName>
                                        </p:attrNameLst>
                                      </p:cBhvr>
                                      <p:to>
                                        <p:strVal val="hidden"/>
                                      </p:to>
                                    </p:set>
                                  </p:childTnLst>
                                </p:cTn>
                              </p:par>
                            </p:childTnLst>
                          </p:cTn>
                        </p:par>
                        <p:par>
                          <p:cTn id="28" fill="hold">
                            <p:stCondLst>
                              <p:cond delay="4000"/>
                            </p:stCondLst>
                            <p:childTnLst>
                              <p:par>
                                <p:cTn id="29" presetID="42" presetClass="exit" presetSubtype="0" fill="hold" nodeType="afterEffect">
                                  <p:stCondLst>
                                    <p:cond delay="0"/>
                                  </p:stCondLst>
                                  <p:childTnLst>
                                    <p:animEffect transition="out" filter="fade">
                                      <p:cBhvr>
                                        <p:cTn id="30" dur="1000"/>
                                        <p:tgtEl>
                                          <p:spTgt spid="12"/>
                                        </p:tgtEl>
                                      </p:cBhvr>
                                    </p:animEffect>
                                    <p:anim calcmode="lin" valueType="num">
                                      <p:cBhvr>
                                        <p:cTn id="31" dur="1000"/>
                                        <p:tgtEl>
                                          <p:spTgt spid="12"/>
                                        </p:tgtEl>
                                        <p:attrNameLst>
                                          <p:attrName>ppt_x</p:attrName>
                                        </p:attrNameLst>
                                      </p:cBhvr>
                                      <p:tavLst>
                                        <p:tav tm="0">
                                          <p:val>
                                            <p:strVal val="ppt_x"/>
                                          </p:val>
                                        </p:tav>
                                        <p:tav tm="100000">
                                          <p:val>
                                            <p:strVal val="ppt_x"/>
                                          </p:val>
                                        </p:tav>
                                      </p:tavLst>
                                    </p:anim>
                                    <p:anim calcmode="lin" valueType="num">
                                      <p:cBhvr>
                                        <p:cTn id="32" dur="1000"/>
                                        <p:tgtEl>
                                          <p:spTgt spid="12"/>
                                        </p:tgtEl>
                                        <p:attrNameLst>
                                          <p:attrName>ppt_y</p:attrName>
                                        </p:attrNameLst>
                                      </p:cBhvr>
                                      <p:tavLst>
                                        <p:tav tm="0">
                                          <p:val>
                                            <p:strVal val="ppt_y"/>
                                          </p:val>
                                        </p:tav>
                                        <p:tav tm="100000">
                                          <p:val>
                                            <p:strVal val="ppt_y+.1"/>
                                          </p:val>
                                        </p:tav>
                                      </p:tavLst>
                                    </p:anim>
                                    <p:set>
                                      <p:cBhvr>
                                        <p:cTn id="33" dur="1" fill="hold">
                                          <p:stCondLst>
                                            <p:cond delay="999"/>
                                          </p:stCondLst>
                                        </p:cTn>
                                        <p:tgtEl>
                                          <p:spTgt spid="12"/>
                                        </p:tgtEl>
                                        <p:attrNameLst>
                                          <p:attrName>style.visibility</p:attrName>
                                        </p:attrNameLst>
                                      </p:cBhvr>
                                      <p:to>
                                        <p:strVal val="hidden"/>
                                      </p:to>
                                    </p:set>
                                  </p:childTnLst>
                                </p:cTn>
                              </p:par>
                            </p:childTnLst>
                          </p:cTn>
                        </p:par>
                        <p:par>
                          <p:cTn id="34" fill="hold">
                            <p:stCondLst>
                              <p:cond delay="5000"/>
                            </p:stCondLst>
                            <p:childTnLst>
                              <p:par>
                                <p:cTn id="35" presetID="42" presetClass="exit" presetSubtype="0" fill="hold" nodeType="afterEffect">
                                  <p:stCondLst>
                                    <p:cond delay="0"/>
                                  </p:stCondLst>
                                  <p:childTnLst>
                                    <p:animEffect transition="out" filter="fade">
                                      <p:cBhvr>
                                        <p:cTn id="36" dur="1000"/>
                                        <p:tgtEl>
                                          <p:spTgt spid="11"/>
                                        </p:tgtEl>
                                      </p:cBhvr>
                                    </p:animEffect>
                                    <p:anim calcmode="lin" valueType="num">
                                      <p:cBhvr>
                                        <p:cTn id="37" dur="1000"/>
                                        <p:tgtEl>
                                          <p:spTgt spid="11"/>
                                        </p:tgtEl>
                                        <p:attrNameLst>
                                          <p:attrName>ppt_x</p:attrName>
                                        </p:attrNameLst>
                                      </p:cBhvr>
                                      <p:tavLst>
                                        <p:tav tm="0">
                                          <p:val>
                                            <p:strVal val="ppt_x"/>
                                          </p:val>
                                        </p:tav>
                                        <p:tav tm="100000">
                                          <p:val>
                                            <p:strVal val="ppt_x"/>
                                          </p:val>
                                        </p:tav>
                                      </p:tavLst>
                                    </p:anim>
                                    <p:anim calcmode="lin" valueType="num">
                                      <p:cBhvr>
                                        <p:cTn id="38" dur="1000"/>
                                        <p:tgtEl>
                                          <p:spTgt spid="11"/>
                                        </p:tgtEl>
                                        <p:attrNameLst>
                                          <p:attrName>ppt_y</p:attrName>
                                        </p:attrNameLst>
                                      </p:cBhvr>
                                      <p:tavLst>
                                        <p:tav tm="0">
                                          <p:val>
                                            <p:strVal val="ppt_y"/>
                                          </p:val>
                                        </p:tav>
                                        <p:tav tm="100000">
                                          <p:val>
                                            <p:strVal val="ppt_y+.1"/>
                                          </p:val>
                                        </p:tav>
                                      </p:tavLst>
                                    </p:anim>
                                    <p:set>
                                      <p:cBhvr>
                                        <p:cTn id="39" dur="1" fill="hold">
                                          <p:stCondLst>
                                            <p:cond delay="999"/>
                                          </p:stCondLst>
                                        </p:cTn>
                                        <p:tgtEl>
                                          <p:spTgt spid="11"/>
                                        </p:tgtEl>
                                        <p:attrNameLst>
                                          <p:attrName>style.visibility</p:attrName>
                                        </p:attrNameLst>
                                      </p:cBhvr>
                                      <p:to>
                                        <p:strVal val="hidden"/>
                                      </p:to>
                                    </p:set>
                                  </p:childTnLst>
                                </p:cTn>
                              </p:par>
                            </p:childTnLst>
                          </p:cTn>
                        </p:par>
                        <p:par>
                          <p:cTn id="40" fill="hold">
                            <p:stCondLst>
                              <p:cond delay="6000"/>
                            </p:stCondLst>
                            <p:childTnLst>
                              <p:par>
                                <p:cTn id="41" presetID="26"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mtClean="0"/>
              <a:t>Document distribution outside meetings</a:t>
            </a:r>
            <a:br>
              <a:rPr lang="en-US" smtClean="0"/>
            </a:br>
            <a:r>
              <a:rPr lang="en-US" smtClean="0"/>
              <a:t>Alphagraphics order service</a:t>
            </a:r>
          </a:p>
        </p:txBody>
      </p:sp>
      <p:sp>
        <p:nvSpPr>
          <p:cNvPr id="69634" name="Date Placeholder 3"/>
          <p:cNvSpPr>
            <a:spLocks noGrp="1"/>
          </p:cNvSpPr>
          <p:nvPr>
            <p:ph type="dt" sz="quarter" idx="10"/>
          </p:nvPr>
        </p:nvSpPr>
        <p:spPr>
          <a:noFill/>
          <a:ln>
            <a:miter lim="800000"/>
            <a:headEnd/>
            <a:tailEnd/>
          </a:ln>
        </p:spPr>
        <p:txBody>
          <a:bodyPr/>
          <a:lstStyle/>
          <a:p>
            <a:r>
              <a:rPr lang="en-US"/>
              <a:t>September 2010</a:t>
            </a:r>
          </a:p>
        </p:txBody>
      </p:sp>
      <p:sp>
        <p:nvSpPr>
          <p:cNvPr id="69635"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69636" name="Slide Number Placeholder 5"/>
          <p:cNvSpPr>
            <a:spLocks noGrp="1"/>
          </p:cNvSpPr>
          <p:nvPr>
            <p:ph type="sldNum" sz="quarter" idx="12"/>
          </p:nvPr>
        </p:nvSpPr>
        <p:spPr>
          <a:noFill/>
          <a:ln>
            <a:miter lim="800000"/>
            <a:headEnd/>
            <a:tailEnd/>
          </a:ln>
        </p:spPr>
        <p:txBody>
          <a:bodyPr/>
          <a:lstStyle/>
          <a:p>
            <a:r>
              <a:rPr lang="en-US" smtClean="0"/>
              <a:t>Slide </a:t>
            </a:r>
            <a:fld id="{45FFE2A6-6B3C-44E9-ABE1-0FEABD0881E4}" type="slidenum">
              <a:rPr lang="en-US" smtClean="0"/>
              <a:pPr/>
              <a:t>27</a:t>
            </a:fld>
            <a:endParaRPr lang="en-US" smtClean="0"/>
          </a:p>
        </p:txBody>
      </p:sp>
      <p:sp>
        <p:nvSpPr>
          <p:cNvPr id="69637" name="Content Placeholder 3"/>
          <p:cNvSpPr>
            <a:spLocks noGrp="1"/>
          </p:cNvSpPr>
          <p:nvPr>
            <p:ph idx="1"/>
          </p:nvPr>
        </p:nvSpPr>
        <p:spPr/>
        <p:txBody>
          <a:bodyPr/>
          <a:lstStyle/>
          <a:p>
            <a:endParaRPr lang="en-US" smtClean="0"/>
          </a:p>
        </p:txBody>
      </p:sp>
      <p:graphicFrame>
        <p:nvGraphicFramePr>
          <p:cNvPr id="11" name="Chart 10"/>
          <p:cNvGraphicFramePr>
            <a:graphicFrameLocks/>
          </p:cNvGraphicFramePr>
          <p:nvPr/>
        </p:nvGraphicFramePr>
        <p:xfrm>
          <a:off x="152400" y="1828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9639" name="TextBox 4"/>
          <p:cNvSpPr txBox="1">
            <a:spLocks noChangeArrowheads="1"/>
          </p:cNvSpPr>
          <p:nvPr/>
        </p:nvSpPr>
        <p:spPr bwMode="auto">
          <a:xfrm>
            <a:off x="381000" y="1939925"/>
            <a:ext cx="8305800" cy="461963"/>
          </a:xfrm>
          <a:prstGeom prst="rect">
            <a:avLst/>
          </a:prstGeom>
          <a:solidFill>
            <a:srgbClr val="FF9966"/>
          </a:solidFill>
          <a:ln w="9525">
            <a:noFill/>
            <a:miter lim="800000"/>
            <a:headEnd/>
            <a:tailEnd/>
          </a:ln>
        </p:spPr>
        <p:txBody>
          <a:bodyPr>
            <a:spAutoFit/>
          </a:bodyPr>
          <a:lstStyle/>
          <a:p>
            <a:pPr algn="ctr" eaLnBrk="0" hangingPunct="0"/>
            <a:r>
              <a:rPr lang="en-US" sz="2400" b="1"/>
              <a:t>Document order service</a:t>
            </a:r>
          </a:p>
        </p:txBody>
      </p:sp>
      <p:sp>
        <p:nvSpPr>
          <p:cNvPr id="69640" name="TextBox 12"/>
          <p:cNvSpPr txBox="1">
            <a:spLocks noChangeArrowheads="1"/>
          </p:cNvSpPr>
          <p:nvPr/>
        </p:nvSpPr>
        <p:spPr bwMode="auto">
          <a:xfrm>
            <a:off x="2427288" y="2555875"/>
            <a:ext cx="6248400" cy="461963"/>
          </a:xfrm>
          <a:prstGeom prst="rect">
            <a:avLst/>
          </a:prstGeom>
          <a:solidFill>
            <a:srgbClr val="FF9966"/>
          </a:solidFill>
          <a:ln w="9525">
            <a:noFill/>
            <a:miter lim="800000"/>
            <a:headEnd/>
            <a:tailEnd/>
          </a:ln>
        </p:spPr>
        <p:txBody>
          <a:bodyPr>
            <a:spAutoFit/>
          </a:bodyPr>
          <a:lstStyle/>
          <a:p>
            <a:pPr algn="ctr" eaLnBrk="0" hangingPunct="0"/>
            <a:r>
              <a:rPr lang="en-US" sz="2400" b="1"/>
              <a:t>Document subscription service</a:t>
            </a:r>
          </a:p>
        </p:txBody>
      </p:sp>
      <p:sp>
        <p:nvSpPr>
          <p:cNvPr id="6" name="TextBox 5"/>
          <p:cNvSpPr txBox="1"/>
          <p:nvPr/>
        </p:nvSpPr>
        <p:spPr>
          <a:xfrm>
            <a:off x="3048000" y="3124200"/>
            <a:ext cx="4495800" cy="461963"/>
          </a:xfrm>
          <a:prstGeom prst="rect">
            <a:avLst/>
          </a:prstGeom>
          <a:solidFill>
            <a:schemeClr val="bg2">
              <a:lumMod val="40000"/>
              <a:lumOff val="60000"/>
            </a:schemeClr>
          </a:solidFill>
        </p:spPr>
        <p:txBody>
          <a:bodyPr>
            <a:spAutoFit/>
          </a:bodyPr>
          <a:lstStyle>
            <a:defPPr>
              <a:defRPr lang="en-US"/>
            </a:defPPr>
            <a:lvl1pPr algn="ctr">
              <a:defRPr sz="2400" b="1"/>
            </a:lvl1pPr>
          </a:lstStyle>
          <a:p>
            <a:pPr eaLnBrk="0" hangingPunct="0">
              <a:defRPr/>
            </a:pPr>
            <a:r>
              <a:rPr lang="en-US" dirty="0"/>
              <a:t>Atg.apple.com</a:t>
            </a:r>
          </a:p>
        </p:txBody>
      </p:sp>
      <p:sp>
        <p:nvSpPr>
          <p:cNvPr id="15" name="TextBox 14"/>
          <p:cNvSpPr txBox="1"/>
          <p:nvPr/>
        </p:nvSpPr>
        <p:spPr>
          <a:xfrm>
            <a:off x="3429000" y="3738563"/>
            <a:ext cx="5257800" cy="461962"/>
          </a:xfrm>
          <a:prstGeom prst="rect">
            <a:avLst/>
          </a:prstGeom>
          <a:solidFill>
            <a:schemeClr val="bg2">
              <a:lumMod val="40000"/>
              <a:lumOff val="60000"/>
            </a:schemeClr>
          </a:solidFill>
        </p:spPr>
        <p:txBody>
          <a:bodyPr>
            <a:spAutoFit/>
          </a:bodyPr>
          <a:lstStyle>
            <a:defPPr>
              <a:defRPr lang="en-US"/>
            </a:defPPr>
            <a:lvl1pPr algn="ctr">
              <a:defRPr sz="2400" b="1"/>
            </a:lvl1pPr>
          </a:lstStyle>
          <a:p>
            <a:pPr eaLnBrk="0" hangingPunct="0">
              <a:defRPr/>
            </a:pPr>
            <a:r>
              <a:rPr lang="en-GB" dirty="0"/>
              <a:t>ftp.cs.utwente.nl </a:t>
            </a:r>
            <a:endParaRPr lang="en-US" dirty="0"/>
          </a:p>
        </p:txBody>
      </p:sp>
      <p:sp>
        <p:nvSpPr>
          <p:cNvPr id="16" name="TextBox 15"/>
          <p:cNvSpPr txBox="1"/>
          <p:nvPr/>
        </p:nvSpPr>
        <p:spPr>
          <a:xfrm>
            <a:off x="5791200" y="4495800"/>
            <a:ext cx="3200400" cy="461963"/>
          </a:xfrm>
          <a:prstGeom prst="rect">
            <a:avLst/>
          </a:prstGeom>
          <a:solidFill>
            <a:schemeClr val="bg2">
              <a:lumMod val="40000"/>
              <a:lumOff val="60000"/>
            </a:schemeClr>
          </a:solidFill>
        </p:spPr>
        <p:txBody>
          <a:bodyPr>
            <a:spAutoFit/>
          </a:bodyPr>
          <a:lstStyle>
            <a:defPPr>
              <a:defRPr lang="en-US"/>
            </a:defPPr>
            <a:lvl1pPr algn="ctr">
              <a:defRPr sz="2400" b="1"/>
            </a:lvl1pPr>
          </a:lstStyle>
          <a:p>
            <a:pPr eaLnBrk="0" hangingPunct="0">
              <a:defRPr/>
            </a:pPr>
            <a:r>
              <a:rPr lang="en-GB" dirty="0" smtClean="0"/>
              <a:t>Stdsbbs.ieee.org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mtClean="0"/>
              <a:t>Form factor evolution</a:t>
            </a:r>
          </a:p>
        </p:txBody>
      </p:sp>
      <p:sp>
        <p:nvSpPr>
          <p:cNvPr id="71682" name="Content Placeholder 2"/>
          <p:cNvSpPr>
            <a:spLocks noGrp="1"/>
          </p:cNvSpPr>
          <p:nvPr>
            <p:ph idx="1"/>
          </p:nvPr>
        </p:nvSpPr>
        <p:spPr/>
        <p:txBody>
          <a:bodyPr/>
          <a:lstStyle/>
          <a:p>
            <a:endParaRPr lang="en-US" smtClean="0"/>
          </a:p>
        </p:txBody>
      </p:sp>
      <p:sp>
        <p:nvSpPr>
          <p:cNvPr id="71683" name="Date Placeholder 3"/>
          <p:cNvSpPr>
            <a:spLocks noGrp="1"/>
          </p:cNvSpPr>
          <p:nvPr>
            <p:ph type="dt" sz="quarter" idx="10"/>
          </p:nvPr>
        </p:nvSpPr>
        <p:spPr>
          <a:noFill/>
          <a:ln>
            <a:miter lim="800000"/>
            <a:headEnd/>
            <a:tailEnd/>
          </a:ln>
        </p:spPr>
        <p:txBody>
          <a:bodyPr/>
          <a:lstStyle/>
          <a:p>
            <a:r>
              <a:rPr lang="en-US"/>
              <a:t>September 2010</a:t>
            </a:r>
          </a:p>
        </p:txBody>
      </p:sp>
      <p:sp>
        <p:nvSpPr>
          <p:cNvPr id="71684"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71685" name="Slide Number Placeholder 5"/>
          <p:cNvSpPr>
            <a:spLocks noGrp="1"/>
          </p:cNvSpPr>
          <p:nvPr>
            <p:ph type="sldNum" sz="quarter" idx="12"/>
          </p:nvPr>
        </p:nvSpPr>
        <p:spPr>
          <a:noFill/>
          <a:ln>
            <a:miter lim="800000"/>
            <a:headEnd/>
            <a:tailEnd/>
          </a:ln>
        </p:spPr>
        <p:txBody>
          <a:bodyPr/>
          <a:lstStyle/>
          <a:p>
            <a:r>
              <a:rPr lang="en-US" smtClean="0"/>
              <a:t>Slide </a:t>
            </a:r>
            <a:fld id="{C57F2861-4478-4B58-992A-C947A7D2F51F}" type="slidenum">
              <a:rPr lang="en-US" smtClean="0"/>
              <a:pPr/>
              <a:t>28</a:t>
            </a:fld>
            <a:endParaRPr lang="en-US" smtClean="0"/>
          </a:p>
        </p:txBody>
      </p:sp>
      <p:pic>
        <p:nvPicPr>
          <p:cNvPr id="71686" name="Picture 10" descr="first product"/>
          <p:cNvPicPr>
            <a:picLocks noChangeAspect="1" noChangeArrowheads="1"/>
          </p:cNvPicPr>
          <p:nvPr/>
        </p:nvPicPr>
        <p:blipFill>
          <a:blip r:embed="rId3"/>
          <a:srcRect/>
          <a:stretch>
            <a:fillRect/>
          </a:stretch>
        </p:blipFill>
        <p:spPr bwMode="auto">
          <a:xfrm>
            <a:off x="0" y="1428750"/>
            <a:ext cx="8991600" cy="4813300"/>
          </a:xfrm>
          <a:prstGeom prst="rect">
            <a:avLst/>
          </a:prstGeom>
          <a:noFill/>
          <a:ln w="9525">
            <a:noFill/>
            <a:miter lim="800000"/>
            <a:headEnd/>
            <a:tailEnd/>
          </a:ln>
        </p:spPr>
      </p:pic>
      <p:sp>
        <p:nvSpPr>
          <p:cNvPr id="71687" name="TextBox 8"/>
          <p:cNvSpPr txBox="1">
            <a:spLocks noChangeArrowheads="1"/>
          </p:cNvSpPr>
          <p:nvPr/>
        </p:nvSpPr>
        <p:spPr bwMode="auto">
          <a:xfrm>
            <a:off x="276225" y="1447800"/>
            <a:ext cx="1211263" cy="708025"/>
          </a:xfrm>
          <a:prstGeom prst="rect">
            <a:avLst/>
          </a:prstGeom>
          <a:noFill/>
          <a:ln w="9525">
            <a:noFill/>
            <a:miter lim="800000"/>
            <a:headEnd/>
            <a:tailEnd/>
          </a:ln>
        </p:spPr>
        <p:txBody>
          <a:bodyPr wrap="none">
            <a:spAutoFit/>
          </a:bodyPr>
          <a:lstStyle/>
          <a:p>
            <a:pPr eaLnBrk="0" hangingPunct="0"/>
            <a:r>
              <a:rPr lang="en-US" sz="4000" b="1"/>
              <a:t>1990</a:t>
            </a:r>
          </a:p>
        </p:txBody>
      </p:sp>
      <p:grpSp>
        <p:nvGrpSpPr>
          <p:cNvPr id="14" name="Group 13"/>
          <p:cNvGrpSpPr>
            <a:grpSpLocks/>
          </p:cNvGrpSpPr>
          <p:nvPr/>
        </p:nvGrpSpPr>
        <p:grpSpPr bwMode="auto">
          <a:xfrm>
            <a:off x="304800" y="4356100"/>
            <a:ext cx="3260725" cy="1885950"/>
            <a:chOff x="304800" y="4355726"/>
            <a:chExt cx="3260725" cy="1886324"/>
          </a:xfrm>
        </p:grpSpPr>
        <p:pic>
          <p:nvPicPr>
            <p:cNvPr id="71692" name="Picture 12" descr="11MB"/>
            <p:cNvPicPr>
              <a:picLocks noChangeAspect="1" noChangeArrowheads="1"/>
            </p:cNvPicPr>
            <p:nvPr/>
          </p:nvPicPr>
          <p:blipFill>
            <a:blip r:embed="rId4"/>
            <a:srcRect/>
            <a:stretch>
              <a:fillRect/>
            </a:stretch>
          </p:blipFill>
          <p:spPr bwMode="auto">
            <a:xfrm>
              <a:off x="304800" y="4355726"/>
              <a:ext cx="3260725" cy="1315197"/>
            </a:xfrm>
            <a:prstGeom prst="rect">
              <a:avLst/>
            </a:prstGeom>
            <a:noFill/>
            <a:ln w="9525">
              <a:noFill/>
              <a:miter lim="800000"/>
              <a:headEnd/>
              <a:tailEnd/>
            </a:ln>
          </p:spPr>
        </p:pic>
        <p:sp>
          <p:nvSpPr>
            <p:cNvPr id="71693" name="TextBox 9"/>
            <p:cNvSpPr txBox="1">
              <a:spLocks noChangeArrowheads="1"/>
            </p:cNvSpPr>
            <p:nvPr/>
          </p:nvSpPr>
          <p:spPr bwMode="auto">
            <a:xfrm>
              <a:off x="533400" y="5534164"/>
              <a:ext cx="1210588" cy="707886"/>
            </a:xfrm>
            <a:prstGeom prst="rect">
              <a:avLst/>
            </a:prstGeom>
            <a:noFill/>
            <a:ln w="9525">
              <a:noFill/>
              <a:miter lim="800000"/>
              <a:headEnd/>
              <a:tailEnd/>
            </a:ln>
          </p:spPr>
          <p:txBody>
            <a:bodyPr wrap="none">
              <a:spAutoFit/>
            </a:bodyPr>
            <a:lstStyle/>
            <a:p>
              <a:pPr eaLnBrk="0" hangingPunct="0"/>
              <a:r>
                <a:rPr lang="en-US" sz="4000" b="1"/>
                <a:t>2000</a:t>
              </a:r>
            </a:p>
          </p:txBody>
        </p:sp>
      </p:grpSp>
      <p:grpSp>
        <p:nvGrpSpPr>
          <p:cNvPr id="13" name="Group 12"/>
          <p:cNvGrpSpPr>
            <a:grpSpLocks/>
          </p:cNvGrpSpPr>
          <p:nvPr/>
        </p:nvGrpSpPr>
        <p:grpSpPr bwMode="auto">
          <a:xfrm>
            <a:off x="4114800" y="3429000"/>
            <a:ext cx="5029200" cy="3048000"/>
            <a:chOff x="4114800" y="3429000"/>
            <a:chExt cx="5029200" cy="3048000"/>
          </a:xfrm>
        </p:grpSpPr>
        <p:sp>
          <p:nvSpPr>
            <p:cNvPr id="71690" name="Explosion 2 10"/>
            <p:cNvSpPr>
              <a:spLocks noChangeArrowheads="1"/>
            </p:cNvSpPr>
            <p:nvPr/>
          </p:nvSpPr>
          <p:spPr bwMode="auto">
            <a:xfrm>
              <a:off x="4114800" y="3429000"/>
              <a:ext cx="5029200" cy="3048000"/>
            </a:xfrm>
            <a:prstGeom prst="irregularSeal2">
              <a:avLst/>
            </a:prstGeom>
            <a:solidFill>
              <a:srgbClr val="FFFFCC"/>
            </a:solidFill>
            <a:ln w="12700" algn="ctr">
              <a:solidFill>
                <a:schemeClr val="bg1"/>
              </a:solidFill>
              <a:round/>
              <a:headEnd type="none" w="sm" len="sm"/>
              <a:tailEnd type="none" w="sm" len="sm"/>
            </a:ln>
          </p:spPr>
          <p:txBody>
            <a:bodyPr/>
            <a:lstStyle/>
            <a:p>
              <a:pPr eaLnBrk="0" hangingPunct="0"/>
              <a:endParaRPr lang="en-US"/>
            </a:p>
          </p:txBody>
        </p:sp>
        <p:sp>
          <p:nvSpPr>
            <p:cNvPr id="71691" name="TextBox 11"/>
            <p:cNvSpPr txBox="1">
              <a:spLocks noChangeArrowheads="1"/>
            </p:cNvSpPr>
            <p:nvPr/>
          </p:nvSpPr>
          <p:spPr bwMode="auto">
            <a:xfrm>
              <a:off x="4605208" y="4197793"/>
              <a:ext cx="3522118" cy="1323439"/>
            </a:xfrm>
            <a:prstGeom prst="rect">
              <a:avLst/>
            </a:prstGeom>
            <a:noFill/>
            <a:ln w="9525">
              <a:noFill/>
              <a:miter lim="800000"/>
              <a:headEnd/>
              <a:tailEnd/>
            </a:ln>
          </p:spPr>
          <p:txBody>
            <a:bodyPr wrap="none">
              <a:spAutoFit/>
            </a:bodyPr>
            <a:lstStyle/>
            <a:p>
              <a:pPr algn="ctr" eaLnBrk="0" hangingPunct="0"/>
              <a:r>
                <a:rPr lang="en-US" sz="4000" b="1"/>
                <a:t>Now,</a:t>
              </a:r>
            </a:p>
            <a:p>
              <a:pPr algn="ctr" eaLnBrk="0" hangingPunct="0"/>
              <a:r>
                <a:rPr lang="en-US" sz="4000" b="1"/>
                <a:t>a chip, built in!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t>Change during the two decades of dot11</a:t>
            </a:r>
          </a:p>
        </p:txBody>
      </p:sp>
      <p:sp>
        <p:nvSpPr>
          <p:cNvPr id="73730" name="Content Placeholder 2"/>
          <p:cNvSpPr>
            <a:spLocks noGrp="1"/>
          </p:cNvSpPr>
          <p:nvPr>
            <p:ph idx="1"/>
          </p:nvPr>
        </p:nvSpPr>
        <p:spPr>
          <a:xfrm>
            <a:off x="685800" y="1600200"/>
            <a:ext cx="7772400" cy="4724400"/>
          </a:xfrm>
        </p:spPr>
        <p:txBody>
          <a:bodyPr/>
          <a:lstStyle/>
          <a:p>
            <a:pPr lvl="1"/>
            <a:r>
              <a:rPr lang="en-US" smtClean="0"/>
              <a:t>From paper to electronic document dissemination</a:t>
            </a:r>
          </a:p>
          <a:p>
            <a:pPr lvl="2"/>
            <a:r>
              <a:rPr lang="en-US" smtClean="0"/>
              <a:t>From 8 hour lead time to immediate access of documents</a:t>
            </a:r>
          </a:p>
          <a:p>
            <a:pPr lvl="1"/>
            <a:r>
              <a:rPr lang="en-US" smtClean="0"/>
              <a:t>From LCD screen on top of Overhead projector to LCD projector</a:t>
            </a:r>
          </a:p>
          <a:p>
            <a:pPr lvl="1"/>
            <a:r>
              <a:rPr lang="en-US" smtClean="0"/>
              <a:t>From minimal PC use to full PC use</a:t>
            </a:r>
          </a:p>
          <a:p>
            <a:pPr lvl="1"/>
            <a:r>
              <a:rPr lang="en-US" smtClean="0"/>
              <a:t>From non-internet to internet use</a:t>
            </a:r>
          </a:p>
          <a:p>
            <a:pPr lvl="2"/>
            <a:r>
              <a:rPr lang="en-US" smtClean="0"/>
              <a:t>Distribution lists</a:t>
            </a:r>
          </a:p>
          <a:p>
            <a:pPr lvl="2"/>
            <a:r>
              <a:rPr lang="en-US" smtClean="0"/>
              <a:t>Document server</a:t>
            </a:r>
          </a:p>
          <a:p>
            <a:pPr lvl="2"/>
            <a:r>
              <a:rPr lang="en-US" smtClean="0"/>
              <a:t>On-line attendance recording</a:t>
            </a:r>
          </a:p>
          <a:p>
            <a:pPr lvl="1"/>
            <a:r>
              <a:rPr lang="en-US" smtClean="0"/>
              <a:t>The form factor of electronics constantly decreased</a:t>
            </a:r>
          </a:p>
          <a:p>
            <a:pPr lvl="1"/>
            <a:r>
              <a:rPr lang="en-US" smtClean="0"/>
              <a:t>From batch processing, face-to-face only, to continuous processing using electronic means and teleconferencing way of working</a:t>
            </a:r>
          </a:p>
          <a:p>
            <a:endParaRPr lang="en-US" smtClean="0"/>
          </a:p>
          <a:p>
            <a:r>
              <a:rPr lang="en-US" smtClean="0"/>
              <a:t>All added by the good support of the meeting planners!</a:t>
            </a:r>
          </a:p>
        </p:txBody>
      </p:sp>
      <p:sp>
        <p:nvSpPr>
          <p:cNvPr id="73731" name="Date Placeholder 3"/>
          <p:cNvSpPr>
            <a:spLocks noGrp="1"/>
          </p:cNvSpPr>
          <p:nvPr>
            <p:ph type="dt" sz="quarter" idx="10"/>
          </p:nvPr>
        </p:nvSpPr>
        <p:spPr>
          <a:noFill/>
          <a:ln>
            <a:miter lim="800000"/>
            <a:headEnd/>
            <a:tailEnd/>
          </a:ln>
        </p:spPr>
        <p:txBody>
          <a:bodyPr/>
          <a:lstStyle/>
          <a:p>
            <a:r>
              <a:rPr lang="en-US"/>
              <a:t>September 2010</a:t>
            </a:r>
          </a:p>
        </p:txBody>
      </p:sp>
      <p:sp>
        <p:nvSpPr>
          <p:cNvPr id="73732"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73733" name="Slide Number Placeholder 5"/>
          <p:cNvSpPr>
            <a:spLocks noGrp="1"/>
          </p:cNvSpPr>
          <p:nvPr>
            <p:ph type="sldNum" sz="quarter" idx="12"/>
          </p:nvPr>
        </p:nvSpPr>
        <p:spPr>
          <a:noFill/>
          <a:ln>
            <a:miter lim="800000"/>
            <a:headEnd/>
            <a:tailEnd/>
          </a:ln>
        </p:spPr>
        <p:txBody>
          <a:bodyPr/>
          <a:lstStyle/>
          <a:p>
            <a:r>
              <a:rPr lang="en-US" smtClean="0"/>
              <a:t>Slide </a:t>
            </a:r>
            <a:fld id="{02075FDF-3C16-421F-A5DB-B08202256401}" type="slidenum">
              <a:rPr lang="en-US" smtClean="0"/>
              <a:pPr/>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20 Years - Three IEEE 802.11 chairs</a:t>
            </a:r>
          </a:p>
        </p:txBody>
      </p:sp>
      <p:sp>
        <p:nvSpPr>
          <p:cNvPr id="20482" name="Date Placeholder 3"/>
          <p:cNvSpPr>
            <a:spLocks noGrp="1"/>
          </p:cNvSpPr>
          <p:nvPr>
            <p:ph type="dt" sz="quarter" idx="10"/>
          </p:nvPr>
        </p:nvSpPr>
        <p:spPr>
          <a:noFill/>
          <a:ln>
            <a:miter lim="800000"/>
            <a:headEnd/>
            <a:tailEnd/>
          </a:ln>
        </p:spPr>
        <p:txBody>
          <a:bodyPr/>
          <a:lstStyle/>
          <a:p>
            <a:r>
              <a:rPr lang="en-US"/>
              <a:t>September 2010</a:t>
            </a:r>
          </a:p>
        </p:txBody>
      </p:sp>
      <p:sp>
        <p:nvSpPr>
          <p:cNvPr id="20483"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20484" name="Slide Number Placeholder 5"/>
          <p:cNvSpPr>
            <a:spLocks noGrp="1"/>
          </p:cNvSpPr>
          <p:nvPr>
            <p:ph type="sldNum" sz="quarter" idx="12"/>
          </p:nvPr>
        </p:nvSpPr>
        <p:spPr>
          <a:noFill/>
          <a:ln>
            <a:miter lim="800000"/>
            <a:headEnd/>
            <a:tailEnd/>
          </a:ln>
        </p:spPr>
        <p:txBody>
          <a:bodyPr/>
          <a:lstStyle/>
          <a:p>
            <a:r>
              <a:rPr lang="en-US" smtClean="0"/>
              <a:t>Slide </a:t>
            </a:r>
            <a:fld id="{2D5ADC27-9718-4DCF-8998-9B47924570FF}" type="slidenum">
              <a:rPr lang="en-US" smtClean="0"/>
              <a:pPr/>
              <a:t>3</a:t>
            </a:fld>
            <a:endParaRPr lang="en-US" smtClean="0"/>
          </a:p>
        </p:txBody>
      </p:sp>
      <p:pic>
        <p:nvPicPr>
          <p:cNvPr id="20485" name="Picture 2"/>
          <p:cNvPicPr>
            <a:picLocks noChangeAspect="1" noChangeArrowheads="1"/>
          </p:cNvPicPr>
          <p:nvPr/>
        </p:nvPicPr>
        <p:blipFill>
          <a:blip r:embed="rId3"/>
          <a:srcRect/>
          <a:stretch>
            <a:fillRect/>
          </a:stretch>
        </p:blipFill>
        <p:spPr bwMode="auto">
          <a:xfrm>
            <a:off x="3394075" y="1973263"/>
            <a:ext cx="2533650" cy="3810000"/>
          </a:xfrm>
          <a:prstGeom prst="rect">
            <a:avLst/>
          </a:prstGeom>
          <a:noFill/>
          <a:ln w="9525">
            <a:noFill/>
            <a:miter lim="800000"/>
            <a:headEnd/>
            <a:tailEnd/>
          </a:ln>
        </p:spPr>
      </p:pic>
      <p:pic>
        <p:nvPicPr>
          <p:cNvPr id="20486" name="Picture 7"/>
          <p:cNvPicPr>
            <a:picLocks noChangeAspect="1"/>
          </p:cNvPicPr>
          <p:nvPr/>
        </p:nvPicPr>
        <p:blipFill>
          <a:blip r:embed="rId4"/>
          <a:srcRect/>
          <a:stretch>
            <a:fillRect/>
          </a:stretch>
        </p:blipFill>
        <p:spPr bwMode="auto">
          <a:xfrm>
            <a:off x="6075363" y="1973263"/>
            <a:ext cx="2492375" cy="3810000"/>
          </a:xfrm>
          <a:prstGeom prst="rect">
            <a:avLst/>
          </a:prstGeom>
          <a:noFill/>
          <a:ln w="9525">
            <a:noFill/>
            <a:miter lim="800000"/>
            <a:headEnd/>
            <a:tailEnd/>
          </a:ln>
        </p:spPr>
      </p:pic>
      <p:sp>
        <p:nvSpPr>
          <p:cNvPr id="20487" name="TextBox 8"/>
          <p:cNvSpPr txBox="1">
            <a:spLocks noChangeArrowheads="1"/>
          </p:cNvSpPr>
          <p:nvPr/>
        </p:nvSpPr>
        <p:spPr bwMode="auto">
          <a:xfrm>
            <a:off x="938213" y="5938838"/>
            <a:ext cx="7750175" cy="338137"/>
          </a:xfrm>
          <a:prstGeom prst="rect">
            <a:avLst/>
          </a:prstGeom>
          <a:noFill/>
          <a:ln w="9525">
            <a:noFill/>
            <a:miter lim="800000"/>
            <a:headEnd/>
            <a:tailEnd/>
          </a:ln>
        </p:spPr>
        <p:txBody>
          <a:bodyPr wrap="none">
            <a:spAutoFit/>
          </a:bodyPr>
          <a:lstStyle/>
          <a:p>
            <a:pPr eaLnBrk="0" hangingPunct="0"/>
            <a:r>
              <a:rPr lang="en-US" sz="1600" b="1"/>
              <a:t>Vic Hayes, 1990-2000              Stuart Kerry, 2000-2008         Bruce Kraemer, 2008-Now</a:t>
            </a:r>
          </a:p>
        </p:txBody>
      </p:sp>
      <p:pic>
        <p:nvPicPr>
          <p:cNvPr id="20488" name="Picture 9"/>
          <p:cNvPicPr>
            <a:picLocks noChangeAspect="1"/>
          </p:cNvPicPr>
          <p:nvPr/>
        </p:nvPicPr>
        <p:blipFill>
          <a:blip r:embed="rId5"/>
          <a:srcRect/>
          <a:stretch>
            <a:fillRect/>
          </a:stretch>
        </p:blipFill>
        <p:spPr bwMode="auto">
          <a:xfrm>
            <a:off x="736600" y="1973263"/>
            <a:ext cx="2509838" cy="382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z="2800" smtClean="0"/>
              <a:t>20 Year Perspective</a:t>
            </a:r>
          </a:p>
        </p:txBody>
      </p:sp>
      <p:sp>
        <p:nvSpPr>
          <p:cNvPr id="94211" name="Rectangle 3"/>
          <p:cNvSpPr>
            <a:spLocks noGrp="1" noChangeArrowheads="1"/>
          </p:cNvSpPr>
          <p:nvPr>
            <p:ph type="body" idx="1"/>
          </p:nvPr>
        </p:nvSpPr>
        <p:spPr>
          <a:xfrm>
            <a:off x="685800" y="1963738"/>
            <a:ext cx="7772400" cy="4132262"/>
          </a:xfrm>
        </p:spPr>
        <p:txBody>
          <a:bodyPr/>
          <a:lstStyle/>
          <a:p>
            <a:r>
              <a:rPr lang="en-US" smtClean="0"/>
              <a:t>How do you recall 20 years of time passed?</a:t>
            </a:r>
          </a:p>
          <a:p>
            <a:endParaRPr lang="en-US" smtClean="0"/>
          </a:p>
          <a:p>
            <a:r>
              <a:rPr lang="en-US" smtClean="0"/>
              <a:t>What Milestones or events do you remember?</a:t>
            </a:r>
          </a:p>
          <a:p>
            <a:endParaRPr lang="en-US" smtClean="0"/>
          </a:p>
          <a:p>
            <a:r>
              <a:rPr lang="en-US" smtClean="0"/>
              <a:t>What will the world look like in 20 years?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09600" y="533400"/>
            <a:ext cx="7772400" cy="533400"/>
          </a:xfrm>
        </p:spPr>
        <p:txBody>
          <a:bodyPr/>
          <a:lstStyle/>
          <a:p>
            <a:r>
              <a:rPr lang="en-US" sz="2800" smtClean="0"/>
              <a:t>IEEE 802.11 Standards Pipeline</a:t>
            </a:r>
          </a:p>
        </p:txBody>
      </p:sp>
      <p:sp>
        <p:nvSpPr>
          <p:cNvPr id="95235" name="Text Box 3"/>
          <p:cNvSpPr txBox="1">
            <a:spLocks noChangeArrowheads="1"/>
          </p:cNvSpPr>
          <p:nvPr/>
        </p:nvSpPr>
        <p:spPr bwMode="auto">
          <a:xfrm>
            <a:off x="152400" y="6391275"/>
            <a:ext cx="514350" cy="304800"/>
          </a:xfrm>
          <a:prstGeom prst="rect">
            <a:avLst/>
          </a:prstGeom>
          <a:noFill/>
          <a:ln w="9525">
            <a:noFill/>
            <a:miter lim="800000"/>
            <a:headEnd/>
            <a:tailEnd/>
          </a:ln>
          <a:effectLst/>
        </p:spPr>
        <p:txBody>
          <a:bodyPr wrap="none">
            <a:spAutoFit/>
          </a:bodyPr>
          <a:lstStyle/>
          <a:p>
            <a:r>
              <a:rPr lang="en-US" sz="1400" b="1">
                <a:latin typeface="Tahoma" pitchFamily="34" charset="0"/>
                <a:ea typeface="ＭＳ Ｐゴシック" pitchFamily="34" charset="-128"/>
                <a:cs typeface="Arial" charset="0"/>
              </a:rPr>
              <a:t>PHY</a:t>
            </a:r>
            <a:endParaRPr lang="en-US" sz="2000" b="1">
              <a:latin typeface="Tahoma" pitchFamily="34" charset="0"/>
              <a:ea typeface="ＭＳ Ｐゴシック" pitchFamily="34" charset="-128"/>
              <a:cs typeface="Arial" charset="0"/>
            </a:endParaRPr>
          </a:p>
        </p:txBody>
      </p:sp>
      <p:sp>
        <p:nvSpPr>
          <p:cNvPr id="95236" name="Text Box 4"/>
          <p:cNvSpPr txBox="1">
            <a:spLocks noChangeArrowheads="1"/>
          </p:cNvSpPr>
          <p:nvPr/>
        </p:nvSpPr>
        <p:spPr bwMode="auto">
          <a:xfrm>
            <a:off x="5662613" y="5994400"/>
            <a:ext cx="815975" cy="517525"/>
          </a:xfrm>
          <a:prstGeom prst="rect">
            <a:avLst/>
          </a:prstGeom>
          <a:noFill/>
          <a:ln w="9525">
            <a:noFill/>
            <a:miter lim="800000"/>
            <a:headEnd/>
            <a:tailEnd/>
          </a:ln>
          <a:effectLst/>
        </p:spPr>
        <p:txBody>
          <a:bodyPr wrap="none">
            <a:spAutoFit/>
          </a:bodyPr>
          <a:lstStyle/>
          <a:p>
            <a:pPr algn="ctr"/>
            <a:r>
              <a:rPr lang="en-US" sz="1400">
                <a:latin typeface="Tahoma" pitchFamily="34" charset="0"/>
                <a:ea typeface="ＭＳ Ｐゴシック" pitchFamily="34" charset="-128"/>
                <a:cs typeface="Arial" charset="0"/>
              </a:rPr>
              <a:t>Sponsor</a:t>
            </a:r>
          </a:p>
          <a:p>
            <a:pPr algn="ctr"/>
            <a:r>
              <a:rPr lang="en-US" sz="1400">
                <a:latin typeface="Tahoma" pitchFamily="34" charset="0"/>
                <a:ea typeface="ＭＳ Ｐゴシック" pitchFamily="34" charset="-128"/>
                <a:cs typeface="Arial" charset="0"/>
              </a:rPr>
              <a:t>Ballot</a:t>
            </a:r>
          </a:p>
        </p:txBody>
      </p:sp>
      <p:sp>
        <p:nvSpPr>
          <p:cNvPr id="95237" name="AutoShape 5"/>
          <p:cNvSpPr>
            <a:spLocks/>
          </p:cNvSpPr>
          <p:nvPr/>
        </p:nvSpPr>
        <p:spPr bwMode="auto">
          <a:xfrm rot="-5400000">
            <a:off x="4126706" y="5322094"/>
            <a:ext cx="357188" cy="990600"/>
          </a:xfrm>
          <a:prstGeom prst="leftBrace">
            <a:avLst>
              <a:gd name="adj1" fmla="val 23111"/>
              <a:gd name="adj2" fmla="val 51301"/>
            </a:avLst>
          </a:prstGeom>
          <a:noFill/>
          <a:ln w="9525">
            <a:solidFill>
              <a:schemeClr val="tx1"/>
            </a:solidFill>
            <a:round/>
            <a:headEnd/>
            <a:tailEnd/>
          </a:ln>
          <a:effectLst/>
        </p:spPr>
        <p:txBody>
          <a:bodyPr wrap="none" anchor="ctr"/>
          <a:lstStyle/>
          <a:p>
            <a:endParaRPr lang="en-US"/>
          </a:p>
        </p:txBody>
      </p:sp>
      <p:sp>
        <p:nvSpPr>
          <p:cNvPr id="95238" name="Text Box 6"/>
          <p:cNvSpPr txBox="1">
            <a:spLocks noChangeArrowheads="1"/>
          </p:cNvSpPr>
          <p:nvPr/>
        </p:nvSpPr>
        <p:spPr bwMode="auto">
          <a:xfrm>
            <a:off x="123825" y="1457325"/>
            <a:ext cx="538163" cy="304800"/>
          </a:xfrm>
          <a:prstGeom prst="rect">
            <a:avLst/>
          </a:prstGeom>
          <a:noFill/>
          <a:ln w="9525">
            <a:noFill/>
            <a:miter lim="800000"/>
            <a:headEnd/>
            <a:tailEnd/>
          </a:ln>
          <a:effectLst/>
        </p:spPr>
        <p:txBody>
          <a:bodyPr wrap="none">
            <a:spAutoFit/>
          </a:bodyPr>
          <a:lstStyle/>
          <a:p>
            <a:r>
              <a:rPr lang="en-US" sz="1400" b="1">
                <a:latin typeface="Tahoma" pitchFamily="34" charset="0"/>
                <a:ea typeface="ＭＳ Ｐゴシック" pitchFamily="34" charset="-128"/>
                <a:cs typeface="Arial" charset="0"/>
              </a:rPr>
              <a:t>MAC</a:t>
            </a:r>
            <a:endParaRPr lang="en-US" sz="2000" b="1">
              <a:latin typeface="Tahoma" pitchFamily="34" charset="0"/>
              <a:ea typeface="ＭＳ Ｐゴシック" pitchFamily="34" charset="-128"/>
              <a:cs typeface="Arial" charset="0"/>
            </a:endParaRPr>
          </a:p>
        </p:txBody>
      </p:sp>
      <p:sp>
        <p:nvSpPr>
          <p:cNvPr id="95239" name="Text Box 7"/>
          <p:cNvSpPr txBox="1">
            <a:spLocks noChangeArrowheads="1"/>
          </p:cNvSpPr>
          <p:nvPr/>
        </p:nvSpPr>
        <p:spPr bwMode="auto">
          <a:xfrm>
            <a:off x="1438275" y="5943600"/>
            <a:ext cx="982663" cy="431800"/>
          </a:xfrm>
          <a:prstGeom prst="rect">
            <a:avLst/>
          </a:prstGeom>
          <a:noFill/>
          <a:ln w="9525">
            <a:noFill/>
            <a:miter lim="800000"/>
            <a:headEnd/>
            <a:tailEnd/>
          </a:ln>
          <a:effectLst/>
        </p:spPr>
        <p:txBody>
          <a:bodyPr>
            <a:spAutoFit/>
          </a:bodyPr>
          <a:lstStyle/>
          <a:p>
            <a:pPr algn="ctr">
              <a:lnSpc>
                <a:spcPct val="80000"/>
              </a:lnSpc>
            </a:pPr>
            <a:r>
              <a:rPr lang="en-US" sz="1400">
                <a:latin typeface="Tahoma" pitchFamily="34" charset="0"/>
                <a:ea typeface="ＭＳ Ｐゴシック" pitchFamily="34" charset="-128"/>
                <a:cs typeface="Arial" charset="0"/>
              </a:rPr>
              <a:t>Study </a:t>
            </a:r>
          </a:p>
          <a:p>
            <a:pPr algn="ctr">
              <a:lnSpc>
                <a:spcPct val="80000"/>
              </a:lnSpc>
            </a:pPr>
            <a:r>
              <a:rPr lang="en-US" sz="1400">
                <a:latin typeface="Tahoma" pitchFamily="34" charset="0"/>
                <a:ea typeface="ＭＳ Ｐゴシック" pitchFamily="34" charset="-128"/>
                <a:cs typeface="Arial" charset="0"/>
              </a:rPr>
              <a:t>groups</a:t>
            </a:r>
          </a:p>
        </p:txBody>
      </p:sp>
      <p:sp>
        <p:nvSpPr>
          <p:cNvPr id="95240" name="AutoShape 8"/>
          <p:cNvSpPr>
            <a:spLocks/>
          </p:cNvSpPr>
          <p:nvPr/>
        </p:nvSpPr>
        <p:spPr bwMode="auto">
          <a:xfrm rot="-5400000">
            <a:off x="1838325" y="5314950"/>
            <a:ext cx="266700" cy="914400"/>
          </a:xfrm>
          <a:prstGeom prst="leftBrace">
            <a:avLst>
              <a:gd name="adj1" fmla="val 28571"/>
              <a:gd name="adj2" fmla="val 51301"/>
            </a:avLst>
          </a:prstGeom>
          <a:noFill/>
          <a:ln w="9525">
            <a:solidFill>
              <a:schemeClr val="tx1"/>
            </a:solidFill>
            <a:round/>
            <a:headEnd/>
            <a:tailEnd/>
          </a:ln>
          <a:effectLst/>
        </p:spPr>
        <p:txBody>
          <a:bodyPr wrap="none" anchor="ctr"/>
          <a:lstStyle/>
          <a:p>
            <a:endParaRPr lang="en-US"/>
          </a:p>
        </p:txBody>
      </p:sp>
      <p:sp>
        <p:nvSpPr>
          <p:cNvPr id="95241" name="AutoShape 9"/>
          <p:cNvSpPr>
            <a:spLocks noChangeArrowheads="1"/>
          </p:cNvSpPr>
          <p:nvPr/>
        </p:nvSpPr>
        <p:spPr bwMode="auto">
          <a:xfrm>
            <a:off x="6781800" y="2362200"/>
            <a:ext cx="990600" cy="457200"/>
          </a:xfrm>
          <a:prstGeom prst="cube">
            <a:avLst>
              <a:gd name="adj" fmla="val 10069"/>
            </a:avLst>
          </a:prstGeom>
          <a:gradFill rotWithShape="1">
            <a:gsLst>
              <a:gs pos="0">
                <a:srgbClr val="3366FF"/>
              </a:gs>
              <a:gs pos="100000">
                <a:srgbClr val="FFCC00"/>
              </a:gs>
            </a:gsLst>
            <a:lin ang="0" scaled="1"/>
          </a:gradFill>
          <a:ln w="9525">
            <a:solidFill>
              <a:schemeClr val="tx1"/>
            </a:solidFill>
            <a:miter lim="800000"/>
            <a:headEnd/>
            <a:tailEnd/>
          </a:ln>
          <a:effectLst/>
        </p:spPr>
        <p:txBody>
          <a:bodyPr wrap="none" anchor="ctr"/>
          <a:lstStyle/>
          <a:p>
            <a:pPr algn="ctr"/>
            <a:r>
              <a:rPr lang="en-US" b="1">
                <a:latin typeface="Tahoma" pitchFamily="34" charset="0"/>
                <a:ea typeface="ＭＳ Ｐゴシック" pitchFamily="34" charset="-128"/>
                <a:cs typeface="Arial" charset="0"/>
              </a:rPr>
              <a:t>802.11k</a:t>
            </a:r>
          </a:p>
          <a:p>
            <a:pPr algn="ctr"/>
            <a:r>
              <a:rPr lang="en-US" b="1">
                <a:latin typeface="Tahoma" pitchFamily="34" charset="0"/>
                <a:ea typeface="ＭＳ Ｐゴシック" pitchFamily="34" charset="-128"/>
                <a:cs typeface="Arial" charset="0"/>
              </a:rPr>
              <a:t>RRM</a:t>
            </a:r>
          </a:p>
        </p:txBody>
      </p:sp>
      <p:sp>
        <p:nvSpPr>
          <p:cNvPr id="95242" name="AutoShape 10"/>
          <p:cNvSpPr>
            <a:spLocks noChangeArrowheads="1"/>
          </p:cNvSpPr>
          <p:nvPr/>
        </p:nvSpPr>
        <p:spPr bwMode="auto">
          <a:xfrm>
            <a:off x="6781800" y="1828800"/>
            <a:ext cx="990600" cy="457200"/>
          </a:xfrm>
          <a:prstGeom prst="cube">
            <a:avLst>
              <a:gd name="adj" fmla="val 10069"/>
            </a:avLst>
          </a:prstGeom>
          <a:gradFill rotWithShape="1">
            <a:gsLst>
              <a:gs pos="0">
                <a:srgbClr val="3366FF"/>
              </a:gs>
              <a:gs pos="100000">
                <a:srgbClr val="FFCC00"/>
              </a:gs>
            </a:gsLst>
            <a:lin ang="0" scaled="1"/>
          </a:gradFill>
          <a:ln w="9525">
            <a:solidFill>
              <a:schemeClr val="tx1"/>
            </a:solidFill>
            <a:miter lim="800000"/>
            <a:headEnd/>
            <a:tailEnd/>
          </a:ln>
          <a:effectLst/>
        </p:spPr>
        <p:txBody>
          <a:bodyPr wrap="none" anchor="ctr"/>
          <a:lstStyle/>
          <a:p>
            <a:pPr algn="ctr"/>
            <a:r>
              <a:rPr lang="en-US" b="1">
                <a:latin typeface="Tahoma" pitchFamily="34" charset="0"/>
                <a:ea typeface="ＭＳ Ｐゴシック" pitchFamily="34" charset="-128"/>
                <a:cs typeface="Arial" charset="0"/>
              </a:rPr>
              <a:t>802.11r</a:t>
            </a:r>
          </a:p>
          <a:p>
            <a:pPr algn="ctr"/>
            <a:r>
              <a:rPr lang="en-US" b="1">
                <a:latin typeface="Tahoma" pitchFamily="34" charset="0"/>
                <a:ea typeface="ＭＳ Ｐゴシック" pitchFamily="34" charset="-128"/>
                <a:cs typeface="Arial" charset="0"/>
              </a:rPr>
              <a:t>Fast Roam</a:t>
            </a:r>
          </a:p>
        </p:txBody>
      </p:sp>
      <p:sp>
        <p:nvSpPr>
          <p:cNvPr id="95243" name="AutoShape 11"/>
          <p:cNvSpPr>
            <a:spLocks noChangeArrowheads="1"/>
          </p:cNvSpPr>
          <p:nvPr/>
        </p:nvSpPr>
        <p:spPr bwMode="auto">
          <a:xfrm>
            <a:off x="7986713" y="1219200"/>
            <a:ext cx="1157287" cy="3667125"/>
          </a:xfrm>
          <a:prstGeom prst="cube">
            <a:avLst>
              <a:gd name="adj" fmla="val 4486"/>
            </a:avLst>
          </a:prstGeom>
          <a:solidFill>
            <a:srgbClr val="FFCC00"/>
          </a:solidFill>
          <a:ln w="9525">
            <a:solidFill>
              <a:schemeClr val="tx1"/>
            </a:solidFill>
            <a:miter lim="800000"/>
            <a:headEnd/>
            <a:tailEnd/>
          </a:ln>
          <a:effectLst/>
        </p:spPr>
        <p:txBody>
          <a:bodyPr wrap="none" anchor="ctr"/>
          <a:lstStyle/>
          <a:p>
            <a:pPr algn="ctr"/>
            <a:endParaRPr lang="en-US" b="1">
              <a:latin typeface="Tahoma" pitchFamily="34" charset="0"/>
              <a:ea typeface="ＭＳ Ｐゴシック" pitchFamily="34" charset="-128"/>
              <a:cs typeface="Arial" charset="0"/>
            </a:endParaRPr>
          </a:p>
        </p:txBody>
      </p:sp>
      <p:sp>
        <p:nvSpPr>
          <p:cNvPr id="95244" name="AutoShape 12"/>
          <p:cNvSpPr>
            <a:spLocks noChangeArrowheads="1"/>
          </p:cNvSpPr>
          <p:nvPr/>
        </p:nvSpPr>
        <p:spPr bwMode="auto">
          <a:xfrm>
            <a:off x="7983538" y="5105400"/>
            <a:ext cx="1157287" cy="609600"/>
          </a:xfrm>
          <a:prstGeom prst="cube">
            <a:avLst>
              <a:gd name="adj" fmla="val 4514"/>
            </a:avLst>
          </a:prstGeom>
          <a:solidFill>
            <a:srgbClr val="FFCC00"/>
          </a:soli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802.11b (’99)</a:t>
            </a:r>
          </a:p>
          <a:p>
            <a:pPr algn="ctr"/>
            <a:r>
              <a:rPr lang="en-US" sz="1000" b="1">
                <a:latin typeface="Tahoma" pitchFamily="34" charset="0"/>
                <a:ea typeface="ＭＳ Ｐゴシック" pitchFamily="34" charset="-128"/>
                <a:cs typeface="Arial" charset="0"/>
              </a:rPr>
              <a:t>11 Mbps</a:t>
            </a:r>
          </a:p>
          <a:p>
            <a:pPr algn="ctr"/>
            <a:r>
              <a:rPr lang="en-US" sz="1000" b="1">
                <a:latin typeface="Tahoma" pitchFamily="34" charset="0"/>
                <a:ea typeface="ＭＳ Ｐゴシック" pitchFamily="34" charset="-128"/>
                <a:cs typeface="Arial" charset="0"/>
              </a:rPr>
              <a:t>2.4GHz</a:t>
            </a:r>
          </a:p>
        </p:txBody>
      </p:sp>
      <p:sp>
        <p:nvSpPr>
          <p:cNvPr id="95245" name="Text Box 13"/>
          <p:cNvSpPr txBox="1">
            <a:spLocks noChangeArrowheads="1"/>
          </p:cNvSpPr>
          <p:nvPr/>
        </p:nvSpPr>
        <p:spPr bwMode="auto">
          <a:xfrm>
            <a:off x="8077200" y="6019800"/>
            <a:ext cx="931863" cy="517525"/>
          </a:xfrm>
          <a:prstGeom prst="rect">
            <a:avLst/>
          </a:prstGeom>
          <a:solidFill>
            <a:schemeClr val="bg1"/>
          </a:solidFill>
          <a:ln w="9525">
            <a:noFill/>
            <a:miter lim="800000"/>
            <a:headEnd/>
            <a:tailEnd/>
          </a:ln>
          <a:effectLst/>
        </p:spPr>
        <p:txBody>
          <a:bodyPr wrap="none">
            <a:spAutoFit/>
          </a:bodyPr>
          <a:lstStyle/>
          <a:p>
            <a:pPr algn="ctr"/>
            <a:r>
              <a:rPr lang="en-US" sz="1400">
                <a:latin typeface="Tahoma" pitchFamily="34" charset="0"/>
                <a:ea typeface="ＭＳ Ｐゴシック" pitchFamily="34" charset="-128"/>
                <a:cs typeface="Arial" charset="0"/>
              </a:rPr>
              <a:t>Published</a:t>
            </a:r>
          </a:p>
          <a:p>
            <a:pPr algn="ctr"/>
            <a:r>
              <a:rPr lang="en-US" sz="1400">
                <a:latin typeface="Tahoma" pitchFamily="34" charset="0"/>
                <a:ea typeface="ＭＳ Ｐゴシック" pitchFamily="34" charset="-128"/>
                <a:cs typeface="Arial" charset="0"/>
              </a:rPr>
              <a:t>Standard</a:t>
            </a:r>
          </a:p>
        </p:txBody>
      </p:sp>
      <p:sp>
        <p:nvSpPr>
          <p:cNvPr id="95246" name="AutoShape 14"/>
          <p:cNvSpPr>
            <a:spLocks noChangeArrowheads="1"/>
          </p:cNvSpPr>
          <p:nvPr/>
        </p:nvSpPr>
        <p:spPr bwMode="auto">
          <a:xfrm>
            <a:off x="8081963" y="3825875"/>
            <a:ext cx="681037" cy="365125"/>
          </a:xfrm>
          <a:prstGeom prst="cube">
            <a:avLst>
              <a:gd name="adj" fmla="val 4514"/>
            </a:avLst>
          </a:prstGeom>
          <a:solidFill>
            <a:srgbClr val="FFCC00"/>
          </a:soli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a 54 Mbps</a:t>
            </a:r>
          </a:p>
          <a:p>
            <a:pPr algn="ctr"/>
            <a:r>
              <a:rPr lang="en-US" sz="1000" b="1">
                <a:latin typeface="Tahoma" pitchFamily="34" charset="0"/>
                <a:ea typeface="ＭＳ Ｐゴシック" pitchFamily="34" charset="-128"/>
                <a:cs typeface="Arial" charset="0"/>
              </a:rPr>
              <a:t>5GHz</a:t>
            </a:r>
          </a:p>
        </p:txBody>
      </p:sp>
      <p:sp>
        <p:nvSpPr>
          <p:cNvPr id="95247" name="AutoShape 15"/>
          <p:cNvSpPr>
            <a:spLocks noChangeArrowheads="1"/>
          </p:cNvSpPr>
          <p:nvPr/>
        </p:nvSpPr>
        <p:spPr bwMode="auto">
          <a:xfrm>
            <a:off x="8077200" y="4267200"/>
            <a:ext cx="681038" cy="457200"/>
          </a:xfrm>
          <a:prstGeom prst="cube">
            <a:avLst>
              <a:gd name="adj" fmla="val 4514"/>
            </a:avLst>
          </a:prstGeom>
          <a:solidFill>
            <a:srgbClr val="FFCC00"/>
          </a:soli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g</a:t>
            </a:r>
          </a:p>
          <a:p>
            <a:pPr algn="ctr"/>
            <a:r>
              <a:rPr lang="en-US" sz="1000" b="1">
                <a:latin typeface="Tahoma" pitchFamily="34" charset="0"/>
                <a:ea typeface="ＭＳ Ｐゴシック" pitchFamily="34" charset="-128"/>
                <a:cs typeface="Arial" charset="0"/>
              </a:rPr>
              <a:t>54 Mbps</a:t>
            </a:r>
          </a:p>
          <a:p>
            <a:pPr algn="ctr"/>
            <a:r>
              <a:rPr lang="en-US" sz="1000" b="1">
                <a:latin typeface="Tahoma" pitchFamily="34" charset="0"/>
                <a:ea typeface="ＭＳ Ｐゴシック" pitchFamily="34" charset="-128"/>
                <a:cs typeface="Arial" charset="0"/>
              </a:rPr>
              <a:t>2.4GHz</a:t>
            </a:r>
          </a:p>
        </p:txBody>
      </p:sp>
      <p:sp>
        <p:nvSpPr>
          <p:cNvPr id="95248" name="AutoShape 16"/>
          <p:cNvSpPr>
            <a:spLocks noChangeArrowheads="1"/>
          </p:cNvSpPr>
          <p:nvPr/>
        </p:nvSpPr>
        <p:spPr bwMode="auto">
          <a:xfrm>
            <a:off x="8096250" y="1676400"/>
            <a:ext cx="681038" cy="376238"/>
          </a:xfrm>
          <a:prstGeom prst="cube">
            <a:avLst>
              <a:gd name="adj" fmla="val 10069"/>
            </a:avLst>
          </a:prstGeom>
          <a:solidFill>
            <a:srgbClr val="FFCC00"/>
          </a:soli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e</a:t>
            </a:r>
          </a:p>
          <a:p>
            <a:pPr algn="ctr"/>
            <a:r>
              <a:rPr lang="en-US" sz="1000" b="1">
                <a:latin typeface="Tahoma" pitchFamily="34" charset="0"/>
                <a:ea typeface="ＭＳ Ｐゴシック" pitchFamily="34" charset="-128"/>
                <a:cs typeface="Arial" charset="0"/>
              </a:rPr>
              <a:t>QoS</a:t>
            </a:r>
          </a:p>
        </p:txBody>
      </p:sp>
      <p:sp>
        <p:nvSpPr>
          <p:cNvPr id="95249" name="AutoShape 17"/>
          <p:cNvSpPr>
            <a:spLocks noChangeArrowheads="1"/>
          </p:cNvSpPr>
          <p:nvPr/>
        </p:nvSpPr>
        <p:spPr bwMode="auto">
          <a:xfrm>
            <a:off x="8081963" y="2571750"/>
            <a:ext cx="681037" cy="376238"/>
          </a:xfrm>
          <a:prstGeom prst="cube">
            <a:avLst>
              <a:gd name="adj" fmla="val 10069"/>
            </a:avLst>
          </a:prstGeom>
          <a:solidFill>
            <a:srgbClr val="FFCC00"/>
          </a:soli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i</a:t>
            </a:r>
          </a:p>
          <a:p>
            <a:pPr algn="ctr"/>
            <a:r>
              <a:rPr lang="en-US" sz="1000" b="1">
                <a:latin typeface="Tahoma" pitchFamily="34" charset="0"/>
                <a:ea typeface="ＭＳ Ｐゴシック" pitchFamily="34" charset="-128"/>
                <a:cs typeface="Arial" charset="0"/>
              </a:rPr>
              <a:t>Security</a:t>
            </a:r>
          </a:p>
        </p:txBody>
      </p:sp>
      <p:sp>
        <p:nvSpPr>
          <p:cNvPr id="95250" name="AutoShape 18"/>
          <p:cNvSpPr>
            <a:spLocks noChangeArrowheads="1"/>
          </p:cNvSpPr>
          <p:nvPr/>
        </p:nvSpPr>
        <p:spPr bwMode="auto">
          <a:xfrm>
            <a:off x="8081963" y="3032125"/>
            <a:ext cx="681037" cy="376238"/>
          </a:xfrm>
          <a:prstGeom prst="cube">
            <a:avLst>
              <a:gd name="adj" fmla="val 6597"/>
            </a:avLst>
          </a:prstGeom>
          <a:solidFill>
            <a:srgbClr val="FFCC00"/>
          </a:soli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f </a:t>
            </a:r>
          </a:p>
          <a:p>
            <a:pPr algn="ctr"/>
            <a:r>
              <a:rPr lang="en-US" sz="1000" b="1">
                <a:latin typeface="Tahoma" pitchFamily="34" charset="0"/>
                <a:ea typeface="ＭＳ Ｐゴシック" pitchFamily="34" charset="-128"/>
                <a:cs typeface="Arial" charset="0"/>
              </a:rPr>
              <a:t>Inter AP</a:t>
            </a:r>
            <a:r>
              <a:rPr lang="en-US" sz="1000" b="1">
                <a:solidFill>
                  <a:schemeClr val="bg1"/>
                </a:solidFill>
                <a:latin typeface="Tahoma" pitchFamily="34" charset="0"/>
                <a:ea typeface="ＭＳ Ｐゴシック" pitchFamily="34" charset="-128"/>
                <a:cs typeface="Arial" charset="0"/>
              </a:rPr>
              <a:t> </a:t>
            </a:r>
          </a:p>
        </p:txBody>
      </p:sp>
      <p:sp>
        <p:nvSpPr>
          <p:cNvPr id="95251" name="AutoShape 19"/>
          <p:cNvSpPr>
            <a:spLocks noChangeArrowheads="1"/>
          </p:cNvSpPr>
          <p:nvPr/>
        </p:nvSpPr>
        <p:spPr bwMode="auto">
          <a:xfrm>
            <a:off x="8081963" y="2130425"/>
            <a:ext cx="681037" cy="376238"/>
          </a:xfrm>
          <a:prstGeom prst="cube">
            <a:avLst>
              <a:gd name="adj" fmla="val 10069"/>
            </a:avLst>
          </a:prstGeom>
          <a:solidFill>
            <a:srgbClr val="FFCC00"/>
          </a:soli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h</a:t>
            </a:r>
          </a:p>
          <a:p>
            <a:pPr algn="ctr"/>
            <a:r>
              <a:rPr lang="en-US" sz="1000" b="1">
                <a:latin typeface="Tahoma" pitchFamily="34" charset="0"/>
                <a:ea typeface="ＭＳ Ｐゴシック" pitchFamily="34" charset="-128"/>
                <a:cs typeface="Arial" charset="0"/>
              </a:rPr>
              <a:t>DFS &amp; TPC</a:t>
            </a:r>
          </a:p>
        </p:txBody>
      </p:sp>
      <p:sp>
        <p:nvSpPr>
          <p:cNvPr id="95252" name="AutoShape 20"/>
          <p:cNvSpPr>
            <a:spLocks/>
          </p:cNvSpPr>
          <p:nvPr/>
        </p:nvSpPr>
        <p:spPr bwMode="auto">
          <a:xfrm rot="-5400000">
            <a:off x="8380412" y="5411788"/>
            <a:ext cx="258763" cy="865188"/>
          </a:xfrm>
          <a:prstGeom prst="leftBrace">
            <a:avLst>
              <a:gd name="adj1" fmla="val 27863"/>
              <a:gd name="adj2" fmla="val 51259"/>
            </a:avLst>
          </a:prstGeom>
          <a:noFill/>
          <a:ln w="9525">
            <a:solidFill>
              <a:schemeClr val="tx1"/>
            </a:solidFill>
            <a:round/>
            <a:headEnd/>
            <a:tailEnd/>
          </a:ln>
          <a:effectLst/>
        </p:spPr>
        <p:txBody>
          <a:bodyPr wrap="none" anchor="ctr"/>
          <a:lstStyle/>
          <a:p>
            <a:endParaRPr lang="en-US"/>
          </a:p>
        </p:txBody>
      </p:sp>
      <p:sp>
        <p:nvSpPr>
          <p:cNvPr id="95253" name="AutoShape 21"/>
          <p:cNvSpPr>
            <a:spLocks noChangeArrowheads="1"/>
          </p:cNvSpPr>
          <p:nvPr/>
        </p:nvSpPr>
        <p:spPr bwMode="auto">
          <a:xfrm>
            <a:off x="5156200" y="2430463"/>
            <a:ext cx="1133475" cy="687387"/>
          </a:xfrm>
          <a:prstGeom prst="cube">
            <a:avLst>
              <a:gd name="adj" fmla="val 4486"/>
            </a:avLst>
          </a:prstGeom>
          <a:solidFill>
            <a:srgbClr val="3366FF"/>
          </a:soli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802.11V</a:t>
            </a:r>
          </a:p>
          <a:p>
            <a:pPr algn="ctr"/>
            <a:r>
              <a:rPr lang="en-US" sz="1000" b="1">
                <a:latin typeface="Tahoma" pitchFamily="34" charset="0"/>
                <a:ea typeface="ＭＳ Ｐゴシック" pitchFamily="34" charset="-128"/>
                <a:cs typeface="Arial" charset="0"/>
              </a:rPr>
              <a:t>Network</a:t>
            </a:r>
          </a:p>
          <a:p>
            <a:pPr algn="ctr"/>
            <a:r>
              <a:rPr lang="en-US" sz="1000" b="1">
                <a:latin typeface="Tahoma" pitchFamily="34" charset="0"/>
                <a:ea typeface="ＭＳ Ｐゴシック" pitchFamily="34" charset="-128"/>
                <a:cs typeface="Arial" charset="0"/>
              </a:rPr>
              <a:t>Management</a:t>
            </a:r>
          </a:p>
          <a:p>
            <a:pPr algn="ctr"/>
            <a:endParaRPr lang="en-US" sz="1000" b="1">
              <a:latin typeface="Tahoma" pitchFamily="34" charset="0"/>
              <a:ea typeface="ＭＳ Ｐゴシック" pitchFamily="34" charset="-128"/>
              <a:cs typeface="Arial" charset="0"/>
            </a:endParaRPr>
          </a:p>
        </p:txBody>
      </p:sp>
      <p:sp>
        <p:nvSpPr>
          <p:cNvPr id="95254" name="AutoShape 22"/>
          <p:cNvSpPr>
            <a:spLocks noChangeArrowheads="1"/>
          </p:cNvSpPr>
          <p:nvPr/>
        </p:nvSpPr>
        <p:spPr bwMode="auto">
          <a:xfrm>
            <a:off x="3810000" y="1797050"/>
            <a:ext cx="990600" cy="457200"/>
          </a:xfrm>
          <a:prstGeom prst="cube">
            <a:avLst>
              <a:gd name="adj" fmla="val 10069"/>
            </a:avLst>
          </a:prstGeom>
          <a:solidFill>
            <a:srgbClr val="3366FF">
              <a:alpha val="62000"/>
            </a:srgbClr>
          </a:solidFill>
          <a:ln w="9525">
            <a:solidFill>
              <a:schemeClr val="tx1"/>
            </a:solidFill>
            <a:miter lim="800000"/>
            <a:headEnd/>
            <a:tailEnd/>
          </a:ln>
          <a:effectLst/>
        </p:spPr>
        <p:txBody>
          <a:bodyPr wrap="none" anchor="ctr"/>
          <a:lstStyle/>
          <a:p>
            <a:pPr algn="ctr"/>
            <a:r>
              <a:rPr lang="en-US" b="1">
                <a:latin typeface="Tahoma" pitchFamily="34" charset="0"/>
                <a:ea typeface="ＭＳ Ｐゴシック" pitchFamily="34" charset="-128"/>
                <a:cs typeface="Arial" charset="0"/>
              </a:rPr>
              <a:t>802.11s</a:t>
            </a:r>
          </a:p>
          <a:p>
            <a:pPr algn="ctr"/>
            <a:r>
              <a:rPr lang="en-US" b="1">
                <a:latin typeface="Tahoma" pitchFamily="34" charset="0"/>
                <a:ea typeface="ＭＳ Ｐゴシック" pitchFamily="34" charset="-128"/>
                <a:cs typeface="Arial" charset="0"/>
              </a:rPr>
              <a:t>Mesh</a:t>
            </a:r>
          </a:p>
        </p:txBody>
      </p:sp>
      <p:sp>
        <p:nvSpPr>
          <p:cNvPr id="95255" name="AutoShape 23"/>
          <p:cNvSpPr>
            <a:spLocks noChangeArrowheads="1"/>
          </p:cNvSpPr>
          <p:nvPr/>
        </p:nvSpPr>
        <p:spPr bwMode="auto">
          <a:xfrm>
            <a:off x="5160963" y="1787525"/>
            <a:ext cx="1093787" cy="528638"/>
          </a:xfrm>
          <a:prstGeom prst="cube">
            <a:avLst>
              <a:gd name="adj" fmla="val 10069"/>
            </a:avLst>
          </a:prstGeom>
          <a:solidFill>
            <a:srgbClr val="3366FF"/>
          </a:soli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802.11u</a:t>
            </a:r>
          </a:p>
          <a:p>
            <a:pPr algn="ctr"/>
            <a:r>
              <a:rPr lang="en-US" sz="1000" b="1">
                <a:latin typeface="Tahoma" pitchFamily="34" charset="0"/>
                <a:ea typeface="ＭＳ Ｐゴシック" pitchFamily="34" charset="-128"/>
                <a:cs typeface="Arial" charset="0"/>
              </a:rPr>
              <a:t>WIEN </a:t>
            </a:r>
          </a:p>
        </p:txBody>
      </p:sp>
      <p:sp>
        <p:nvSpPr>
          <p:cNvPr id="95256" name="AutoShape 24"/>
          <p:cNvSpPr>
            <a:spLocks noChangeArrowheads="1"/>
          </p:cNvSpPr>
          <p:nvPr/>
        </p:nvSpPr>
        <p:spPr bwMode="auto">
          <a:xfrm>
            <a:off x="6781800" y="2895600"/>
            <a:ext cx="990600" cy="757238"/>
          </a:xfrm>
          <a:prstGeom prst="cube">
            <a:avLst>
              <a:gd name="adj" fmla="val 10069"/>
            </a:avLst>
          </a:prstGeom>
          <a:gradFill rotWithShape="1">
            <a:gsLst>
              <a:gs pos="0">
                <a:srgbClr val="3366FF"/>
              </a:gs>
              <a:gs pos="100000">
                <a:srgbClr val="FFCC00"/>
              </a:gs>
            </a:gsLst>
            <a:lin ang="0" scaled="1"/>
          </a:gra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802.11Y</a:t>
            </a:r>
          </a:p>
          <a:p>
            <a:pPr algn="ctr" eaLnBrk="0" hangingPunct="0"/>
            <a:r>
              <a:rPr lang="en-US" sz="1100" b="1">
                <a:solidFill>
                  <a:srgbClr val="000000"/>
                </a:solidFill>
                <a:latin typeface="Arial Narrow" pitchFamily="34" charset="0"/>
                <a:ea typeface="ＭＳ Ｐゴシック" pitchFamily="34" charset="-128"/>
                <a:cs typeface="Arial" charset="0"/>
              </a:rPr>
              <a:t>Contention</a:t>
            </a:r>
          </a:p>
          <a:p>
            <a:pPr algn="ctr" eaLnBrk="0" hangingPunct="0"/>
            <a:r>
              <a:rPr lang="en-US" sz="1100" b="1">
                <a:solidFill>
                  <a:srgbClr val="000000"/>
                </a:solidFill>
                <a:latin typeface="Arial Narrow" pitchFamily="34" charset="0"/>
                <a:ea typeface="ＭＳ Ｐゴシック" pitchFamily="34" charset="-128"/>
                <a:cs typeface="Arial" charset="0"/>
              </a:rPr>
              <a:t>Based</a:t>
            </a:r>
          </a:p>
          <a:p>
            <a:pPr algn="ctr" eaLnBrk="0" hangingPunct="0"/>
            <a:r>
              <a:rPr lang="en-US" sz="1100" b="1">
                <a:solidFill>
                  <a:srgbClr val="000000"/>
                </a:solidFill>
                <a:latin typeface="Arial Narrow" pitchFamily="34" charset="0"/>
                <a:ea typeface="ＭＳ Ｐゴシック" pitchFamily="34" charset="-128"/>
                <a:cs typeface="Arial" charset="0"/>
              </a:rPr>
              <a:t>Protocol</a:t>
            </a:r>
          </a:p>
        </p:txBody>
      </p:sp>
      <p:sp>
        <p:nvSpPr>
          <p:cNvPr id="95257" name="AutoShape 25"/>
          <p:cNvSpPr>
            <a:spLocks noChangeArrowheads="1"/>
          </p:cNvSpPr>
          <p:nvPr/>
        </p:nvSpPr>
        <p:spPr bwMode="auto">
          <a:xfrm>
            <a:off x="2554288" y="6383338"/>
            <a:ext cx="4797425" cy="339725"/>
          </a:xfrm>
          <a:prstGeom prst="rightArrow">
            <a:avLst>
              <a:gd name="adj1" fmla="val 49537"/>
              <a:gd name="adj2" fmla="val 208880"/>
            </a:avLst>
          </a:prstGeom>
          <a:gradFill rotWithShape="1">
            <a:gsLst>
              <a:gs pos="0">
                <a:srgbClr val="3366FF"/>
              </a:gs>
              <a:gs pos="100000">
                <a:srgbClr val="FFCC00"/>
              </a:gs>
            </a:gsLst>
            <a:lin ang="0" scaled="1"/>
          </a:gradFill>
          <a:ln w="9525">
            <a:solidFill>
              <a:schemeClr val="tx1"/>
            </a:solidFill>
            <a:miter lim="800000"/>
            <a:headEnd/>
            <a:tailEnd/>
          </a:ln>
          <a:effectLst/>
        </p:spPr>
        <p:txBody>
          <a:bodyPr wrap="none" anchor="ctr"/>
          <a:lstStyle/>
          <a:p>
            <a:endParaRPr lang="en-US"/>
          </a:p>
        </p:txBody>
      </p:sp>
      <p:sp>
        <p:nvSpPr>
          <p:cNvPr id="95258" name="Text Box 26"/>
          <p:cNvSpPr txBox="1">
            <a:spLocks noChangeArrowheads="1"/>
          </p:cNvSpPr>
          <p:nvPr/>
        </p:nvSpPr>
        <p:spPr bwMode="auto">
          <a:xfrm>
            <a:off x="3743325" y="5984875"/>
            <a:ext cx="1133475" cy="431800"/>
          </a:xfrm>
          <a:prstGeom prst="rect">
            <a:avLst/>
          </a:prstGeom>
          <a:noFill/>
          <a:ln w="9525">
            <a:noFill/>
            <a:miter lim="800000"/>
            <a:headEnd/>
            <a:tailEnd/>
          </a:ln>
          <a:effectLst/>
        </p:spPr>
        <p:txBody>
          <a:bodyPr wrap="none">
            <a:spAutoFit/>
          </a:bodyPr>
          <a:lstStyle/>
          <a:p>
            <a:pPr algn="ctr">
              <a:lnSpc>
                <a:spcPct val="80000"/>
              </a:lnSpc>
            </a:pPr>
            <a:r>
              <a:rPr lang="en-US" sz="1400">
                <a:latin typeface="Tahoma" pitchFamily="34" charset="0"/>
                <a:ea typeface="ＭＳ Ｐゴシック" pitchFamily="34" charset="-128"/>
                <a:cs typeface="Arial" charset="0"/>
              </a:rPr>
              <a:t>TG  </a:t>
            </a:r>
          </a:p>
          <a:p>
            <a:pPr algn="ctr">
              <a:lnSpc>
                <a:spcPct val="80000"/>
              </a:lnSpc>
            </a:pPr>
            <a:r>
              <a:rPr lang="en-US" sz="1400">
                <a:latin typeface="Tahoma" pitchFamily="34" charset="0"/>
                <a:ea typeface="ＭＳ Ｐゴシック" pitchFamily="34" charset="-128"/>
                <a:cs typeface="Arial" charset="0"/>
              </a:rPr>
              <a:t>Letter Ballot</a:t>
            </a:r>
          </a:p>
        </p:txBody>
      </p:sp>
      <p:sp>
        <p:nvSpPr>
          <p:cNvPr id="95259" name="AutoShape 27"/>
          <p:cNvSpPr>
            <a:spLocks/>
          </p:cNvSpPr>
          <p:nvPr/>
        </p:nvSpPr>
        <p:spPr bwMode="auto">
          <a:xfrm rot="-5400000">
            <a:off x="5765006" y="5131594"/>
            <a:ext cx="357188" cy="1371600"/>
          </a:xfrm>
          <a:prstGeom prst="leftBrace">
            <a:avLst>
              <a:gd name="adj1" fmla="val 32000"/>
              <a:gd name="adj2" fmla="val 51301"/>
            </a:avLst>
          </a:prstGeom>
          <a:noFill/>
          <a:ln w="9525">
            <a:solidFill>
              <a:schemeClr val="tx1"/>
            </a:solidFill>
            <a:round/>
            <a:headEnd/>
            <a:tailEnd/>
          </a:ln>
          <a:effectLst/>
        </p:spPr>
        <p:txBody>
          <a:bodyPr wrap="none" anchor="ctr"/>
          <a:lstStyle/>
          <a:p>
            <a:endParaRPr lang="en-US"/>
          </a:p>
        </p:txBody>
      </p:sp>
      <p:sp>
        <p:nvSpPr>
          <p:cNvPr id="95260" name="Text Box 28"/>
          <p:cNvSpPr txBox="1">
            <a:spLocks noChangeArrowheads="1"/>
          </p:cNvSpPr>
          <p:nvPr/>
        </p:nvSpPr>
        <p:spPr bwMode="auto">
          <a:xfrm>
            <a:off x="7953375" y="1295400"/>
            <a:ext cx="1131888" cy="304800"/>
          </a:xfrm>
          <a:prstGeom prst="rect">
            <a:avLst/>
          </a:prstGeom>
          <a:noFill/>
          <a:ln w="9525">
            <a:noFill/>
            <a:miter lim="800000"/>
            <a:headEnd/>
            <a:tailEnd/>
          </a:ln>
          <a:effectLst/>
        </p:spPr>
        <p:txBody>
          <a:bodyPr wrap="none">
            <a:spAutoFit/>
          </a:bodyPr>
          <a:lstStyle/>
          <a:p>
            <a:pPr eaLnBrk="0" hangingPunct="0"/>
            <a:r>
              <a:rPr lang="en-US" sz="1400" b="1">
                <a:latin typeface="Times" pitchFamily="18" charset="0"/>
                <a:ea typeface="ＭＳ Ｐゴシック" pitchFamily="34" charset="-128"/>
              </a:rPr>
              <a:t>802.11 -2007</a:t>
            </a:r>
          </a:p>
        </p:txBody>
      </p:sp>
      <p:sp>
        <p:nvSpPr>
          <p:cNvPr id="95261" name="Line 29"/>
          <p:cNvSpPr>
            <a:spLocks noChangeShapeType="1"/>
          </p:cNvSpPr>
          <p:nvPr/>
        </p:nvSpPr>
        <p:spPr bwMode="auto">
          <a:xfrm>
            <a:off x="1274763" y="3733800"/>
            <a:ext cx="7239000" cy="0"/>
          </a:xfrm>
          <a:prstGeom prst="line">
            <a:avLst/>
          </a:prstGeom>
          <a:noFill/>
          <a:ln w="9525">
            <a:solidFill>
              <a:schemeClr val="tx1"/>
            </a:solidFill>
            <a:prstDash val="dash"/>
            <a:round/>
            <a:headEnd/>
            <a:tailEnd/>
          </a:ln>
          <a:effectLst/>
        </p:spPr>
        <p:txBody>
          <a:bodyPr/>
          <a:lstStyle/>
          <a:p>
            <a:endParaRPr lang="en-US"/>
          </a:p>
        </p:txBody>
      </p:sp>
      <p:sp>
        <p:nvSpPr>
          <p:cNvPr id="95262" name="AutoShape 30"/>
          <p:cNvSpPr>
            <a:spLocks noChangeArrowheads="1"/>
          </p:cNvSpPr>
          <p:nvPr/>
        </p:nvSpPr>
        <p:spPr bwMode="auto">
          <a:xfrm>
            <a:off x="3810000" y="1187450"/>
            <a:ext cx="914400" cy="533400"/>
          </a:xfrm>
          <a:prstGeom prst="cube">
            <a:avLst>
              <a:gd name="adj" fmla="val 10069"/>
            </a:avLst>
          </a:prstGeom>
          <a:solidFill>
            <a:srgbClr val="3366FF">
              <a:alpha val="62000"/>
            </a:srgbClr>
          </a:soli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802.11mb</a:t>
            </a:r>
          </a:p>
          <a:p>
            <a:pPr algn="ctr" eaLnBrk="0" hangingPunct="0"/>
            <a:r>
              <a:rPr lang="en-US" sz="1100" b="1">
                <a:solidFill>
                  <a:srgbClr val="000000"/>
                </a:solidFill>
                <a:latin typeface="Arial Narrow" pitchFamily="34" charset="0"/>
                <a:ea typeface="ＭＳ Ｐゴシック" pitchFamily="34" charset="-128"/>
                <a:cs typeface="Arial" charset="0"/>
              </a:rPr>
              <a:t>Maintenance</a:t>
            </a:r>
          </a:p>
          <a:p>
            <a:pPr algn="ctr" eaLnBrk="0" hangingPunct="0"/>
            <a:r>
              <a:rPr lang="en-US" sz="1100" b="1">
                <a:solidFill>
                  <a:srgbClr val="000000"/>
                </a:solidFill>
                <a:latin typeface="Arial Narrow" pitchFamily="34" charset="0"/>
                <a:ea typeface="ＭＳ Ｐゴシック" pitchFamily="34" charset="-128"/>
                <a:cs typeface="Arial" charset="0"/>
              </a:rPr>
              <a:t>k+r+y</a:t>
            </a:r>
          </a:p>
        </p:txBody>
      </p:sp>
      <p:sp>
        <p:nvSpPr>
          <p:cNvPr id="95263" name="AutoShape 31"/>
          <p:cNvSpPr>
            <a:spLocks noChangeArrowheads="1"/>
          </p:cNvSpPr>
          <p:nvPr/>
        </p:nvSpPr>
        <p:spPr bwMode="auto">
          <a:xfrm>
            <a:off x="2495550" y="1600200"/>
            <a:ext cx="1085850" cy="533400"/>
          </a:xfrm>
          <a:prstGeom prst="cube">
            <a:avLst>
              <a:gd name="adj" fmla="val 10069"/>
            </a:avLst>
          </a:prstGeom>
          <a:solidFill>
            <a:srgbClr val="3366FF">
              <a:alpha val="35001"/>
            </a:srgbClr>
          </a:soli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802.11aa</a:t>
            </a:r>
          </a:p>
          <a:p>
            <a:pPr algn="ctr"/>
            <a:r>
              <a:rPr lang="en-US" sz="1000" b="1">
                <a:latin typeface="Tahoma" pitchFamily="34" charset="0"/>
                <a:ea typeface="ＭＳ Ｐゴシック" pitchFamily="34" charset="-128"/>
                <a:cs typeface="Arial" charset="0"/>
              </a:rPr>
              <a:t>Video Transport</a:t>
            </a:r>
          </a:p>
        </p:txBody>
      </p:sp>
      <p:sp>
        <p:nvSpPr>
          <p:cNvPr id="95264" name="AutoShape 32"/>
          <p:cNvSpPr>
            <a:spLocks noChangeArrowheads="1"/>
          </p:cNvSpPr>
          <p:nvPr/>
        </p:nvSpPr>
        <p:spPr bwMode="auto">
          <a:xfrm>
            <a:off x="2619375" y="4371975"/>
            <a:ext cx="1085850" cy="425450"/>
          </a:xfrm>
          <a:prstGeom prst="cube">
            <a:avLst>
              <a:gd name="adj" fmla="val 10069"/>
            </a:avLst>
          </a:prstGeom>
          <a:solidFill>
            <a:srgbClr val="6699FF">
              <a:alpha val="35001"/>
            </a:srgbClr>
          </a:soli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802.11ac</a:t>
            </a:r>
          </a:p>
          <a:p>
            <a:pPr algn="ctr"/>
            <a:r>
              <a:rPr lang="en-US" sz="1000" b="1">
                <a:latin typeface="Tahoma" pitchFamily="34" charset="0"/>
                <a:ea typeface="ＭＳ Ｐゴシック" pitchFamily="34" charset="-128"/>
                <a:cs typeface="Arial" charset="0"/>
              </a:rPr>
              <a:t>VHT 5GHz</a:t>
            </a:r>
          </a:p>
        </p:txBody>
      </p:sp>
      <p:sp>
        <p:nvSpPr>
          <p:cNvPr id="95265" name="AutoShape 33"/>
          <p:cNvSpPr>
            <a:spLocks noChangeArrowheads="1"/>
          </p:cNvSpPr>
          <p:nvPr/>
        </p:nvSpPr>
        <p:spPr bwMode="auto">
          <a:xfrm>
            <a:off x="2619375" y="4959350"/>
            <a:ext cx="1085850" cy="490538"/>
          </a:xfrm>
          <a:prstGeom prst="cube">
            <a:avLst>
              <a:gd name="adj" fmla="val 10069"/>
            </a:avLst>
          </a:prstGeom>
          <a:solidFill>
            <a:srgbClr val="3366FF">
              <a:alpha val="35001"/>
            </a:srgbClr>
          </a:soli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802.11ad</a:t>
            </a:r>
          </a:p>
          <a:p>
            <a:pPr algn="ctr"/>
            <a:r>
              <a:rPr lang="en-US" sz="1000" b="1">
                <a:latin typeface="Tahoma" pitchFamily="34" charset="0"/>
                <a:ea typeface="ＭＳ Ｐゴシック" pitchFamily="34" charset="-128"/>
                <a:cs typeface="Arial" charset="0"/>
              </a:rPr>
              <a:t>VHT 60GHz</a:t>
            </a:r>
          </a:p>
        </p:txBody>
      </p:sp>
      <p:sp>
        <p:nvSpPr>
          <p:cNvPr id="95266" name="AutoShape 34"/>
          <p:cNvSpPr>
            <a:spLocks/>
          </p:cNvSpPr>
          <p:nvPr/>
        </p:nvSpPr>
        <p:spPr bwMode="auto">
          <a:xfrm rot="-5400000">
            <a:off x="2974181" y="5322094"/>
            <a:ext cx="357188" cy="990600"/>
          </a:xfrm>
          <a:prstGeom prst="leftBrace">
            <a:avLst>
              <a:gd name="adj1" fmla="val 23111"/>
              <a:gd name="adj2" fmla="val 51301"/>
            </a:avLst>
          </a:prstGeom>
          <a:noFill/>
          <a:ln w="9525">
            <a:solidFill>
              <a:schemeClr val="tx1"/>
            </a:solidFill>
            <a:round/>
            <a:headEnd/>
            <a:tailEnd/>
          </a:ln>
          <a:effectLst/>
        </p:spPr>
        <p:txBody>
          <a:bodyPr wrap="none" anchor="ctr"/>
          <a:lstStyle/>
          <a:p>
            <a:endParaRPr lang="en-US"/>
          </a:p>
        </p:txBody>
      </p:sp>
      <p:sp>
        <p:nvSpPr>
          <p:cNvPr id="95267" name="Text Box 35"/>
          <p:cNvSpPr txBox="1">
            <a:spLocks noChangeArrowheads="1"/>
          </p:cNvSpPr>
          <p:nvPr/>
        </p:nvSpPr>
        <p:spPr bwMode="auto">
          <a:xfrm>
            <a:off x="2474913" y="6019800"/>
            <a:ext cx="1360487" cy="261938"/>
          </a:xfrm>
          <a:prstGeom prst="rect">
            <a:avLst/>
          </a:prstGeom>
          <a:noFill/>
          <a:ln w="9525">
            <a:noFill/>
            <a:miter lim="800000"/>
            <a:headEnd/>
            <a:tailEnd/>
          </a:ln>
          <a:effectLst/>
        </p:spPr>
        <p:txBody>
          <a:bodyPr wrap="none">
            <a:spAutoFit/>
          </a:bodyPr>
          <a:lstStyle/>
          <a:p>
            <a:pPr algn="ctr">
              <a:lnSpc>
                <a:spcPct val="80000"/>
              </a:lnSpc>
            </a:pPr>
            <a:r>
              <a:rPr lang="en-US" sz="1400">
                <a:latin typeface="Tahoma" pitchFamily="34" charset="0"/>
                <a:ea typeface="ＭＳ Ｐゴシック" pitchFamily="34" charset="-128"/>
                <a:cs typeface="Arial" charset="0"/>
              </a:rPr>
              <a:t>TG without draft</a:t>
            </a:r>
          </a:p>
        </p:txBody>
      </p:sp>
      <p:sp>
        <p:nvSpPr>
          <p:cNvPr id="95268" name="Text Box 36"/>
          <p:cNvSpPr txBox="1">
            <a:spLocks noChangeArrowheads="1"/>
          </p:cNvSpPr>
          <p:nvPr/>
        </p:nvSpPr>
        <p:spPr bwMode="auto">
          <a:xfrm>
            <a:off x="207963" y="5943600"/>
            <a:ext cx="1135062" cy="431800"/>
          </a:xfrm>
          <a:prstGeom prst="rect">
            <a:avLst/>
          </a:prstGeom>
          <a:noFill/>
          <a:ln w="9525">
            <a:noFill/>
            <a:miter lim="800000"/>
            <a:headEnd/>
            <a:tailEnd/>
          </a:ln>
          <a:effectLst/>
        </p:spPr>
        <p:txBody>
          <a:bodyPr>
            <a:spAutoFit/>
          </a:bodyPr>
          <a:lstStyle/>
          <a:p>
            <a:pPr algn="ctr">
              <a:lnSpc>
                <a:spcPct val="80000"/>
              </a:lnSpc>
            </a:pPr>
            <a:r>
              <a:rPr lang="en-US" sz="1400">
                <a:latin typeface="Tahoma" pitchFamily="34" charset="0"/>
                <a:ea typeface="ＭＳ Ｐゴシック" pitchFamily="34" charset="-128"/>
                <a:cs typeface="Arial" charset="0"/>
              </a:rPr>
              <a:t>Discussion Topics</a:t>
            </a:r>
          </a:p>
        </p:txBody>
      </p:sp>
      <p:sp>
        <p:nvSpPr>
          <p:cNvPr id="95269" name="AutoShape 37"/>
          <p:cNvSpPr>
            <a:spLocks/>
          </p:cNvSpPr>
          <p:nvPr/>
        </p:nvSpPr>
        <p:spPr bwMode="auto">
          <a:xfrm rot="-5400000">
            <a:off x="608013" y="5314950"/>
            <a:ext cx="266700" cy="914400"/>
          </a:xfrm>
          <a:prstGeom prst="leftBrace">
            <a:avLst>
              <a:gd name="adj1" fmla="val 28571"/>
              <a:gd name="adj2" fmla="val 51301"/>
            </a:avLst>
          </a:prstGeom>
          <a:noFill/>
          <a:ln w="9525">
            <a:solidFill>
              <a:schemeClr val="tx1"/>
            </a:solidFill>
            <a:round/>
            <a:headEnd/>
            <a:tailEnd/>
          </a:ln>
          <a:effectLst/>
        </p:spPr>
        <p:txBody>
          <a:bodyPr wrap="none" anchor="ctr"/>
          <a:lstStyle/>
          <a:p>
            <a:endParaRPr lang="en-US"/>
          </a:p>
        </p:txBody>
      </p:sp>
      <p:sp>
        <p:nvSpPr>
          <p:cNvPr id="95270" name="Text Box 38"/>
          <p:cNvSpPr txBox="1">
            <a:spLocks noChangeArrowheads="1"/>
          </p:cNvSpPr>
          <p:nvPr/>
        </p:nvSpPr>
        <p:spPr bwMode="auto">
          <a:xfrm>
            <a:off x="6759575" y="5867400"/>
            <a:ext cx="1130300" cy="517525"/>
          </a:xfrm>
          <a:prstGeom prst="rect">
            <a:avLst/>
          </a:prstGeom>
          <a:solidFill>
            <a:schemeClr val="bg1"/>
          </a:solidFill>
          <a:ln w="9525">
            <a:noFill/>
            <a:miter lim="800000"/>
            <a:headEnd/>
            <a:tailEnd/>
          </a:ln>
          <a:effectLst/>
        </p:spPr>
        <p:txBody>
          <a:bodyPr wrap="none">
            <a:spAutoFit/>
          </a:bodyPr>
          <a:lstStyle/>
          <a:p>
            <a:pPr algn="ctr"/>
            <a:r>
              <a:rPr lang="en-US" sz="1400">
                <a:latin typeface="Tahoma" pitchFamily="34" charset="0"/>
                <a:ea typeface="ＭＳ Ｐゴシック" pitchFamily="34" charset="-128"/>
                <a:cs typeface="Arial" charset="0"/>
              </a:rPr>
              <a:t>Published</a:t>
            </a:r>
          </a:p>
          <a:p>
            <a:pPr algn="ctr"/>
            <a:r>
              <a:rPr lang="en-US" sz="1400">
                <a:latin typeface="Tahoma" pitchFamily="34" charset="0"/>
                <a:ea typeface="ＭＳ Ｐゴシック" pitchFamily="34" charset="-128"/>
                <a:cs typeface="Arial" charset="0"/>
              </a:rPr>
              <a:t>Amendment</a:t>
            </a:r>
          </a:p>
        </p:txBody>
      </p:sp>
      <p:sp>
        <p:nvSpPr>
          <p:cNvPr id="95271" name="AutoShape 39"/>
          <p:cNvSpPr>
            <a:spLocks noChangeArrowheads="1"/>
          </p:cNvSpPr>
          <p:nvPr/>
        </p:nvSpPr>
        <p:spPr bwMode="auto">
          <a:xfrm>
            <a:off x="8382000" y="4905375"/>
            <a:ext cx="228600" cy="152400"/>
          </a:xfrm>
          <a:prstGeom prst="upArrow">
            <a:avLst>
              <a:gd name="adj1" fmla="val 50000"/>
              <a:gd name="adj2" fmla="val 25000"/>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95272" name="AutoShape 40"/>
          <p:cNvSpPr>
            <a:spLocks noChangeArrowheads="1"/>
          </p:cNvSpPr>
          <p:nvPr/>
        </p:nvSpPr>
        <p:spPr bwMode="auto">
          <a:xfrm>
            <a:off x="2628900" y="3114675"/>
            <a:ext cx="1085850" cy="457200"/>
          </a:xfrm>
          <a:prstGeom prst="cube">
            <a:avLst>
              <a:gd name="adj" fmla="val 10069"/>
            </a:avLst>
          </a:prstGeom>
          <a:solidFill>
            <a:srgbClr val="6699FF">
              <a:alpha val="35001"/>
            </a:srgbClr>
          </a:soli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802.11ae</a:t>
            </a:r>
          </a:p>
          <a:p>
            <a:pPr algn="ctr"/>
            <a:r>
              <a:rPr lang="en-US" sz="1000" b="1">
                <a:latin typeface="Tahoma" pitchFamily="34" charset="0"/>
                <a:ea typeface="ＭＳ Ｐゴシック" pitchFamily="34" charset="-128"/>
                <a:cs typeface="Arial" charset="0"/>
              </a:rPr>
              <a:t>QoS Mgmt Frm</a:t>
            </a:r>
          </a:p>
        </p:txBody>
      </p:sp>
      <p:sp>
        <p:nvSpPr>
          <p:cNvPr id="95273" name="AutoShape 41"/>
          <p:cNvSpPr>
            <a:spLocks noChangeArrowheads="1"/>
          </p:cNvSpPr>
          <p:nvPr/>
        </p:nvSpPr>
        <p:spPr bwMode="auto">
          <a:xfrm>
            <a:off x="6772275" y="3951288"/>
            <a:ext cx="990600" cy="757237"/>
          </a:xfrm>
          <a:prstGeom prst="cube">
            <a:avLst>
              <a:gd name="adj" fmla="val 10069"/>
            </a:avLst>
          </a:prstGeom>
          <a:gradFill rotWithShape="1">
            <a:gsLst>
              <a:gs pos="0">
                <a:srgbClr val="3366FF"/>
              </a:gs>
              <a:gs pos="100000">
                <a:srgbClr val="FFCC00"/>
              </a:gs>
            </a:gsLst>
            <a:lin ang="0" scaled="1"/>
          </a:gra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802.11n</a:t>
            </a:r>
          </a:p>
          <a:p>
            <a:pPr algn="ctr"/>
            <a:r>
              <a:rPr lang="en-US" sz="1000" b="1">
                <a:latin typeface="Tahoma" pitchFamily="34" charset="0"/>
                <a:ea typeface="ＭＳ Ｐゴシック" pitchFamily="34" charset="-128"/>
                <a:cs typeface="Arial" charset="0"/>
              </a:rPr>
              <a:t>High </a:t>
            </a:r>
          </a:p>
          <a:p>
            <a:pPr algn="ctr"/>
            <a:r>
              <a:rPr lang="en-US" sz="1000" b="1">
                <a:latin typeface="Tahoma" pitchFamily="34" charset="0"/>
                <a:ea typeface="ＭＳ Ｐゴシック" pitchFamily="34" charset="-128"/>
                <a:cs typeface="Arial" charset="0"/>
              </a:rPr>
              <a:t>Throughput</a:t>
            </a:r>
          </a:p>
          <a:p>
            <a:pPr algn="ctr"/>
            <a:r>
              <a:rPr lang="en-US" sz="1000" b="1">
                <a:latin typeface="Tahoma" pitchFamily="34" charset="0"/>
                <a:ea typeface="ＭＳ Ｐゴシック" pitchFamily="34" charset="-128"/>
                <a:cs typeface="Arial" charset="0"/>
              </a:rPr>
              <a:t>(&gt;100 Mbps)</a:t>
            </a:r>
          </a:p>
        </p:txBody>
      </p:sp>
      <p:sp>
        <p:nvSpPr>
          <p:cNvPr id="95274" name="AutoShape 42"/>
          <p:cNvSpPr>
            <a:spLocks noChangeArrowheads="1"/>
          </p:cNvSpPr>
          <p:nvPr/>
        </p:nvSpPr>
        <p:spPr bwMode="auto">
          <a:xfrm>
            <a:off x="6751638" y="4845050"/>
            <a:ext cx="990600" cy="757238"/>
          </a:xfrm>
          <a:prstGeom prst="cube">
            <a:avLst>
              <a:gd name="adj" fmla="val 10069"/>
            </a:avLst>
          </a:prstGeom>
          <a:gradFill rotWithShape="1">
            <a:gsLst>
              <a:gs pos="0">
                <a:srgbClr val="3366FF"/>
              </a:gs>
              <a:gs pos="100000">
                <a:srgbClr val="FFCC00"/>
              </a:gs>
            </a:gsLst>
            <a:lin ang="0" scaled="1"/>
          </a:gra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802.11W</a:t>
            </a:r>
          </a:p>
          <a:p>
            <a:pPr algn="ctr"/>
            <a:r>
              <a:rPr lang="en-US" sz="1000" b="1">
                <a:latin typeface="Tahoma" pitchFamily="34" charset="0"/>
                <a:ea typeface="ＭＳ Ｐゴシック" pitchFamily="34" charset="-128"/>
                <a:cs typeface="Arial" charset="0"/>
              </a:rPr>
              <a:t>Management</a:t>
            </a:r>
          </a:p>
          <a:p>
            <a:pPr algn="ctr"/>
            <a:r>
              <a:rPr lang="en-US" sz="1000" b="1">
                <a:latin typeface="Tahoma" pitchFamily="34" charset="0"/>
                <a:ea typeface="ＭＳ Ｐゴシック" pitchFamily="34" charset="-128"/>
                <a:cs typeface="Arial" charset="0"/>
              </a:rPr>
              <a:t>Frame </a:t>
            </a:r>
          </a:p>
          <a:p>
            <a:pPr algn="ctr"/>
            <a:r>
              <a:rPr lang="en-US" sz="1000" b="1">
                <a:latin typeface="Tahoma" pitchFamily="34" charset="0"/>
                <a:ea typeface="ＭＳ Ｐゴシック" pitchFamily="34" charset="-128"/>
                <a:cs typeface="Arial" charset="0"/>
              </a:rPr>
              <a:t>Security</a:t>
            </a:r>
          </a:p>
        </p:txBody>
      </p:sp>
      <p:sp>
        <p:nvSpPr>
          <p:cNvPr id="95275" name="AutoShape 43"/>
          <p:cNvSpPr>
            <a:spLocks noChangeArrowheads="1"/>
          </p:cNvSpPr>
          <p:nvPr/>
        </p:nvSpPr>
        <p:spPr bwMode="auto">
          <a:xfrm>
            <a:off x="5611813" y="1265238"/>
            <a:ext cx="1093787" cy="473075"/>
          </a:xfrm>
          <a:prstGeom prst="cube">
            <a:avLst>
              <a:gd name="adj" fmla="val 10069"/>
            </a:avLst>
          </a:prstGeom>
          <a:solidFill>
            <a:srgbClr val="3366FF"/>
          </a:soli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802.11z</a:t>
            </a:r>
          </a:p>
          <a:p>
            <a:pPr algn="ctr"/>
            <a:r>
              <a:rPr lang="en-US" sz="1000" b="1">
                <a:latin typeface="Tahoma" pitchFamily="34" charset="0"/>
                <a:ea typeface="ＭＳ Ｐゴシック" pitchFamily="34" charset="-128"/>
                <a:cs typeface="Arial" charset="0"/>
              </a:rPr>
              <a:t>TDLS</a:t>
            </a:r>
          </a:p>
        </p:txBody>
      </p:sp>
      <p:sp>
        <p:nvSpPr>
          <p:cNvPr id="95276" name="AutoShape 44"/>
          <p:cNvSpPr>
            <a:spLocks noChangeArrowheads="1"/>
          </p:cNvSpPr>
          <p:nvPr/>
        </p:nvSpPr>
        <p:spPr bwMode="auto">
          <a:xfrm>
            <a:off x="5638800" y="3352800"/>
            <a:ext cx="1093788" cy="723900"/>
          </a:xfrm>
          <a:prstGeom prst="cube">
            <a:avLst>
              <a:gd name="adj" fmla="val 10069"/>
            </a:avLst>
          </a:prstGeom>
          <a:gradFill rotWithShape="1">
            <a:gsLst>
              <a:gs pos="0">
                <a:srgbClr val="3366FF"/>
              </a:gs>
              <a:gs pos="100000">
                <a:srgbClr val="FFCC00"/>
              </a:gs>
            </a:gsLst>
            <a:lin ang="0" scaled="1"/>
          </a:gra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802.11p</a:t>
            </a:r>
          </a:p>
          <a:p>
            <a:pPr algn="ctr"/>
            <a:r>
              <a:rPr lang="en-US" sz="1000" b="1">
                <a:latin typeface="Tahoma" pitchFamily="34" charset="0"/>
                <a:ea typeface="ＭＳ Ｐゴシック" pitchFamily="34" charset="-128"/>
                <a:cs typeface="Arial" charset="0"/>
              </a:rPr>
              <a:t>WAVE</a:t>
            </a:r>
          </a:p>
        </p:txBody>
      </p:sp>
      <p:sp>
        <p:nvSpPr>
          <p:cNvPr id="95277" name="AutoShape 45"/>
          <p:cNvSpPr>
            <a:spLocks noChangeArrowheads="1"/>
          </p:cNvSpPr>
          <p:nvPr/>
        </p:nvSpPr>
        <p:spPr bwMode="auto">
          <a:xfrm>
            <a:off x="2619375" y="3789363"/>
            <a:ext cx="1085850" cy="434975"/>
          </a:xfrm>
          <a:prstGeom prst="cube">
            <a:avLst>
              <a:gd name="adj" fmla="val 10069"/>
            </a:avLst>
          </a:prstGeom>
          <a:solidFill>
            <a:srgbClr val="6699FF">
              <a:alpha val="35001"/>
            </a:srgbClr>
          </a:solidFill>
          <a:ln w="9525">
            <a:solidFill>
              <a:schemeClr val="tx1"/>
            </a:solidFill>
            <a:miter lim="800000"/>
            <a:headEnd/>
            <a:tailEnd/>
          </a:ln>
          <a:effectLst/>
        </p:spPr>
        <p:txBody>
          <a:bodyPr wrap="none" anchor="ctr"/>
          <a:lstStyle/>
          <a:p>
            <a:pPr algn="ctr"/>
            <a:r>
              <a:rPr lang="en-US" sz="1000" b="1">
                <a:latin typeface="Tahoma" pitchFamily="34" charset="0"/>
                <a:ea typeface="ＭＳ Ｐゴシック" pitchFamily="34" charset="-128"/>
                <a:cs typeface="Arial" charset="0"/>
              </a:rPr>
              <a:t>802.11af</a:t>
            </a:r>
          </a:p>
          <a:p>
            <a:pPr algn="ctr"/>
            <a:r>
              <a:rPr lang="en-US" sz="1000" b="1">
                <a:latin typeface="Tahoma" pitchFamily="34" charset="0"/>
                <a:ea typeface="ＭＳ Ｐゴシック" pitchFamily="34" charset="-128"/>
                <a:cs typeface="Arial" charset="0"/>
              </a:rPr>
              <a:t>TVWS</a:t>
            </a:r>
          </a:p>
        </p:txBody>
      </p:sp>
      <p:sp>
        <p:nvSpPr>
          <p:cNvPr id="95278" name="AutoShape 46"/>
          <p:cNvSpPr>
            <a:spLocks noChangeArrowheads="1"/>
          </p:cNvSpPr>
          <p:nvPr/>
        </p:nvSpPr>
        <p:spPr bwMode="auto">
          <a:xfrm>
            <a:off x="354013" y="3035300"/>
            <a:ext cx="914400" cy="349250"/>
          </a:xfrm>
          <a:prstGeom prst="cube">
            <a:avLst>
              <a:gd name="adj" fmla="val 10069"/>
            </a:avLst>
          </a:prstGeom>
          <a:solidFill>
            <a:srgbClr val="66FF33"/>
          </a:solidFill>
          <a:ln w="9525">
            <a:solidFill>
              <a:schemeClr val="tx1"/>
            </a:solidFill>
            <a:miter lim="800000"/>
            <a:headEnd/>
            <a:tailEnd/>
          </a:ln>
          <a:effectLst/>
        </p:spPr>
        <p:txBody>
          <a:bodyPr wrap="none" anchor="ctr"/>
          <a:lstStyle/>
          <a:p>
            <a:pPr algn="ctr"/>
            <a:r>
              <a:rPr lang="en-US" b="1">
                <a:latin typeface="Tahoma" pitchFamily="34" charset="0"/>
                <a:ea typeface="ＭＳ Ｐゴシック" pitchFamily="34" charset="-128"/>
                <a:cs typeface="Arial" charset="0"/>
              </a:rPr>
              <a:t>Smart Grid</a:t>
            </a:r>
          </a:p>
        </p:txBody>
      </p:sp>
      <p:sp>
        <p:nvSpPr>
          <p:cNvPr id="95279" name="AutoShape 47"/>
          <p:cNvSpPr>
            <a:spLocks noChangeArrowheads="1"/>
          </p:cNvSpPr>
          <p:nvPr/>
        </p:nvSpPr>
        <p:spPr bwMode="auto">
          <a:xfrm>
            <a:off x="1541463" y="3436938"/>
            <a:ext cx="914400" cy="349250"/>
          </a:xfrm>
          <a:prstGeom prst="cube">
            <a:avLst>
              <a:gd name="adj" fmla="val 10069"/>
            </a:avLst>
          </a:prstGeom>
          <a:gradFill rotWithShape="1">
            <a:gsLst>
              <a:gs pos="0">
                <a:srgbClr val="66FF33"/>
              </a:gs>
              <a:gs pos="100000">
                <a:schemeClr val="accent1"/>
              </a:gs>
            </a:gsLst>
            <a:lin ang="0" scaled="1"/>
          </a:gradFill>
          <a:ln w="9525">
            <a:solidFill>
              <a:schemeClr val="tx1"/>
            </a:solidFill>
            <a:miter lim="800000"/>
            <a:headEnd/>
            <a:tailEnd/>
          </a:ln>
          <a:effectLst/>
        </p:spPr>
        <p:txBody>
          <a:bodyPr wrap="none" anchor="ctr"/>
          <a:lstStyle/>
          <a:p>
            <a:pPr algn="ctr"/>
            <a:r>
              <a:rPr lang="en-US" b="1">
                <a:latin typeface="Tahoma" pitchFamily="34" charset="0"/>
                <a:ea typeface="ＭＳ Ｐゴシック" pitchFamily="34" charset="-128"/>
                <a:cs typeface="Arial" charset="0"/>
              </a:rPr>
              <a:t>FIA</a:t>
            </a:r>
          </a:p>
        </p:txBody>
      </p:sp>
      <p:sp>
        <p:nvSpPr>
          <p:cNvPr id="95280" name="Cloud"/>
          <p:cNvSpPr>
            <a:spLocks noChangeAspect="1" noEditPoints="1" noChangeArrowheads="1"/>
          </p:cNvSpPr>
          <p:nvPr/>
        </p:nvSpPr>
        <p:spPr bwMode="auto">
          <a:xfrm>
            <a:off x="12700" y="2184400"/>
            <a:ext cx="1466850" cy="26447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5281" name="AutoShape 49"/>
          <p:cNvSpPr>
            <a:spLocks noChangeArrowheads="1"/>
          </p:cNvSpPr>
          <p:nvPr/>
        </p:nvSpPr>
        <p:spPr bwMode="auto">
          <a:xfrm>
            <a:off x="1552575" y="3981450"/>
            <a:ext cx="914400" cy="349250"/>
          </a:xfrm>
          <a:prstGeom prst="cube">
            <a:avLst>
              <a:gd name="adj" fmla="val 10069"/>
            </a:avLst>
          </a:prstGeom>
          <a:gradFill rotWithShape="1">
            <a:gsLst>
              <a:gs pos="0">
                <a:srgbClr val="66FF33"/>
              </a:gs>
              <a:gs pos="100000">
                <a:schemeClr val="accent1"/>
              </a:gs>
            </a:gsLst>
            <a:lin ang="0" scaled="1"/>
          </a:gradFill>
          <a:ln w="9525">
            <a:solidFill>
              <a:schemeClr val="tx1"/>
            </a:solidFill>
            <a:miter lim="800000"/>
            <a:headEnd/>
            <a:tailEnd/>
          </a:ln>
          <a:effectLst/>
        </p:spPr>
        <p:txBody>
          <a:bodyPr wrap="none" anchor="ctr"/>
          <a:lstStyle/>
          <a:p>
            <a:pPr algn="ctr"/>
            <a:r>
              <a:rPr lang="en-US" b="1">
                <a:latin typeface="Tahoma" pitchFamily="34" charset="0"/>
                <a:ea typeface="ＭＳ Ｐゴシック" pitchFamily="34" charset="-128"/>
                <a:cs typeface="Arial" charset="0"/>
              </a:rPr>
              <a:t>S1G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304800"/>
            <a:ext cx="7772400" cy="1066800"/>
          </a:xfrm>
        </p:spPr>
        <p:txBody>
          <a:bodyPr/>
          <a:lstStyle/>
          <a:p>
            <a:r>
              <a:rPr lang="en-US" smtClean="0"/>
              <a:t>1990 - World Leaders</a:t>
            </a:r>
          </a:p>
        </p:txBody>
      </p:sp>
      <p:graphicFrame>
        <p:nvGraphicFramePr>
          <p:cNvPr id="97283" name="Group 3"/>
          <p:cNvGraphicFramePr>
            <a:graphicFrameLocks noGrp="1"/>
          </p:cNvGraphicFramePr>
          <p:nvPr>
            <p:ph idx="1"/>
          </p:nvPr>
        </p:nvGraphicFramePr>
        <p:xfrm>
          <a:off x="625475" y="1035050"/>
          <a:ext cx="8043863" cy="5464175"/>
        </p:xfrm>
        <a:graphic>
          <a:graphicData uri="http://schemas.openxmlformats.org/drawingml/2006/table">
            <a:tbl>
              <a:tblPr/>
              <a:tblGrid>
                <a:gridCol w="1720850"/>
                <a:gridCol w="2363788"/>
                <a:gridCol w="3959225"/>
              </a:tblGrid>
              <a:tr h="422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Germany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Chancellor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Helmut Kohl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Australia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Prime Minister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John Hawke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US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President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George H. W. Bush</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India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Prime Minister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V. P Singh</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Chandra Shekhar Singh</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UK</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Prime Minister</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Margaret Thatcher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John Major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Canada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Prime Minister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Brian Mulroney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South Korea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President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Roh Tae-woo</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Israel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Prime Minister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Yitzhak Shamir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Japan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Prime Minister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Toshiki Kaifu</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France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President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Fancois Mitterrand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China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Premier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Li Peng</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9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Netherlands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Prime Minister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Maria Liberia Peters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Soviet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President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Mikhail Gorbachev</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12763"/>
            <a:ext cx="8231188" cy="381000"/>
          </a:xfrm>
        </p:spPr>
        <p:txBody>
          <a:bodyPr lIns="66807" tIns="33403" rIns="66807" bIns="33403"/>
          <a:lstStyle/>
          <a:p>
            <a:r>
              <a:rPr lang="en-US" sz="1600" smtClean="0"/>
              <a:t>20 year Technology Perspective</a:t>
            </a:r>
          </a:p>
        </p:txBody>
      </p:sp>
      <p:sp>
        <p:nvSpPr>
          <p:cNvPr id="98307" name="TextBox 3"/>
          <p:cNvSpPr txBox="1">
            <a:spLocks noChangeArrowheads="1"/>
          </p:cNvSpPr>
          <p:nvPr/>
        </p:nvSpPr>
        <p:spPr bwMode="auto">
          <a:xfrm>
            <a:off x="457200" y="871538"/>
            <a:ext cx="412750"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CPU</a:t>
            </a:r>
          </a:p>
        </p:txBody>
      </p:sp>
      <p:sp>
        <p:nvSpPr>
          <p:cNvPr id="98308" name="TextBox 4"/>
          <p:cNvSpPr txBox="1">
            <a:spLocks noChangeArrowheads="1"/>
          </p:cNvSpPr>
          <p:nvPr/>
        </p:nvSpPr>
        <p:spPr bwMode="auto">
          <a:xfrm>
            <a:off x="1371600" y="871538"/>
            <a:ext cx="7350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Bus Tech</a:t>
            </a:r>
          </a:p>
        </p:txBody>
      </p:sp>
      <p:sp>
        <p:nvSpPr>
          <p:cNvPr id="98309" name="TextBox 5"/>
          <p:cNvSpPr txBox="1">
            <a:spLocks noChangeArrowheads="1"/>
          </p:cNvSpPr>
          <p:nvPr/>
        </p:nvSpPr>
        <p:spPr bwMode="auto">
          <a:xfrm>
            <a:off x="2444750" y="871538"/>
            <a:ext cx="319088"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OS</a:t>
            </a:r>
          </a:p>
        </p:txBody>
      </p:sp>
      <p:sp>
        <p:nvSpPr>
          <p:cNvPr id="98310" name="TextBox 8"/>
          <p:cNvSpPr txBox="1">
            <a:spLocks noChangeArrowheads="1"/>
          </p:cNvSpPr>
          <p:nvPr/>
        </p:nvSpPr>
        <p:spPr bwMode="auto">
          <a:xfrm>
            <a:off x="2916238" y="871538"/>
            <a:ext cx="649287"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Storage</a:t>
            </a:r>
          </a:p>
        </p:txBody>
      </p:sp>
      <p:sp>
        <p:nvSpPr>
          <p:cNvPr id="98311" name="TextBox 12"/>
          <p:cNvSpPr txBox="1">
            <a:spLocks noChangeArrowheads="1"/>
          </p:cNvSpPr>
          <p:nvPr/>
        </p:nvSpPr>
        <p:spPr bwMode="auto">
          <a:xfrm>
            <a:off x="8001000" y="871538"/>
            <a:ext cx="876300"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SDOs/SSOs</a:t>
            </a:r>
          </a:p>
        </p:txBody>
      </p:sp>
      <p:cxnSp>
        <p:nvCxnSpPr>
          <p:cNvPr id="25" name="Straight Connector 24"/>
          <p:cNvCxnSpPr/>
          <p:nvPr/>
        </p:nvCxnSpPr>
        <p:spPr>
          <a:xfrm>
            <a:off x="142875" y="3686175"/>
            <a:ext cx="8915400" cy="0"/>
          </a:xfrm>
          <a:prstGeom prst="line">
            <a:avLst/>
          </a:prstGeom>
        </p:spPr>
        <p:style>
          <a:lnRef idx="1">
            <a:schemeClr val="accent1"/>
          </a:lnRef>
          <a:fillRef idx="0">
            <a:schemeClr val="accent1"/>
          </a:fillRef>
          <a:effectRef idx="0">
            <a:schemeClr val="accent1"/>
          </a:effectRef>
          <a:fontRef idx="minor">
            <a:schemeClr val="tx1"/>
          </a:fontRef>
        </p:style>
      </p:cxnSp>
      <p:sp>
        <p:nvSpPr>
          <p:cNvPr id="98313" name="TextBox 52"/>
          <p:cNvSpPr txBox="1">
            <a:spLocks noChangeArrowheads="1"/>
          </p:cNvSpPr>
          <p:nvPr/>
        </p:nvSpPr>
        <p:spPr bwMode="auto">
          <a:xfrm rot="-2801461">
            <a:off x="57944" y="5818981"/>
            <a:ext cx="871538" cy="828675"/>
          </a:xfrm>
          <a:prstGeom prst="rect">
            <a:avLst/>
          </a:prstGeom>
          <a:noFill/>
          <a:ln w="9525">
            <a:noFill/>
            <a:miter lim="800000"/>
            <a:headEnd/>
            <a:tailEnd/>
          </a:ln>
        </p:spPr>
        <p:txBody>
          <a:bodyPr wrap="none" lIns="66807" tIns="33403" rIns="66807" bIns="33403">
            <a:spAutoFit/>
          </a:bodyPr>
          <a:lstStyle/>
          <a:p>
            <a:pPr defTabSz="668338"/>
            <a:r>
              <a:rPr lang="en-US" sz="2500">
                <a:latin typeface="Calibri" pitchFamily="34" charset="0"/>
              </a:rPr>
              <a:t>1980-</a:t>
            </a:r>
          </a:p>
          <a:p>
            <a:pPr defTabSz="668338"/>
            <a:r>
              <a:rPr lang="en-US" sz="2500">
                <a:latin typeface="Calibri" pitchFamily="34" charset="0"/>
              </a:rPr>
              <a:t>1989</a:t>
            </a:r>
          </a:p>
        </p:txBody>
      </p:sp>
      <p:sp>
        <p:nvSpPr>
          <p:cNvPr id="98314" name="TextBox 53"/>
          <p:cNvSpPr txBox="1">
            <a:spLocks noChangeArrowheads="1"/>
          </p:cNvSpPr>
          <p:nvPr/>
        </p:nvSpPr>
        <p:spPr bwMode="auto">
          <a:xfrm rot="-2801461">
            <a:off x="-55562" y="4916487"/>
            <a:ext cx="774700" cy="447675"/>
          </a:xfrm>
          <a:prstGeom prst="rect">
            <a:avLst/>
          </a:prstGeom>
          <a:noFill/>
          <a:ln w="9525">
            <a:noFill/>
            <a:miter lim="800000"/>
            <a:headEnd/>
            <a:tailEnd/>
          </a:ln>
        </p:spPr>
        <p:txBody>
          <a:bodyPr wrap="none" lIns="66807" tIns="33403" rIns="66807" bIns="33403">
            <a:spAutoFit/>
          </a:bodyPr>
          <a:lstStyle/>
          <a:p>
            <a:pPr defTabSz="668338"/>
            <a:r>
              <a:rPr lang="en-US" sz="2500">
                <a:latin typeface="Calibri" pitchFamily="34" charset="0"/>
              </a:rPr>
              <a:t>1990</a:t>
            </a:r>
          </a:p>
        </p:txBody>
      </p:sp>
      <p:sp>
        <p:nvSpPr>
          <p:cNvPr id="98315" name="TextBox 54"/>
          <p:cNvSpPr txBox="1">
            <a:spLocks noChangeArrowheads="1"/>
          </p:cNvSpPr>
          <p:nvPr/>
        </p:nvSpPr>
        <p:spPr bwMode="auto">
          <a:xfrm rot="-2801461">
            <a:off x="10319" y="3842544"/>
            <a:ext cx="871537" cy="828675"/>
          </a:xfrm>
          <a:prstGeom prst="rect">
            <a:avLst/>
          </a:prstGeom>
          <a:noFill/>
          <a:ln w="9525">
            <a:noFill/>
            <a:miter lim="800000"/>
            <a:headEnd/>
            <a:tailEnd/>
          </a:ln>
        </p:spPr>
        <p:txBody>
          <a:bodyPr wrap="none" lIns="66807" tIns="33403" rIns="66807" bIns="33403">
            <a:spAutoFit/>
          </a:bodyPr>
          <a:lstStyle/>
          <a:p>
            <a:pPr defTabSz="668338"/>
            <a:r>
              <a:rPr lang="en-US" sz="2500">
                <a:latin typeface="Calibri" pitchFamily="34" charset="0"/>
              </a:rPr>
              <a:t>1991-</a:t>
            </a:r>
          </a:p>
          <a:p>
            <a:pPr defTabSz="668338"/>
            <a:r>
              <a:rPr lang="en-US" sz="2500">
                <a:latin typeface="Calibri" pitchFamily="34" charset="0"/>
              </a:rPr>
              <a:t>1999</a:t>
            </a:r>
          </a:p>
        </p:txBody>
      </p:sp>
      <p:sp>
        <p:nvSpPr>
          <p:cNvPr id="98316" name="TextBox 55"/>
          <p:cNvSpPr txBox="1">
            <a:spLocks noChangeArrowheads="1"/>
          </p:cNvSpPr>
          <p:nvPr/>
        </p:nvSpPr>
        <p:spPr bwMode="auto">
          <a:xfrm rot="-2801461">
            <a:off x="36513" y="2825750"/>
            <a:ext cx="942975" cy="828675"/>
          </a:xfrm>
          <a:prstGeom prst="rect">
            <a:avLst/>
          </a:prstGeom>
          <a:noFill/>
          <a:ln w="9525">
            <a:noFill/>
            <a:miter lim="800000"/>
            <a:headEnd/>
            <a:tailEnd/>
          </a:ln>
        </p:spPr>
        <p:txBody>
          <a:bodyPr wrap="none" lIns="66807" tIns="33403" rIns="66807" bIns="33403">
            <a:spAutoFit/>
          </a:bodyPr>
          <a:lstStyle/>
          <a:p>
            <a:pPr defTabSz="668338"/>
            <a:r>
              <a:rPr lang="en-US" sz="2500">
                <a:latin typeface="Calibri" pitchFamily="34" charset="0"/>
              </a:rPr>
              <a:t>2000 -</a:t>
            </a:r>
          </a:p>
          <a:p>
            <a:pPr defTabSz="668338"/>
            <a:r>
              <a:rPr lang="en-US" sz="2500">
                <a:latin typeface="Calibri" pitchFamily="34" charset="0"/>
              </a:rPr>
              <a:t>2009</a:t>
            </a:r>
          </a:p>
        </p:txBody>
      </p:sp>
      <p:sp>
        <p:nvSpPr>
          <p:cNvPr id="98317" name="TextBox 57"/>
          <p:cNvSpPr txBox="1">
            <a:spLocks noChangeArrowheads="1"/>
          </p:cNvSpPr>
          <p:nvPr/>
        </p:nvSpPr>
        <p:spPr bwMode="auto">
          <a:xfrm rot="-2801461">
            <a:off x="19051" y="1787525"/>
            <a:ext cx="774700" cy="447675"/>
          </a:xfrm>
          <a:prstGeom prst="rect">
            <a:avLst/>
          </a:prstGeom>
          <a:noFill/>
          <a:ln w="9525">
            <a:noFill/>
            <a:miter lim="800000"/>
            <a:headEnd/>
            <a:tailEnd/>
          </a:ln>
        </p:spPr>
        <p:txBody>
          <a:bodyPr wrap="none" lIns="66807" tIns="33403" rIns="66807" bIns="33403">
            <a:spAutoFit/>
          </a:bodyPr>
          <a:lstStyle/>
          <a:p>
            <a:pPr defTabSz="668338"/>
            <a:r>
              <a:rPr lang="en-US" sz="2500">
                <a:latin typeface="Calibri" pitchFamily="34" charset="0"/>
              </a:rPr>
              <a:t>2010</a:t>
            </a:r>
          </a:p>
        </p:txBody>
      </p:sp>
      <p:sp>
        <p:nvSpPr>
          <p:cNvPr id="98318" name="TextBox 58"/>
          <p:cNvSpPr txBox="1">
            <a:spLocks noChangeArrowheads="1"/>
          </p:cNvSpPr>
          <p:nvPr/>
        </p:nvSpPr>
        <p:spPr bwMode="auto">
          <a:xfrm rot="-2801461">
            <a:off x="-51594" y="1118394"/>
            <a:ext cx="989013" cy="447675"/>
          </a:xfrm>
          <a:prstGeom prst="rect">
            <a:avLst/>
          </a:prstGeom>
          <a:noFill/>
          <a:ln w="9525">
            <a:noFill/>
            <a:miter lim="800000"/>
            <a:headEnd/>
            <a:tailEnd/>
          </a:ln>
        </p:spPr>
        <p:txBody>
          <a:bodyPr wrap="none" lIns="66807" tIns="33403" rIns="66807" bIns="33403">
            <a:spAutoFit/>
          </a:bodyPr>
          <a:lstStyle/>
          <a:p>
            <a:pPr defTabSz="668338"/>
            <a:r>
              <a:rPr lang="en-US" sz="2500">
                <a:latin typeface="Calibri" pitchFamily="34" charset="0"/>
              </a:rPr>
              <a:t>Future</a:t>
            </a:r>
          </a:p>
        </p:txBody>
      </p:sp>
      <p:sp>
        <p:nvSpPr>
          <p:cNvPr id="98319" name="TextBox 6"/>
          <p:cNvSpPr txBox="1">
            <a:spLocks noChangeArrowheads="1"/>
          </p:cNvSpPr>
          <p:nvPr/>
        </p:nvSpPr>
        <p:spPr bwMode="auto">
          <a:xfrm>
            <a:off x="5192713" y="871538"/>
            <a:ext cx="404812"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LAN</a:t>
            </a:r>
          </a:p>
        </p:txBody>
      </p:sp>
      <p:sp>
        <p:nvSpPr>
          <p:cNvPr id="98320" name="TextBox 7"/>
          <p:cNvSpPr txBox="1">
            <a:spLocks noChangeArrowheads="1"/>
          </p:cNvSpPr>
          <p:nvPr/>
        </p:nvSpPr>
        <p:spPr bwMode="auto">
          <a:xfrm>
            <a:off x="5794375" y="871538"/>
            <a:ext cx="6080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Mobile</a:t>
            </a:r>
          </a:p>
        </p:txBody>
      </p:sp>
      <p:sp>
        <p:nvSpPr>
          <p:cNvPr id="98321" name="TextBox 6"/>
          <p:cNvSpPr txBox="1">
            <a:spLocks noChangeArrowheads="1"/>
          </p:cNvSpPr>
          <p:nvPr/>
        </p:nvSpPr>
        <p:spPr bwMode="auto">
          <a:xfrm>
            <a:off x="3933825" y="871538"/>
            <a:ext cx="682625"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Internet</a:t>
            </a:r>
          </a:p>
        </p:txBody>
      </p:sp>
      <p:sp>
        <p:nvSpPr>
          <p:cNvPr id="98322" name="TextBox 7"/>
          <p:cNvSpPr txBox="1">
            <a:spLocks noChangeArrowheads="1"/>
          </p:cNvSpPr>
          <p:nvPr/>
        </p:nvSpPr>
        <p:spPr bwMode="auto">
          <a:xfrm>
            <a:off x="6883400" y="871538"/>
            <a:ext cx="7096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Wireless</a:t>
            </a:r>
          </a:p>
        </p:txBody>
      </p:sp>
      <p:cxnSp>
        <p:nvCxnSpPr>
          <p:cNvPr id="3" name="Straight Connector 24"/>
          <p:cNvCxnSpPr/>
          <p:nvPr/>
        </p:nvCxnSpPr>
        <p:spPr>
          <a:xfrm>
            <a:off x="228600" y="22860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24"/>
          <p:cNvCxnSpPr/>
          <p:nvPr/>
        </p:nvCxnSpPr>
        <p:spPr>
          <a:xfrm>
            <a:off x="228600" y="4772025"/>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24"/>
          <p:cNvCxnSpPr/>
          <p:nvPr/>
        </p:nvCxnSpPr>
        <p:spPr>
          <a:xfrm>
            <a:off x="285750" y="5640388"/>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24"/>
          <p:cNvCxnSpPr/>
          <p:nvPr/>
        </p:nvCxnSpPr>
        <p:spPr>
          <a:xfrm>
            <a:off x="304800" y="1593850"/>
            <a:ext cx="8839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12763"/>
            <a:ext cx="8231188" cy="381000"/>
          </a:xfrm>
        </p:spPr>
        <p:txBody>
          <a:bodyPr lIns="66807" tIns="33403" rIns="66807" bIns="33403"/>
          <a:lstStyle/>
          <a:p>
            <a:r>
              <a:rPr lang="en-US" sz="1600" smtClean="0"/>
              <a:t>20 year Technology Perspective</a:t>
            </a:r>
          </a:p>
        </p:txBody>
      </p:sp>
      <p:sp>
        <p:nvSpPr>
          <p:cNvPr id="99331" name="TextBox 3"/>
          <p:cNvSpPr txBox="1">
            <a:spLocks noChangeArrowheads="1"/>
          </p:cNvSpPr>
          <p:nvPr/>
        </p:nvSpPr>
        <p:spPr bwMode="auto">
          <a:xfrm>
            <a:off x="163513" y="871538"/>
            <a:ext cx="585787" cy="387350"/>
          </a:xfrm>
          <a:prstGeom prst="rect">
            <a:avLst/>
          </a:prstGeom>
          <a:noFill/>
          <a:ln w="9525">
            <a:noFill/>
            <a:miter lim="800000"/>
            <a:headEnd/>
            <a:tailEnd/>
          </a:ln>
        </p:spPr>
        <p:txBody>
          <a:bodyPr wrap="none" lIns="66807" tIns="33403" rIns="66807" bIns="33403">
            <a:spAutoFit/>
          </a:bodyPr>
          <a:lstStyle/>
          <a:p>
            <a:pPr defTabSz="668338"/>
            <a:r>
              <a:rPr lang="en-US" sz="2100">
                <a:latin typeface="Calibri" pitchFamily="34" charset="0"/>
              </a:rPr>
              <a:t>CPU</a:t>
            </a:r>
          </a:p>
        </p:txBody>
      </p:sp>
      <p:sp>
        <p:nvSpPr>
          <p:cNvPr id="99332" name="TextBox 4"/>
          <p:cNvSpPr txBox="1">
            <a:spLocks noChangeArrowheads="1"/>
          </p:cNvSpPr>
          <p:nvPr/>
        </p:nvSpPr>
        <p:spPr bwMode="auto">
          <a:xfrm>
            <a:off x="885825" y="871538"/>
            <a:ext cx="1098550" cy="387350"/>
          </a:xfrm>
          <a:prstGeom prst="rect">
            <a:avLst/>
          </a:prstGeom>
          <a:noFill/>
          <a:ln w="9525">
            <a:noFill/>
            <a:miter lim="800000"/>
            <a:headEnd/>
            <a:tailEnd/>
          </a:ln>
        </p:spPr>
        <p:txBody>
          <a:bodyPr wrap="none" lIns="66807" tIns="33403" rIns="66807" bIns="33403">
            <a:spAutoFit/>
          </a:bodyPr>
          <a:lstStyle/>
          <a:p>
            <a:pPr defTabSz="668338"/>
            <a:r>
              <a:rPr lang="en-US" sz="2100">
                <a:latin typeface="Calibri" pitchFamily="34" charset="0"/>
              </a:rPr>
              <a:t>Bus Tech</a:t>
            </a:r>
          </a:p>
        </p:txBody>
      </p:sp>
      <p:sp>
        <p:nvSpPr>
          <p:cNvPr id="99333" name="TextBox 5"/>
          <p:cNvSpPr txBox="1">
            <a:spLocks noChangeArrowheads="1"/>
          </p:cNvSpPr>
          <p:nvPr/>
        </p:nvSpPr>
        <p:spPr bwMode="auto">
          <a:xfrm>
            <a:off x="2071688" y="871538"/>
            <a:ext cx="431800" cy="387350"/>
          </a:xfrm>
          <a:prstGeom prst="rect">
            <a:avLst/>
          </a:prstGeom>
          <a:noFill/>
          <a:ln w="9525">
            <a:noFill/>
            <a:miter lim="800000"/>
            <a:headEnd/>
            <a:tailEnd/>
          </a:ln>
        </p:spPr>
        <p:txBody>
          <a:bodyPr wrap="none" lIns="66807" tIns="33403" rIns="66807" bIns="33403">
            <a:spAutoFit/>
          </a:bodyPr>
          <a:lstStyle/>
          <a:p>
            <a:pPr defTabSz="668338"/>
            <a:r>
              <a:rPr lang="en-US" sz="2100">
                <a:latin typeface="Calibri" pitchFamily="34" charset="0"/>
              </a:rPr>
              <a:t>OS</a:t>
            </a:r>
          </a:p>
        </p:txBody>
      </p:sp>
      <p:sp>
        <p:nvSpPr>
          <p:cNvPr id="99334" name="TextBox 8"/>
          <p:cNvSpPr txBox="1">
            <a:spLocks noChangeArrowheads="1"/>
          </p:cNvSpPr>
          <p:nvPr/>
        </p:nvSpPr>
        <p:spPr bwMode="auto">
          <a:xfrm>
            <a:off x="2657475" y="871538"/>
            <a:ext cx="965200" cy="387350"/>
          </a:xfrm>
          <a:prstGeom prst="rect">
            <a:avLst/>
          </a:prstGeom>
          <a:noFill/>
          <a:ln w="9525">
            <a:noFill/>
            <a:miter lim="800000"/>
            <a:headEnd/>
            <a:tailEnd/>
          </a:ln>
        </p:spPr>
        <p:txBody>
          <a:bodyPr wrap="none" lIns="66807" tIns="33403" rIns="66807" bIns="33403">
            <a:spAutoFit/>
          </a:bodyPr>
          <a:lstStyle/>
          <a:p>
            <a:pPr defTabSz="668338"/>
            <a:r>
              <a:rPr lang="en-US" sz="2100">
                <a:latin typeface="Calibri" pitchFamily="34" charset="0"/>
              </a:rPr>
              <a:t>Storage</a:t>
            </a:r>
          </a:p>
        </p:txBody>
      </p:sp>
      <p:sp>
        <p:nvSpPr>
          <p:cNvPr id="99335" name="TextBox 12"/>
          <p:cNvSpPr txBox="1">
            <a:spLocks noChangeArrowheads="1"/>
          </p:cNvSpPr>
          <p:nvPr/>
        </p:nvSpPr>
        <p:spPr bwMode="auto">
          <a:xfrm>
            <a:off x="7707313" y="871538"/>
            <a:ext cx="1328737" cy="387350"/>
          </a:xfrm>
          <a:prstGeom prst="rect">
            <a:avLst/>
          </a:prstGeom>
          <a:noFill/>
          <a:ln w="9525">
            <a:noFill/>
            <a:miter lim="800000"/>
            <a:headEnd/>
            <a:tailEnd/>
          </a:ln>
        </p:spPr>
        <p:txBody>
          <a:bodyPr wrap="none" lIns="66807" tIns="33403" rIns="66807" bIns="33403">
            <a:spAutoFit/>
          </a:bodyPr>
          <a:lstStyle/>
          <a:p>
            <a:pPr defTabSz="668338"/>
            <a:r>
              <a:rPr lang="en-US" sz="2100">
                <a:latin typeface="Calibri" pitchFamily="34" charset="0"/>
              </a:rPr>
              <a:t>SDOs/SSOs</a:t>
            </a:r>
          </a:p>
        </p:txBody>
      </p:sp>
      <p:cxnSp>
        <p:nvCxnSpPr>
          <p:cNvPr id="25" name="Straight Connector 24"/>
          <p:cNvCxnSpPr/>
          <p:nvPr/>
        </p:nvCxnSpPr>
        <p:spPr>
          <a:xfrm>
            <a:off x="142875" y="3686175"/>
            <a:ext cx="8915400" cy="0"/>
          </a:xfrm>
          <a:prstGeom prst="line">
            <a:avLst/>
          </a:prstGeom>
        </p:spPr>
        <p:style>
          <a:lnRef idx="1">
            <a:schemeClr val="accent1"/>
          </a:lnRef>
          <a:fillRef idx="0">
            <a:schemeClr val="accent1"/>
          </a:fillRef>
          <a:effectRef idx="0">
            <a:schemeClr val="accent1"/>
          </a:effectRef>
          <a:fontRef idx="minor">
            <a:schemeClr val="tx1"/>
          </a:fontRef>
        </p:style>
      </p:cxnSp>
      <p:sp>
        <p:nvSpPr>
          <p:cNvPr id="99337" name="TextBox 6"/>
          <p:cNvSpPr txBox="1">
            <a:spLocks noChangeArrowheads="1"/>
          </p:cNvSpPr>
          <p:nvPr/>
        </p:nvSpPr>
        <p:spPr bwMode="auto">
          <a:xfrm>
            <a:off x="4838700" y="871538"/>
            <a:ext cx="571500" cy="387350"/>
          </a:xfrm>
          <a:prstGeom prst="rect">
            <a:avLst/>
          </a:prstGeom>
          <a:noFill/>
          <a:ln w="9525">
            <a:noFill/>
            <a:miter lim="800000"/>
            <a:headEnd/>
            <a:tailEnd/>
          </a:ln>
        </p:spPr>
        <p:txBody>
          <a:bodyPr wrap="none" lIns="66807" tIns="33403" rIns="66807" bIns="33403">
            <a:spAutoFit/>
          </a:bodyPr>
          <a:lstStyle/>
          <a:p>
            <a:pPr defTabSz="668338"/>
            <a:r>
              <a:rPr lang="en-US" sz="2100">
                <a:latin typeface="Calibri" pitchFamily="34" charset="0"/>
              </a:rPr>
              <a:t>LAN</a:t>
            </a:r>
          </a:p>
        </p:txBody>
      </p:sp>
      <p:sp>
        <p:nvSpPr>
          <p:cNvPr id="99338" name="TextBox 7"/>
          <p:cNvSpPr txBox="1">
            <a:spLocks noChangeArrowheads="1"/>
          </p:cNvSpPr>
          <p:nvPr/>
        </p:nvSpPr>
        <p:spPr bwMode="auto">
          <a:xfrm>
            <a:off x="5549900" y="871538"/>
            <a:ext cx="900113" cy="387350"/>
          </a:xfrm>
          <a:prstGeom prst="rect">
            <a:avLst/>
          </a:prstGeom>
          <a:noFill/>
          <a:ln w="9525">
            <a:noFill/>
            <a:miter lim="800000"/>
            <a:headEnd/>
            <a:tailEnd/>
          </a:ln>
        </p:spPr>
        <p:txBody>
          <a:bodyPr wrap="none" lIns="66807" tIns="33403" rIns="66807" bIns="33403">
            <a:spAutoFit/>
          </a:bodyPr>
          <a:lstStyle/>
          <a:p>
            <a:pPr defTabSz="668338"/>
            <a:r>
              <a:rPr lang="en-US" sz="2100">
                <a:latin typeface="Calibri" pitchFamily="34" charset="0"/>
              </a:rPr>
              <a:t>Mobile</a:t>
            </a:r>
          </a:p>
        </p:txBody>
      </p:sp>
      <p:sp>
        <p:nvSpPr>
          <p:cNvPr id="99339" name="TextBox 6"/>
          <p:cNvSpPr txBox="1">
            <a:spLocks noChangeArrowheads="1"/>
          </p:cNvSpPr>
          <p:nvPr/>
        </p:nvSpPr>
        <p:spPr bwMode="auto">
          <a:xfrm>
            <a:off x="3724275" y="871538"/>
            <a:ext cx="1017588" cy="387350"/>
          </a:xfrm>
          <a:prstGeom prst="rect">
            <a:avLst/>
          </a:prstGeom>
          <a:noFill/>
          <a:ln w="9525">
            <a:noFill/>
            <a:miter lim="800000"/>
            <a:headEnd/>
            <a:tailEnd/>
          </a:ln>
        </p:spPr>
        <p:txBody>
          <a:bodyPr wrap="none" lIns="66807" tIns="33403" rIns="66807" bIns="33403">
            <a:spAutoFit/>
          </a:bodyPr>
          <a:lstStyle/>
          <a:p>
            <a:pPr defTabSz="668338"/>
            <a:r>
              <a:rPr lang="en-US" sz="2100">
                <a:latin typeface="Calibri" pitchFamily="34" charset="0"/>
              </a:rPr>
              <a:t>Internet</a:t>
            </a:r>
          </a:p>
        </p:txBody>
      </p:sp>
      <p:sp>
        <p:nvSpPr>
          <p:cNvPr id="99340" name="TextBox 7"/>
          <p:cNvSpPr txBox="1">
            <a:spLocks noChangeArrowheads="1"/>
          </p:cNvSpPr>
          <p:nvPr/>
        </p:nvSpPr>
        <p:spPr bwMode="auto">
          <a:xfrm>
            <a:off x="6554788" y="871538"/>
            <a:ext cx="1063625" cy="387350"/>
          </a:xfrm>
          <a:prstGeom prst="rect">
            <a:avLst/>
          </a:prstGeom>
          <a:noFill/>
          <a:ln w="9525">
            <a:noFill/>
            <a:miter lim="800000"/>
            <a:headEnd/>
            <a:tailEnd/>
          </a:ln>
        </p:spPr>
        <p:txBody>
          <a:bodyPr wrap="none" lIns="66807" tIns="33403" rIns="66807" bIns="33403">
            <a:spAutoFit/>
          </a:bodyPr>
          <a:lstStyle/>
          <a:p>
            <a:pPr defTabSz="668338"/>
            <a:r>
              <a:rPr lang="en-US" sz="2100">
                <a:latin typeface="Calibri" pitchFamily="34" charset="0"/>
              </a:rPr>
              <a:t>Wireless</a:t>
            </a:r>
          </a:p>
        </p:txBody>
      </p:sp>
      <p:cxnSp>
        <p:nvCxnSpPr>
          <p:cNvPr id="3" name="Straight Connector 24"/>
          <p:cNvCxnSpPr/>
          <p:nvPr/>
        </p:nvCxnSpPr>
        <p:spPr>
          <a:xfrm>
            <a:off x="228600" y="22860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24"/>
          <p:cNvCxnSpPr/>
          <p:nvPr/>
        </p:nvCxnSpPr>
        <p:spPr>
          <a:xfrm>
            <a:off x="228600" y="4772025"/>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24"/>
          <p:cNvCxnSpPr/>
          <p:nvPr/>
        </p:nvCxnSpPr>
        <p:spPr>
          <a:xfrm>
            <a:off x="285750" y="5640388"/>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24"/>
          <p:cNvCxnSpPr/>
          <p:nvPr/>
        </p:nvCxnSpPr>
        <p:spPr>
          <a:xfrm>
            <a:off x="304800" y="1593850"/>
            <a:ext cx="8839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4338" y="474663"/>
            <a:ext cx="8231187" cy="476250"/>
          </a:xfrm>
        </p:spPr>
        <p:txBody>
          <a:bodyPr lIns="66807" tIns="33403" rIns="66807" bIns="33403"/>
          <a:lstStyle/>
          <a:p>
            <a:r>
              <a:rPr lang="en-US" sz="1600" smtClean="0"/>
              <a:t>20 year Technology Perspective</a:t>
            </a:r>
          </a:p>
        </p:txBody>
      </p:sp>
      <p:sp>
        <p:nvSpPr>
          <p:cNvPr id="100355" name="TextBox 3"/>
          <p:cNvSpPr txBox="1">
            <a:spLocks noChangeArrowheads="1"/>
          </p:cNvSpPr>
          <p:nvPr/>
        </p:nvSpPr>
        <p:spPr bwMode="auto">
          <a:xfrm>
            <a:off x="457200" y="914400"/>
            <a:ext cx="677863" cy="447675"/>
          </a:xfrm>
          <a:prstGeom prst="rect">
            <a:avLst/>
          </a:prstGeom>
          <a:noFill/>
          <a:ln w="9525">
            <a:noFill/>
            <a:miter lim="800000"/>
            <a:headEnd/>
            <a:tailEnd/>
          </a:ln>
        </p:spPr>
        <p:txBody>
          <a:bodyPr wrap="none" lIns="66807" tIns="33403" rIns="66807" bIns="33403">
            <a:spAutoFit/>
          </a:bodyPr>
          <a:lstStyle/>
          <a:p>
            <a:pPr defTabSz="668338"/>
            <a:r>
              <a:rPr lang="en-US" sz="2500" b="1">
                <a:latin typeface="Calibri" pitchFamily="34" charset="0"/>
              </a:rPr>
              <a:t>CPU</a:t>
            </a:r>
          </a:p>
        </p:txBody>
      </p:sp>
      <p:sp>
        <p:nvSpPr>
          <p:cNvPr id="100356" name="TextBox 4"/>
          <p:cNvSpPr txBox="1">
            <a:spLocks noChangeArrowheads="1"/>
          </p:cNvSpPr>
          <p:nvPr/>
        </p:nvSpPr>
        <p:spPr bwMode="auto">
          <a:xfrm>
            <a:off x="1371600" y="925513"/>
            <a:ext cx="7350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Bus Tech</a:t>
            </a:r>
          </a:p>
        </p:txBody>
      </p:sp>
      <p:sp>
        <p:nvSpPr>
          <p:cNvPr id="100357" name="TextBox 5"/>
          <p:cNvSpPr txBox="1">
            <a:spLocks noChangeArrowheads="1"/>
          </p:cNvSpPr>
          <p:nvPr/>
        </p:nvSpPr>
        <p:spPr bwMode="auto">
          <a:xfrm>
            <a:off x="2444750" y="914400"/>
            <a:ext cx="319088"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OS</a:t>
            </a:r>
          </a:p>
        </p:txBody>
      </p:sp>
      <p:sp>
        <p:nvSpPr>
          <p:cNvPr id="100358" name="TextBox 8"/>
          <p:cNvSpPr txBox="1">
            <a:spLocks noChangeArrowheads="1"/>
          </p:cNvSpPr>
          <p:nvPr/>
        </p:nvSpPr>
        <p:spPr bwMode="auto">
          <a:xfrm>
            <a:off x="2916238" y="914400"/>
            <a:ext cx="649287"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Storage</a:t>
            </a:r>
          </a:p>
        </p:txBody>
      </p:sp>
      <p:sp>
        <p:nvSpPr>
          <p:cNvPr id="100359" name="TextBox 12"/>
          <p:cNvSpPr txBox="1">
            <a:spLocks noChangeArrowheads="1"/>
          </p:cNvSpPr>
          <p:nvPr/>
        </p:nvSpPr>
        <p:spPr bwMode="auto">
          <a:xfrm>
            <a:off x="8001000" y="871538"/>
            <a:ext cx="876300"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SDOs/SSOs</a:t>
            </a:r>
          </a:p>
        </p:txBody>
      </p:sp>
      <p:sp>
        <p:nvSpPr>
          <p:cNvPr id="100360" name="TextBox 22"/>
          <p:cNvSpPr txBox="1">
            <a:spLocks noChangeArrowheads="1"/>
          </p:cNvSpPr>
          <p:nvPr/>
        </p:nvSpPr>
        <p:spPr bwMode="auto">
          <a:xfrm>
            <a:off x="457200" y="2438400"/>
            <a:ext cx="81438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i7-965, </a:t>
            </a:r>
            <a:r>
              <a:rPr lang="en-US" sz="500">
                <a:latin typeface="Calibri" pitchFamily="34" charset="0"/>
              </a:rPr>
              <a:t>4 core,3.2 GHz</a:t>
            </a:r>
          </a:p>
          <a:p>
            <a:pPr defTabSz="668338"/>
            <a:r>
              <a:rPr lang="en-US" sz="500">
                <a:latin typeface="Calibri" pitchFamily="34" charset="0"/>
              </a:rPr>
              <a:t>, 731MX</a:t>
            </a:r>
          </a:p>
        </p:txBody>
      </p:sp>
      <p:sp>
        <p:nvSpPr>
          <p:cNvPr id="100361" name="TextBox 23"/>
          <p:cNvSpPr txBox="1">
            <a:spLocks noChangeArrowheads="1"/>
          </p:cNvSpPr>
          <p:nvPr/>
        </p:nvSpPr>
        <p:spPr bwMode="auto">
          <a:xfrm>
            <a:off x="457200" y="4800600"/>
            <a:ext cx="3873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68040</a:t>
            </a:r>
          </a:p>
        </p:txBody>
      </p:sp>
      <p:cxnSp>
        <p:nvCxnSpPr>
          <p:cNvPr id="25" name="Straight Connector 24"/>
          <p:cNvCxnSpPr/>
          <p:nvPr/>
        </p:nvCxnSpPr>
        <p:spPr>
          <a:xfrm>
            <a:off x="142875" y="3686175"/>
            <a:ext cx="8915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0363" name="TextBox 46"/>
          <p:cNvSpPr txBox="1">
            <a:spLocks noChangeArrowheads="1"/>
          </p:cNvSpPr>
          <p:nvPr/>
        </p:nvSpPr>
        <p:spPr bwMode="auto">
          <a:xfrm>
            <a:off x="457200" y="2895600"/>
            <a:ext cx="70167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4</a:t>
            </a:r>
            <a:r>
              <a:rPr lang="en-US" sz="500">
                <a:latin typeface="Calibri" pitchFamily="34" charset="0"/>
              </a:rPr>
              <a:t>-2000</a:t>
            </a:r>
          </a:p>
        </p:txBody>
      </p:sp>
      <p:sp>
        <p:nvSpPr>
          <p:cNvPr id="100364" name="TextBox 47"/>
          <p:cNvSpPr txBox="1">
            <a:spLocks noChangeArrowheads="1"/>
          </p:cNvSpPr>
          <p:nvPr/>
        </p:nvSpPr>
        <p:spPr bwMode="auto">
          <a:xfrm>
            <a:off x="457200" y="3654425"/>
            <a:ext cx="73818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3 </a:t>
            </a:r>
            <a:r>
              <a:rPr lang="en-US" sz="500">
                <a:latin typeface="Arial" charset="0"/>
              </a:rPr>
              <a:t>-1999</a:t>
            </a:r>
          </a:p>
        </p:txBody>
      </p:sp>
      <p:sp>
        <p:nvSpPr>
          <p:cNvPr id="100365" name="TextBox 48"/>
          <p:cNvSpPr txBox="1">
            <a:spLocks noChangeArrowheads="1"/>
          </p:cNvSpPr>
          <p:nvPr/>
        </p:nvSpPr>
        <p:spPr bwMode="auto">
          <a:xfrm>
            <a:off x="457200" y="4035425"/>
            <a:ext cx="73818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2 </a:t>
            </a:r>
            <a:r>
              <a:rPr lang="en-US" sz="500">
                <a:latin typeface="Arial" charset="0"/>
              </a:rPr>
              <a:t>-1999</a:t>
            </a:r>
          </a:p>
          <a:p>
            <a:pPr defTabSz="668338"/>
            <a:endParaRPr lang="en-US" sz="800">
              <a:latin typeface="Calibri" pitchFamily="34" charset="0"/>
            </a:endParaRPr>
          </a:p>
        </p:txBody>
      </p:sp>
      <p:sp>
        <p:nvSpPr>
          <p:cNvPr id="100366" name="TextBox 49"/>
          <p:cNvSpPr txBox="1">
            <a:spLocks noChangeArrowheads="1"/>
          </p:cNvSpPr>
          <p:nvPr/>
        </p:nvSpPr>
        <p:spPr bwMode="auto">
          <a:xfrm>
            <a:off x="457200" y="4416425"/>
            <a:ext cx="6651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a:t>
            </a:r>
            <a:r>
              <a:rPr lang="en-US" sz="500">
                <a:latin typeface="Arial" charset="0"/>
              </a:rPr>
              <a:t>-1997</a:t>
            </a:r>
          </a:p>
        </p:txBody>
      </p:sp>
      <p:sp>
        <p:nvSpPr>
          <p:cNvPr id="100367" name="TextBox 51"/>
          <p:cNvSpPr txBox="1">
            <a:spLocks noChangeArrowheads="1"/>
          </p:cNvSpPr>
          <p:nvPr/>
        </p:nvSpPr>
        <p:spPr bwMode="auto">
          <a:xfrm>
            <a:off x="457200" y="5311775"/>
            <a:ext cx="733425" cy="29527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i486DX</a:t>
            </a:r>
            <a:r>
              <a:rPr lang="en-US" sz="900">
                <a:latin typeface="Calibri" pitchFamily="34" charset="0"/>
              </a:rPr>
              <a:t>, </a:t>
            </a:r>
            <a:r>
              <a:rPr lang="en-US" sz="600">
                <a:latin typeface="Calibri" pitchFamily="34" charset="0"/>
              </a:rPr>
              <a:t>33MHz, </a:t>
            </a:r>
          </a:p>
          <a:p>
            <a:pPr defTabSz="668338"/>
            <a:r>
              <a:rPr lang="en-US" sz="600">
                <a:latin typeface="Calibri" pitchFamily="34" charset="0"/>
              </a:rPr>
              <a:t>  1000 nm, 1.2MHz</a:t>
            </a:r>
          </a:p>
        </p:txBody>
      </p:sp>
      <p:sp>
        <p:nvSpPr>
          <p:cNvPr id="100368" name="TextBox 52"/>
          <p:cNvSpPr txBox="1">
            <a:spLocks noChangeArrowheads="1"/>
          </p:cNvSpPr>
          <p:nvPr/>
        </p:nvSpPr>
        <p:spPr bwMode="auto">
          <a:xfrm rot="-2801461">
            <a:off x="-30957" y="6036469"/>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1980-</a:t>
            </a:r>
          </a:p>
          <a:p>
            <a:pPr defTabSz="668338"/>
            <a:r>
              <a:rPr lang="en-US" sz="1100">
                <a:latin typeface="Calibri" pitchFamily="34" charset="0"/>
              </a:rPr>
              <a:t>1989</a:t>
            </a:r>
          </a:p>
        </p:txBody>
      </p:sp>
      <p:sp>
        <p:nvSpPr>
          <p:cNvPr id="100369" name="TextBox 53"/>
          <p:cNvSpPr txBox="1">
            <a:spLocks noChangeArrowheads="1"/>
          </p:cNvSpPr>
          <p:nvPr/>
        </p:nvSpPr>
        <p:spPr bwMode="auto">
          <a:xfrm rot="-2801461">
            <a:off x="-76200" y="5080000"/>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1990</a:t>
            </a:r>
          </a:p>
        </p:txBody>
      </p:sp>
      <p:sp>
        <p:nvSpPr>
          <p:cNvPr id="100370" name="TextBox 54"/>
          <p:cNvSpPr txBox="1">
            <a:spLocks noChangeArrowheads="1"/>
          </p:cNvSpPr>
          <p:nvPr/>
        </p:nvSpPr>
        <p:spPr bwMode="auto">
          <a:xfrm rot="-2801461">
            <a:off x="-78582" y="4058444"/>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1991-</a:t>
            </a:r>
          </a:p>
          <a:p>
            <a:pPr defTabSz="668338"/>
            <a:r>
              <a:rPr lang="en-US" sz="1100">
                <a:latin typeface="Calibri" pitchFamily="34" charset="0"/>
              </a:rPr>
              <a:t>1999</a:t>
            </a:r>
          </a:p>
        </p:txBody>
      </p:sp>
      <p:sp>
        <p:nvSpPr>
          <p:cNvPr id="100371" name="TextBox 55"/>
          <p:cNvSpPr txBox="1">
            <a:spLocks noChangeArrowheads="1"/>
          </p:cNvSpPr>
          <p:nvPr/>
        </p:nvSpPr>
        <p:spPr bwMode="auto">
          <a:xfrm rot="-2801461">
            <a:off x="-45244" y="3058319"/>
            <a:ext cx="493713" cy="403225"/>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2000 -</a:t>
            </a:r>
          </a:p>
          <a:p>
            <a:pPr defTabSz="668338"/>
            <a:r>
              <a:rPr lang="en-US" sz="1100">
                <a:latin typeface="Calibri" pitchFamily="34" charset="0"/>
              </a:rPr>
              <a:t>2009</a:t>
            </a:r>
          </a:p>
        </p:txBody>
      </p:sp>
      <p:sp>
        <p:nvSpPr>
          <p:cNvPr id="100372" name="TextBox 57"/>
          <p:cNvSpPr txBox="1">
            <a:spLocks noChangeArrowheads="1"/>
          </p:cNvSpPr>
          <p:nvPr/>
        </p:nvSpPr>
        <p:spPr bwMode="auto">
          <a:xfrm rot="-2801461">
            <a:off x="0" y="1952625"/>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2010</a:t>
            </a:r>
          </a:p>
        </p:txBody>
      </p:sp>
      <p:sp>
        <p:nvSpPr>
          <p:cNvPr id="100373" name="TextBox 58"/>
          <p:cNvSpPr txBox="1">
            <a:spLocks noChangeArrowheads="1"/>
          </p:cNvSpPr>
          <p:nvPr/>
        </p:nvSpPr>
        <p:spPr bwMode="auto">
          <a:xfrm rot="-2801461">
            <a:off x="-53975" y="1327150"/>
            <a:ext cx="5080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Future</a:t>
            </a:r>
          </a:p>
        </p:txBody>
      </p:sp>
      <p:sp>
        <p:nvSpPr>
          <p:cNvPr id="100374" name="TextBox 60"/>
          <p:cNvSpPr txBox="1">
            <a:spLocks noChangeArrowheads="1"/>
          </p:cNvSpPr>
          <p:nvPr/>
        </p:nvSpPr>
        <p:spPr bwMode="auto">
          <a:xfrm>
            <a:off x="457200" y="1828800"/>
            <a:ext cx="868363"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i7-980, </a:t>
            </a:r>
            <a:r>
              <a:rPr lang="en-US" sz="500">
                <a:latin typeface="Calibri" pitchFamily="34" charset="0"/>
              </a:rPr>
              <a:t>6core</a:t>
            </a:r>
            <a:r>
              <a:rPr lang="en-US" sz="800">
                <a:latin typeface="Calibri" pitchFamily="34" charset="0"/>
              </a:rPr>
              <a:t> </a:t>
            </a:r>
            <a:r>
              <a:rPr lang="en-US" sz="500">
                <a:latin typeface="Calibri" pitchFamily="34" charset="0"/>
              </a:rPr>
              <a:t>3.33 GHz, </a:t>
            </a:r>
          </a:p>
          <a:p>
            <a:pPr defTabSz="668338"/>
            <a:r>
              <a:rPr lang="en-US" sz="500">
                <a:latin typeface="Calibri" pitchFamily="34" charset="0"/>
              </a:rPr>
              <a:t>    32 nm, 1117MX</a:t>
            </a:r>
          </a:p>
        </p:txBody>
      </p:sp>
      <p:sp>
        <p:nvSpPr>
          <p:cNvPr id="100375" name="TextBox 6"/>
          <p:cNvSpPr txBox="1">
            <a:spLocks noChangeArrowheads="1"/>
          </p:cNvSpPr>
          <p:nvPr/>
        </p:nvSpPr>
        <p:spPr bwMode="auto">
          <a:xfrm>
            <a:off x="5192713" y="914400"/>
            <a:ext cx="404812"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LAN</a:t>
            </a:r>
          </a:p>
        </p:txBody>
      </p:sp>
      <p:sp>
        <p:nvSpPr>
          <p:cNvPr id="100376" name="TextBox 7"/>
          <p:cNvSpPr txBox="1">
            <a:spLocks noChangeArrowheads="1"/>
          </p:cNvSpPr>
          <p:nvPr/>
        </p:nvSpPr>
        <p:spPr bwMode="auto">
          <a:xfrm>
            <a:off x="5794375" y="914400"/>
            <a:ext cx="608013"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Mobile</a:t>
            </a:r>
          </a:p>
        </p:txBody>
      </p:sp>
      <p:sp>
        <p:nvSpPr>
          <p:cNvPr id="100377" name="TextBox 6"/>
          <p:cNvSpPr txBox="1">
            <a:spLocks noChangeArrowheads="1"/>
          </p:cNvSpPr>
          <p:nvPr/>
        </p:nvSpPr>
        <p:spPr bwMode="auto">
          <a:xfrm>
            <a:off x="3933825" y="898525"/>
            <a:ext cx="682625"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Internet</a:t>
            </a:r>
          </a:p>
        </p:txBody>
      </p:sp>
      <p:sp>
        <p:nvSpPr>
          <p:cNvPr id="100378" name="TextBox 7"/>
          <p:cNvSpPr txBox="1">
            <a:spLocks noChangeArrowheads="1"/>
          </p:cNvSpPr>
          <p:nvPr/>
        </p:nvSpPr>
        <p:spPr bwMode="auto">
          <a:xfrm>
            <a:off x="6883400" y="925513"/>
            <a:ext cx="7096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Wireless</a:t>
            </a:r>
          </a:p>
        </p:txBody>
      </p:sp>
      <p:cxnSp>
        <p:nvCxnSpPr>
          <p:cNvPr id="3" name="Straight Connector 24"/>
          <p:cNvCxnSpPr/>
          <p:nvPr/>
        </p:nvCxnSpPr>
        <p:spPr>
          <a:xfrm>
            <a:off x="228600" y="22860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24"/>
          <p:cNvCxnSpPr/>
          <p:nvPr/>
        </p:nvCxnSpPr>
        <p:spPr>
          <a:xfrm>
            <a:off x="228600" y="4772025"/>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24"/>
          <p:cNvCxnSpPr/>
          <p:nvPr/>
        </p:nvCxnSpPr>
        <p:spPr>
          <a:xfrm>
            <a:off x="381000" y="5715000"/>
            <a:ext cx="86820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24"/>
          <p:cNvCxnSpPr/>
          <p:nvPr/>
        </p:nvCxnSpPr>
        <p:spPr>
          <a:xfrm>
            <a:off x="457200" y="15240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0383" name="AutoShape 31"/>
          <p:cNvSpPr>
            <a:spLocks noChangeArrowheads="1"/>
          </p:cNvSpPr>
          <p:nvPr/>
        </p:nvSpPr>
        <p:spPr bwMode="auto">
          <a:xfrm>
            <a:off x="2492375" y="3398838"/>
            <a:ext cx="2925763" cy="1519237"/>
          </a:xfrm>
          <a:prstGeom prst="wedgeRectCallout">
            <a:avLst>
              <a:gd name="adj1" fmla="val -97750"/>
              <a:gd name="adj2" fmla="val 68287"/>
            </a:avLst>
          </a:prstGeom>
          <a:solidFill>
            <a:schemeClr val="bg1"/>
          </a:solidFill>
          <a:ln w="12700">
            <a:solidFill>
              <a:schemeClr val="tx1"/>
            </a:solidFill>
            <a:miter lim="800000"/>
            <a:headEnd type="none" w="sm" len="sm"/>
            <a:tailEnd type="none" w="sm" len="sm"/>
          </a:ln>
          <a:effectLst/>
        </p:spPr>
        <p:txBody>
          <a:bodyPr/>
          <a:lstStyle/>
          <a:p>
            <a:pPr algn="ctr" eaLnBrk="0" hangingPunct="0"/>
            <a:r>
              <a:rPr lang="en-US" sz="2400"/>
              <a:t>68040</a:t>
            </a:r>
          </a:p>
          <a:p>
            <a:pPr algn="ctr" eaLnBrk="0" hangingPunct="0"/>
            <a:r>
              <a:rPr lang="en-US" sz="2400"/>
              <a:t>i486DX, 33MHz, </a:t>
            </a:r>
          </a:p>
          <a:p>
            <a:pPr algn="ctr" eaLnBrk="0" hangingPunct="0"/>
            <a:r>
              <a:rPr lang="en-US" sz="2400"/>
              <a:t>  1000 nm, 1.2MHz</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57213"/>
            <a:ext cx="8231188" cy="295275"/>
          </a:xfrm>
        </p:spPr>
        <p:txBody>
          <a:bodyPr lIns="66807" tIns="33403" rIns="66807" bIns="33403"/>
          <a:lstStyle/>
          <a:p>
            <a:r>
              <a:rPr lang="en-US" sz="2100" smtClean="0"/>
              <a:t>20 year Technology Perspective</a:t>
            </a:r>
          </a:p>
        </p:txBody>
      </p:sp>
      <p:sp>
        <p:nvSpPr>
          <p:cNvPr id="101379" name="TextBox 3"/>
          <p:cNvSpPr txBox="1">
            <a:spLocks noChangeArrowheads="1"/>
          </p:cNvSpPr>
          <p:nvPr/>
        </p:nvSpPr>
        <p:spPr bwMode="auto">
          <a:xfrm>
            <a:off x="457200" y="914400"/>
            <a:ext cx="412750"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CPU</a:t>
            </a:r>
          </a:p>
        </p:txBody>
      </p:sp>
      <p:sp>
        <p:nvSpPr>
          <p:cNvPr id="101380" name="TextBox 4"/>
          <p:cNvSpPr txBox="1">
            <a:spLocks noChangeArrowheads="1"/>
          </p:cNvSpPr>
          <p:nvPr/>
        </p:nvSpPr>
        <p:spPr bwMode="auto">
          <a:xfrm>
            <a:off x="1303338" y="812800"/>
            <a:ext cx="1022350" cy="355600"/>
          </a:xfrm>
          <a:prstGeom prst="rect">
            <a:avLst/>
          </a:prstGeom>
          <a:noFill/>
          <a:ln w="9525">
            <a:noFill/>
            <a:miter lim="800000"/>
            <a:headEnd/>
            <a:tailEnd/>
          </a:ln>
        </p:spPr>
        <p:txBody>
          <a:bodyPr wrap="none" lIns="66807" tIns="33403" rIns="66807" bIns="33403">
            <a:spAutoFit/>
          </a:bodyPr>
          <a:lstStyle/>
          <a:p>
            <a:pPr defTabSz="668338"/>
            <a:r>
              <a:rPr lang="en-US" sz="1900" b="1">
                <a:latin typeface="Calibri" pitchFamily="34" charset="0"/>
              </a:rPr>
              <a:t>Bus Tech</a:t>
            </a:r>
          </a:p>
        </p:txBody>
      </p:sp>
      <p:sp>
        <p:nvSpPr>
          <p:cNvPr id="101381" name="TextBox 5"/>
          <p:cNvSpPr txBox="1">
            <a:spLocks noChangeArrowheads="1"/>
          </p:cNvSpPr>
          <p:nvPr/>
        </p:nvSpPr>
        <p:spPr bwMode="auto">
          <a:xfrm>
            <a:off x="2444750" y="914400"/>
            <a:ext cx="319088"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OS</a:t>
            </a:r>
          </a:p>
        </p:txBody>
      </p:sp>
      <p:sp>
        <p:nvSpPr>
          <p:cNvPr id="101382" name="TextBox 8"/>
          <p:cNvSpPr txBox="1">
            <a:spLocks noChangeArrowheads="1"/>
          </p:cNvSpPr>
          <p:nvPr/>
        </p:nvSpPr>
        <p:spPr bwMode="auto">
          <a:xfrm>
            <a:off x="2916238" y="914400"/>
            <a:ext cx="649287"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Storage</a:t>
            </a:r>
          </a:p>
        </p:txBody>
      </p:sp>
      <p:sp>
        <p:nvSpPr>
          <p:cNvPr id="101383" name="TextBox 12"/>
          <p:cNvSpPr txBox="1">
            <a:spLocks noChangeArrowheads="1"/>
          </p:cNvSpPr>
          <p:nvPr/>
        </p:nvSpPr>
        <p:spPr bwMode="auto">
          <a:xfrm>
            <a:off x="8001000" y="871538"/>
            <a:ext cx="876300"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SDOs/SSOs</a:t>
            </a:r>
          </a:p>
        </p:txBody>
      </p:sp>
      <p:sp>
        <p:nvSpPr>
          <p:cNvPr id="101384" name="TextBox 21"/>
          <p:cNvSpPr txBox="1">
            <a:spLocks noChangeArrowheads="1"/>
          </p:cNvSpPr>
          <p:nvPr/>
        </p:nvSpPr>
        <p:spPr bwMode="auto">
          <a:xfrm>
            <a:off x="1381125" y="4086225"/>
            <a:ext cx="681038" cy="3873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USB 1.0 spec </a:t>
            </a:r>
          </a:p>
          <a:p>
            <a:pPr defTabSz="668338">
              <a:buFontTx/>
              <a:buChar char="•"/>
            </a:pPr>
            <a:r>
              <a:rPr lang="en-US" sz="500">
                <a:latin typeface="Calibri" pitchFamily="34" charset="0"/>
              </a:rPr>
              <a:t> 1.5 Mbps (1996)</a:t>
            </a:r>
          </a:p>
          <a:p>
            <a:pPr defTabSz="668338"/>
            <a:r>
              <a:rPr lang="en-US" sz="800">
                <a:latin typeface="Calibri" pitchFamily="34" charset="0"/>
              </a:rPr>
              <a:t>VESA bus</a:t>
            </a:r>
          </a:p>
        </p:txBody>
      </p:sp>
      <p:sp>
        <p:nvSpPr>
          <p:cNvPr id="101385" name="TextBox 22"/>
          <p:cNvSpPr txBox="1">
            <a:spLocks noChangeArrowheads="1"/>
          </p:cNvSpPr>
          <p:nvPr/>
        </p:nvSpPr>
        <p:spPr bwMode="auto">
          <a:xfrm>
            <a:off x="457200" y="2438400"/>
            <a:ext cx="81438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i7-965, </a:t>
            </a:r>
            <a:r>
              <a:rPr lang="en-US" sz="500">
                <a:latin typeface="Calibri" pitchFamily="34" charset="0"/>
              </a:rPr>
              <a:t>4 core,3.2 GHz</a:t>
            </a:r>
          </a:p>
          <a:p>
            <a:pPr defTabSz="668338"/>
            <a:r>
              <a:rPr lang="en-US" sz="500">
                <a:latin typeface="Calibri" pitchFamily="34" charset="0"/>
              </a:rPr>
              <a:t>, 731MX</a:t>
            </a:r>
          </a:p>
        </p:txBody>
      </p:sp>
      <p:sp>
        <p:nvSpPr>
          <p:cNvPr id="101386" name="TextBox 23"/>
          <p:cNvSpPr txBox="1">
            <a:spLocks noChangeArrowheads="1"/>
          </p:cNvSpPr>
          <p:nvPr/>
        </p:nvSpPr>
        <p:spPr bwMode="auto">
          <a:xfrm>
            <a:off x="457200" y="4800600"/>
            <a:ext cx="3873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68040</a:t>
            </a:r>
          </a:p>
        </p:txBody>
      </p:sp>
      <p:cxnSp>
        <p:nvCxnSpPr>
          <p:cNvPr id="25" name="Straight Connector 24"/>
          <p:cNvCxnSpPr/>
          <p:nvPr/>
        </p:nvCxnSpPr>
        <p:spPr>
          <a:xfrm>
            <a:off x="142875" y="3686175"/>
            <a:ext cx="8915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1388" name="TextBox 35"/>
          <p:cNvSpPr txBox="1">
            <a:spLocks noChangeArrowheads="1"/>
          </p:cNvSpPr>
          <p:nvPr/>
        </p:nvSpPr>
        <p:spPr bwMode="auto">
          <a:xfrm>
            <a:off x="1371600" y="2339975"/>
            <a:ext cx="84613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SATA 3 spec </a:t>
            </a:r>
            <a:r>
              <a:rPr lang="en-US" sz="500">
                <a:latin typeface="Calibri" pitchFamily="34" charset="0"/>
              </a:rPr>
              <a:t>(2008)</a:t>
            </a:r>
          </a:p>
          <a:p>
            <a:pPr defTabSz="668338"/>
            <a:r>
              <a:rPr lang="en-US" sz="800">
                <a:latin typeface="Calibri" pitchFamily="34" charset="0"/>
              </a:rPr>
              <a:t>USB 3.0 spec </a:t>
            </a:r>
            <a:r>
              <a:rPr lang="en-US" sz="500">
                <a:latin typeface="Calibri" pitchFamily="34" charset="0"/>
              </a:rPr>
              <a:t>(2008)</a:t>
            </a:r>
          </a:p>
        </p:txBody>
      </p:sp>
      <p:sp>
        <p:nvSpPr>
          <p:cNvPr id="101389" name="TextBox 36"/>
          <p:cNvSpPr txBox="1">
            <a:spLocks noChangeArrowheads="1"/>
          </p:cNvSpPr>
          <p:nvPr/>
        </p:nvSpPr>
        <p:spPr bwMode="auto">
          <a:xfrm>
            <a:off x="1371600" y="2938463"/>
            <a:ext cx="738188" cy="509587"/>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Bus </a:t>
            </a:r>
            <a:r>
              <a:rPr lang="en-US" sz="500">
                <a:latin typeface="Calibri" pitchFamily="34" charset="0"/>
              </a:rPr>
              <a:t>(2002)</a:t>
            </a:r>
          </a:p>
          <a:p>
            <a:pPr defTabSz="668338"/>
            <a:r>
              <a:rPr lang="en-US" sz="800">
                <a:latin typeface="Calibri" pitchFamily="34" charset="0"/>
              </a:rPr>
              <a:t>Serial ATA </a:t>
            </a:r>
            <a:r>
              <a:rPr lang="en-US" sz="500">
                <a:latin typeface="Calibri" pitchFamily="34" charset="0"/>
              </a:rPr>
              <a:t>(2002)</a:t>
            </a:r>
          </a:p>
          <a:p>
            <a:pPr defTabSz="668338"/>
            <a:r>
              <a:rPr lang="en-US" sz="800">
                <a:latin typeface="Calibri" pitchFamily="34" charset="0"/>
              </a:rPr>
              <a:t>USB 2.0 spec</a:t>
            </a:r>
          </a:p>
          <a:p>
            <a:pPr defTabSz="668338">
              <a:buFontTx/>
              <a:buChar char="•"/>
            </a:pPr>
            <a:r>
              <a:rPr lang="en-US" sz="500">
                <a:latin typeface="Calibri" pitchFamily="34" charset="0"/>
              </a:rPr>
              <a:t>480 Mbps (2001)</a:t>
            </a:r>
          </a:p>
        </p:txBody>
      </p:sp>
      <p:sp>
        <p:nvSpPr>
          <p:cNvPr id="101390" name="TextBox 40"/>
          <p:cNvSpPr txBox="1">
            <a:spLocks noChangeArrowheads="1"/>
          </p:cNvSpPr>
          <p:nvPr/>
        </p:nvSpPr>
        <p:spPr bwMode="auto">
          <a:xfrm>
            <a:off x="1371600" y="5791200"/>
            <a:ext cx="812800" cy="55562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SCSI</a:t>
            </a:r>
          </a:p>
          <a:p>
            <a:pPr defTabSz="668338"/>
            <a:r>
              <a:rPr lang="en-US" sz="800">
                <a:latin typeface="Calibri" pitchFamily="34" charset="0"/>
              </a:rPr>
              <a:t>IDE </a:t>
            </a:r>
            <a:r>
              <a:rPr lang="en-US" sz="500">
                <a:latin typeface="Calibri" pitchFamily="34" charset="0"/>
              </a:rPr>
              <a:t>- 1989</a:t>
            </a:r>
          </a:p>
          <a:p>
            <a:pPr defTabSz="668338"/>
            <a:r>
              <a:rPr lang="en-US" sz="800">
                <a:latin typeface="Calibri" pitchFamily="34" charset="0"/>
              </a:rPr>
              <a:t>ISA bus</a:t>
            </a:r>
          </a:p>
          <a:p>
            <a:pPr defTabSz="668338"/>
            <a:r>
              <a:rPr lang="en-US" sz="800">
                <a:latin typeface="Calibri" pitchFamily="34" charset="0"/>
              </a:rPr>
              <a:t>Parallel ATA </a:t>
            </a:r>
            <a:r>
              <a:rPr lang="en-US" sz="500">
                <a:latin typeface="Calibri" pitchFamily="34" charset="0"/>
              </a:rPr>
              <a:t>- 1986</a:t>
            </a:r>
          </a:p>
        </p:txBody>
      </p:sp>
      <p:sp>
        <p:nvSpPr>
          <p:cNvPr id="101391" name="TextBox 46"/>
          <p:cNvSpPr txBox="1">
            <a:spLocks noChangeArrowheads="1"/>
          </p:cNvSpPr>
          <p:nvPr/>
        </p:nvSpPr>
        <p:spPr bwMode="auto">
          <a:xfrm>
            <a:off x="457200" y="2895600"/>
            <a:ext cx="70167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4</a:t>
            </a:r>
            <a:r>
              <a:rPr lang="en-US" sz="500">
                <a:latin typeface="Calibri" pitchFamily="34" charset="0"/>
              </a:rPr>
              <a:t>-2000</a:t>
            </a:r>
          </a:p>
        </p:txBody>
      </p:sp>
      <p:sp>
        <p:nvSpPr>
          <p:cNvPr id="101392" name="TextBox 47"/>
          <p:cNvSpPr txBox="1">
            <a:spLocks noChangeArrowheads="1"/>
          </p:cNvSpPr>
          <p:nvPr/>
        </p:nvSpPr>
        <p:spPr bwMode="auto">
          <a:xfrm>
            <a:off x="457200" y="3654425"/>
            <a:ext cx="73818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3 </a:t>
            </a:r>
            <a:r>
              <a:rPr lang="en-US" sz="500">
                <a:latin typeface="Arial" charset="0"/>
              </a:rPr>
              <a:t>-1999</a:t>
            </a:r>
          </a:p>
        </p:txBody>
      </p:sp>
      <p:sp>
        <p:nvSpPr>
          <p:cNvPr id="101393" name="TextBox 48"/>
          <p:cNvSpPr txBox="1">
            <a:spLocks noChangeArrowheads="1"/>
          </p:cNvSpPr>
          <p:nvPr/>
        </p:nvSpPr>
        <p:spPr bwMode="auto">
          <a:xfrm>
            <a:off x="457200" y="4035425"/>
            <a:ext cx="73818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2 </a:t>
            </a:r>
            <a:r>
              <a:rPr lang="en-US" sz="500">
                <a:latin typeface="Arial" charset="0"/>
              </a:rPr>
              <a:t>-1999</a:t>
            </a:r>
          </a:p>
          <a:p>
            <a:pPr defTabSz="668338"/>
            <a:endParaRPr lang="en-US" sz="800">
              <a:latin typeface="Calibri" pitchFamily="34" charset="0"/>
            </a:endParaRPr>
          </a:p>
        </p:txBody>
      </p:sp>
      <p:sp>
        <p:nvSpPr>
          <p:cNvPr id="101394" name="TextBox 49"/>
          <p:cNvSpPr txBox="1">
            <a:spLocks noChangeArrowheads="1"/>
          </p:cNvSpPr>
          <p:nvPr/>
        </p:nvSpPr>
        <p:spPr bwMode="auto">
          <a:xfrm>
            <a:off x="457200" y="4416425"/>
            <a:ext cx="6651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a:t>
            </a:r>
            <a:r>
              <a:rPr lang="en-US" sz="500">
                <a:latin typeface="Arial" charset="0"/>
              </a:rPr>
              <a:t>-1997</a:t>
            </a:r>
          </a:p>
        </p:txBody>
      </p:sp>
      <p:sp>
        <p:nvSpPr>
          <p:cNvPr id="101395" name="TextBox 50"/>
          <p:cNvSpPr txBox="1">
            <a:spLocks noChangeArrowheads="1"/>
          </p:cNvSpPr>
          <p:nvPr/>
        </p:nvSpPr>
        <p:spPr bwMode="auto">
          <a:xfrm>
            <a:off x="1371600" y="4800600"/>
            <a:ext cx="45402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 Card</a:t>
            </a:r>
          </a:p>
        </p:txBody>
      </p:sp>
      <p:sp>
        <p:nvSpPr>
          <p:cNvPr id="101396" name="TextBox 51"/>
          <p:cNvSpPr txBox="1">
            <a:spLocks noChangeArrowheads="1"/>
          </p:cNvSpPr>
          <p:nvPr/>
        </p:nvSpPr>
        <p:spPr bwMode="auto">
          <a:xfrm>
            <a:off x="457200" y="5311775"/>
            <a:ext cx="733425" cy="29527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i486DX</a:t>
            </a:r>
            <a:r>
              <a:rPr lang="en-US" sz="900">
                <a:latin typeface="Calibri" pitchFamily="34" charset="0"/>
              </a:rPr>
              <a:t>, </a:t>
            </a:r>
            <a:r>
              <a:rPr lang="en-US" sz="600">
                <a:latin typeface="Calibri" pitchFamily="34" charset="0"/>
              </a:rPr>
              <a:t>33MHz, </a:t>
            </a:r>
          </a:p>
          <a:p>
            <a:pPr defTabSz="668338"/>
            <a:r>
              <a:rPr lang="en-US" sz="600">
                <a:latin typeface="Calibri" pitchFamily="34" charset="0"/>
              </a:rPr>
              <a:t>  1000 nm, 1.2MX</a:t>
            </a:r>
          </a:p>
        </p:txBody>
      </p:sp>
      <p:sp>
        <p:nvSpPr>
          <p:cNvPr id="101397" name="TextBox 52"/>
          <p:cNvSpPr txBox="1">
            <a:spLocks noChangeArrowheads="1"/>
          </p:cNvSpPr>
          <p:nvPr/>
        </p:nvSpPr>
        <p:spPr bwMode="auto">
          <a:xfrm rot="-2801461">
            <a:off x="-30957" y="6036469"/>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1980-</a:t>
            </a:r>
          </a:p>
          <a:p>
            <a:pPr defTabSz="668338"/>
            <a:r>
              <a:rPr lang="en-US" sz="1100">
                <a:latin typeface="Calibri" pitchFamily="34" charset="0"/>
              </a:rPr>
              <a:t>1989</a:t>
            </a:r>
          </a:p>
        </p:txBody>
      </p:sp>
      <p:sp>
        <p:nvSpPr>
          <p:cNvPr id="101398" name="TextBox 53"/>
          <p:cNvSpPr txBox="1">
            <a:spLocks noChangeArrowheads="1"/>
          </p:cNvSpPr>
          <p:nvPr/>
        </p:nvSpPr>
        <p:spPr bwMode="auto">
          <a:xfrm rot="-2801461">
            <a:off x="-76200" y="5080000"/>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1990</a:t>
            </a:r>
          </a:p>
        </p:txBody>
      </p:sp>
      <p:sp>
        <p:nvSpPr>
          <p:cNvPr id="101399" name="TextBox 54"/>
          <p:cNvSpPr txBox="1">
            <a:spLocks noChangeArrowheads="1"/>
          </p:cNvSpPr>
          <p:nvPr/>
        </p:nvSpPr>
        <p:spPr bwMode="auto">
          <a:xfrm rot="-2801461">
            <a:off x="-78582" y="4058444"/>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1991-</a:t>
            </a:r>
          </a:p>
          <a:p>
            <a:pPr defTabSz="668338"/>
            <a:r>
              <a:rPr lang="en-US" sz="1100">
                <a:latin typeface="Calibri" pitchFamily="34" charset="0"/>
              </a:rPr>
              <a:t>1999</a:t>
            </a:r>
          </a:p>
        </p:txBody>
      </p:sp>
      <p:sp>
        <p:nvSpPr>
          <p:cNvPr id="101400" name="TextBox 55"/>
          <p:cNvSpPr txBox="1">
            <a:spLocks noChangeArrowheads="1"/>
          </p:cNvSpPr>
          <p:nvPr/>
        </p:nvSpPr>
        <p:spPr bwMode="auto">
          <a:xfrm rot="-2801461">
            <a:off x="-45244" y="3058319"/>
            <a:ext cx="493713" cy="403225"/>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2000 -</a:t>
            </a:r>
          </a:p>
          <a:p>
            <a:pPr defTabSz="668338"/>
            <a:r>
              <a:rPr lang="en-US" sz="1100">
                <a:latin typeface="Calibri" pitchFamily="34" charset="0"/>
              </a:rPr>
              <a:t>2009</a:t>
            </a:r>
          </a:p>
        </p:txBody>
      </p:sp>
      <p:sp>
        <p:nvSpPr>
          <p:cNvPr id="101401" name="TextBox 57"/>
          <p:cNvSpPr txBox="1">
            <a:spLocks noChangeArrowheads="1"/>
          </p:cNvSpPr>
          <p:nvPr/>
        </p:nvSpPr>
        <p:spPr bwMode="auto">
          <a:xfrm rot="-2801461">
            <a:off x="0" y="1952625"/>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2010</a:t>
            </a:r>
          </a:p>
        </p:txBody>
      </p:sp>
      <p:sp>
        <p:nvSpPr>
          <p:cNvPr id="101402" name="TextBox 58"/>
          <p:cNvSpPr txBox="1">
            <a:spLocks noChangeArrowheads="1"/>
          </p:cNvSpPr>
          <p:nvPr/>
        </p:nvSpPr>
        <p:spPr bwMode="auto">
          <a:xfrm rot="-2801461">
            <a:off x="-53975" y="1327150"/>
            <a:ext cx="5080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Future</a:t>
            </a:r>
          </a:p>
        </p:txBody>
      </p:sp>
      <p:sp>
        <p:nvSpPr>
          <p:cNvPr id="101403" name="TextBox 60"/>
          <p:cNvSpPr txBox="1">
            <a:spLocks noChangeArrowheads="1"/>
          </p:cNvSpPr>
          <p:nvPr/>
        </p:nvSpPr>
        <p:spPr bwMode="auto">
          <a:xfrm>
            <a:off x="457200" y="1828800"/>
            <a:ext cx="868363"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i7-980, </a:t>
            </a:r>
            <a:r>
              <a:rPr lang="en-US" sz="500">
                <a:latin typeface="Calibri" pitchFamily="34" charset="0"/>
              </a:rPr>
              <a:t>6core</a:t>
            </a:r>
            <a:r>
              <a:rPr lang="en-US" sz="800">
                <a:latin typeface="Calibri" pitchFamily="34" charset="0"/>
              </a:rPr>
              <a:t> </a:t>
            </a:r>
            <a:r>
              <a:rPr lang="en-US" sz="500">
                <a:latin typeface="Calibri" pitchFamily="34" charset="0"/>
              </a:rPr>
              <a:t>3.33 GHz, </a:t>
            </a:r>
          </a:p>
          <a:p>
            <a:pPr defTabSz="668338"/>
            <a:r>
              <a:rPr lang="en-US" sz="500">
                <a:latin typeface="Calibri" pitchFamily="34" charset="0"/>
              </a:rPr>
              <a:t>    32 nm, 1117MX</a:t>
            </a:r>
          </a:p>
        </p:txBody>
      </p:sp>
      <p:sp>
        <p:nvSpPr>
          <p:cNvPr id="101404" name="TextBox 67"/>
          <p:cNvSpPr txBox="1">
            <a:spLocks noChangeArrowheads="1"/>
          </p:cNvSpPr>
          <p:nvPr/>
        </p:nvSpPr>
        <p:spPr bwMode="auto">
          <a:xfrm>
            <a:off x="1371600" y="5334000"/>
            <a:ext cx="3873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SCSI-2</a:t>
            </a:r>
          </a:p>
        </p:txBody>
      </p:sp>
      <p:sp>
        <p:nvSpPr>
          <p:cNvPr id="101405" name="TextBox 68"/>
          <p:cNvSpPr txBox="1">
            <a:spLocks noChangeArrowheads="1"/>
          </p:cNvSpPr>
          <p:nvPr/>
        </p:nvSpPr>
        <p:spPr bwMode="auto">
          <a:xfrm>
            <a:off x="1371600" y="2720975"/>
            <a:ext cx="7874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Express </a:t>
            </a:r>
            <a:r>
              <a:rPr lang="en-US" sz="500">
                <a:latin typeface="Calibri" pitchFamily="34" charset="0"/>
              </a:rPr>
              <a:t>(2007)</a:t>
            </a:r>
          </a:p>
        </p:txBody>
      </p:sp>
      <p:sp>
        <p:nvSpPr>
          <p:cNvPr id="101406" name="TextBox 21"/>
          <p:cNvSpPr txBox="1">
            <a:spLocks noChangeArrowheads="1"/>
          </p:cNvSpPr>
          <p:nvPr/>
        </p:nvSpPr>
        <p:spPr bwMode="auto">
          <a:xfrm>
            <a:off x="1371600" y="3863975"/>
            <a:ext cx="68103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USB 1.1 spec </a:t>
            </a:r>
          </a:p>
          <a:p>
            <a:pPr defTabSz="668338">
              <a:buFontTx/>
              <a:buChar char="•"/>
            </a:pPr>
            <a:r>
              <a:rPr lang="en-US" sz="500">
                <a:latin typeface="Calibri" pitchFamily="34" charset="0"/>
              </a:rPr>
              <a:t> 12 Mbps (1998)</a:t>
            </a:r>
          </a:p>
        </p:txBody>
      </p:sp>
      <p:sp>
        <p:nvSpPr>
          <p:cNvPr id="101407" name="TextBox 6"/>
          <p:cNvSpPr txBox="1">
            <a:spLocks noChangeArrowheads="1"/>
          </p:cNvSpPr>
          <p:nvPr/>
        </p:nvSpPr>
        <p:spPr bwMode="auto">
          <a:xfrm>
            <a:off x="5192713" y="914400"/>
            <a:ext cx="404812"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LAN</a:t>
            </a:r>
          </a:p>
        </p:txBody>
      </p:sp>
      <p:sp>
        <p:nvSpPr>
          <p:cNvPr id="101408" name="TextBox 7"/>
          <p:cNvSpPr txBox="1">
            <a:spLocks noChangeArrowheads="1"/>
          </p:cNvSpPr>
          <p:nvPr/>
        </p:nvSpPr>
        <p:spPr bwMode="auto">
          <a:xfrm>
            <a:off x="5794375" y="914400"/>
            <a:ext cx="608013"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Mobile</a:t>
            </a:r>
          </a:p>
        </p:txBody>
      </p:sp>
      <p:sp>
        <p:nvSpPr>
          <p:cNvPr id="101409" name="TextBox 6"/>
          <p:cNvSpPr txBox="1">
            <a:spLocks noChangeArrowheads="1"/>
          </p:cNvSpPr>
          <p:nvPr/>
        </p:nvSpPr>
        <p:spPr bwMode="auto">
          <a:xfrm>
            <a:off x="3933825" y="898525"/>
            <a:ext cx="682625"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Internet</a:t>
            </a:r>
          </a:p>
        </p:txBody>
      </p:sp>
      <p:sp>
        <p:nvSpPr>
          <p:cNvPr id="101410" name="TextBox 7"/>
          <p:cNvSpPr txBox="1">
            <a:spLocks noChangeArrowheads="1"/>
          </p:cNvSpPr>
          <p:nvPr/>
        </p:nvSpPr>
        <p:spPr bwMode="auto">
          <a:xfrm>
            <a:off x="6883400" y="925513"/>
            <a:ext cx="7096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Wireless</a:t>
            </a:r>
          </a:p>
        </p:txBody>
      </p:sp>
      <p:sp>
        <p:nvSpPr>
          <p:cNvPr id="101411" name="TextBox 67"/>
          <p:cNvSpPr txBox="1">
            <a:spLocks noChangeArrowheads="1"/>
          </p:cNvSpPr>
          <p:nvPr/>
        </p:nvSpPr>
        <p:spPr bwMode="auto">
          <a:xfrm>
            <a:off x="1371600" y="1252538"/>
            <a:ext cx="765175"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Light Peak  10G</a:t>
            </a:r>
          </a:p>
        </p:txBody>
      </p:sp>
      <p:cxnSp>
        <p:nvCxnSpPr>
          <p:cNvPr id="3" name="Straight Connector 24"/>
          <p:cNvCxnSpPr/>
          <p:nvPr/>
        </p:nvCxnSpPr>
        <p:spPr>
          <a:xfrm>
            <a:off x="228600" y="22860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24"/>
          <p:cNvCxnSpPr/>
          <p:nvPr/>
        </p:nvCxnSpPr>
        <p:spPr>
          <a:xfrm>
            <a:off x="228600" y="4772025"/>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24"/>
          <p:cNvCxnSpPr/>
          <p:nvPr/>
        </p:nvCxnSpPr>
        <p:spPr>
          <a:xfrm>
            <a:off x="381000" y="5715000"/>
            <a:ext cx="8682038" cy="0"/>
          </a:xfrm>
          <a:prstGeom prst="line">
            <a:avLst/>
          </a:prstGeom>
        </p:spPr>
        <p:style>
          <a:lnRef idx="1">
            <a:schemeClr val="accent1"/>
          </a:lnRef>
          <a:fillRef idx="0">
            <a:schemeClr val="accent1"/>
          </a:fillRef>
          <a:effectRef idx="0">
            <a:schemeClr val="accent1"/>
          </a:effectRef>
          <a:fontRef idx="minor">
            <a:schemeClr val="tx1"/>
          </a:fontRef>
        </p:style>
      </p:cxnSp>
      <p:sp>
        <p:nvSpPr>
          <p:cNvPr id="101415" name="TextBox 50"/>
          <p:cNvSpPr txBox="1">
            <a:spLocks noChangeArrowheads="1"/>
          </p:cNvSpPr>
          <p:nvPr/>
        </p:nvSpPr>
        <p:spPr bwMode="auto">
          <a:xfrm>
            <a:off x="1381125" y="4429125"/>
            <a:ext cx="84772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 </a:t>
            </a:r>
            <a:r>
              <a:rPr lang="en-US" sz="500">
                <a:latin typeface="Calibri" pitchFamily="34" charset="0"/>
              </a:rPr>
              <a:t>(400)- 1995</a:t>
            </a:r>
          </a:p>
        </p:txBody>
      </p:sp>
      <p:sp>
        <p:nvSpPr>
          <p:cNvPr id="101416" name="TextBox 50"/>
          <p:cNvSpPr txBox="1">
            <a:spLocks noChangeArrowheads="1"/>
          </p:cNvSpPr>
          <p:nvPr/>
        </p:nvSpPr>
        <p:spPr bwMode="auto">
          <a:xfrm>
            <a:off x="1357313" y="3552825"/>
            <a:ext cx="89693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1394a </a:t>
            </a:r>
            <a:r>
              <a:rPr lang="en-US" sz="500">
                <a:latin typeface="Calibri" pitchFamily="34" charset="0"/>
              </a:rPr>
              <a:t>(400)- 2000</a:t>
            </a:r>
          </a:p>
        </p:txBody>
      </p:sp>
      <p:sp>
        <p:nvSpPr>
          <p:cNvPr id="101417" name="TextBox 50"/>
          <p:cNvSpPr txBox="1">
            <a:spLocks noChangeArrowheads="1"/>
          </p:cNvSpPr>
          <p:nvPr/>
        </p:nvSpPr>
        <p:spPr bwMode="auto">
          <a:xfrm>
            <a:off x="1357313" y="3429000"/>
            <a:ext cx="9017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1394b </a:t>
            </a:r>
            <a:r>
              <a:rPr lang="en-US" sz="500">
                <a:latin typeface="Calibri" pitchFamily="34" charset="0"/>
              </a:rPr>
              <a:t>(800)- 2002</a:t>
            </a:r>
          </a:p>
        </p:txBody>
      </p:sp>
      <p:sp>
        <p:nvSpPr>
          <p:cNvPr id="101418" name="TextBox 50"/>
          <p:cNvSpPr txBox="1">
            <a:spLocks noChangeArrowheads="1"/>
          </p:cNvSpPr>
          <p:nvPr/>
        </p:nvSpPr>
        <p:spPr bwMode="auto">
          <a:xfrm>
            <a:off x="1365250" y="2557463"/>
            <a:ext cx="110013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1394-2008 </a:t>
            </a:r>
            <a:r>
              <a:rPr lang="en-US" sz="500">
                <a:latin typeface="Calibri" pitchFamily="34" charset="0"/>
              </a:rPr>
              <a:t>(1600-3200)</a:t>
            </a:r>
          </a:p>
        </p:txBody>
      </p:sp>
      <p:cxnSp>
        <p:nvCxnSpPr>
          <p:cNvPr id="6" name="Straight Connector 24"/>
          <p:cNvCxnSpPr/>
          <p:nvPr/>
        </p:nvCxnSpPr>
        <p:spPr>
          <a:xfrm>
            <a:off x="457200" y="15240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1420" name="AutoShape 44"/>
          <p:cNvSpPr>
            <a:spLocks noChangeArrowheads="1"/>
          </p:cNvSpPr>
          <p:nvPr/>
        </p:nvSpPr>
        <p:spPr bwMode="auto">
          <a:xfrm>
            <a:off x="3087688" y="4573588"/>
            <a:ext cx="2925762" cy="1062037"/>
          </a:xfrm>
          <a:prstGeom prst="wedgeRectCallout">
            <a:avLst>
              <a:gd name="adj1" fmla="val -96880"/>
              <a:gd name="adj2" fmla="val 4560"/>
            </a:avLst>
          </a:prstGeom>
          <a:solidFill>
            <a:schemeClr val="bg1"/>
          </a:solidFill>
          <a:ln w="12700">
            <a:solidFill>
              <a:schemeClr val="tx1"/>
            </a:solidFill>
            <a:miter lim="800000"/>
            <a:headEnd type="none" w="sm" len="sm"/>
            <a:tailEnd type="none" w="sm" len="sm"/>
          </a:ln>
          <a:effectLst/>
        </p:spPr>
        <p:txBody>
          <a:bodyPr/>
          <a:lstStyle/>
          <a:p>
            <a:pPr algn="ctr" eaLnBrk="0" hangingPunct="0"/>
            <a:r>
              <a:rPr lang="en-US" sz="2400"/>
              <a:t>PC Card</a:t>
            </a:r>
          </a:p>
          <a:p>
            <a:pPr algn="ctr" eaLnBrk="0" hangingPunct="0"/>
            <a:r>
              <a:rPr lang="en-US" sz="2400"/>
              <a:t>SCSI - 2</a:t>
            </a:r>
          </a:p>
        </p:txBody>
      </p:sp>
      <p:sp>
        <p:nvSpPr>
          <p:cNvPr id="101421" name="AutoShape 45"/>
          <p:cNvSpPr>
            <a:spLocks noChangeArrowheads="1"/>
          </p:cNvSpPr>
          <p:nvPr/>
        </p:nvSpPr>
        <p:spPr bwMode="auto">
          <a:xfrm>
            <a:off x="3317875" y="2879725"/>
            <a:ext cx="2925763" cy="881063"/>
          </a:xfrm>
          <a:prstGeom prst="wedgeRectCallout">
            <a:avLst>
              <a:gd name="adj1" fmla="val -92755"/>
              <a:gd name="adj2" fmla="val 95046"/>
            </a:avLst>
          </a:prstGeom>
          <a:solidFill>
            <a:schemeClr val="bg1"/>
          </a:solidFill>
          <a:ln w="12700">
            <a:solidFill>
              <a:schemeClr val="tx1"/>
            </a:solidFill>
            <a:miter lim="800000"/>
            <a:headEnd type="none" w="sm" len="sm"/>
            <a:tailEnd type="none" w="sm" len="sm"/>
          </a:ln>
          <a:effectLst/>
        </p:spPr>
        <p:txBody>
          <a:bodyPr/>
          <a:lstStyle/>
          <a:p>
            <a:pPr algn="ctr" eaLnBrk="0" hangingPunct="0"/>
            <a:r>
              <a:rPr lang="en-US" sz="2400"/>
              <a:t>USB 1.0</a:t>
            </a:r>
          </a:p>
          <a:p>
            <a:pPr algn="ctr" eaLnBrk="0" hangingPunct="0"/>
            <a:r>
              <a:rPr lang="en-US" sz="2400"/>
              <a:t>IEEE 1394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85788"/>
            <a:ext cx="8231188" cy="260350"/>
          </a:xfrm>
        </p:spPr>
        <p:txBody>
          <a:bodyPr lIns="66807" tIns="33403" rIns="66807" bIns="33403"/>
          <a:lstStyle/>
          <a:p>
            <a:r>
              <a:rPr lang="en-US" sz="1700" smtClean="0"/>
              <a:t>20 year Technology Perspective</a:t>
            </a:r>
          </a:p>
        </p:txBody>
      </p:sp>
      <p:sp>
        <p:nvSpPr>
          <p:cNvPr id="102403" name="TextBox 3"/>
          <p:cNvSpPr txBox="1">
            <a:spLocks noChangeArrowheads="1"/>
          </p:cNvSpPr>
          <p:nvPr/>
        </p:nvSpPr>
        <p:spPr bwMode="auto">
          <a:xfrm>
            <a:off x="457200" y="914400"/>
            <a:ext cx="412750"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CPU</a:t>
            </a:r>
          </a:p>
        </p:txBody>
      </p:sp>
      <p:sp>
        <p:nvSpPr>
          <p:cNvPr id="102404" name="TextBox 4"/>
          <p:cNvSpPr txBox="1">
            <a:spLocks noChangeArrowheads="1"/>
          </p:cNvSpPr>
          <p:nvPr/>
        </p:nvSpPr>
        <p:spPr bwMode="auto">
          <a:xfrm>
            <a:off x="1371600" y="925513"/>
            <a:ext cx="7350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Bus Tech</a:t>
            </a:r>
          </a:p>
        </p:txBody>
      </p:sp>
      <p:sp>
        <p:nvSpPr>
          <p:cNvPr id="102405" name="TextBox 5"/>
          <p:cNvSpPr txBox="1">
            <a:spLocks noChangeArrowheads="1"/>
          </p:cNvSpPr>
          <p:nvPr/>
        </p:nvSpPr>
        <p:spPr bwMode="auto">
          <a:xfrm>
            <a:off x="2365375" y="914400"/>
            <a:ext cx="498475" cy="447675"/>
          </a:xfrm>
          <a:prstGeom prst="rect">
            <a:avLst/>
          </a:prstGeom>
          <a:noFill/>
          <a:ln w="9525">
            <a:noFill/>
            <a:miter lim="800000"/>
            <a:headEnd/>
            <a:tailEnd/>
          </a:ln>
        </p:spPr>
        <p:txBody>
          <a:bodyPr wrap="none" lIns="66807" tIns="33403" rIns="66807" bIns="33403">
            <a:spAutoFit/>
          </a:bodyPr>
          <a:lstStyle/>
          <a:p>
            <a:pPr defTabSz="668338"/>
            <a:r>
              <a:rPr lang="en-US" sz="2500" b="1">
                <a:latin typeface="Calibri" pitchFamily="34" charset="0"/>
              </a:rPr>
              <a:t>OS</a:t>
            </a:r>
          </a:p>
        </p:txBody>
      </p:sp>
      <p:sp>
        <p:nvSpPr>
          <p:cNvPr id="102406" name="TextBox 8"/>
          <p:cNvSpPr txBox="1">
            <a:spLocks noChangeArrowheads="1"/>
          </p:cNvSpPr>
          <p:nvPr/>
        </p:nvSpPr>
        <p:spPr bwMode="auto">
          <a:xfrm>
            <a:off x="2916238" y="914400"/>
            <a:ext cx="649287"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Storage</a:t>
            </a:r>
          </a:p>
        </p:txBody>
      </p:sp>
      <p:sp>
        <p:nvSpPr>
          <p:cNvPr id="102407" name="TextBox 12"/>
          <p:cNvSpPr txBox="1">
            <a:spLocks noChangeArrowheads="1"/>
          </p:cNvSpPr>
          <p:nvPr/>
        </p:nvSpPr>
        <p:spPr bwMode="auto">
          <a:xfrm>
            <a:off x="8001000" y="871538"/>
            <a:ext cx="876300"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SDOs/SSOs</a:t>
            </a:r>
          </a:p>
        </p:txBody>
      </p:sp>
      <p:sp>
        <p:nvSpPr>
          <p:cNvPr id="102408" name="TextBox 19"/>
          <p:cNvSpPr txBox="1">
            <a:spLocks noChangeArrowheads="1"/>
          </p:cNvSpPr>
          <p:nvPr/>
        </p:nvSpPr>
        <p:spPr bwMode="auto">
          <a:xfrm>
            <a:off x="2287588" y="2514600"/>
            <a:ext cx="850900" cy="80010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7</a:t>
            </a:r>
          </a:p>
          <a:p>
            <a:pPr defTabSz="668338"/>
            <a:r>
              <a:rPr lang="en-US" sz="800">
                <a:latin typeface="Calibri" pitchFamily="34" charset="0"/>
              </a:rPr>
              <a:t>OS X</a:t>
            </a:r>
          </a:p>
          <a:p>
            <a:pPr defTabSz="668338"/>
            <a:r>
              <a:rPr lang="en-US" sz="800">
                <a:latin typeface="Calibri" pitchFamily="34" charset="0"/>
              </a:rPr>
              <a:t>Vista </a:t>
            </a:r>
            <a:r>
              <a:rPr lang="en-US" sz="500">
                <a:latin typeface="Calibri" pitchFamily="34" charset="0"/>
              </a:rPr>
              <a:t>-2007</a:t>
            </a:r>
          </a:p>
          <a:p>
            <a:pPr defTabSz="668338"/>
            <a:r>
              <a:rPr lang="en-US" sz="800">
                <a:latin typeface="Calibri" pitchFamily="34" charset="0"/>
              </a:rPr>
              <a:t>Win XP </a:t>
            </a:r>
            <a:r>
              <a:rPr lang="en-US" sz="500">
                <a:latin typeface="Calibri" pitchFamily="34" charset="0"/>
              </a:rPr>
              <a:t>- 2001</a:t>
            </a:r>
          </a:p>
          <a:p>
            <a:pPr defTabSz="668338"/>
            <a:r>
              <a:rPr lang="en-US" sz="800">
                <a:latin typeface="Calibri" pitchFamily="34" charset="0"/>
              </a:rPr>
              <a:t>Windows Me </a:t>
            </a:r>
            <a:r>
              <a:rPr lang="en-US" sz="500">
                <a:latin typeface="Calibri" pitchFamily="34" charset="0"/>
              </a:rPr>
              <a:t>-2000</a:t>
            </a:r>
          </a:p>
          <a:p>
            <a:pPr defTabSz="668338"/>
            <a:r>
              <a:rPr lang="en-US" sz="800">
                <a:latin typeface="Calibri" pitchFamily="34" charset="0"/>
              </a:rPr>
              <a:t>Win 2000 </a:t>
            </a:r>
            <a:r>
              <a:rPr lang="en-US" sz="500">
                <a:latin typeface="Calibri" pitchFamily="34" charset="0"/>
              </a:rPr>
              <a:t>-2000</a:t>
            </a:r>
          </a:p>
        </p:txBody>
      </p:sp>
      <p:sp>
        <p:nvSpPr>
          <p:cNvPr id="102409" name="TextBox 20"/>
          <p:cNvSpPr txBox="1">
            <a:spLocks noChangeArrowheads="1"/>
          </p:cNvSpPr>
          <p:nvPr/>
        </p:nvSpPr>
        <p:spPr bwMode="auto">
          <a:xfrm>
            <a:off x="2239963" y="5257800"/>
            <a:ext cx="6715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3.0</a:t>
            </a:r>
          </a:p>
        </p:txBody>
      </p:sp>
      <p:sp>
        <p:nvSpPr>
          <p:cNvPr id="102410" name="TextBox 21"/>
          <p:cNvSpPr txBox="1">
            <a:spLocks noChangeArrowheads="1"/>
          </p:cNvSpPr>
          <p:nvPr/>
        </p:nvSpPr>
        <p:spPr bwMode="auto">
          <a:xfrm>
            <a:off x="1381125" y="4086225"/>
            <a:ext cx="681038" cy="3873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USB 1.0 spec </a:t>
            </a:r>
          </a:p>
          <a:p>
            <a:pPr defTabSz="668338">
              <a:buFontTx/>
              <a:buChar char="•"/>
            </a:pPr>
            <a:r>
              <a:rPr lang="en-US" sz="500">
                <a:latin typeface="Calibri" pitchFamily="34" charset="0"/>
              </a:rPr>
              <a:t> 1.5 Mbps (1996)</a:t>
            </a:r>
          </a:p>
          <a:p>
            <a:pPr defTabSz="668338"/>
            <a:r>
              <a:rPr lang="en-US" sz="800">
                <a:latin typeface="Calibri" pitchFamily="34" charset="0"/>
              </a:rPr>
              <a:t>VESA bus</a:t>
            </a:r>
          </a:p>
        </p:txBody>
      </p:sp>
      <p:sp>
        <p:nvSpPr>
          <p:cNvPr id="102411" name="TextBox 22"/>
          <p:cNvSpPr txBox="1">
            <a:spLocks noChangeArrowheads="1"/>
          </p:cNvSpPr>
          <p:nvPr/>
        </p:nvSpPr>
        <p:spPr bwMode="auto">
          <a:xfrm>
            <a:off x="457200" y="2438400"/>
            <a:ext cx="81438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i7-965, </a:t>
            </a:r>
            <a:r>
              <a:rPr lang="en-US" sz="500">
                <a:latin typeface="Calibri" pitchFamily="34" charset="0"/>
              </a:rPr>
              <a:t>4 core,3.2 GHz</a:t>
            </a:r>
          </a:p>
          <a:p>
            <a:pPr defTabSz="668338"/>
            <a:r>
              <a:rPr lang="en-US" sz="500">
                <a:latin typeface="Calibri" pitchFamily="34" charset="0"/>
              </a:rPr>
              <a:t>, 731MX</a:t>
            </a:r>
          </a:p>
        </p:txBody>
      </p:sp>
      <p:sp>
        <p:nvSpPr>
          <p:cNvPr id="102412" name="TextBox 23"/>
          <p:cNvSpPr txBox="1">
            <a:spLocks noChangeArrowheads="1"/>
          </p:cNvSpPr>
          <p:nvPr/>
        </p:nvSpPr>
        <p:spPr bwMode="auto">
          <a:xfrm>
            <a:off x="457200" y="4800600"/>
            <a:ext cx="3873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68040</a:t>
            </a:r>
          </a:p>
        </p:txBody>
      </p:sp>
      <p:cxnSp>
        <p:nvCxnSpPr>
          <p:cNvPr id="25" name="Straight Connector 24"/>
          <p:cNvCxnSpPr/>
          <p:nvPr/>
        </p:nvCxnSpPr>
        <p:spPr>
          <a:xfrm>
            <a:off x="142875" y="3686175"/>
            <a:ext cx="8915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2414" name="TextBox 35"/>
          <p:cNvSpPr txBox="1">
            <a:spLocks noChangeArrowheads="1"/>
          </p:cNvSpPr>
          <p:nvPr/>
        </p:nvSpPr>
        <p:spPr bwMode="auto">
          <a:xfrm>
            <a:off x="1371600" y="2339975"/>
            <a:ext cx="84613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SATA 3 spec </a:t>
            </a:r>
            <a:r>
              <a:rPr lang="en-US" sz="500">
                <a:latin typeface="Calibri" pitchFamily="34" charset="0"/>
              </a:rPr>
              <a:t>(2008)</a:t>
            </a:r>
          </a:p>
          <a:p>
            <a:pPr defTabSz="668338"/>
            <a:r>
              <a:rPr lang="en-US" sz="800">
                <a:latin typeface="Calibri" pitchFamily="34" charset="0"/>
              </a:rPr>
              <a:t>USB 3.0 spec </a:t>
            </a:r>
            <a:r>
              <a:rPr lang="en-US" sz="500">
                <a:latin typeface="Calibri" pitchFamily="34" charset="0"/>
              </a:rPr>
              <a:t>(2008)</a:t>
            </a:r>
          </a:p>
        </p:txBody>
      </p:sp>
      <p:sp>
        <p:nvSpPr>
          <p:cNvPr id="102415" name="TextBox 36"/>
          <p:cNvSpPr txBox="1">
            <a:spLocks noChangeArrowheads="1"/>
          </p:cNvSpPr>
          <p:nvPr/>
        </p:nvSpPr>
        <p:spPr bwMode="auto">
          <a:xfrm>
            <a:off x="1371600" y="2938463"/>
            <a:ext cx="738188" cy="509587"/>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Bus </a:t>
            </a:r>
            <a:r>
              <a:rPr lang="en-US" sz="500">
                <a:latin typeface="Calibri" pitchFamily="34" charset="0"/>
              </a:rPr>
              <a:t>(2002)</a:t>
            </a:r>
          </a:p>
          <a:p>
            <a:pPr defTabSz="668338"/>
            <a:r>
              <a:rPr lang="en-US" sz="800">
                <a:latin typeface="Calibri" pitchFamily="34" charset="0"/>
              </a:rPr>
              <a:t>Serial ATA </a:t>
            </a:r>
            <a:r>
              <a:rPr lang="en-US" sz="500">
                <a:latin typeface="Calibri" pitchFamily="34" charset="0"/>
              </a:rPr>
              <a:t>(2002)</a:t>
            </a:r>
          </a:p>
          <a:p>
            <a:pPr defTabSz="668338"/>
            <a:r>
              <a:rPr lang="en-US" sz="800">
                <a:latin typeface="Calibri" pitchFamily="34" charset="0"/>
              </a:rPr>
              <a:t>USB 2.0 spec</a:t>
            </a:r>
          </a:p>
          <a:p>
            <a:pPr defTabSz="668338">
              <a:buFontTx/>
              <a:buChar char="•"/>
            </a:pPr>
            <a:r>
              <a:rPr lang="en-US" sz="500">
                <a:latin typeface="Calibri" pitchFamily="34" charset="0"/>
              </a:rPr>
              <a:t>480 Mbps (2001)</a:t>
            </a:r>
          </a:p>
        </p:txBody>
      </p:sp>
      <p:sp>
        <p:nvSpPr>
          <p:cNvPr id="102416" name="TextBox 40"/>
          <p:cNvSpPr txBox="1">
            <a:spLocks noChangeArrowheads="1"/>
          </p:cNvSpPr>
          <p:nvPr/>
        </p:nvSpPr>
        <p:spPr bwMode="auto">
          <a:xfrm>
            <a:off x="1371600" y="5791200"/>
            <a:ext cx="812800" cy="55562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SCSI</a:t>
            </a:r>
          </a:p>
          <a:p>
            <a:pPr defTabSz="668338"/>
            <a:r>
              <a:rPr lang="en-US" sz="800">
                <a:latin typeface="Calibri" pitchFamily="34" charset="0"/>
              </a:rPr>
              <a:t>IDE </a:t>
            </a:r>
            <a:r>
              <a:rPr lang="en-US" sz="500">
                <a:latin typeface="Calibri" pitchFamily="34" charset="0"/>
              </a:rPr>
              <a:t>- 1989</a:t>
            </a:r>
          </a:p>
          <a:p>
            <a:pPr defTabSz="668338"/>
            <a:r>
              <a:rPr lang="en-US" sz="800">
                <a:latin typeface="Calibri" pitchFamily="34" charset="0"/>
              </a:rPr>
              <a:t>ISA bus</a:t>
            </a:r>
          </a:p>
          <a:p>
            <a:pPr defTabSz="668338"/>
            <a:r>
              <a:rPr lang="en-US" sz="800">
                <a:latin typeface="Calibri" pitchFamily="34" charset="0"/>
              </a:rPr>
              <a:t>Parallel ATA </a:t>
            </a:r>
            <a:r>
              <a:rPr lang="en-US" sz="500">
                <a:latin typeface="Calibri" pitchFamily="34" charset="0"/>
              </a:rPr>
              <a:t>- 1986</a:t>
            </a:r>
          </a:p>
        </p:txBody>
      </p:sp>
      <p:sp>
        <p:nvSpPr>
          <p:cNvPr id="102417" name="TextBox 46"/>
          <p:cNvSpPr txBox="1">
            <a:spLocks noChangeArrowheads="1"/>
          </p:cNvSpPr>
          <p:nvPr/>
        </p:nvSpPr>
        <p:spPr bwMode="auto">
          <a:xfrm>
            <a:off x="457200" y="2895600"/>
            <a:ext cx="70167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4</a:t>
            </a:r>
            <a:r>
              <a:rPr lang="en-US" sz="500">
                <a:latin typeface="Calibri" pitchFamily="34" charset="0"/>
              </a:rPr>
              <a:t>-2000</a:t>
            </a:r>
          </a:p>
        </p:txBody>
      </p:sp>
      <p:sp>
        <p:nvSpPr>
          <p:cNvPr id="102418" name="TextBox 47"/>
          <p:cNvSpPr txBox="1">
            <a:spLocks noChangeArrowheads="1"/>
          </p:cNvSpPr>
          <p:nvPr/>
        </p:nvSpPr>
        <p:spPr bwMode="auto">
          <a:xfrm>
            <a:off x="457200" y="3654425"/>
            <a:ext cx="73818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3 </a:t>
            </a:r>
            <a:r>
              <a:rPr lang="en-US" sz="500">
                <a:latin typeface="Arial" charset="0"/>
              </a:rPr>
              <a:t>-1999</a:t>
            </a:r>
          </a:p>
        </p:txBody>
      </p:sp>
      <p:sp>
        <p:nvSpPr>
          <p:cNvPr id="102419" name="TextBox 48"/>
          <p:cNvSpPr txBox="1">
            <a:spLocks noChangeArrowheads="1"/>
          </p:cNvSpPr>
          <p:nvPr/>
        </p:nvSpPr>
        <p:spPr bwMode="auto">
          <a:xfrm>
            <a:off x="457200" y="4035425"/>
            <a:ext cx="73818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2 </a:t>
            </a:r>
            <a:r>
              <a:rPr lang="en-US" sz="500">
                <a:latin typeface="Arial" charset="0"/>
              </a:rPr>
              <a:t>-1999</a:t>
            </a:r>
          </a:p>
          <a:p>
            <a:pPr defTabSz="668338"/>
            <a:endParaRPr lang="en-US" sz="800">
              <a:latin typeface="Calibri" pitchFamily="34" charset="0"/>
            </a:endParaRPr>
          </a:p>
        </p:txBody>
      </p:sp>
      <p:sp>
        <p:nvSpPr>
          <p:cNvPr id="102420" name="TextBox 49"/>
          <p:cNvSpPr txBox="1">
            <a:spLocks noChangeArrowheads="1"/>
          </p:cNvSpPr>
          <p:nvPr/>
        </p:nvSpPr>
        <p:spPr bwMode="auto">
          <a:xfrm>
            <a:off x="457200" y="4416425"/>
            <a:ext cx="6651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a:t>
            </a:r>
            <a:r>
              <a:rPr lang="en-US" sz="500">
                <a:latin typeface="Arial" charset="0"/>
              </a:rPr>
              <a:t>-1997</a:t>
            </a:r>
          </a:p>
        </p:txBody>
      </p:sp>
      <p:sp>
        <p:nvSpPr>
          <p:cNvPr id="102421" name="TextBox 50"/>
          <p:cNvSpPr txBox="1">
            <a:spLocks noChangeArrowheads="1"/>
          </p:cNvSpPr>
          <p:nvPr/>
        </p:nvSpPr>
        <p:spPr bwMode="auto">
          <a:xfrm>
            <a:off x="1371600" y="4800600"/>
            <a:ext cx="45402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 Card</a:t>
            </a:r>
          </a:p>
        </p:txBody>
      </p:sp>
      <p:sp>
        <p:nvSpPr>
          <p:cNvPr id="102422" name="TextBox 51"/>
          <p:cNvSpPr txBox="1">
            <a:spLocks noChangeArrowheads="1"/>
          </p:cNvSpPr>
          <p:nvPr/>
        </p:nvSpPr>
        <p:spPr bwMode="auto">
          <a:xfrm>
            <a:off x="457200" y="5311775"/>
            <a:ext cx="733425" cy="29527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i486DX</a:t>
            </a:r>
            <a:r>
              <a:rPr lang="en-US" sz="900">
                <a:latin typeface="Calibri" pitchFamily="34" charset="0"/>
              </a:rPr>
              <a:t>, </a:t>
            </a:r>
            <a:r>
              <a:rPr lang="en-US" sz="600">
                <a:latin typeface="Calibri" pitchFamily="34" charset="0"/>
              </a:rPr>
              <a:t>33MHz, </a:t>
            </a:r>
          </a:p>
          <a:p>
            <a:pPr defTabSz="668338"/>
            <a:r>
              <a:rPr lang="en-US" sz="600">
                <a:latin typeface="Calibri" pitchFamily="34" charset="0"/>
              </a:rPr>
              <a:t>  1000 nm, 1.2MX</a:t>
            </a:r>
          </a:p>
        </p:txBody>
      </p:sp>
      <p:sp>
        <p:nvSpPr>
          <p:cNvPr id="102423" name="TextBox 52"/>
          <p:cNvSpPr txBox="1">
            <a:spLocks noChangeArrowheads="1"/>
          </p:cNvSpPr>
          <p:nvPr/>
        </p:nvSpPr>
        <p:spPr bwMode="auto">
          <a:xfrm rot="-2801461">
            <a:off x="-30957" y="6036469"/>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1980-</a:t>
            </a:r>
          </a:p>
          <a:p>
            <a:pPr defTabSz="668338"/>
            <a:r>
              <a:rPr lang="en-US" sz="1100">
                <a:latin typeface="Calibri" pitchFamily="34" charset="0"/>
              </a:rPr>
              <a:t>1989</a:t>
            </a:r>
          </a:p>
        </p:txBody>
      </p:sp>
      <p:sp>
        <p:nvSpPr>
          <p:cNvPr id="102424" name="TextBox 53"/>
          <p:cNvSpPr txBox="1">
            <a:spLocks noChangeArrowheads="1"/>
          </p:cNvSpPr>
          <p:nvPr/>
        </p:nvSpPr>
        <p:spPr bwMode="auto">
          <a:xfrm rot="-2801461">
            <a:off x="-76200" y="5080000"/>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1990</a:t>
            </a:r>
          </a:p>
        </p:txBody>
      </p:sp>
      <p:sp>
        <p:nvSpPr>
          <p:cNvPr id="102425" name="TextBox 54"/>
          <p:cNvSpPr txBox="1">
            <a:spLocks noChangeArrowheads="1"/>
          </p:cNvSpPr>
          <p:nvPr/>
        </p:nvSpPr>
        <p:spPr bwMode="auto">
          <a:xfrm rot="-2801461">
            <a:off x="-78582" y="4058444"/>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1991-</a:t>
            </a:r>
          </a:p>
          <a:p>
            <a:pPr defTabSz="668338"/>
            <a:r>
              <a:rPr lang="en-US" sz="1100">
                <a:latin typeface="Calibri" pitchFamily="34" charset="0"/>
              </a:rPr>
              <a:t>1999</a:t>
            </a:r>
          </a:p>
        </p:txBody>
      </p:sp>
      <p:sp>
        <p:nvSpPr>
          <p:cNvPr id="102426" name="TextBox 55"/>
          <p:cNvSpPr txBox="1">
            <a:spLocks noChangeArrowheads="1"/>
          </p:cNvSpPr>
          <p:nvPr/>
        </p:nvSpPr>
        <p:spPr bwMode="auto">
          <a:xfrm rot="-2801461">
            <a:off x="-45244" y="3058319"/>
            <a:ext cx="493713" cy="403225"/>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2000 -</a:t>
            </a:r>
          </a:p>
          <a:p>
            <a:pPr defTabSz="668338"/>
            <a:r>
              <a:rPr lang="en-US" sz="1100">
                <a:latin typeface="Calibri" pitchFamily="34" charset="0"/>
              </a:rPr>
              <a:t>2009</a:t>
            </a:r>
          </a:p>
        </p:txBody>
      </p:sp>
      <p:sp>
        <p:nvSpPr>
          <p:cNvPr id="102427" name="TextBox 57"/>
          <p:cNvSpPr txBox="1">
            <a:spLocks noChangeArrowheads="1"/>
          </p:cNvSpPr>
          <p:nvPr/>
        </p:nvSpPr>
        <p:spPr bwMode="auto">
          <a:xfrm rot="-2801461">
            <a:off x="0" y="1952625"/>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2010</a:t>
            </a:r>
          </a:p>
        </p:txBody>
      </p:sp>
      <p:sp>
        <p:nvSpPr>
          <p:cNvPr id="102428" name="TextBox 58"/>
          <p:cNvSpPr txBox="1">
            <a:spLocks noChangeArrowheads="1"/>
          </p:cNvSpPr>
          <p:nvPr/>
        </p:nvSpPr>
        <p:spPr bwMode="auto">
          <a:xfrm rot="-2801461">
            <a:off x="-53975" y="1327150"/>
            <a:ext cx="5080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Future</a:t>
            </a:r>
          </a:p>
        </p:txBody>
      </p:sp>
      <p:sp>
        <p:nvSpPr>
          <p:cNvPr id="102429" name="TextBox 60"/>
          <p:cNvSpPr txBox="1">
            <a:spLocks noChangeArrowheads="1"/>
          </p:cNvSpPr>
          <p:nvPr/>
        </p:nvSpPr>
        <p:spPr bwMode="auto">
          <a:xfrm>
            <a:off x="457200" y="1828800"/>
            <a:ext cx="868363"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i7-980, </a:t>
            </a:r>
            <a:r>
              <a:rPr lang="en-US" sz="500">
                <a:latin typeface="Calibri" pitchFamily="34" charset="0"/>
              </a:rPr>
              <a:t>6core</a:t>
            </a:r>
            <a:r>
              <a:rPr lang="en-US" sz="800">
                <a:latin typeface="Calibri" pitchFamily="34" charset="0"/>
              </a:rPr>
              <a:t> </a:t>
            </a:r>
            <a:r>
              <a:rPr lang="en-US" sz="500">
                <a:latin typeface="Calibri" pitchFamily="34" charset="0"/>
              </a:rPr>
              <a:t>3.33 GHz, </a:t>
            </a:r>
          </a:p>
          <a:p>
            <a:pPr defTabSz="668338"/>
            <a:r>
              <a:rPr lang="en-US" sz="500">
                <a:latin typeface="Calibri" pitchFamily="34" charset="0"/>
              </a:rPr>
              <a:t>    32 nm, 1117MX</a:t>
            </a:r>
          </a:p>
        </p:txBody>
      </p:sp>
      <p:sp>
        <p:nvSpPr>
          <p:cNvPr id="102430" name="TextBox 67"/>
          <p:cNvSpPr txBox="1">
            <a:spLocks noChangeArrowheads="1"/>
          </p:cNvSpPr>
          <p:nvPr/>
        </p:nvSpPr>
        <p:spPr bwMode="auto">
          <a:xfrm>
            <a:off x="1371600" y="5334000"/>
            <a:ext cx="3873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SCSI-2</a:t>
            </a:r>
          </a:p>
        </p:txBody>
      </p:sp>
      <p:sp>
        <p:nvSpPr>
          <p:cNvPr id="102431" name="TextBox 19"/>
          <p:cNvSpPr txBox="1">
            <a:spLocks noChangeArrowheads="1"/>
          </p:cNvSpPr>
          <p:nvPr/>
        </p:nvSpPr>
        <p:spPr bwMode="auto">
          <a:xfrm>
            <a:off x="2287588" y="1958975"/>
            <a:ext cx="5953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7</a:t>
            </a:r>
          </a:p>
        </p:txBody>
      </p:sp>
      <p:sp>
        <p:nvSpPr>
          <p:cNvPr id="102432" name="TextBox 68"/>
          <p:cNvSpPr txBox="1">
            <a:spLocks noChangeArrowheads="1"/>
          </p:cNvSpPr>
          <p:nvPr/>
        </p:nvSpPr>
        <p:spPr bwMode="auto">
          <a:xfrm>
            <a:off x="1371600" y="2720975"/>
            <a:ext cx="7874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Express </a:t>
            </a:r>
            <a:r>
              <a:rPr lang="en-US" sz="500">
                <a:latin typeface="Calibri" pitchFamily="34" charset="0"/>
              </a:rPr>
              <a:t>(2007)</a:t>
            </a:r>
          </a:p>
        </p:txBody>
      </p:sp>
      <p:sp>
        <p:nvSpPr>
          <p:cNvPr id="102433" name="TextBox 21"/>
          <p:cNvSpPr txBox="1">
            <a:spLocks noChangeArrowheads="1"/>
          </p:cNvSpPr>
          <p:nvPr/>
        </p:nvSpPr>
        <p:spPr bwMode="auto">
          <a:xfrm>
            <a:off x="1371600" y="3863975"/>
            <a:ext cx="68103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USB 1.1 spec </a:t>
            </a:r>
          </a:p>
          <a:p>
            <a:pPr defTabSz="668338">
              <a:buFontTx/>
              <a:buChar char="•"/>
            </a:pPr>
            <a:r>
              <a:rPr lang="en-US" sz="500">
                <a:latin typeface="Calibri" pitchFamily="34" charset="0"/>
              </a:rPr>
              <a:t> 12 Mbps (1998)</a:t>
            </a:r>
          </a:p>
        </p:txBody>
      </p:sp>
      <p:sp>
        <p:nvSpPr>
          <p:cNvPr id="102434" name="TextBox 6"/>
          <p:cNvSpPr txBox="1">
            <a:spLocks noChangeArrowheads="1"/>
          </p:cNvSpPr>
          <p:nvPr/>
        </p:nvSpPr>
        <p:spPr bwMode="auto">
          <a:xfrm>
            <a:off x="5192713" y="914400"/>
            <a:ext cx="404812"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LAN</a:t>
            </a:r>
          </a:p>
        </p:txBody>
      </p:sp>
      <p:sp>
        <p:nvSpPr>
          <p:cNvPr id="102435" name="TextBox 7"/>
          <p:cNvSpPr txBox="1">
            <a:spLocks noChangeArrowheads="1"/>
          </p:cNvSpPr>
          <p:nvPr/>
        </p:nvSpPr>
        <p:spPr bwMode="auto">
          <a:xfrm>
            <a:off x="5794375" y="914400"/>
            <a:ext cx="608013"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Mobile</a:t>
            </a:r>
          </a:p>
        </p:txBody>
      </p:sp>
      <p:sp>
        <p:nvSpPr>
          <p:cNvPr id="102436" name="TextBox 6"/>
          <p:cNvSpPr txBox="1">
            <a:spLocks noChangeArrowheads="1"/>
          </p:cNvSpPr>
          <p:nvPr/>
        </p:nvSpPr>
        <p:spPr bwMode="auto">
          <a:xfrm>
            <a:off x="3933825" y="898525"/>
            <a:ext cx="682625"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Internet</a:t>
            </a:r>
          </a:p>
        </p:txBody>
      </p:sp>
      <p:sp>
        <p:nvSpPr>
          <p:cNvPr id="102437" name="TextBox 7"/>
          <p:cNvSpPr txBox="1">
            <a:spLocks noChangeArrowheads="1"/>
          </p:cNvSpPr>
          <p:nvPr/>
        </p:nvSpPr>
        <p:spPr bwMode="auto">
          <a:xfrm>
            <a:off x="6883400" y="925513"/>
            <a:ext cx="7096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Wireless</a:t>
            </a:r>
          </a:p>
        </p:txBody>
      </p:sp>
      <p:sp>
        <p:nvSpPr>
          <p:cNvPr id="102438" name="TextBox 67"/>
          <p:cNvSpPr txBox="1">
            <a:spLocks noChangeArrowheads="1"/>
          </p:cNvSpPr>
          <p:nvPr/>
        </p:nvSpPr>
        <p:spPr bwMode="auto">
          <a:xfrm>
            <a:off x="1371600" y="1252538"/>
            <a:ext cx="765175"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Light Peak  10G</a:t>
            </a:r>
          </a:p>
        </p:txBody>
      </p:sp>
      <p:cxnSp>
        <p:nvCxnSpPr>
          <p:cNvPr id="3" name="Straight Connector 24"/>
          <p:cNvCxnSpPr/>
          <p:nvPr/>
        </p:nvCxnSpPr>
        <p:spPr>
          <a:xfrm>
            <a:off x="228600" y="22860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24"/>
          <p:cNvCxnSpPr/>
          <p:nvPr/>
        </p:nvCxnSpPr>
        <p:spPr>
          <a:xfrm>
            <a:off x="228600" y="4772025"/>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24"/>
          <p:cNvCxnSpPr/>
          <p:nvPr/>
        </p:nvCxnSpPr>
        <p:spPr>
          <a:xfrm>
            <a:off x="381000" y="5715000"/>
            <a:ext cx="8682038" cy="0"/>
          </a:xfrm>
          <a:prstGeom prst="line">
            <a:avLst/>
          </a:prstGeom>
        </p:spPr>
        <p:style>
          <a:lnRef idx="1">
            <a:schemeClr val="accent1"/>
          </a:lnRef>
          <a:fillRef idx="0">
            <a:schemeClr val="accent1"/>
          </a:fillRef>
          <a:effectRef idx="0">
            <a:schemeClr val="accent1"/>
          </a:effectRef>
          <a:fontRef idx="minor">
            <a:schemeClr val="tx1"/>
          </a:fontRef>
        </p:style>
      </p:cxnSp>
      <p:sp>
        <p:nvSpPr>
          <p:cNvPr id="102442" name="TextBox 50"/>
          <p:cNvSpPr txBox="1">
            <a:spLocks noChangeArrowheads="1"/>
          </p:cNvSpPr>
          <p:nvPr/>
        </p:nvSpPr>
        <p:spPr bwMode="auto">
          <a:xfrm>
            <a:off x="1381125" y="4429125"/>
            <a:ext cx="84772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 </a:t>
            </a:r>
            <a:r>
              <a:rPr lang="en-US" sz="500">
                <a:latin typeface="Calibri" pitchFamily="34" charset="0"/>
              </a:rPr>
              <a:t>(400)- 1995</a:t>
            </a:r>
          </a:p>
        </p:txBody>
      </p:sp>
      <p:sp>
        <p:nvSpPr>
          <p:cNvPr id="102443" name="TextBox 50"/>
          <p:cNvSpPr txBox="1">
            <a:spLocks noChangeArrowheads="1"/>
          </p:cNvSpPr>
          <p:nvPr/>
        </p:nvSpPr>
        <p:spPr bwMode="auto">
          <a:xfrm>
            <a:off x="1357313" y="3552825"/>
            <a:ext cx="89693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1394a </a:t>
            </a:r>
            <a:r>
              <a:rPr lang="en-US" sz="500">
                <a:latin typeface="Calibri" pitchFamily="34" charset="0"/>
              </a:rPr>
              <a:t>(400)- 2000</a:t>
            </a:r>
          </a:p>
        </p:txBody>
      </p:sp>
      <p:sp>
        <p:nvSpPr>
          <p:cNvPr id="102444" name="TextBox 50"/>
          <p:cNvSpPr txBox="1">
            <a:spLocks noChangeArrowheads="1"/>
          </p:cNvSpPr>
          <p:nvPr/>
        </p:nvSpPr>
        <p:spPr bwMode="auto">
          <a:xfrm>
            <a:off x="1357313" y="3429000"/>
            <a:ext cx="9017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1394b </a:t>
            </a:r>
            <a:r>
              <a:rPr lang="en-US" sz="500">
                <a:latin typeface="Calibri" pitchFamily="34" charset="0"/>
              </a:rPr>
              <a:t>(800)- 2002</a:t>
            </a:r>
          </a:p>
        </p:txBody>
      </p:sp>
      <p:sp>
        <p:nvSpPr>
          <p:cNvPr id="102445" name="TextBox 50"/>
          <p:cNvSpPr txBox="1">
            <a:spLocks noChangeArrowheads="1"/>
          </p:cNvSpPr>
          <p:nvPr/>
        </p:nvSpPr>
        <p:spPr bwMode="auto">
          <a:xfrm>
            <a:off x="1365250" y="2557463"/>
            <a:ext cx="110013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1394-2008 </a:t>
            </a:r>
            <a:r>
              <a:rPr lang="en-US" sz="500">
                <a:latin typeface="Calibri" pitchFamily="34" charset="0"/>
              </a:rPr>
              <a:t>(1600-3200)</a:t>
            </a:r>
          </a:p>
        </p:txBody>
      </p:sp>
      <p:sp>
        <p:nvSpPr>
          <p:cNvPr id="102446" name="TextBox 20"/>
          <p:cNvSpPr txBox="1">
            <a:spLocks noChangeArrowheads="1"/>
          </p:cNvSpPr>
          <p:nvPr/>
        </p:nvSpPr>
        <p:spPr bwMode="auto">
          <a:xfrm>
            <a:off x="2262188" y="3771900"/>
            <a:ext cx="81438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98 </a:t>
            </a:r>
            <a:r>
              <a:rPr lang="en-US" sz="500">
                <a:latin typeface="Calibri" pitchFamily="34" charset="0"/>
              </a:rPr>
              <a:t>-1998</a:t>
            </a:r>
          </a:p>
        </p:txBody>
      </p:sp>
      <p:sp>
        <p:nvSpPr>
          <p:cNvPr id="102447" name="TextBox 20"/>
          <p:cNvSpPr txBox="1">
            <a:spLocks noChangeArrowheads="1"/>
          </p:cNvSpPr>
          <p:nvPr/>
        </p:nvSpPr>
        <p:spPr bwMode="auto">
          <a:xfrm>
            <a:off x="2262188" y="3971925"/>
            <a:ext cx="81438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95 </a:t>
            </a:r>
            <a:r>
              <a:rPr lang="en-US" sz="500">
                <a:latin typeface="Calibri" pitchFamily="34" charset="0"/>
              </a:rPr>
              <a:t>-1995</a:t>
            </a:r>
          </a:p>
        </p:txBody>
      </p:sp>
      <p:cxnSp>
        <p:nvCxnSpPr>
          <p:cNvPr id="6" name="Straight Connector 24"/>
          <p:cNvCxnSpPr/>
          <p:nvPr/>
        </p:nvCxnSpPr>
        <p:spPr>
          <a:xfrm>
            <a:off x="457200" y="15240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2449" name="AutoShape 49"/>
          <p:cNvSpPr>
            <a:spLocks noChangeArrowheads="1"/>
          </p:cNvSpPr>
          <p:nvPr/>
        </p:nvSpPr>
        <p:spPr bwMode="auto">
          <a:xfrm>
            <a:off x="3860800" y="4379913"/>
            <a:ext cx="2925763" cy="527050"/>
          </a:xfrm>
          <a:prstGeom prst="wedgeRectCallout">
            <a:avLst>
              <a:gd name="adj1" fmla="val -83042"/>
              <a:gd name="adj2" fmla="val 127106"/>
            </a:avLst>
          </a:prstGeom>
          <a:solidFill>
            <a:schemeClr val="bg1"/>
          </a:solidFill>
          <a:ln w="12700">
            <a:solidFill>
              <a:schemeClr val="tx1"/>
            </a:solidFill>
            <a:miter lim="800000"/>
            <a:headEnd type="none" w="sm" len="sm"/>
            <a:tailEnd type="none" w="sm" len="sm"/>
          </a:ln>
          <a:effectLst/>
        </p:spPr>
        <p:txBody>
          <a:bodyPr/>
          <a:lstStyle/>
          <a:p>
            <a:pPr algn="ctr" eaLnBrk="0" hangingPunct="0"/>
            <a:r>
              <a:rPr lang="en-US" sz="2400"/>
              <a:t>Windows 3.0</a:t>
            </a:r>
          </a:p>
        </p:txBody>
      </p:sp>
      <p:sp>
        <p:nvSpPr>
          <p:cNvPr id="102450" name="AutoShape 50"/>
          <p:cNvSpPr>
            <a:spLocks noChangeArrowheads="1"/>
          </p:cNvSpPr>
          <p:nvPr/>
        </p:nvSpPr>
        <p:spPr bwMode="auto">
          <a:xfrm>
            <a:off x="3649663" y="1693863"/>
            <a:ext cx="2925762" cy="527050"/>
          </a:xfrm>
          <a:prstGeom prst="wedgeRectCallout">
            <a:avLst>
              <a:gd name="adj1" fmla="val -76806"/>
              <a:gd name="adj2" fmla="val 32227"/>
            </a:avLst>
          </a:prstGeom>
          <a:solidFill>
            <a:schemeClr val="bg1"/>
          </a:solidFill>
          <a:ln w="12700">
            <a:solidFill>
              <a:schemeClr val="tx1"/>
            </a:solidFill>
            <a:miter lim="800000"/>
            <a:headEnd type="none" w="sm" len="sm"/>
            <a:tailEnd type="none" w="sm" len="sm"/>
          </a:ln>
          <a:effectLst/>
        </p:spPr>
        <p:txBody>
          <a:bodyPr/>
          <a:lstStyle/>
          <a:p>
            <a:pPr algn="ctr" eaLnBrk="0" hangingPunct="0"/>
            <a:r>
              <a:rPr lang="en-US" sz="2400"/>
              <a:t>Windows 7.0</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31188" cy="639763"/>
          </a:xfrm>
        </p:spPr>
        <p:txBody>
          <a:bodyPr lIns="66807" tIns="33403" rIns="66807" bIns="33403"/>
          <a:lstStyle/>
          <a:p>
            <a:r>
              <a:rPr lang="en-US" sz="2900" smtClean="0"/>
              <a:t>20 year Technology Perspective</a:t>
            </a:r>
          </a:p>
        </p:txBody>
      </p:sp>
      <p:sp>
        <p:nvSpPr>
          <p:cNvPr id="103427" name="TextBox 3"/>
          <p:cNvSpPr txBox="1">
            <a:spLocks noChangeArrowheads="1"/>
          </p:cNvSpPr>
          <p:nvPr/>
        </p:nvSpPr>
        <p:spPr bwMode="auto">
          <a:xfrm>
            <a:off x="457200" y="914400"/>
            <a:ext cx="412750"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CPU</a:t>
            </a:r>
          </a:p>
        </p:txBody>
      </p:sp>
      <p:sp>
        <p:nvSpPr>
          <p:cNvPr id="103428" name="TextBox 4"/>
          <p:cNvSpPr txBox="1">
            <a:spLocks noChangeArrowheads="1"/>
          </p:cNvSpPr>
          <p:nvPr/>
        </p:nvSpPr>
        <p:spPr bwMode="auto">
          <a:xfrm>
            <a:off x="1371600" y="925513"/>
            <a:ext cx="7350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Bus Tech</a:t>
            </a:r>
          </a:p>
        </p:txBody>
      </p:sp>
      <p:sp>
        <p:nvSpPr>
          <p:cNvPr id="103429" name="TextBox 5"/>
          <p:cNvSpPr txBox="1">
            <a:spLocks noChangeArrowheads="1"/>
          </p:cNvSpPr>
          <p:nvPr/>
        </p:nvSpPr>
        <p:spPr bwMode="auto">
          <a:xfrm>
            <a:off x="2444750" y="914400"/>
            <a:ext cx="319088"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OS</a:t>
            </a:r>
          </a:p>
        </p:txBody>
      </p:sp>
      <p:sp>
        <p:nvSpPr>
          <p:cNvPr id="103430" name="TextBox 8"/>
          <p:cNvSpPr txBox="1">
            <a:spLocks noChangeArrowheads="1"/>
          </p:cNvSpPr>
          <p:nvPr/>
        </p:nvSpPr>
        <p:spPr bwMode="auto">
          <a:xfrm>
            <a:off x="2916238" y="803275"/>
            <a:ext cx="982662" cy="387350"/>
          </a:xfrm>
          <a:prstGeom prst="rect">
            <a:avLst/>
          </a:prstGeom>
          <a:noFill/>
          <a:ln w="9525">
            <a:noFill/>
            <a:miter lim="800000"/>
            <a:headEnd/>
            <a:tailEnd/>
          </a:ln>
        </p:spPr>
        <p:txBody>
          <a:bodyPr wrap="none" lIns="66807" tIns="33403" rIns="66807" bIns="33403">
            <a:spAutoFit/>
          </a:bodyPr>
          <a:lstStyle/>
          <a:p>
            <a:pPr defTabSz="668338"/>
            <a:r>
              <a:rPr lang="en-US" sz="2100" b="1">
                <a:latin typeface="Calibri" pitchFamily="34" charset="0"/>
              </a:rPr>
              <a:t>Storage</a:t>
            </a:r>
          </a:p>
        </p:txBody>
      </p:sp>
      <p:sp>
        <p:nvSpPr>
          <p:cNvPr id="103431" name="TextBox 12"/>
          <p:cNvSpPr txBox="1">
            <a:spLocks noChangeArrowheads="1"/>
          </p:cNvSpPr>
          <p:nvPr/>
        </p:nvSpPr>
        <p:spPr bwMode="auto">
          <a:xfrm>
            <a:off x="8001000" y="871538"/>
            <a:ext cx="876300"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SDOs/SSOs</a:t>
            </a:r>
          </a:p>
        </p:txBody>
      </p:sp>
      <p:sp>
        <p:nvSpPr>
          <p:cNvPr id="103432" name="TextBox 19"/>
          <p:cNvSpPr txBox="1">
            <a:spLocks noChangeArrowheads="1"/>
          </p:cNvSpPr>
          <p:nvPr/>
        </p:nvSpPr>
        <p:spPr bwMode="auto">
          <a:xfrm>
            <a:off x="2287588" y="2514600"/>
            <a:ext cx="850900" cy="80010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7</a:t>
            </a:r>
          </a:p>
          <a:p>
            <a:pPr defTabSz="668338"/>
            <a:r>
              <a:rPr lang="en-US" sz="800">
                <a:latin typeface="Calibri" pitchFamily="34" charset="0"/>
              </a:rPr>
              <a:t>OS X</a:t>
            </a:r>
          </a:p>
          <a:p>
            <a:pPr defTabSz="668338"/>
            <a:r>
              <a:rPr lang="en-US" sz="800">
                <a:latin typeface="Calibri" pitchFamily="34" charset="0"/>
              </a:rPr>
              <a:t>Vista </a:t>
            </a:r>
            <a:r>
              <a:rPr lang="en-US" sz="500">
                <a:latin typeface="Calibri" pitchFamily="34" charset="0"/>
              </a:rPr>
              <a:t>-2007</a:t>
            </a:r>
          </a:p>
          <a:p>
            <a:pPr defTabSz="668338"/>
            <a:r>
              <a:rPr lang="en-US" sz="800">
                <a:latin typeface="Calibri" pitchFamily="34" charset="0"/>
              </a:rPr>
              <a:t>Win XP </a:t>
            </a:r>
            <a:r>
              <a:rPr lang="en-US" sz="500">
                <a:latin typeface="Calibri" pitchFamily="34" charset="0"/>
              </a:rPr>
              <a:t>- 2001</a:t>
            </a:r>
          </a:p>
          <a:p>
            <a:pPr defTabSz="668338"/>
            <a:r>
              <a:rPr lang="en-US" sz="800">
                <a:latin typeface="Calibri" pitchFamily="34" charset="0"/>
              </a:rPr>
              <a:t>Windows Me </a:t>
            </a:r>
            <a:r>
              <a:rPr lang="en-US" sz="500">
                <a:latin typeface="Calibri" pitchFamily="34" charset="0"/>
              </a:rPr>
              <a:t>-2000</a:t>
            </a:r>
          </a:p>
          <a:p>
            <a:pPr defTabSz="668338"/>
            <a:r>
              <a:rPr lang="en-US" sz="800">
                <a:latin typeface="Calibri" pitchFamily="34" charset="0"/>
              </a:rPr>
              <a:t>Win 2000 </a:t>
            </a:r>
            <a:r>
              <a:rPr lang="en-US" sz="500">
                <a:latin typeface="Calibri" pitchFamily="34" charset="0"/>
              </a:rPr>
              <a:t>-2000</a:t>
            </a:r>
          </a:p>
        </p:txBody>
      </p:sp>
      <p:sp>
        <p:nvSpPr>
          <p:cNvPr id="103433" name="TextBox 20"/>
          <p:cNvSpPr txBox="1">
            <a:spLocks noChangeArrowheads="1"/>
          </p:cNvSpPr>
          <p:nvPr/>
        </p:nvSpPr>
        <p:spPr bwMode="auto">
          <a:xfrm>
            <a:off x="2239963" y="5257800"/>
            <a:ext cx="6715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3.0</a:t>
            </a:r>
          </a:p>
        </p:txBody>
      </p:sp>
      <p:sp>
        <p:nvSpPr>
          <p:cNvPr id="103434" name="TextBox 21"/>
          <p:cNvSpPr txBox="1">
            <a:spLocks noChangeArrowheads="1"/>
          </p:cNvSpPr>
          <p:nvPr/>
        </p:nvSpPr>
        <p:spPr bwMode="auto">
          <a:xfrm>
            <a:off x="1381125" y="4086225"/>
            <a:ext cx="681038" cy="3873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USB 1.0 spec </a:t>
            </a:r>
          </a:p>
          <a:p>
            <a:pPr defTabSz="668338">
              <a:buFontTx/>
              <a:buChar char="•"/>
            </a:pPr>
            <a:r>
              <a:rPr lang="en-US" sz="500">
                <a:latin typeface="Calibri" pitchFamily="34" charset="0"/>
              </a:rPr>
              <a:t> 1.5 Mbps (1996)</a:t>
            </a:r>
          </a:p>
          <a:p>
            <a:pPr defTabSz="668338"/>
            <a:r>
              <a:rPr lang="en-US" sz="800">
                <a:latin typeface="Calibri" pitchFamily="34" charset="0"/>
              </a:rPr>
              <a:t>VESA bus</a:t>
            </a:r>
          </a:p>
        </p:txBody>
      </p:sp>
      <p:sp>
        <p:nvSpPr>
          <p:cNvPr id="103435" name="TextBox 22"/>
          <p:cNvSpPr txBox="1">
            <a:spLocks noChangeArrowheads="1"/>
          </p:cNvSpPr>
          <p:nvPr/>
        </p:nvSpPr>
        <p:spPr bwMode="auto">
          <a:xfrm>
            <a:off x="457200" y="2438400"/>
            <a:ext cx="81438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i7-965, </a:t>
            </a:r>
            <a:r>
              <a:rPr lang="en-US" sz="500">
                <a:latin typeface="Calibri" pitchFamily="34" charset="0"/>
              </a:rPr>
              <a:t>4 core,3.2 GHz</a:t>
            </a:r>
          </a:p>
          <a:p>
            <a:pPr defTabSz="668338"/>
            <a:r>
              <a:rPr lang="en-US" sz="500">
                <a:latin typeface="Calibri" pitchFamily="34" charset="0"/>
              </a:rPr>
              <a:t>, 731MX</a:t>
            </a:r>
          </a:p>
        </p:txBody>
      </p:sp>
      <p:sp>
        <p:nvSpPr>
          <p:cNvPr id="103436" name="TextBox 23"/>
          <p:cNvSpPr txBox="1">
            <a:spLocks noChangeArrowheads="1"/>
          </p:cNvSpPr>
          <p:nvPr/>
        </p:nvSpPr>
        <p:spPr bwMode="auto">
          <a:xfrm>
            <a:off x="457200" y="4800600"/>
            <a:ext cx="3873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68040</a:t>
            </a:r>
          </a:p>
        </p:txBody>
      </p:sp>
      <p:cxnSp>
        <p:nvCxnSpPr>
          <p:cNvPr id="25" name="Straight Connector 24"/>
          <p:cNvCxnSpPr/>
          <p:nvPr/>
        </p:nvCxnSpPr>
        <p:spPr>
          <a:xfrm>
            <a:off x="142875" y="3686175"/>
            <a:ext cx="8915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3438" name="TextBox 26"/>
          <p:cNvSpPr txBox="1">
            <a:spLocks noChangeArrowheads="1"/>
          </p:cNvSpPr>
          <p:nvPr/>
        </p:nvSpPr>
        <p:spPr bwMode="auto">
          <a:xfrm>
            <a:off x="3006725" y="1295400"/>
            <a:ext cx="5016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Blu-ray 2</a:t>
            </a:r>
          </a:p>
        </p:txBody>
      </p:sp>
      <p:sp>
        <p:nvSpPr>
          <p:cNvPr id="103439" name="TextBox 27"/>
          <p:cNvSpPr txBox="1">
            <a:spLocks noChangeArrowheads="1"/>
          </p:cNvSpPr>
          <p:nvPr/>
        </p:nvSpPr>
        <p:spPr bwMode="auto">
          <a:xfrm>
            <a:off x="2952750" y="2830513"/>
            <a:ext cx="635000"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Blu-ray -</a:t>
            </a:r>
            <a:r>
              <a:rPr lang="en-US" sz="600">
                <a:latin typeface="Calibri" pitchFamily="34" charset="0"/>
              </a:rPr>
              <a:t>2006</a:t>
            </a:r>
          </a:p>
        </p:txBody>
      </p:sp>
      <p:sp>
        <p:nvSpPr>
          <p:cNvPr id="103440" name="TextBox 29"/>
          <p:cNvSpPr txBox="1">
            <a:spLocks noChangeArrowheads="1"/>
          </p:cNvSpPr>
          <p:nvPr/>
        </p:nvSpPr>
        <p:spPr bwMode="auto">
          <a:xfrm>
            <a:off x="2954338" y="5791200"/>
            <a:ext cx="785812" cy="922338"/>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2.5” HDD</a:t>
            </a:r>
          </a:p>
          <a:p>
            <a:pPr defTabSz="668338"/>
            <a:r>
              <a:rPr lang="en-US" sz="800">
                <a:latin typeface="Calibri" pitchFamily="34" charset="0"/>
              </a:rPr>
              <a:t>CD-Rom</a:t>
            </a:r>
          </a:p>
          <a:p>
            <a:pPr defTabSz="668338"/>
            <a:r>
              <a:rPr lang="en-US" sz="800">
                <a:latin typeface="Calibri" pitchFamily="34" charset="0"/>
              </a:rPr>
              <a:t>3.5” Floppy </a:t>
            </a:r>
            <a:r>
              <a:rPr lang="en-US" sz="500">
                <a:latin typeface="Calibri" pitchFamily="34" charset="0"/>
              </a:rPr>
              <a:t>- 1980</a:t>
            </a:r>
          </a:p>
          <a:p>
            <a:pPr defTabSz="668338"/>
            <a:endParaRPr lang="en-US" sz="800">
              <a:latin typeface="Calibri" pitchFamily="34" charset="0"/>
            </a:endParaRPr>
          </a:p>
          <a:p>
            <a:pPr defTabSz="668338"/>
            <a:endParaRPr lang="en-US" sz="800">
              <a:latin typeface="Calibri" pitchFamily="34" charset="0"/>
            </a:endParaRPr>
          </a:p>
          <a:p>
            <a:pPr defTabSz="668338"/>
            <a:r>
              <a:rPr lang="en-US" sz="800">
                <a:latin typeface="Calibri" pitchFamily="34" charset="0"/>
              </a:rPr>
              <a:t>VHS    Beta </a:t>
            </a:r>
            <a:r>
              <a:rPr lang="en-US" sz="600">
                <a:latin typeface="Calibri" pitchFamily="34" charset="0"/>
              </a:rPr>
              <a:t>-1997</a:t>
            </a:r>
          </a:p>
          <a:p>
            <a:pPr defTabSz="668338"/>
            <a:endParaRPr lang="en-US" sz="800">
              <a:latin typeface="Calibri" pitchFamily="34" charset="0"/>
            </a:endParaRPr>
          </a:p>
        </p:txBody>
      </p:sp>
      <p:sp>
        <p:nvSpPr>
          <p:cNvPr id="103441" name="TextBox 31"/>
          <p:cNvSpPr txBox="1">
            <a:spLocks noChangeArrowheads="1"/>
          </p:cNvSpPr>
          <p:nvPr/>
        </p:nvSpPr>
        <p:spPr bwMode="auto">
          <a:xfrm>
            <a:off x="3105150" y="3973513"/>
            <a:ext cx="51276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DVD </a:t>
            </a:r>
            <a:r>
              <a:rPr lang="en-US" sz="600">
                <a:latin typeface="Calibri" pitchFamily="34" charset="0"/>
              </a:rPr>
              <a:t>-1996</a:t>
            </a:r>
          </a:p>
        </p:txBody>
      </p:sp>
      <p:sp>
        <p:nvSpPr>
          <p:cNvPr id="103442" name="TextBox 35"/>
          <p:cNvSpPr txBox="1">
            <a:spLocks noChangeArrowheads="1"/>
          </p:cNvSpPr>
          <p:nvPr/>
        </p:nvSpPr>
        <p:spPr bwMode="auto">
          <a:xfrm>
            <a:off x="1371600" y="2339975"/>
            <a:ext cx="84613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SATA 3 spec </a:t>
            </a:r>
            <a:r>
              <a:rPr lang="en-US" sz="500">
                <a:latin typeface="Calibri" pitchFamily="34" charset="0"/>
              </a:rPr>
              <a:t>(2008)</a:t>
            </a:r>
          </a:p>
          <a:p>
            <a:pPr defTabSz="668338"/>
            <a:r>
              <a:rPr lang="en-US" sz="800">
                <a:latin typeface="Calibri" pitchFamily="34" charset="0"/>
              </a:rPr>
              <a:t>USB 3.0 spec </a:t>
            </a:r>
            <a:r>
              <a:rPr lang="en-US" sz="500">
                <a:latin typeface="Calibri" pitchFamily="34" charset="0"/>
              </a:rPr>
              <a:t>(2008)</a:t>
            </a:r>
          </a:p>
        </p:txBody>
      </p:sp>
      <p:sp>
        <p:nvSpPr>
          <p:cNvPr id="103443" name="TextBox 36"/>
          <p:cNvSpPr txBox="1">
            <a:spLocks noChangeArrowheads="1"/>
          </p:cNvSpPr>
          <p:nvPr/>
        </p:nvSpPr>
        <p:spPr bwMode="auto">
          <a:xfrm>
            <a:off x="1371600" y="2938463"/>
            <a:ext cx="738188" cy="509587"/>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Bus </a:t>
            </a:r>
            <a:r>
              <a:rPr lang="en-US" sz="500">
                <a:latin typeface="Calibri" pitchFamily="34" charset="0"/>
              </a:rPr>
              <a:t>(2002)</a:t>
            </a:r>
          </a:p>
          <a:p>
            <a:pPr defTabSz="668338"/>
            <a:r>
              <a:rPr lang="en-US" sz="800">
                <a:latin typeface="Calibri" pitchFamily="34" charset="0"/>
              </a:rPr>
              <a:t>Serial ATA </a:t>
            </a:r>
            <a:r>
              <a:rPr lang="en-US" sz="500">
                <a:latin typeface="Calibri" pitchFamily="34" charset="0"/>
              </a:rPr>
              <a:t>(2002)</a:t>
            </a:r>
          </a:p>
          <a:p>
            <a:pPr defTabSz="668338"/>
            <a:r>
              <a:rPr lang="en-US" sz="800">
                <a:latin typeface="Calibri" pitchFamily="34" charset="0"/>
              </a:rPr>
              <a:t>USB 2.0 spec</a:t>
            </a:r>
          </a:p>
          <a:p>
            <a:pPr defTabSz="668338">
              <a:buFontTx/>
              <a:buChar char="•"/>
            </a:pPr>
            <a:r>
              <a:rPr lang="en-US" sz="500">
                <a:latin typeface="Calibri" pitchFamily="34" charset="0"/>
              </a:rPr>
              <a:t>480 Mbps (2001)</a:t>
            </a:r>
          </a:p>
        </p:txBody>
      </p:sp>
      <p:sp>
        <p:nvSpPr>
          <p:cNvPr id="103444" name="TextBox 37"/>
          <p:cNvSpPr txBox="1">
            <a:spLocks noChangeArrowheads="1"/>
          </p:cNvSpPr>
          <p:nvPr/>
        </p:nvSpPr>
        <p:spPr bwMode="auto">
          <a:xfrm>
            <a:off x="2997200" y="2514600"/>
            <a:ext cx="5207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2TB drive</a:t>
            </a:r>
          </a:p>
        </p:txBody>
      </p:sp>
      <p:sp>
        <p:nvSpPr>
          <p:cNvPr id="103445" name="TextBox 38"/>
          <p:cNvSpPr txBox="1">
            <a:spLocks noChangeArrowheads="1"/>
          </p:cNvSpPr>
          <p:nvPr/>
        </p:nvSpPr>
        <p:spPr bwMode="auto">
          <a:xfrm>
            <a:off x="2925763" y="5407025"/>
            <a:ext cx="914400"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CDC Imprimis  Elite</a:t>
            </a:r>
          </a:p>
          <a:p>
            <a:pPr defTabSz="668338">
              <a:buFontTx/>
              <a:buChar char="•"/>
            </a:pPr>
            <a:r>
              <a:rPr lang="en-US" sz="500">
                <a:latin typeface="Calibri" pitchFamily="34" charset="0"/>
              </a:rPr>
              <a:t>5 ¼, 1.5 GB, SCSI-2, $3995</a:t>
            </a:r>
          </a:p>
        </p:txBody>
      </p:sp>
      <p:sp>
        <p:nvSpPr>
          <p:cNvPr id="103446" name="TextBox 40"/>
          <p:cNvSpPr txBox="1">
            <a:spLocks noChangeArrowheads="1"/>
          </p:cNvSpPr>
          <p:nvPr/>
        </p:nvSpPr>
        <p:spPr bwMode="auto">
          <a:xfrm>
            <a:off x="1371600" y="5791200"/>
            <a:ext cx="812800" cy="55562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SCSI</a:t>
            </a:r>
          </a:p>
          <a:p>
            <a:pPr defTabSz="668338"/>
            <a:r>
              <a:rPr lang="en-US" sz="800">
                <a:latin typeface="Calibri" pitchFamily="34" charset="0"/>
              </a:rPr>
              <a:t>IDE </a:t>
            </a:r>
            <a:r>
              <a:rPr lang="en-US" sz="500">
                <a:latin typeface="Calibri" pitchFamily="34" charset="0"/>
              </a:rPr>
              <a:t>- 1989</a:t>
            </a:r>
          </a:p>
          <a:p>
            <a:pPr defTabSz="668338"/>
            <a:r>
              <a:rPr lang="en-US" sz="800">
                <a:latin typeface="Calibri" pitchFamily="34" charset="0"/>
              </a:rPr>
              <a:t>ISA bus</a:t>
            </a:r>
          </a:p>
          <a:p>
            <a:pPr defTabSz="668338"/>
            <a:r>
              <a:rPr lang="en-US" sz="800">
                <a:latin typeface="Calibri" pitchFamily="34" charset="0"/>
              </a:rPr>
              <a:t>Parallel ATA </a:t>
            </a:r>
            <a:r>
              <a:rPr lang="en-US" sz="500">
                <a:latin typeface="Calibri" pitchFamily="34" charset="0"/>
              </a:rPr>
              <a:t>- 1986</a:t>
            </a:r>
          </a:p>
        </p:txBody>
      </p:sp>
      <p:sp>
        <p:nvSpPr>
          <p:cNvPr id="103447" name="TextBox 46"/>
          <p:cNvSpPr txBox="1">
            <a:spLocks noChangeArrowheads="1"/>
          </p:cNvSpPr>
          <p:nvPr/>
        </p:nvSpPr>
        <p:spPr bwMode="auto">
          <a:xfrm>
            <a:off x="457200" y="2895600"/>
            <a:ext cx="70167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4</a:t>
            </a:r>
            <a:r>
              <a:rPr lang="en-US" sz="500">
                <a:latin typeface="Calibri" pitchFamily="34" charset="0"/>
              </a:rPr>
              <a:t>-2000</a:t>
            </a:r>
          </a:p>
        </p:txBody>
      </p:sp>
      <p:sp>
        <p:nvSpPr>
          <p:cNvPr id="103448" name="TextBox 47"/>
          <p:cNvSpPr txBox="1">
            <a:spLocks noChangeArrowheads="1"/>
          </p:cNvSpPr>
          <p:nvPr/>
        </p:nvSpPr>
        <p:spPr bwMode="auto">
          <a:xfrm>
            <a:off x="457200" y="3654425"/>
            <a:ext cx="73818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3 </a:t>
            </a:r>
            <a:r>
              <a:rPr lang="en-US" sz="500">
                <a:latin typeface="Arial" charset="0"/>
              </a:rPr>
              <a:t>-1999</a:t>
            </a:r>
          </a:p>
        </p:txBody>
      </p:sp>
      <p:sp>
        <p:nvSpPr>
          <p:cNvPr id="103449" name="TextBox 48"/>
          <p:cNvSpPr txBox="1">
            <a:spLocks noChangeArrowheads="1"/>
          </p:cNvSpPr>
          <p:nvPr/>
        </p:nvSpPr>
        <p:spPr bwMode="auto">
          <a:xfrm>
            <a:off x="457200" y="4035425"/>
            <a:ext cx="73818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2 </a:t>
            </a:r>
            <a:r>
              <a:rPr lang="en-US" sz="500">
                <a:latin typeface="Arial" charset="0"/>
              </a:rPr>
              <a:t>-1999</a:t>
            </a:r>
          </a:p>
          <a:p>
            <a:pPr defTabSz="668338"/>
            <a:endParaRPr lang="en-US" sz="800">
              <a:latin typeface="Calibri" pitchFamily="34" charset="0"/>
            </a:endParaRPr>
          </a:p>
        </p:txBody>
      </p:sp>
      <p:sp>
        <p:nvSpPr>
          <p:cNvPr id="103450" name="TextBox 49"/>
          <p:cNvSpPr txBox="1">
            <a:spLocks noChangeArrowheads="1"/>
          </p:cNvSpPr>
          <p:nvPr/>
        </p:nvSpPr>
        <p:spPr bwMode="auto">
          <a:xfrm>
            <a:off x="457200" y="4416425"/>
            <a:ext cx="6651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a:t>
            </a:r>
            <a:r>
              <a:rPr lang="en-US" sz="500">
                <a:latin typeface="Arial" charset="0"/>
              </a:rPr>
              <a:t>-1997</a:t>
            </a:r>
          </a:p>
        </p:txBody>
      </p:sp>
      <p:sp>
        <p:nvSpPr>
          <p:cNvPr id="103451" name="TextBox 50"/>
          <p:cNvSpPr txBox="1">
            <a:spLocks noChangeArrowheads="1"/>
          </p:cNvSpPr>
          <p:nvPr/>
        </p:nvSpPr>
        <p:spPr bwMode="auto">
          <a:xfrm>
            <a:off x="1371600" y="4800600"/>
            <a:ext cx="45402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 Card</a:t>
            </a:r>
          </a:p>
        </p:txBody>
      </p:sp>
      <p:sp>
        <p:nvSpPr>
          <p:cNvPr id="103452" name="TextBox 51"/>
          <p:cNvSpPr txBox="1">
            <a:spLocks noChangeArrowheads="1"/>
          </p:cNvSpPr>
          <p:nvPr/>
        </p:nvSpPr>
        <p:spPr bwMode="auto">
          <a:xfrm>
            <a:off x="457200" y="5311775"/>
            <a:ext cx="733425" cy="29527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i486DX</a:t>
            </a:r>
            <a:r>
              <a:rPr lang="en-US" sz="900">
                <a:latin typeface="Calibri" pitchFamily="34" charset="0"/>
              </a:rPr>
              <a:t>, </a:t>
            </a:r>
            <a:r>
              <a:rPr lang="en-US" sz="600">
                <a:latin typeface="Calibri" pitchFamily="34" charset="0"/>
              </a:rPr>
              <a:t>33MHz, </a:t>
            </a:r>
          </a:p>
          <a:p>
            <a:pPr defTabSz="668338"/>
            <a:r>
              <a:rPr lang="en-US" sz="600">
                <a:latin typeface="Calibri" pitchFamily="34" charset="0"/>
              </a:rPr>
              <a:t>  1000 nm, 1.2MX</a:t>
            </a:r>
          </a:p>
        </p:txBody>
      </p:sp>
      <p:sp>
        <p:nvSpPr>
          <p:cNvPr id="103453" name="TextBox 52"/>
          <p:cNvSpPr txBox="1">
            <a:spLocks noChangeArrowheads="1"/>
          </p:cNvSpPr>
          <p:nvPr/>
        </p:nvSpPr>
        <p:spPr bwMode="auto">
          <a:xfrm rot="-2801461">
            <a:off x="-30957" y="6036469"/>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1980-</a:t>
            </a:r>
          </a:p>
          <a:p>
            <a:pPr defTabSz="668338"/>
            <a:r>
              <a:rPr lang="en-US" sz="1100">
                <a:latin typeface="Calibri" pitchFamily="34" charset="0"/>
              </a:rPr>
              <a:t>1989</a:t>
            </a:r>
          </a:p>
        </p:txBody>
      </p:sp>
      <p:sp>
        <p:nvSpPr>
          <p:cNvPr id="103454" name="TextBox 53"/>
          <p:cNvSpPr txBox="1">
            <a:spLocks noChangeArrowheads="1"/>
          </p:cNvSpPr>
          <p:nvPr/>
        </p:nvSpPr>
        <p:spPr bwMode="auto">
          <a:xfrm rot="-2801461">
            <a:off x="-76200" y="5080000"/>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1990</a:t>
            </a:r>
          </a:p>
        </p:txBody>
      </p:sp>
      <p:sp>
        <p:nvSpPr>
          <p:cNvPr id="103455" name="TextBox 54"/>
          <p:cNvSpPr txBox="1">
            <a:spLocks noChangeArrowheads="1"/>
          </p:cNvSpPr>
          <p:nvPr/>
        </p:nvSpPr>
        <p:spPr bwMode="auto">
          <a:xfrm rot="-2801461">
            <a:off x="-78582" y="4058444"/>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1991-</a:t>
            </a:r>
          </a:p>
          <a:p>
            <a:pPr defTabSz="668338"/>
            <a:r>
              <a:rPr lang="en-US" sz="1100">
                <a:latin typeface="Calibri" pitchFamily="34" charset="0"/>
              </a:rPr>
              <a:t>1999</a:t>
            </a:r>
          </a:p>
        </p:txBody>
      </p:sp>
      <p:sp>
        <p:nvSpPr>
          <p:cNvPr id="103456" name="TextBox 55"/>
          <p:cNvSpPr txBox="1">
            <a:spLocks noChangeArrowheads="1"/>
          </p:cNvSpPr>
          <p:nvPr/>
        </p:nvSpPr>
        <p:spPr bwMode="auto">
          <a:xfrm rot="-2801461">
            <a:off x="-45244" y="3058319"/>
            <a:ext cx="493713" cy="403225"/>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2000 -</a:t>
            </a:r>
          </a:p>
          <a:p>
            <a:pPr defTabSz="668338"/>
            <a:r>
              <a:rPr lang="en-US" sz="1100">
                <a:latin typeface="Calibri" pitchFamily="34" charset="0"/>
              </a:rPr>
              <a:t>2009</a:t>
            </a:r>
          </a:p>
        </p:txBody>
      </p:sp>
      <p:sp>
        <p:nvSpPr>
          <p:cNvPr id="103457" name="TextBox 57"/>
          <p:cNvSpPr txBox="1">
            <a:spLocks noChangeArrowheads="1"/>
          </p:cNvSpPr>
          <p:nvPr/>
        </p:nvSpPr>
        <p:spPr bwMode="auto">
          <a:xfrm rot="-2801461">
            <a:off x="0" y="1952625"/>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2010</a:t>
            </a:r>
          </a:p>
        </p:txBody>
      </p:sp>
      <p:sp>
        <p:nvSpPr>
          <p:cNvPr id="103458" name="TextBox 58"/>
          <p:cNvSpPr txBox="1">
            <a:spLocks noChangeArrowheads="1"/>
          </p:cNvSpPr>
          <p:nvPr/>
        </p:nvSpPr>
        <p:spPr bwMode="auto">
          <a:xfrm rot="-2801461">
            <a:off x="-53975" y="1327150"/>
            <a:ext cx="5080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Future</a:t>
            </a:r>
          </a:p>
        </p:txBody>
      </p:sp>
      <p:sp>
        <p:nvSpPr>
          <p:cNvPr id="103459" name="TextBox 60"/>
          <p:cNvSpPr txBox="1">
            <a:spLocks noChangeArrowheads="1"/>
          </p:cNvSpPr>
          <p:nvPr/>
        </p:nvSpPr>
        <p:spPr bwMode="auto">
          <a:xfrm>
            <a:off x="457200" y="1828800"/>
            <a:ext cx="868363"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i7-980, </a:t>
            </a:r>
            <a:r>
              <a:rPr lang="en-US" sz="500">
                <a:latin typeface="Calibri" pitchFamily="34" charset="0"/>
              </a:rPr>
              <a:t>6core</a:t>
            </a:r>
            <a:r>
              <a:rPr lang="en-US" sz="800">
                <a:latin typeface="Calibri" pitchFamily="34" charset="0"/>
              </a:rPr>
              <a:t> </a:t>
            </a:r>
            <a:r>
              <a:rPr lang="en-US" sz="500">
                <a:latin typeface="Calibri" pitchFamily="34" charset="0"/>
              </a:rPr>
              <a:t>3.33 GHz, </a:t>
            </a:r>
          </a:p>
          <a:p>
            <a:pPr defTabSz="668338"/>
            <a:r>
              <a:rPr lang="en-US" sz="500">
                <a:latin typeface="Calibri" pitchFamily="34" charset="0"/>
              </a:rPr>
              <a:t>    32 nm, 1117MX</a:t>
            </a:r>
          </a:p>
        </p:txBody>
      </p:sp>
      <p:sp>
        <p:nvSpPr>
          <p:cNvPr id="103460" name="TextBox 67"/>
          <p:cNvSpPr txBox="1">
            <a:spLocks noChangeArrowheads="1"/>
          </p:cNvSpPr>
          <p:nvPr/>
        </p:nvSpPr>
        <p:spPr bwMode="auto">
          <a:xfrm>
            <a:off x="1371600" y="5334000"/>
            <a:ext cx="3873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SCSI-2</a:t>
            </a:r>
          </a:p>
        </p:txBody>
      </p:sp>
      <p:sp>
        <p:nvSpPr>
          <p:cNvPr id="103461" name="TextBox 69"/>
          <p:cNvSpPr txBox="1">
            <a:spLocks noChangeArrowheads="1"/>
          </p:cNvSpPr>
          <p:nvPr/>
        </p:nvSpPr>
        <p:spPr bwMode="auto">
          <a:xfrm>
            <a:off x="2919413" y="3240088"/>
            <a:ext cx="733425" cy="265112"/>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1</a:t>
            </a:r>
            <a:r>
              <a:rPr lang="en-US" sz="800" baseline="30000">
                <a:latin typeface="Calibri" pitchFamily="34" charset="0"/>
              </a:rPr>
              <a:t>st</a:t>
            </a:r>
            <a:r>
              <a:rPr lang="en-US" sz="800">
                <a:latin typeface="Calibri" pitchFamily="34" charset="0"/>
              </a:rPr>
              <a:t> USB Thumb</a:t>
            </a:r>
          </a:p>
          <a:p>
            <a:pPr algn="ctr" defTabSz="668338">
              <a:buFontTx/>
              <a:buChar char="•"/>
            </a:pPr>
            <a:r>
              <a:rPr lang="en-US" sz="500">
                <a:latin typeface="Calibri" pitchFamily="34" charset="0"/>
              </a:rPr>
              <a:t> 8 MB</a:t>
            </a:r>
          </a:p>
        </p:txBody>
      </p:sp>
      <p:sp>
        <p:nvSpPr>
          <p:cNvPr id="103462" name="TextBox 70"/>
          <p:cNvSpPr txBox="1">
            <a:spLocks noChangeArrowheads="1"/>
          </p:cNvSpPr>
          <p:nvPr/>
        </p:nvSpPr>
        <p:spPr bwMode="auto">
          <a:xfrm>
            <a:off x="2860675" y="1600200"/>
            <a:ext cx="850900" cy="433388"/>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USB Flash 256 GB</a:t>
            </a:r>
          </a:p>
          <a:p>
            <a:pPr algn="ctr" defTabSz="668338"/>
            <a:r>
              <a:rPr lang="en-US" sz="800">
                <a:latin typeface="Calibri" pitchFamily="34" charset="0"/>
              </a:rPr>
              <a:t>2TB drive</a:t>
            </a:r>
          </a:p>
          <a:p>
            <a:pPr algn="ctr" defTabSz="668338"/>
            <a:r>
              <a:rPr lang="en-US" sz="800">
                <a:latin typeface="Calibri" pitchFamily="34" charset="0"/>
              </a:rPr>
              <a:t>1TB - $69.99</a:t>
            </a:r>
          </a:p>
        </p:txBody>
      </p:sp>
      <p:sp>
        <p:nvSpPr>
          <p:cNvPr id="103463" name="TextBox 19"/>
          <p:cNvSpPr txBox="1">
            <a:spLocks noChangeArrowheads="1"/>
          </p:cNvSpPr>
          <p:nvPr/>
        </p:nvSpPr>
        <p:spPr bwMode="auto">
          <a:xfrm>
            <a:off x="2287588" y="1958975"/>
            <a:ext cx="5953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7</a:t>
            </a:r>
          </a:p>
        </p:txBody>
      </p:sp>
      <p:sp>
        <p:nvSpPr>
          <p:cNvPr id="103464" name="TextBox 68"/>
          <p:cNvSpPr txBox="1">
            <a:spLocks noChangeArrowheads="1"/>
          </p:cNvSpPr>
          <p:nvPr/>
        </p:nvSpPr>
        <p:spPr bwMode="auto">
          <a:xfrm>
            <a:off x="1371600" y="2720975"/>
            <a:ext cx="7874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Express </a:t>
            </a:r>
            <a:r>
              <a:rPr lang="en-US" sz="500">
                <a:latin typeface="Calibri" pitchFamily="34" charset="0"/>
              </a:rPr>
              <a:t>(2007)</a:t>
            </a:r>
          </a:p>
        </p:txBody>
      </p:sp>
      <p:sp>
        <p:nvSpPr>
          <p:cNvPr id="103465" name="TextBox 21"/>
          <p:cNvSpPr txBox="1">
            <a:spLocks noChangeArrowheads="1"/>
          </p:cNvSpPr>
          <p:nvPr/>
        </p:nvSpPr>
        <p:spPr bwMode="auto">
          <a:xfrm>
            <a:off x="1371600" y="3863975"/>
            <a:ext cx="68103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USB 1.1 spec </a:t>
            </a:r>
          </a:p>
          <a:p>
            <a:pPr defTabSz="668338">
              <a:buFontTx/>
              <a:buChar char="•"/>
            </a:pPr>
            <a:r>
              <a:rPr lang="en-US" sz="500">
                <a:latin typeface="Calibri" pitchFamily="34" charset="0"/>
              </a:rPr>
              <a:t> 12 Mbps (1998)</a:t>
            </a:r>
          </a:p>
        </p:txBody>
      </p:sp>
      <p:sp>
        <p:nvSpPr>
          <p:cNvPr id="103466" name="TextBox 6"/>
          <p:cNvSpPr txBox="1">
            <a:spLocks noChangeArrowheads="1"/>
          </p:cNvSpPr>
          <p:nvPr/>
        </p:nvSpPr>
        <p:spPr bwMode="auto">
          <a:xfrm>
            <a:off x="5192713" y="914400"/>
            <a:ext cx="404812"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LAN</a:t>
            </a:r>
          </a:p>
        </p:txBody>
      </p:sp>
      <p:sp>
        <p:nvSpPr>
          <p:cNvPr id="103467" name="TextBox 7"/>
          <p:cNvSpPr txBox="1">
            <a:spLocks noChangeArrowheads="1"/>
          </p:cNvSpPr>
          <p:nvPr/>
        </p:nvSpPr>
        <p:spPr bwMode="auto">
          <a:xfrm>
            <a:off x="5794375" y="914400"/>
            <a:ext cx="608013"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Mobile</a:t>
            </a:r>
          </a:p>
        </p:txBody>
      </p:sp>
      <p:sp>
        <p:nvSpPr>
          <p:cNvPr id="103468" name="TextBox 6"/>
          <p:cNvSpPr txBox="1">
            <a:spLocks noChangeArrowheads="1"/>
          </p:cNvSpPr>
          <p:nvPr/>
        </p:nvSpPr>
        <p:spPr bwMode="auto">
          <a:xfrm>
            <a:off x="3933825" y="898525"/>
            <a:ext cx="682625"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Internet</a:t>
            </a:r>
          </a:p>
        </p:txBody>
      </p:sp>
      <p:sp>
        <p:nvSpPr>
          <p:cNvPr id="103469" name="TextBox 7"/>
          <p:cNvSpPr txBox="1">
            <a:spLocks noChangeArrowheads="1"/>
          </p:cNvSpPr>
          <p:nvPr/>
        </p:nvSpPr>
        <p:spPr bwMode="auto">
          <a:xfrm>
            <a:off x="6883400" y="925513"/>
            <a:ext cx="7096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Wireless</a:t>
            </a:r>
          </a:p>
        </p:txBody>
      </p:sp>
      <p:sp>
        <p:nvSpPr>
          <p:cNvPr id="103470" name="TextBox 67"/>
          <p:cNvSpPr txBox="1">
            <a:spLocks noChangeArrowheads="1"/>
          </p:cNvSpPr>
          <p:nvPr/>
        </p:nvSpPr>
        <p:spPr bwMode="auto">
          <a:xfrm>
            <a:off x="1371600" y="1252538"/>
            <a:ext cx="765175"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Light Peak  10G</a:t>
            </a:r>
          </a:p>
        </p:txBody>
      </p:sp>
      <p:sp>
        <p:nvSpPr>
          <p:cNvPr id="103471" name="TextBox 31"/>
          <p:cNvSpPr txBox="1">
            <a:spLocks noChangeArrowheads="1"/>
          </p:cNvSpPr>
          <p:nvPr/>
        </p:nvSpPr>
        <p:spPr bwMode="auto">
          <a:xfrm>
            <a:off x="2879725" y="2085975"/>
            <a:ext cx="7286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80GB – $35.99</a:t>
            </a:r>
          </a:p>
        </p:txBody>
      </p:sp>
      <p:cxnSp>
        <p:nvCxnSpPr>
          <p:cNvPr id="3" name="Straight Connector 24"/>
          <p:cNvCxnSpPr/>
          <p:nvPr/>
        </p:nvCxnSpPr>
        <p:spPr>
          <a:xfrm>
            <a:off x="228600" y="22860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24"/>
          <p:cNvCxnSpPr/>
          <p:nvPr/>
        </p:nvCxnSpPr>
        <p:spPr>
          <a:xfrm>
            <a:off x="228600" y="4772025"/>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24"/>
          <p:cNvCxnSpPr/>
          <p:nvPr/>
        </p:nvCxnSpPr>
        <p:spPr>
          <a:xfrm>
            <a:off x="381000" y="5715000"/>
            <a:ext cx="8682038" cy="0"/>
          </a:xfrm>
          <a:prstGeom prst="line">
            <a:avLst/>
          </a:prstGeom>
        </p:spPr>
        <p:style>
          <a:lnRef idx="1">
            <a:schemeClr val="accent1"/>
          </a:lnRef>
          <a:fillRef idx="0">
            <a:schemeClr val="accent1"/>
          </a:fillRef>
          <a:effectRef idx="0">
            <a:schemeClr val="accent1"/>
          </a:effectRef>
          <a:fontRef idx="minor">
            <a:schemeClr val="tx1"/>
          </a:fontRef>
        </p:style>
      </p:cxnSp>
      <p:sp>
        <p:nvSpPr>
          <p:cNvPr id="103475" name="TextBox 50"/>
          <p:cNvSpPr txBox="1">
            <a:spLocks noChangeArrowheads="1"/>
          </p:cNvSpPr>
          <p:nvPr/>
        </p:nvSpPr>
        <p:spPr bwMode="auto">
          <a:xfrm>
            <a:off x="1381125" y="4429125"/>
            <a:ext cx="84772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 </a:t>
            </a:r>
            <a:r>
              <a:rPr lang="en-US" sz="500">
                <a:latin typeface="Calibri" pitchFamily="34" charset="0"/>
              </a:rPr>
              <a:t>(400)- 1995</a:t>
            </a:r>
          </a:p>
        </p:txBody>
      </p:sp>
      <p:sp>
        <p:nvSpPr>
          <p:cNvPr id="103476" name="TextBox 50"/>
          <p:cNvSpPr txBox="1">
            <a:spLocks noChangeArrowheads="1"/>
          </p:cNvSpPr>
          <p:nvPr/>
        </p:nvSpPr>
        <p:spPr bwMode="auto">
          <a:xfrm>
            <a:off x="1357313" y="3552825"/>
            <a:ext cx="89693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1394a </a:t>
            </a:r>
            <a:r>
              <a:rPr lang="en-US" sz="500">
                <a:latin typeface="Calibri" pitchFamily="34" charset="0"/>
              </a:rPr>
              <a:t>(400)- 2000</a:t>
            </a:r>
          </a:p>
        </p:txBody>
      </p:sp>
      <p:sp>
        <p:nvSpPr>
          <p:cNvPr id="103477" name="TextBox 50"/>
          <p:cNvSpPr txBox="1">
            <a:spLocks noChangeArrowheads="1"/>
          </p:cNvSpPr>
          <p:nvPr/>
        </p:nvSpPr>
        <p:spPr bwMode="auto">
          <a:xfrm>
            <a:off x="1357313" y="3429000"/>
            <a:ext cx="9017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1394b </a:t>
            </a:r>
            <a:r>
              <a:rPr lang="en-US" sz="500">
                <a:latin typeface="Calibri" pitchFamily="34" charset="0"/>
              </a:rPr>
              <a:t>(800)- 2002</a:t>
            </a:r>
          </a:p>
        </p:txBody>
      </p:sp>
      <p:sp>
        <p:nvSpPr>
          <p:cNvPr id="103478" name="TextBox 50"/>
          <p:cNvSpPr txBox="1">
            <a:spLocks noChangeArrowheads="1"/>
          </p:cNvSpPr>
          <p:nvPr/>
        </p:nvSpPr>
        <p:spPr bwMode="auto">
          <a:xfrm>
            <a:off x="1365250" y="2557463"/>
            <a:ext cx="110013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1394-2008 </a:t>
            </a:r>
            <a:r>
              <a:rPr lang="en-US" sz="500">
                <a:latin typeface="Calibri" pitchFamily="34" charset="0"/>
              </a:rPr>
              <a:t>(1600-3200)</a:t>
            </a:r>
          </a:p>
        </p:txBody>
      </p:sp>
      <p:sp>
        <p:nvSpPr>
          <p:cNvPr id="103479" name="TextBox 20"/>
          <p:cNvSpPr txBox="1">
            <a:spLocks noChangeArrowheads="1"/>
          </p:cNvSpPr>
          <p:nvPr/>
        </p:nvSpPr>
        <p:spPr bwMode="auto">
          <a:xfrm>
            <a:off x="2262188" y="3771900"/>
            <a:ext cx="81438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98 </a:t>
            </a:r>
            <a:r>
              <a:rPr lang="en-US" sz="500">
                <a:latin typeface="Calibri" pitchFamily="34" charset="0"/>
              </a:rPr>
              <a:t>-1998</a:t>
            </a:r>
          </a:p>
        </p:txBody>
      </p:sp>
      <p:sp>
        <p:nvSpPr>
          <p:cNvPr id="103480" name="TextBox 20"/>
          <p:cNvSpPr txBox="1">
            <a:spLocks noChangeArrowheads="1"/>
          </p:cNvSpPr>
          <p:nvPr/>
        </p:nvSpPr>
        <p:spPr bwMode="auto">
          <a:xfrm>
            <a:off x="2262188" y="3971925"/>
            <a:ext cx="81438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95 </a:t>
            </a:r>
            <a:r>
              <a:rPr lang="en-US" sz="500">
                <a:latin typeface="Calibri" pitchFamily="34" charset="0"/>
              </a:rPr>
              <a:t>-1995</a:t>
            </a:r>
          </a:p>
        </p:txBody>
      </p:sp>
      <p:cxnSp>
        <p:nvCxnSpPr>
          <p:cNvPr id="6" name="Straight Connector 24"/>
          <p:cNvCxnSpPr/>
          <p:nvPr/>
        </p:nvCxnSpPr>
        <p:spPr>
          <a:xfrm>
            <a:off x="457200" y="15240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3482" name="AutoShape 58"/>
          <p:cNvSpPr>
            <a:spLocks noChangeArrowheads="1"/>
          </p:cNvSpPr>
          <p:nvPr/>
        </p:nvSpPr>
        <p:spPr bwMode="auto">
          <a:xfrm>
            <a:off x="4498975" y="4224338"/>
            <a:ext cx="3176588" cy="1227137"/>
          </a:xfrm>
          <a:prstGeom prst="wedgeRectCallout">
            <a:avLst>
              <a:gd name="adj1" fmla="val -68991"/>
              <a:gd name="adj2" fmla="val 59185"/>
            </a:avLst>
          </a:prstGeom>
          <a:solidFill>
            <a:schemeClr val="bg1"/>
          </a:solidFill>
          <a:ln w="12700">
            <a:solidFill>
              <a:schemeClr val="tx1"/>
            </a:solidFill>
            <a:miter lim="800000"/>
            <a:headEnd type="none" w="sm" len="sm"/>
            <a:tailEnd type="none" w="sm" len="sm"/>
          </a:ln>
          <a:effectLst/>
        </p:spPr>
        <p:txBody>
          <a:bodyPr/>
          <a:lstStyle/>
          <a:p>
            <a:pPr algn="ctr" eaLnBrk="0" hangingPunct="0"/>
            <a:r>
              <a:rPr lang="en-US" sz="2400"/>
              <a:t>CDC Imprimis  Elite</a:t>
            </a:r>
          </a:p>
          <a:p>
            <a:pPr algn="ctr" eaLnBrk="0" hangingPunct="0"/>
            <a:r>
              <a:rPr lang="en-US" sz="2400"/>
              <a:t>5 ¼, 1.5 GB, SCSI-2, $3995</a:t>
            </a:r>
          </a:p>
        </p:txBody>
      </p:sp>
      <p:sp>
        <p:nvSpPr>
          <p:cNvPr id="103483" name="AutoShape 59"/>
          <p:cNvSpPr>
            <a:spLocks noChangeArrowheads="1"/>
          </p:cNvSpPr>
          <p:nvPr/>
        </p:nvSpPr>
        <p:spPr bwMode="auto">
          <a:xfrm>
            <a:off x="4573588" y="1203325"/>
            <a:ext cx="3192462" cy="1589088"/>
          </a:xfrm>
          <a:prstGeom prst="wedgeRectCallout">
            <a:avLst>
              <a:gd name="adj1" fmla="val -75111"/>
              <a:gd name="adj2" fmla="val -5343"/>
            </a:avLst>
          </a:prstGeom>
          <a:solidFill>
            <a:schemeClr val="bg1"/>
          </a:solidFill>
          <a:ln w="12700">
            <a:solidFill>
              <a:schemeClr val="tx1"/>
            </a:solidFill>
            <a:miter lim="800000"/>
            <a:headEnd type="none" w="sm" len="sm"/>
            <a:tailEnd type="none" w="sm" len="sm"/>
          </a:ln>
          <a:effectLst/>
        </p:spPr>
        <p:txBody>
          <a:bodyPr/>
          <a:lstStyle/>
          <a:p>
            <a:pPr algn="ctr" eaLnBrk="0" hangingPunct="0"/>
            <a:r>
              <a:rPr lang="en-US" sz="2400"/>
              <a:t>USB Flash 256 GB</a:t>
            </a:r>
          </a:p>
          <a:p>
            <a:pPr algn="ctr" eaLnBrk="0" hangingPunct="0"/>
            <a:r>
              <a:rPr lang="en-US" sz="2400"/>
              <a:t>2TB drive</a:t>
            </a:r>
          </a:p>
          <a:p>
            <a:pPr algn="ctr" eaLnBrk="0" hangingPunct="0"/>
            <a:r>
              <a:rPr lang="en-US" sz="2400"/>
              <a:t>1TB - $69.99</a:t>
            </a:r>
          </a:p>
          <a:p>
            <a:pPr algn="ctr"/>
            <a:r>
              <a:rPr lang="en-US" sz="2400"/>
              <a:t>80GB – $35.99</a:t>
            </a:r>
          </a:p>
        </p:txBody>
      </p:sp>
      <p:sp>
        <p:nvSpPr>
          <p:cNvPr id="103484" name="AutoShape 60"/>
          <p:cNvSpPr>
            <a:spLocks noChangeArrowheads="1"/>
          </p:cNvSpPr>
          <p:nvPr/>
        </p:nvSpPr>
        <p:spPr bwMode="auto">
          <a:xfrm>
            <a:off x="4367213" y="3265488"/>
            <a:ext cx="3176587" cy="838200"/>
          </a:xfrm>
          <a:prstGeom prst="wedgeRectCallout">
            <a:avLst>
              <a:gd name="adj1" fmla="val -73088"/>
              <a:gd name="adj2" fmla="val -34468"/>
            </a:avLst>
          </a:prstGeom>
          <a:solidFill>
            <a:schemeClr val="bg1"/>
          </a:solidFill>
          <a:ln w="12700">
            <a:solidFill>
              <a:schemeClr val="tx1"/>
            </a:solidFill>
            <a:miter lim="800000"/>
            <a:headEnd type="none" w="sm" len="sm"/>
            <a:tailEnd type="none" w="sm" len="sm"/>
          </a:ln>
          <a:effectLst/>
        </p:spPr>
        <p:txBody>
          <a:bodyPr/>
          <a:lstStyle/>
          <a:p>
            <a:pPr algn="ctr" eaLnBrk="0" hangingPunct="0"/>
            <a:r>
              <a:rPr lang="en-US" sz="2400"/>
              <a:t>1st USB Thumb</a:t>
            </a:r>
          </a:p>
          <a:p>
            <a:pPr algn="ctr" eaLnBrk="0" hangingPunct="0"/>
            <a:r>
              <a:rPr lang="en-US" sz="2400"/>
              <a:t> 8 MB</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6575"/>
            <a:ext cx="8231188" cy="373063"/>
          </a:xfrm>
        </p:spPr>
        <p:txBody>
          <a:bodyPr lIns="66807" tIns="33403" rIns="66807" bIns="33403"/>
          <a:lstStyle/>
          <a:p>
            <a:r>
              <a:rPr lang="en-US" sz="1900" smtClean="0"/>
              <a:t>20 year Technology Perspective</a:t>
            </a:r>
          </a:p>
        </p:txBody>
      </p:sp>
      <p:sp>
        <p:nvSpPr>
          <p:cNvPr id="104451" name="TextBox 3"/>
          <p:cNvSpPr txBox="1">
            <a:spLocks noChangeArrowheads="1"/>
          </p:cNvSpPr>
          <p:nvPr/>
        </p:nvSpPr>
        <p:spPr bwMode="auto">
          <a:xfrm>
            <a:off x="457200" y="914400"/>
            <a:ext cx="412750"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CPU</a:t>
            </a:r>
          </a:p>
        </p:txBody>
      </p:sp>
      <p:sp>
        <p:nvSpPr>
          <p:cNvPr id="104452" name="TextBox 4"/>
          <p:cNvSpPr txBox="1">
            <a:spLocks noChangeArrowheads="1"/>
          </p:cNvSpPr>
          <p:nvPr/>
        </p:nvSpPr>
        <p:spPr bwMode="auto">
          <a:xfrm>
            <a:off x="1371600" y="925513"/>
            <a:ext cx="7350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Bus Tech</a:t>
            </a:r>
          </a:p>
        </p:txBody>
      </p:sp>
      <p:sp>
        <p:nvSpPr>
          <p:cNvPr id="104453" name="TextBox 5"/>
          <p:cNvSpPr txBox="1">
            <a:spLocks noChangeArrowheads="1"/>
          </p:cNvSpPr>
          <p:nvPr/>
        </p:nvSpPr>
        <p:spPr bwMode="auto">
          <a:xfrm>
            <a:off x="2444750" y="914400"/>
            <a:ext cx="319088"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OS</a:t>
            </a:r>
          </a:p>
        </p:txBody>
      </p:sp>
      <p:sp>
        <p:nvSpPr>
          <p:cNvPr id="104454" name="TextBox 8"/>
          <p:cNvSpPr txBox="1">
            <a:spLocks noChangeArrowheads="1"/>
          </p:cNvSpPr>
          <p:nvPr/>
        </p:nvSpPr>
        <p:spPr bwMode="auto">
          <a:xfrm>
            <a:off x="2916238" y="914400"/>
            <a:ext cx="649287"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Storage</a:t>
            </a:r>
          </a:p>
        </p:txBody>
      </p:sp>
      <p:sp>
        <p:nvSpPr>
          <p:cNvPr id="104455" name="TextBox 12"/>
          <p:cNvSpPr txBox="1">
            <a:spLocks noChangeArrowheads="1"/>
          </p:cNvSpPr>
          <p:nvPr/>
        </p:nvSpPr>
        <p:spPr bwMode="auto">
          <a:xfrm>
            <a:off x="8001000" y="871538"/>
            <a:ext cx="876300"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SDOs/SSOs</a:t>
            </a:r>
          </a:p>
        </p:txBody>
      </p:sp>
      <p:sp>
        <p:nvSpPr>
          <p:cNvPr id="104456" name="TextBox 19"/>
          <p:cNvSpPr txBox="1">
            <a:spLocks noChangeArrowheads="1"/>
          </p:cNvSpPr>
          <p:nvPr/>
        </p:nvSpPr>
        <p:spPr bwMode="auto">
          <a:xfrm>
            <a:off x="2287588" y="2514600"/>
            <a:ext cx="850900" cy="80010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7</a:t>
            </a:r>
          </a:p>
          <a:p>
            <a:pPr defTabSz="668338"/>
            <a:r>
              <a:rPr lang="en-US" sz="800">
                <a:latin typeface="Calibri" pitchFamily="34" charset="0"/>
              </a:rPr>
              <a:t>OS X</a:t>
            </a:r>
          </a:p>
          <a:p>
            <a:pPr defTabSz="668338"/>
            <a:r>
              <a:rPr lang="en-US" sz="800">
                <a:latin typeface="Calibri" pitchFamily="34" charset="0"/>
              </a:rPr>
              <a:t>Vista </a:t>
            </a:r>
            <a:r>
              <a:rPr lang="en-US" sz="500">
                <a:latin typeface="Calibri" pitchFamily="34" charset="0"/>
              </a:rPr>
              <a:t>-2007</a:t>
            </a:r>
          </a:p>
          <a:p>
            <a:pPr defTabSz="668338"/>
            <a:r>
              <a:rPr lang="en-US" sz="800">
                <a:latin typeface="Calibri" pitchFamily="34" charset="0"/>
              </a:rPr>
              <a:t>Win XP </a:t>
            </a:r>
            <a:r>
              <a:rPr lang="en-US" sz="500">
                <a:latin typeface="Calibri" pitchFamily="34" charset="0"/>
              </a:rPr>
              <a:t>- 2001</a:t>
            </a:r>
          </a:p>
          <a:p>
            <a:pPr defTabSz="668338"/>
            <a:r>
              <a:rPr lang="en-US" sz="800">
                <a:latin typeface="Calibri" pitchFamily="34" charset="0"/>
              </a:rPr>
              <a:t>Windows Me </a:t>
            </a:r>
            <a:r>
              <a:rPr lang="en-US" sz="500">
                <a:latin typeface="Calibri" pitchFamily="34" charset="0"/>
              </a:rPr>
              <a:t>-2000</a:t>
            </a:r>
          </a:p>
          <a:p>
            <a:pPr defTabSz="668338"/>
            <a:r>
              <a:rPr lang="en-US" sz="800">
                <a:latin typeface="Calibri" pitchFamily="34" charset="0"/>
              </a:rPr>
              <a:t>Win 2000 </a:t>
            </a:r>
            <a:r>
              <a:rPr lang="en-US" sz="500">
                <a:latin typeface="Calibri" pitchFamily="34" charset="0"/>
              </a:rPr>
              <a:t>-2000</a:t>
            </a:r>
          </a:p>
        </p:txBody>
      </p:sp>
      <p:sp>
        <p:nvSpPr>
          <p:cNvPr id="104457" name="TextBox 20"/>
          <p:cNvSpPr txBox="1">
            <a:spLocks noChangeArrowheads="1"/>
          </p:cNvSpPr>
          <p:nvPr/>
        </p:nvSpPr>
        <p:spPr bwMode="auto">
          <a:xfrm>
            <a:off x="2239963" y="5257800"/>
            <a:ext cx="6715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3.0</a:t>
            </a:r>
          </a:p>
        </p:txBody>
      </p:sp>
      <p:sp>
        <p:nvSpPr>
          <p:cNvPr id="104458" name="TextBox 21"/>
          <p:cNvSpPr txBox="1">
            <a:spLocks noChangeArrowheads="1"/>
          </p:cNvSpPr>
          <p:nvPr/>
        </p:nvSpPr>
        <p:spPr bwMode="auto">
          <a:xfrm>
            <a:off x="1381125" y="4086225"/>
            <a:ext cx="681038" cy="3873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USB 1.0 spec </a:t>
            </a:r>
          </a:p>
          <a:p>
            <a:pPr defTabSz="668338">
              <a:buFontTx/>
              <a:buChar char="•"/>
            </a:pPr>
            <a:r>
              <a:rPr lang="en-US" sz="500">
                <a:latin typeface="Calibri" pitchFamily="34" charset="0"/>
              </a:rPr>
              <a:t> 1.5 Mbps (1996)</a:t>
            </a:r>
          </a:p>
          <a:p>
            <a:pPr defTabSz="668338"/>
            <a:r>
              <a:rPr lang="en-US" sz="800">
                <a:latin typeface="Calibri" pitchFamily="34" charset="0"/>
              </a:rPr>
              <a:t>VESA bus</a:t>
            </a:r>
          </a:p>
        </p:txBody>
      </p:sp>
      <p:sp>
        <p:nvSpPr>
          <p:cNvPr id="104459" name="TextBox 22"/>
          <p:cNvSpPr txBox="1">
            <a:spLocks noChangeArrowheads="1"/>
          </p:cNvSpPr>
          <p:nvPr/>
        </p:nvSpPr>
        <p:spPr bwMode="auto">
          <a:xfrm>
            <a:off x="457200" y="2438400"/>
            <a:ext cx="81438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i7-965, </a:t>
            </a:r>
            <a:r>
              <a:rPr lang="en-US" sz="500">
                <a:latin typeface="Calibri" pitchFamily="34" charset="0"/>
              </a:rPr>
              <a:t>4 core,3.2 GHz</a:t>
            </a:r>
          </a:p>
          <a:p>
            <a:pPr defTabSz="668338"/>
            <a:r>
              <a:rPr lang="en-US" sz="500">
                <a:latin typeface="Calibri" pitchFamily="34" charset="0"/>
              </a:rPr>
              <a:t>, 731MX</a:t>
            </a:r>
          </a:p>
        </p:txBody>
      </p:sp>
      <p:sp>
        <p:nvSpPr>
          <p:cNvPr id="104460" name="TextBox 23"/>
          <p:cNvSpPr txBox="1">
            <a:spLocks noChangeArrowheads="1"/>
          </p:cNvSpPr>
          <p:nvPr/>
        </p:nvSpPr>
        <p:spPr bwMode="auto">
          <a:xfrm>
            <a:off x="457200" y="4800600"/>
            <a:ext cx="3873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68040</a:t>
            </a:r>
          </a:p>
        </p:txBody>
      </p:sp>
      <p:cxnSp>
        <p:nvCxnSpPr>
          <p:cNvPr id="25" name="Straight Connector 24"/>
          <p:cNvCxnSpPr/>
          <p:nvPr/>
        </p:nvCxnSpPr>
        <p:spPr>
          <a:xfrm>
            <a:off x="142875" y="3686175"/>
            <a:ext cx="8915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4462" name="TextBox 26"/>
          <p:cNvSpPr txBox="1">
            <a:spLocks noChangeArrowheads="1"/>
          </p:cNvSpPr>
          <p:nvPr/>
        </p:nvSpPr>
        <p:spPr bwMode="auto">
          <a:xfrm>
            <a:off x="3006725" y="1295400"/>
            <a:ext cx="5016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Blu-ray 2</a:t>
            </a:r>
          </a:p>
        </p:txBody>
      </p:sp>
      <p:sp>
        <p:nvSpPr>
          <p:cNvPr id="104463" name="TextBox 27"/>
          <p:cNvSpPr txBox="1">
            <a:spLocks noChangeArrowheads="1"/>
          </p:cNvSpPr>
          <p:nvPr/>
        </p:nvSpPr>
        <p:spPr bwMode="auto">
          <a:xfrm>
            <a:off x="2952750" y="2830513"/>
            <a:ext cx="635000"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Blu-ray -</a:t>
            </a:r>
            <a:r>
              <a:rPr lang="en-US" sz="600">
                <a:latin typeface="Calibri" pitchFamily="34" charset="0"/>
              </a:rPr>
              <a:t>2006</a:t>
            </a:r>
          </a:p>
        </p:txBody>
      </p:sp>
      <p:sp>
        <p:nvSpPr>
          <p:cNvPr id="104464" name="TextBox 29"/>
          <p:cNvSpPr txBox="1">
            <a:spLocks noChangeArrowheads="1"/>
          </p:cNvSpPr>
          <p:nvPr/>
        </p:nvSpPr>
        <p:spPr bwMode="auto">
          <a:xfrm>
            <a:off x="2954338" y="5791200"/>
            <a:ext cx="785812" cy="89217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2.5” HDD</a:t>
            </a:r>
          </a:p>
          <a:p>
            <a:pPr defTabSz="668338"/>
            <a:r>
              <a:rPr lang="en-US" sz="800">
                <a:latin typeface="Calibri" pitchFamily="34" charset="0"/>
              </a:rPr>
              <a:t>CD-Rom</a:t>
            </a:r>
          </a:p>
          <a:p>
            <a:pPr defTabSz="668338"/>
            <a:r>
              <a:rPr lang="en-US" sz="800">
                <a:latin typeface="Calibri" pitchFamily="34" charset="0"/>
              </a:rPr>
              <a:t>3.5” Floppy </a:t>
            </a:r>
            <a:r>
              <a:rPr lang="en-US" sz="500">
                <a:latin typeface="Calibri" pitchFamily="34" charset="0"/>
              </a:rPr>
              <a:t>- 1980</a:t>
            </a:r>
          </a:p>
          <a:p>
            <a:pPr defTabSz="668338"/>
            <a:endParaRPr lang="en-US" sz="800">
              <a:latin typeface="Calibri" pitchFamily="34" charset="0"/>
            </a:endParaRPr>
          </a:p>
          <a:p>
            <a:pPr defTabSz="668338"/>
            <a:endParaRPr lang="en-US" sz="800">
              <a:latin typeface="Calibri" pitchFamily="34" charset="0"/>
            </a:endParaRPr>
          </a:p>
          <a:p>
            <a:pPr defTabSz="668338"/>
            <a:endParaRPr lang="en-US" sz="600">
              <a:latin typeface="Calibri" pitchFamily="34" charset="0"/>
            </a:endParaRPr>
          </a:p>
          <a:p>
            <a:pPr defTabSz="668338"/>
            <a:endParaRPr lang="en-US" sz="800">
              <a:latin typeface="Calibri" pitchFamily="34" charset="0"/>
            </a:endParaRPr>
          </a:p>
        </p:txBody>
      </p:sp>
      <p:sp>
        <p:nvSpPr>
          <p:cNvPr id="104465" name="TextBox 31"/>
          <p:cNvSpPr txBox="1">
            <a:spLocks noChangeArrowheads="1"/>
          </p:cNvSpPr>
          <p:nvPr/>
        </p:nvSpPr>
        <p:spPr bwMode="auto">
          <a:xfrm>
            <a:off x="3105150" y="3973513"/>
            <a:ext cx="51276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DVD </a:t>
            </a:r>
            <a:r>
              <a:rPr lang="en-US" sz="600">
                <a:latin typeface="Calibri" pitchFamily="34" charset="0"/>
              </a:rPr>
              <a:t>-1996</a:t>
            </a:r>
          </a:p>
        </p:txBody>
      </p:sp>
      <p:sp>
        <p:nvSpPr>
          <p:cNvPr id="104466" name="TextBox 35"/>
          <p:cNvSpPr txBox="1">
            <a:spLocks noChangeArrowheads="1"/>
          </p:cNvSpPr>
          <p:nvPr/>
        </p:nvSpPr>
        <p:spPr bwMode="auto">
          <a:xfrm>
            <a:off x="1371600" y="2339975"/>
            <a:ext cx="84613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SATA 3 spec </a:t>
            </a:r>
            <a:r>
              <a:rPr lang="en-US" sz="500">
                <a:latin typeface="Calibri" pitchFamily="34" charset="0"/>
              </a:rPr>
              <a:t>(2008)</a:t>
            </a:r>
          </a:p>
          <a:p>
            <a:pPr defTabSz="668338"/>
            <a:r>
              <a:rPr lang="en-US" sz="800">
                <a:latin typeface="Calibri" pitchFamily="34" charset="0"/>
              </a:rPr>
              <a:t>USB 3.0 spec </a:t>
            </a:r>
            <a:r>
              <a:rPr lang="en-US" sz="500">
                <a:latin typeface="Calibri" pitchFamily="34" charset="0"/>
              </a:rPr>
              <a:t>(2008)</a:t>
            </a:r>
          </a:p>
        </p:txBody>
      </p:sp>
      <p:sp>
        <p:nvSpPr>
          <p:cNvPr id="104467" name="TextBox 36"/>
          <p:cNvSpPr txBox="1">
            <a:spLocks noChangeArrowheads="1"/>
          </p:cNvSpPr>
          <p:nvPr/>
        </p:nvSpPr>
        <p:spPr bwMode="auto">
          <a:xfrm>
            <a:off x="1371600" y="2938463"/>
            <a:ext cx="738188" cy="509587"/>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Bus </a:t>
            </a:r>
            <a:r>
              <a:rPr lang="en-US" sz="500">
                <a:latin typeface="Calibri" pitchFamily="34" charset="0"/>
              </a:rPr>
              <a:t>(2002)</a:t>
            </a:r>
          </a:p>
          <a:p>
            <a:pPr defTabSz="668338"/>
            <a:r>
              <a:rPr lang="en-US" sz="800">
                <a:latin typeface="Calibri" pitchFamily="34" charset="0"/>
              </a:rPr>
              <a:t>Serial ATA </a:t>
            </a:r>
            <a:r>
              <a:rPr lang="en-US" sz="500">
                <a:latin typeface="Calibri" pitchFamily="34" charset="0"/>
              </a:rPr>
              <a:t>(2002)</a:t>
            </a:r>
          </a:p>
          <a:p>
            <a:pPr defTabSz="668338"/>
            <a:r>
              <a:rPr lang="en-US" sz="800">
                <a:latin typeface="Calibri" pitchFamily="34" charset="0"/>
              </a:rPr>
              <a:t>USB 2.0 spec</a:t>
            </a:r>
          </a:p>
          <a:p>
            <a:pPr defTabSz="668338">
              <a:buFontTx/>
              <a:buChar char="•"/>
            </a:pPr>
            <a:r>
              <a:rPr lang="en-US" sz="500">
                <a:latin typeface="Calibri" pitchFamily="34" charset="0"/>
              </a:rPr>
              <a:t>480 Mbps (2001)</a:t>
            </a:r>
          </a:p>
        </p:txBody>
      </p:sp>
      <p:sp>
        <p:nvSpPr>
          <p:cNvPr id="104468" name="TextBox 37"/>
          <p:cNvSpPr txBox="1">
            <a:spLocks noChangeArrowheads="1"/>
          </p:cNvSpPr>
          <p:nvPr/>
        </p:nvSpPr>
        <p:spPr bwMode="auto">
          <a:xfrm>
            <a:off x="2997200" y="2514600"/>
            <a:ext cx="5207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2TB drive</a:t>
            </a:r>
          </a:p>
        </p:txBody>
      </p:sp>
      <p:sp>
        <p:nvSpPr>
          <p:cNvPr id="104469" name="TextBox 38"/>
          <p:cNvSpPr txBox="1">
            <a:spLocks noChangeArrowheads="1"/>
          </p:cNvSpPr>
          <p:nvPr/>
        </p:nvSpPr>
        <p:spPr bwMode="auto">
          <a:xfrm>
            <a:off x="2925763" y="5407025"/>
            <a:ext cx="914400"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CDC Imprimis  Elite</a:t>
            </a:r>
          </a:p>
          <a:p>
            <a:pPr defTabSz="668338">
              <a:buFontTx/>
              <a:buChar char="•"/>
            </a:pPr>
            <a:r>
              <a:rPr lang="en-US" sz="500">
                <a:latin typeface="Calibri" pitchFamily="34" charset="0"/>
              </a:rPr>
              <a:t>5 ¼, 1.5 GB, SCSI-2, $3995</a:t>
            </a:r>
          </a:p>
        </p:txBody>
      </p:sp>
      <p:sp>
        <p:nvSpPr>
          <p:cNvPr id="104470" name="TextBox 40"/>
          <p:cNvSpPr txBox="1">
            <a:spLocks noChangeArrowheads="1"/>
          </p:cNvSpPr>
          <p:nvPr/>
        </p:nvSpPr>
        <p:spPr bwMode="auto">
          <a:xfrm>
            <a:off x="1371600" y="5791200"/>
            <a:ext cx="812800" cy="55562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SCSI</a:t>
            </a:r>
          </a:p>
          <a:p>
            <a:pPr defTabSz="668338"/>
            <a:r>
              <a:rPr lang="en-US" sz="800">
                <a:latin typeface="Calibri" pitchFamily="34" charset="0"/>
              </a:rPr>
              <a:t>IDE </a:t>
            </a:r>
            <a:r>
              <a:rPr lang="en-US" sz="500">
                <a:latin typeface="Calibri" pitchFamily="34" charset="0"/>
              </a:rPr>
              <a:t>- 1989</a:t>
            </a:r>
          </a:p>
          <a:p>
            <a:pPr defTabSz="668338"/>
            <a:r>
              <a:rPr lang="en-US" sz="800">
                <a:latin typeface="Calibri" pitchFamily="34" charset="0"/>
              </a:rPr>
              <a:t>ISA bus</a:t>
            </a:r>
          </a:p>
          <a:p>
            <a:pPr defTabSz="668338"/>
            <a:r>
              <a:rPr lang="en-US" sz="800">
                <a:latin typeface="Calibri" pitchFamily="34" charset="0"/>
              </a:rPr>
              <a:t>Parallel ATA </a:t>
            </a:r>
            <a:r>
              <a:rPr lang="en-US" sz="500">
                <a:latin typeface="Calibri" pitchFamily="34" charset="0"/>
              </a:rPr>
              <a:t>- 1986</a:t>
            </a:r>
          </a:p>
        </p:txBody>
      </p:sp>
      <p:sp>
        <p:nvSpPr>
          <p:cNvPr id="104471" name="TextBox 46"/>
          <p:cNvSpPr txBox="1">
            <a:spLocks noChangeArrowheads="1"/>
          </p:cNvSpPr>
          <p:nvPr/>
        </p:nvSpPr>
        <p:spPr bwMode="auto">
          <a:xfrm>
            <a:off x="457200" y="2895600"/>
            <a:ext cx="70167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4</a:t>
            </a:r>
            <a:r>
              <a:rPr lang="en-US" sz="500">
                <a:latin typeface="Calibri" pitchFamily="34" charset="0"/>
              </a:rPr>
              <a:t>-2000</a:t>
            </a:r>
          </a:p>
        </p:txBody>
      </p:sp>
      <p:sp>
        <p:nvSpPr>
          <p:cNvPr id="104472" name="TextBox 47"/>
          <p:cNvSpPr txBox="1">
            <a:spLocks noChangeArrowheads="1"/>
          </p:cNvSpPr>
          <p:nvPr/>
        </p:nvSpPr>
        <p:spPr bwMode="auto">
          <a:xfrm>
            <a:off x="457200" y="3654425"/>
            <a:ext cx="73818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3 </a:t>
            </a:r>
            <a:r>
              <a:rPr lang="en-US" sz="500">
                <a:latin typeface="Arial" charset="0"/>
              </a:rPr>
              <a:t>-1999</a:t>
            </a:r>
          </a:p>
        </p:txBody>
      </p:sp>
      <p:sp>
        <p:nvSpPr>
          <p:cNvPr id="104473" name="TextBox 48"/>
          <p:cNvSpPr txBox="1">
            <a:spLocks noChangeArrowheads="1"/>
          </p:cNvSpPr>
          <p:nvPr/>
        </p:nvSpPr>
        <p:spPr bwMode="auto">
          <a:xfrm>
            <a:off x="457200" y="4035425"/>
            <a:ext cx="73818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2 </a:t>
            </a:r>
            <a:r>
              <a:rPr lang="en-US" sz="500">
                <a:latin typeface="Arial" charset="0"/>
              </a:rPr>
              <a:t>-1999</a:t>
            </a:r>
          </a:p>
          <a:p>
            <a:pPr defTabSz="668338"/>
            <a:endParaRPr lang="en-US" sz="800">
              <a:latin typeface="Calibri" pitchFamily="34" charset="0"/>
            </a:endParaRPr>
          </a:p>
        </p:txBody>
      </p:sp>
      <p:sp>
        <p:nvSpPr>
          <p:cNvPr id="104474" name="TextBox 49"/>
          <p:cNvSpPr txBox="1">
            <a:spLocks noChangeArrowheads="1"/>
          </p:cNvSpPr>
          <p:nvPr/>
        </p:nvSpPr>
        <p:spPr bwMode="auto">
          <a:xfrm>
            <a:off x="457200" y="4416425"/>
            <a:ext cx="6651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a:t>
            </a:r>
            <a:r>
              <a:rPr lang="en-US" sz="500">
                <a:latin typeface="Arial" charset="0"/>
              </a:rPr>
              <a:t>-1997</a:t>
            </a:r>
          </a:p>
        </p:txBody>
      </p:sp>
      <p:sp>
        <p:nvSpPr>
          <p:cNvPr id="104475" name="TextBox 50"/>
          <p:cNvSpPr txBox="1">
            <a:spLocks noChangeArrowheads="1"/>
          </p:cNvSpPr>
          <p:nvPr/>
        </p:nvSpPr>
        <p:spPr bwMode="auto">
          <a:xfrm>
            <a:off x="1371600" y="4800600"/>
            <a:ext cx="45402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 Card</a:t>
            </a:r>
          </a:p>
        </p:txBody>
      </p:sp>
      <p:sp>
        <p:nvSpPr>
          <p:cNvPr id="104476" name="TextBox 51"/>
          <p:cNvSpPr txBox="1">
            <a:spLocks noChangeArrowheads="1"/>
          </p:cNvSpPr>
          <p:nvPr/>
        </p:nvSpPr>
        <p:spPr bwMode="auto">
          <a:xfrm>
            <a:off x="457200" y="5311775"/>
            <a:ext cx="733425" cy="29527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i486DX</a:t>
            </a:r>
            <a:r>
              <a:rPr lang="en-US" sz="900">
                <a:latin typeface="Calibri" pitchFamily="34" charset="0"/>
              </a:rPr>
              <a:t>, </a:t>
            </a:r>
            <a:r>
              <a:rPr lang="en-US" sz="600">
                <a:latin typeface="Calibri" pitchFamily="34" charset="0"/>
              </a:rPr>
              <a:t>33MHz, </a:t>
            </a:r>
          </a:p>
          <a:p>
            <a:pPr defTabSz="668338"/>
            <a:r>
              <a:rPr lang="en-US" sz="600">
                <a:latin typeface="Calibri" pitchFamily="34" charset="0"/>
              </a:rPr>
              <a:t>  1000 nm, 1.2MX</a:t>
            </a:r>
          </a:p>
        </p:txBody>
      </p:sp>
      <p:sp>
        <p:nvSpPr>
          <p:cNvPr id="104477" name="TextBox 52"/>
          <p:cNvSpPr txBox="1">
            <a:spLocks noChangeArrowheads="1"/>
          </p:cNvSpPr>
          <p:nvPr/>
        </p:nvSpPr>
        <p:spPr bwMode="auto">
          <a:xfrm rot="-2801461">
            <a:off x="-30957" y="6036469"/>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1980-</a:t>
            </a:r>
          </a:p>
          <a:p>
            <a:pPr defTabSz="668338"/>
            <a:r>
              <a:rPr lang="en-US" sz="1100">
                <a:latin typeface="Calibri" pitchFamily="34" charset="0"/>
              </a:rPr>
              <a:t>1989</a:t>
            </a:r>
          </a:p>
        </p:txBody>
      </p:sp>
      <p:sp>
        <p:nvSpPr>
          <p:cNvPr id="104478" name="TextBox 53"/>
          <p:cNvSpPr txBox="1">
            <a:spLocks noChangeArrowheads="1"/>
          </p:cNvSpPr>
          <p:nvPr/>
        </p:nvSpPr>
        <p:spPr bwMode="auto">
          <a:xfrm rot="-2801461">
            <a:off x="-76200" y="5080000"/>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1990</a:t>
            </a:r>
          </a:p>
        </p:txBody>
      </p:sp>
      <p:sp>
        <p:nvSpPr>
          <p:cNvPr id="104479" name="TextBox 54"/>
          <p:cNvSpPr txBox="1">
            <a:spLocks noChangeArrowheads="1"/>
          </p:cNvSpPr>
          <p:nvPr/>
        </p:nvSpPr>
        <p:spPr bwMode="auto">
          <a:xfrm rot="-2801461">
            <a:off x="-78582" y="4058444"/>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1991-</a:t>
            </a:r>
          </a:p>
          <a:p>
            <a:pPr defTabSz="668338"/>
            <a:r>
              <a:rPr lang="en-US" sz="1100">
                <a:latin typeface="Calibri" pitchFamily="34" charset="0"/>
              </a:rPr>
              <a:t>1999</a:t>
            </a:r>
          </a:p>
        </p:txBody>
      </p:sp>
      <p:sp>
        <p:nvSpPr>
          <p:cNvPr id="104480" name="TextBox 55"/>
          <p:cNvSpPr txBox="1">
            <a:spLocks noChangeArrowheads="1"/>
          </p:cNvSpPr>
          <p:nvPr/>
        </p:nvSpPr>
        <p:spPr bwMode="auto">
          <a:xfrm rot="-2801461">
            <a:off x="-45244" y="3058319"/>
            <a:ext cx="493713" cy="403225"/>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2000 -</a:t>
            </a:r>
          </a:p>
          <a:p>
            <a:pPr defTabSz="668338"/>
            <a:r>
              <a:rPr lang="en-US" sz="1100">
                <a:latin typeface="Calibri" pitchFamily="34" charset="0"/>
              </a:rPr>
              <a:t>2009</a:t>
            </a:r>
          </a:p>
        </p:txBody>
      </p:sp>
      <p:sp>
        <p:nvSpPr>
          <p:cNvPr id="104481" name="TextBox 57"/>
          <p:cNvSpPr txBox="1">
            <a:spLocks noChangeArrowheads="1"/>
          </p:cNvSpPr>
          <p:nvPr/>
        </p:nvSpPr>
        <p:spPr bwMode="auto">
          <a:xfrm rot="-2801461">
            <a:off x="0" y="1952625"/>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2010</a:t>
            </a:r>
          </a:p>
        </p:txBody>
      </p:sp>
      <p:sp>
        <p:nvSpPr>
          <p:cNvPr id="104482" name="TextBox 58"/>
          <p:cNvSpPr txBox="1">
            <a:spLocks noChangeArrowheads="1"/>
          </p:cNvSpPr>
          <p:nvPr/>
        </p:nvSpPr>
        <p:spPr bwMode="auto">
          <a:xfrm rot="-2801461">
            <a:off x="-53975" y="1327150"/>
            <a:ext cx="5080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Future</a:t>
            </a:r>
          </a:p>
        </p:txBody>
      </p:sp>
      <p:sp>
        <p:nvSpPr>
          <p:cNvPr id="104483" name="TextBox 60"/>
          <p:cNvSpPr txBox="1">
            <a:spLocks noChangeArrowheads="1"/>
          </p:cNvSpPr>
          <p:nvPr/>
        </p:nvSpPr>
        <p:spPr bwMode="auto">
          <a:xfrm>
            <a:off x="457200" y="1828800"/>
            <a:ext cx="868363"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i7-980, </a:t>
            </a:r>
            <a:r>
              <a:rPr lang="en-US" sz="500">
                <a:latin typeface="Calibri" pitchFamily="34" charset="0"/>
              </a:rPr>
              <a:t>6core</a:t>
            </a:r>
            <a:r>
              <a:rPr lang="en-US" sz="800">
                <a:latin typeface="Calibri" pitchFamily="34" charset="0"/>
              </a:rPr>
              <a:t> </a:t>
            </a:r>
            <a:r>
              <a:rPr lang="en-US" sz="500">
                <a:latin typeface="Calibri" pitchFamily="34" charset="0"/>
              </a:rPr>
              <a:t>3.33 GHz, </a:t>
            </a:r>
          </a:p>
          <a:p>
            <a:pPr defTabSz="668338"/>
            <a:r>
              <a:rPr lang="en-US" sz="500">
                <a:latin typeface="Calibri" pitchFamily="34" charset="0"/>
              </a:rPr>
              <a:t>    32 nm, 1117MX</a:t>
            </a:r>
          </a:p>
        </p:txBody>
      </p:sp>
      <p:sp>
        <p:nvSpPr>
          <p:cNvPr id="104484" name="TextBox 67"/>
          <p:cNvSpPr txBox="1">
            <a:spLocks noChangeArrowheads="1"/>
          </p:cNvSpPr>
          <p:nvPr/>
        </p:nvSpPr>
        <p:spPr bwMode="auto">
          <a:xfrm>
            <a:off x="1371600" y="5334000"/>
            <a:ext cx="3873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SCSI-2</a:t>
            </a:r>
          </a:p>
        </p:txBody>
      </p:sp>
      <p:sp>
        <p:nvSpPr>
          <p:cNvPr id="104485" name="TextBox 69"/>
          <p:cNvSpPr txBox="1">
            <a:spLocks noChangeArrowheads="1"/>
          </p:cNvSpPr>
          <p:nvPr/>
        </p:nvSpPr>
        <p:spPr bwMode="auto">
          <a:xfrm>
            <a:off x="2919413" y="3240088"/>
            <a:ext cx="733425" cy="265112"/>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1</a:t>
            </a:r>
            <a:r>
              <a:rPr lang="en-US" sz="800" baseline="30000">
                <a:latin typeface="Calibri" pitchFamily="34" charset="0"/>
              </a:rPr>
              <a:t>st</a:t>
            </a:r>
            <a:r>
              <a:rPr lang="en-US" sz="800">
                <a:latin typeface="Calibri" pitchFamily="34" charset="0"/>
              </a:rPr>
              <a:t> USB Thumb</a:t>
            </a:r>
          </a:p>
          <a:p>
            <a:pPr algn="ctr" defTabSz="668338">
              <a:buFontTx/>
              <a:buChar char="•"/>
            </a:pPr>
            <a:r>
              <a:rPr lang="en-US" sz="500">
                <a:latin typeface="Calibri" pitchFamily="34" charset="0"/>
              </a:rPr>
              <a:t> 8 MB</a:t>
            </a:r>
          </a:p>
        </p:txBody>
      </p:sp>
      <p:sp>
        <p:nvSpPr>
          <p:cNvPr id="104486" name="TextBox 70"/>
          <p:cNvSpPr txBox="1">
            <a:spLocks noChangeArrowheads="1"/>
          </p:cNvSpPr>
          <p:nvPr/>
        </p:nvSpPr>
        <p:spPr bwMode="auto">
          <a:xfrm>
            <a:off x="2860675" y="1600200"/>
            <a:ext cx="850900" cy="433388"/>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USB Flash 256 GB</a:t>
            </a:r>
          </a:p>
          <a:p>
            <a:pPr algn="ctr" defTabSz="668338"/>
            <a:r>
              <a:rPr lang="en-US" sz="800">
                <a:latin typeface="Calibri" pitchFamily="34" charset="0"/>
              </a:rPr>
              <a:t>2TB drive</a:t>
            </a:r>
          </a:p>
          <a:p>
            <a:pPr algn="ctr" defTabSz="668338"/>
            <a:r>
              <a:rPr lang="en-US" sz="800">
                <a:latin typeface="Calibri" pitchFamily="34" charset="0"/>
              </a:rPr>
              <a:t>1TB - $69.99</a:t>
            </a:r>
          </a:p>
        </p:txBody>
      </p:sp>
      <p:sp>
        <p:nvSpPr>
          <p:cNvPr id="104487" name="TextBox 19"/>
          <p:cNvSpPr txBox="1">
            <a:spLocks noChangeArrowheads="1"/>
          </p:cNvSpPr>
          <p:nvPr/>
        </p:nvSpPr>
        <p:spPr bwMode="auto">
          <a:xfrm>
            <a:off x="2287588" y="1958975"/>
            <a:ext cx="5953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7</a:t>
            </a:r>
          </a:p>
        </p:txBody>
      </p:sp>
      <p:sp>
        <p:nvSpPr>
          <p:cNvPr id="104488" name="TextBox 68"/>
          <p:cNvSpPr txBox="1">
            <a:spLocks noChangeArrowheads="1"/>
          </p:cNvSpPr>
          <p:nvPr/>
        </p:nvSpPr>
        <p:spPr bwMode="auto">
          <a:xfrm>
            <a:off x="1371600" y="2720975"/>
            <a:ext cx="7874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Express </a:t>
            </a:r>
            <a:r>
              <a:rPr lang="en-US" sz="500">
                <a:latin typeface="Calibri" pitchFamily="34" charset="0"/>
              </a:rPr>
              <a:t>(2007)</a:t>
            </a:r>
          </a:p>
        </p:txBody>
      </p:sp>
      <p:sp>
        <p:nvSpPr>
          <p:cNvPr id="104489" name="TextBox 21"/>
          <p:cNvSpPr txBox="1">
            <a:spLocks noChangeArrowheads="1"/>
          </p:cNvSpPr>
          <p:nvPr/>
        </p:nvSpPr>
        <p:spPr bwMode="auto">
          <a:xfrm>
            <a:off x="1371600" y="3863975"/>
            <a:ext cx="68103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USB 1.1 spec </a:t>
            </a:r>
          </a:p>
          <a:p>
            <a:pPr defTabSz="668338">
              <a:buFontTx/>
              <a:buChar char="•"/>
            </a:pPr>
            <a:r>
              <a:rPr lang="en-US" sz="500">
                <a:latin typeface="Calibri" pitchFamily="34" charset="0"/>
              </a:rPr>
              <a:t> 12 Mbps (1998)</a:t>
            </a:r>
          </a:p>
        </p:txBody>
      </p:sp>
      <p:sp>
        <p:nvSpPr>
          <p:cNvPr id="104490" name="TextBox 6"/>
          <p:cNvSpPr txBox="1">
            <a:spLocks noChangeArrowheads="1"/>
          </p:cNvSpPr>
          <p:nvPr/>
        </p:nvSpPr>
        <p:spPr bwMode="auto">
          <a:xfrm>
            <a:off x="5192713" y="914400"/>
            <a:ext cx="404812"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LAN</a:t>
            </a:r>
          </a:p>
        </p:txBody>
      </p:sp>
      <p:sp>
        <p:nvSpPr>
          <p:cNvPr id="104491" name="TextBox 7"/>
          <p:cNvSpPr txBox="1">
            <a:spLocks noChangeArrowheads="1"/>
          </p:cNvSpPr>
          <p:nvPr/>
        </p:nvSpPr>
        <p:spPr bwMode="auto">
          <a:xfrm>
            <a:off x="5794375" y="914400"/>
            <a:ext cx="608013"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Mobile</a:t>
            </a:r>
          </a:p>
        </p:txBody>
      </p:sp>
      <p:sp>
        <p:nvSpPr>
          <p:cNvPr id="104492" name="TextBox 39"/>
          <p:cNvSpPr txBox="1">
            <a:spLocks noChangeArrowheads="1"/>
          </p:cNvSpPr>
          <p:nvPr/>
        </p:nvSpPr>
        <p:spPr bwMode="auto">
          <a:xfrm>
            <a:off x="3800475" y="4408488"/>
            <a:ext cx="1095375" cy="265112"/>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www browser &amp; HTML </a:t>
            </a:r>
          </a:p>
          <a:p>
            <a:pPr algn="ctr" defTabSz="668338"/>
            <a:r>
              <a:rPr lang="en-US" sz="500">
                <a:latin typeface="Calibri" pitchFamily="34" charset="0"/>
              </a:rPr>
              <a:t>(Berners-Lee 1991)</a:t>
            </a:r>
          </a:p>
        </p:txBody>
      </p:sp>
      <p:sp>
        <p:nvSpPr>
          <p:cNvPr id="104493" name="TextBox 20"/>
          <p:cNvSpPr txBox="1">
            <a:spLocks noChangeArrowheads="1"/>
          </p:cNvSpPr>
          <p:nvPr/>
        </p:nvSpPr>
        <p:spPr bwMode="auto">
          <a:xfrm>
            <a:off x="4030663" y="3810000"/>
            <a:ext cx="5445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 1.0 </a:t>
            </a:r>
            <a:r>
              <a:rPr lang="en-US" sz="500">
                <a:latin typeface="Calibri" pitchFamily="34" charset="0"/>
              </a:rPr>
              <a:t>(1995)</a:t>
            </a:r>
          </a:p>
        </p:txBody>
      </p:sp>
      <p:sp>
        <p:nvSpPr>
          <p:cNvPr id="104494" name="TextBox 20"/>
          <p:cNvSpPr txBox="1">
            <a:spLocks noChangeArrowheads="1"/>
          </p:cNvSpPr>
          <p:nvPr/>
        </p:nvSpPr>
        <p:spPr bwMode="auto">
          <a:xfrm>
            <a:off x="3711575" y="3973513"/>
            <a:ext cx="115411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Netscape Navigator  </a:t>
            </a:r>
            <a:r>
              <a:rPr lang="en-US" sz="500">
                <a:latin typeface="Calibri" pitchFamily="34" charset="0"/>
              </a:rPr>
              <a:t>(1994)</a:t>
            </a:r>
          </a:p>
        </p:txBody>
      </p:sp>
      <p:sp>
        <p:nvSpPr>
          <p:cNvPr id="104495" name="TextBox 20"/>
          <p:cNvSpPr txBox="1">
            <a:spLocks noChangeArrowheads="1"/>
          </p:cNvSpPr>
          <p:nvPr/>
        </p:nvSpPr>
        <p:spPr bwMode="auto">
          <a:xfrm>
            <a:off x="3863975" y="4191000"/>
            <a:ext cx="8636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NCSA Mosaic </a:t>
            </a:r>
            <a:r>
              <a:rPr lang="en-US" sz="500">
                <a:latin typeface="Calibri" pitchFamily="34" charset="0"/>
              </a:rPr>
              <a:t>(1993)</a:t>
            </a:r>
          </a:p>
        </p:txBody>
      </p:sp>
      <p:sp>
        <p:nvSpPr>
          <p:cNvPr id="104496" name="TextBox 6"/>
          <p:cNvSpPr txBox="1">
            <a:spLocks noChangeArrowheads="1"/>
          </p:cNvSpPr>
          <p:nvPr/>
        </p:nvSpPr>
        <p:spPr bwMode="auto">
          <a:xfrm>
            <a:off x="3933825" y="898525"/>
            <a:ext cx="957263" cy="355600"/>
          </a:xfrm>
          <a:prstGeom prst="rect">
            <a:avLst/>
          </a:prstGeom>
          <a:noFill/>
          <a:ln w="9525">
            <a:noFill/>
            <a:miter lim="800000"/>
            <a:headEnd/>
            <a:tailEnd/>
          </a:ln>
        </p:spPr>
        <p:txBody>
          <a:bodyPr wrap="none" lIns="66807" tIns="33403" rIns="66807" bIns="33403">
            <a:spAutoFit/>
          </a:bodyPr>
          <a:lstStyle/>
          <a:p>
            <a:pPr defTabSz="668338"/>
            <a:r>
              <a:rPr lang="en-US" sz="1900" b="1">
                <a:latin typeface="Calibri" pitchFamily="34" charset="0"/>
              </a:rPr>
              <a:t>Internet</a:t>
            </a:r>
          </a:p>
        </p:txBody>
      </p:sp>
      <p:sp>
        <p:nvSpPr>
          <p:cNvPr id="104497" name="TextBox 30"/>
          <p:cNvSpPr txBox="1">
            <a:spLocks noChangeArrowheads="1"/>
          </p:cNvSpPr>
          <p:nvPr/>
        </p:nvSpPr>
        <p:spPr bwMode="auto">
          <a:xfrm>
            <a:off x="3887788" y="5854700"/>
            <a:ext cx="8191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IETF formed </a:t>
            </a:r>
            <a:r>
              <a:rPr lang="en-US" sz="500">
                <a:latin typeface="Calibri" pitchFamily="34" charset="0"/>
              </a:rPr>
              <a:t>(1986)</a:t>
            </a:r>
          </a:p>
        </p:txBody>
      </p:sp>
      <p:sp>
        <p:nvSpPr>
          <p:cNvPr id="104498" name="TextBox 7"/>
          <p:cNvSpPr txBox="1">
            <a:spLocks noChangeArrowheads="1"/>
          </p:cNvSpPr>
          <p:nvPr/>
        </p:nvSpPr>
        <p:spPr bwMode="auto">
          <a:xfrm>
            <a:off x="6883400" y="925513"/>
            <a:ext cx="7096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Wireless</a:t>
            </a:r>
          </a:p>
        </p:txBody>
      </p:sp>
      <p:sp>
        <p:nvSpPr>
          <p:cNvPr id="104499" name="TextBox 67"/>
          <p:cNvSpPr txBox="1">
            <a:spLocks noChangeArrowheads="1"/>
          </p:cNvSpPr>
          <p:nvPr/>
        </p:nvSpPr>
        <p:spPr bwMode="auto">
          <a:xfrm>
            <a:off x="1371600" y="1252538"/>
            <a:ext cx="765175"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Light Peak  10G</a:t>
            </a:r>
          </a:p>
        </p:txBody>
      </p:sp>
      <p:sp>
        <p:nvSpPr>
          <p:cNvPr id="104500" name="TextBox 31"/>
          <p:cNvSpPr txBox="1">
            <a:spLocks noChangeArrowheads="1"/>
          </p:cNvSpPr>
          <p:nvPr/>
        </p:nvSpPr>
        <p:spPr bwMode="auto">
          <a:xfrm>
            <a:off x="2879725" y="2085975"/>
            <a:ext cx="7286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80GB – $35.99</a:t>
            </a:r>
          </a:p>
        </p:txBody>
      </p:sp>
      <p:cxnSp>
        <p:nvCxnSpPr>
          <p:cNvPr id="3" name="Straight Connector 24"/>
          <p:cNvCxnSpPr/>
          <p:nvPr/>
        </p:nvCxnSpPr>
        <p:spPr>
          <a:xfrm>
            <a:off x="228600" y="22860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24"/>
          <p:cNvCxnSpPr/>
          <p:nvPr/>
        </p:nvCxnSpPr>
        <p:spPr>
          <a:xfrm>
            <a:off x="228600" y="4772025"/>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24"/>
          <p:cNvCxnSpPr/>
          <p:nvPr/>
        </p:nvCxnSpPr>
        <p:spPr>
          <a:xfrm>
            <a:off x="381000" y="5715000"/>
            <a:ext cx="8682038" cy="0"/>
          </a:xfrm>
          <a:prstGeom prst="line">
            <a:avLst/>
          </a:prstGeom>
        </p:spPr>
        <p:style>
          <a:lnRef idx="1">
            <a:schemeClr val="accent1"/>
          </a:lnRef>
          <a:fillRef idx="0">
            <a:schemeClr val="accent1"/>
          </a:fillRef>
          <a:effectRef idx="0">
            <a:schemeClr val="accent1"/>
          </a:effectRef>
          <a:fontRef idx="minor">
            <a:schemeClr val="tx1"/>
          </a:fontRef>
        </p:style>
      </p:cxnSp>
      <p:sp>
        <p:nvSpPr>
          <p:cNvPr id="104504" name="TextBox 50"/>
          <p:cNvSpPr txBox="1">
            <a:spLocks noChangeArrowheads="1"/>
          </p:cNvSpPr>
          <p:nvPr/>
        </p:nvSpPr>
        <p:spPr bwMode="auto">
          <a:xfrm>
            <a:off x="1381125" y="4429125"/>
            <a:ext cx="84772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 </a:t>
            </a:r>
            <a:r>
              <a:rPr lang="en-US" sz="500">
                <a:latin typeface="Calibri" pitchFamily="34" charset="0"/>
              </a:rPr>
              <a:t>(400)- 1995</a:t>
            </a:r>
          </a:p>
        </p:txBody>
      </p:sp>
      <p:sp>
        <p:nvSpPr>
          <p:cNvPr id="104505" name="TextBox 50"/>
          <p:cNvSpPr txBox="1">
            <a:spLocks noChangeArrowheads="1"/>
          </p:cNvSpPr>
          <p:nvPr/>
        </p:nvSpPr>
        <p:spPr bwMode="auto">
          <a:xfrm>
            <a:off x="1357313" y="3552825"/>
            <a:ext cx="89693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1394a </a:t>
            </a:r>
            <a:r>
              <a:rPr lang="en-US" sz="500">
                <a:latin typeface="Calibri" pitchFamily="34" charset="0"/>
              </a:rPr>
              <a:t>(400)- 2000</a:t>
            </a:r>
          </a:p>
        </p:txBody>
      </p:sp>
      <p:sp>
        <p:nvSpPr>
          <p:cNvPr id="104506" name="TextBox 50"/>
          <p:cNvSpPr txBox="1">
            <a:spLocks noChangeArrowheads="1"/>
          </p:cNvSpPr>
          <p:nvPr/>
        </p:nvSpPr>
        <p:spPr bwMode="auto">
          <a:xfrm>
            <a:off x="1357313" y="3429000"/>
            <a:ext cx="9017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1394b </a:t>
            </a:r>
            <a:r>
              <a:rPr lang="en-US" sz="500">
                <a:latin typeface="Calibri" pitchFamily="34" charset="0"/>
              </a:rPr>
              <a:t>(800)- 2002</a:t>
            </a:r>
          </a:p>
        </p:txBody>
      </p:sp>
      <p:sp>
        <p:nvSpPr>
          <p:cNvPr id="104507" name="TextBox 50"/>
          <p:cNvSpPr txBox="1">
            <a:spLocks noChangeArrowheads="1"/>
          </p:cNvSpPr>
          <p:nvPr/>
        </p:nvSpPr>
        <p:spPr bwMode="auto">
          <a:xfrm>
            <a:off x="1365250" y="2557463"/>
            <a:ext cx="110013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1394-2008 </a:t>
            </a:r>
            <a:r>
              <a:rPr lang="en-US" sz="500">
                <a:latin typeface="Calibri" pitchFamily="34" charset="0"/>
              </a:rPr>
              <a:t>(1600-3200)</a:t>
            </a:r>
          </a:p>
        </p:txBody>
      </p:sp>
      <p:sp>
        <p:nvSpPr>
          <p:cNvPr id="104508" name="TextBox 20"/>
          <p:cNvSpPr txBox="1">
            <a:spLocks noChangeArrowheads="1"/>
          </p:cNvSpPr>
          <p:nvPr/>
        </p:nvSpPr>
        <p:spPr bwMode="auto">
          <a:xfrm>
            <a:off x="2262188" y="3771900"/>
            <a:ext cx="81438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98 </a:t>
            </a:r>
            <a:r>
              <a:rPr lang="en-US" sz="500">
                <a:latin typeface="Calibri" pitchFamily="34" charset="0"/>
              </a:rPr>
              <a:t>-1998</a:t>
            </a:r>
          </a:p>
        </p:txBody>
      </p:sp>
      <p:sp>
        <p:nvSpPr>
          <p:cNvPr id="104509" name="TextBox 20"/>
          <p:cNvSpPr txBox="1">
            <a:spLocks noChangeArrowheads="1"/>
          </p:cNvSpPr>
          <p:nvPr/>
        </p:nvSpPr>
        <p:spPr bwMode="auto">
          <a:xfrm>
            <a:off x="2262188" y="3971925"/>
            <a:ext cx="81438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95 </a:t>
            </a:r>
            <a:r>
              <a:rPr lang="en-US" sz="500">
                <a:latin typeface="Calibri" pitchFamily="34" charset="0"/>
              </a:rPr>
              <a:t>-1995</a:t>
            </a:r>
          </a:p>
        </p:txBody>
      </p:sp>
      <p:cxnSp>
        <p:nvCxnSpPr>
          <p:cNvPr id="6" name="Straight Connector 24"/>
          <p:cNvCxnSpPr/>
          <p:nvPr/>
        </p:nvCxnSpPr>
        <p:spPr>
          <a:xfrm>
            <a:off x="457200" y="15240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4511" name="TextBox 30"/>
          <p:cNvSpPr txBox="1">
            <a:spLocks noChangeArrowheads="1"/>
          </p:cNvSpPr>
          <p:nvPr/>
        </p:nvSpPr>
        <p:spPr bwMode="auto">
          <a:xfrm>
            <a:off x="3905250" y="6235700"/>
            <a:ext cx="8572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TCP RFC 761 </a:t>
            </a:r>
            <a:r>
              <a:rPr lang="en-US" sz="600">
                <a:latin typeface="Calibri" pitchFamily="34" charset="0"/>
              </a:rPr>
              <a:t>- 1980</a:t>
            </a:r>
          </a:p>
        </p:txBody>
      </p:sp>
      <p:sp>
        <p:nvSpPr>
          <p:cNvPr id="104512" name="TextBox 30"/>
          <p:cNvSpPr txBox="1">
            <a:spLocks noChangeArrowheads="1"/>
          </p:cNvSpPr>
          <p:nvPr/>
        </p:nvSpPr>
        <p:spPr bwMode="auto">
          <a:xfrm>
            <a:off x="3905250" y="6343650"/>
            <a:ext cx="84613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IP    RFC 760 </a:t>
            </a:r>
            <a:r>
              <a:rPr lang="en-US" sz="600">
                <a:latin typeface="Calibri" pitchFamily="34" charset="0"/>
              </a:rPr>
              <a:t>- 1980</a:t>
            </a:r>
          </a:p>
        </p:txBody>
      </p:sp>
      <p:sp>
        <p:nvSpPr>
          <p:cNvPr id="104513" name="TextBox 30"/>
          <p:cNvSpPr txBox="1">
            <a:spLocks noChangeArrowheads="1"/>
          </p:cNvSpPr>
          <p:nvPr/>
        </p:nvSpPr>
        <p:spPr bwMode="auto">
          <a:xfrm>
            <a:off x="3879850" y="6126163"/>
            <a:ext cx="88106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UDP RFC 768 </a:t>
            </a:r>
            <a:r>
              <a:rPr lang="en-US" sz="600">
                <a:latin typeface="Calibri" pitchFamily="34" charset="0"/>
              </a:rPr>
              <a:t>- 1980</a:t>
            </a:r>
          </a:p>
        </p:txBody>
      </p:sp>
      <p:sp>
        <p:nvSpPr>
          <p:cNvPr id="104514" name="AutoShape 66"/>
          <p:cNvSpPr>
            <a:spLocks noChangeArrowheads="1"/>
          </p:cNvSpPr>
          <p:nvPr/>
        </p:nvSpPr>
        <p:spPr bwMode="auto">
          <a:xfrm>
            <a:off x="5722938" y="4903788"/>
            <a:ext cx="3357562" cy="563562"/>
          </a:xfrm>
          <a:prstGeom prst="wedgeRectCallout">
            <a:avLst>
              <a:gd name="adj1" fmla="val -79833"/>
              <a:gd name="adj2" fmla="val 137324"/>
            </a:avLst>
          </a:prstGeom>
          <a:solidFill>
            <a:schemeClr val="bg1"/>
          </a:solidFill>
          <a:ln w="12700">
            <a:solidFill>
              <a:schemeClr val="tx1"/>
            </a:solidFill>
            <a:miter lim="800000"/>
            <a:headEnd type="none" w="sm" len="sm"/>
            <a:tailEnd type="none" w="sm" len="sm"/>
          </a:ln>
          <a:effectLst/>
        </p:spPr>
        <p:txBody>
          <a:bodyPr/>
          <a:lstStyle/>
          <a:p>
            <a:r>
              <a:rPr lang="en-US" sz="2400"/>
              <a:t>IETF formed (1986)</a:t>
            </a:r>
          </a:p>
        </p:txBody>
      </p:sp>
      <p:sp>
        <p:nvSpPr>
          <p:cNvPr id="104515" name="AutoShape 67"/>
          <p:cNvSpPr>
            <a:spLocks noChangeArrowheads="1"/>
          </p:cNvSpPr>
          <p:nvPr/>
        </p:nvSpPr>
        <p:spPr bwMode="auto">
          <a:xfrm>
            <a:off x="5340350" y="3330575"/>
            <a:ext cx="3556000" cy="563563"/>
          </a:xfrm>
          <a:prstGeom prst="wedgeRectCallout">
            <a:avLst>
              <a:gd name="adj1" fmla="val -62634"/>
              <a:gd name="adj2" fmla="val 120421"/>
            </a:avLst>
          </a:prstGeom>
          <a:solidFill>
            <a:schemeClr val="bg1"/>
          </a:solidFill>
          <a:ln w="12700">
            <a:solidFill>
              <a:schemeClr val="tx1"/>
            </a:solidFill>
            <a:miter lim="800000"/>
            <a:headEnd type="none" w="sm" len="sm"/>
            <a:tailEnd type="none" w="sm" len="sm"/>
          </a:ln>
          <a:effectLst/>
        </p:spPr>
        <p:txBody>
          <a:bodyPr/>
          <a:lstStyle/>
          <a:p>
            <a:r>
              <a:rPr lang="en-US" sz="2800"/>
              <a:t>NCSA Mosaic (1993)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85800" y="685800"/>
            <a:ext cx="7924800" cy="1066800"/>
          </a:xfrm>
        </p:spPr>
        <p:txBody>
          <a:bodyPr/>
          <a:lstStyle/>
          <a:p>
            <a:r>
              <a:rPr lang="en-US" smtClean="0"/>
              <a:t>Congratulations on 20 years of perseverance</a:t>
            </a:r>
          </a:p>
        </p:txBody>
      </p:sp>
      <p:sp>
        <p:nvSpPr>
          <p:cNvPr id="22530" name="Date Placeholder 3"/>
          <p:cNvSpPr>
            <a:spLocks noGrp="1"/>
          </p:cNvSpPr>
          <p:nvPr>
            <p:ph type="dt" sz="quarter" idx="10"/>
          </p:nvPr>
        </p:nvSpPr>
        <p:spPr>
          <a:noFill/>
          <a:ln>
            <a:miter lim="800000"/>
            <a:headEnd/>
            <a:tailEnd/>
          </a:ln>
        </p:spPr>
        <p:txBody>
          <a:bodyPr/>
          <a:lstStyle/>
          <a:p>
            <a:r>
              <a:rPr lang="en-US"/>
              <a:t>September 2010</a:t>
            </a:r>
          </a:p>
        </p:txBody>
      </p:sp>
      <p:sp>
        <p:nvSpPr>
          <p:cNvPr id="22531"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22532" name="Slide Number Placeholder 5"/>
          <p:cNvSpPr>
            <a:spLocks noGrp="1"/>
          </p:cNvSpPr>
          <p:nvPr>
            <p:ph type="sldNum" sz="quarter" idx="12"/>
          </p:nvPr>
        </p:nvSpPr>
        <p:spPr>
          <a:noFill/>
          <a:ln>
            <a:miter lim="800000"/>
            <a:headEnd/>
            <a:tailEnd/>
          </a:ln>
        </p:spPr>
        <p:txBody>
          <a:bodyPr/>
          <a:lstStyle/>
          <a:p>
            <a:r>
              <a:rPr lang="en-US" smtClean="0"/>
              <a:t>Slide </a:t>
            </a:r>
            <a:fld id="{36465985-DB3D-43C2-BB63-AE4DCE912B3C}" type="slidenum">
              <a:rPr lang="en-US" smtClean="0"/>
              <a:pPr/>
              <a:t>4</a:t>
            </a:fld>
            <a:endParaRPr lang="en-US" smtClean="0"/>
          </a:p>
        </p:txBody>
      </p:sp>
      <p:pic>
        <p:nvPicPr>
          <p:cNvPr id="22533" name="Content Placeholder 10"/>
          <p:cNvPicPr>
            <a:picLocks noGrp="1" noChangeAspect="1"/>
          </p:cNvPicPr>
          <p:nvPr>
            <p:ph idx="1"/>
          </p:nvPr>
        </p:nvPicPr>
        <p:blipFill>
          <a:blip r:embed="rId3"/>
          <a:srcRect/>
          <a:stretch>
            <a:fillRect/>
          </a:stretch>
        </p:blipFill>
        <p:spPr>
          <a:xfrm>
            <a:off x="0" y="1958975"/>
            <a:ext cx="9144000" cy="4159250"/>
          </a:xfrm>
        </p:spPr>
      </p:pic>
      <p:pic>
        <p:nvPicPr>
          <p:cNvPr id="22534" name="Picture 4" descr="ieee802-11-logo"/>
          <p:cNvPicPr>
            <a:picLocks noChangeAspect="1" noChangeArrowheads="1"/>
          </p:cNvPicPr>
          <p:nvPr/>
        </p:nvPicPr>
        <p:blipFill>
          <a:blip r:embed="rId4"/>
          <a:srcRect/>
          <a:stretch>
            <a:fillRect/>
          </a:stretch>
        </p:blipFill>
        <p:spPr bwMode="auto">
          <a:xfrm>
            <a:off x="7010400" y="5181600"/>
            <a:ext cx="1752600" cy="922338"/>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6575"/>
            <a:ext cx="8231188" cy="373063"/>
          </a:xfrm>
        </p:spPr>
        <p:txBody>
          <a:bodyPr lIns="66807" tIns="33403" rIns="66807" bIns="33403"/>
          <a:lstStyle/>
          <a:p>
            <a:r>
              <a:rPr lang="en-US" sz="1900" smtClean="0"/>
              <a:t>20 year Technology Perspective</a:t>
            </a:r>
          </a:p>
        </p:txBody>
      </p:sp>
      <p:sp>
        <p:nvSpPr>
          <p:cNvPr id="105475" name="TextBox 3"/>
          <p:cNvSpPr txBox="1">
            <a:spLocks noChangeArrowheads="1"/>
          </p:cNvSpPr>
          <p:nvPr/>
        </p:nvSpPr>
        <p:spPr bwMode="auto">
          <a:xfrm>
            <a:off x="457200" y="914400"/>
            <a:ext cx="412750"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CPU</a:t>
            </a:r>
          </a:p>
        </p:txBody>
      </p:sp>
      <p:sp>
        <p:nvSpPr>
          <p:cNvPr id="105476" name="TextBox 4"/>
          <p:cNvSpPr txBox="1">
            <a:spLocks noChangeArrowheads="1"/>
          </p:cNvSpPr>
          <p:nvPr/>
        </p:nvSpPr>
        <p:spPr bwMode="auto">
          <a:xfrm>
            <a:off x="1371600" y="925513"/>
            <a:ext cx="7350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Bus Tech</a:t>
            </a:r>
          </a:p>
        </p:txBody>
      </p:sp>
      <p:sp>
        <p:nvSpPr>
          <p:cNvPr id="105477" name="TextBox 5"/>
          <p:cNvSpPr txBox="1">
            <a:spLocks noChangeArrowheads="1"/>
          </p:cNvSpPr>
          <p:nvPr/>
        </p:nvSpPr>
        <p:spPr bwMode="auto">
          <a:xfrm>
            <a:off x="2444750" y="914400"/>
            <a:ext cx="319088"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OS</a:t>
            </a:r>
          </a:p>
        </p:txBody>
      </p:sp>
      <p:sp>
        <p:nvSpPr>
          <p:cNvPr id="105478" name="TextBox 8"/>
          <p:cNvSpPr txBox="1">
            <a:spLocks noChangeArrowheads="1"/>
          </p:cNvSpPr>
          <p:nvPr/>
        </p:nvSpPr>
        <p:spPr bwMode="auto">
          <a:xfrm>
            <a:off x="2916238" y="914400"/>
            <a:ext cx="649287"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Storage</a:t>
            </a:r>
          </a:p>
        </p:txBody>
      </p:sp>
      <p:sp>
        <p:nvSpPr>
          <p:cNvPr id="105479" name="TextBox 12"/>
          <p:cNvSpPr txBox="1">
            <a:spLocks noChangeArrowheads="1"/>
          </p:cNvSpPr>
          <p:nvPr/>
        </p:nvSpPr>
        <p:spPr bwMode="auto">
          <a:xfrm>
            <a:off x="8001000" y="871538"/>
            <a:ext cx="876300"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SDOs/SSOs</a:t>
            </a:r>
          </a:p>
        </p:txBody>
      </p:sp>
      <p:sp>
        <p:nvSpPr>
          <p:cNvPr id="105480" name="TextBox 19"/>
          <p:cNvSpPr txBox="1">
            <a:spLocks noChangeArrowheads="1"/>
          </p:cNvSpPr>
          <p:nvPr/>
        </p:nvSpPr>
        <p:spPr bwMode="auto">
          <a:xfrm>
            <a:off x="2287588" y="2514600"/>
            <a:ext cx="850900" cy="80010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7</a:t>
            </a:r>
          </a:p>
          <a:p>
            <a:pPr defTabSz="668338"/>
            <a:r>
              <a:rPr lang="en-US" sz="800">
                <a:latin typeface="Calibri" pitchFamily="34" charset="0"/>
              </a:rPr>
              <a:t>OS X</a:t>
            </a:r>
          </a:p>
          <a:p>
            <a:pPr defTabSz="668338"/>
            <a:r>
              <a:rPr lang="en-US" sz="800">
                <a:latin typeface="Calibri" pitchFamily="34" charset="0"/>
              </a:rPr>
              <a:t>Vista </a:t>
            </a:r>
            <a:r>
              <a:rPr lang="en-US" sz="500">
                <a:latin typeface="Calibri" pitchFamily="34" charset="0"/>
              </a:rPr>
              <a:t>-2007</a:t>
            </a:r>
          </a:p>
          <a:p>
            <a:pPr defTabSz="668338"/>
            <a:r>
              <a:rPr lang="en-US" sz="800">
                <a:latin typeface="Calibri" pitchFamily="34" charset="0"/>
              </a:rPr>
              <a:t>Win XP </a:t>
            </a:r>
            <a:r>
              <a:rPr lang="en-US" sz="500">
                <a:latin typeface="Calibri" pitchFamily="34" charset="0"/>
              </a:rPr>
              <a:t>- 2001</a:t>
            </a:r>
          </a:p>
          <a:p>
            <a:pPr defTabSz="668338"/>
            <a:r>
              <a:rPr lang="en-US" sz="800">
                <a:latin typeface="Calibri" pitchFamily="34" charset="0"/>
              </a:rPr>
              <a:t>Windows Me </a:t>
            </a:r>
            <a:r>
              <a:rPr lang="en-US" sz="500">
                <a:latin typeface="Calibri" pitchFamily="34" charset="0"/>
              </a:rPr>
              <a:t>-2000</a:t>
            </a:r>
          </a:p>
          <a:p>
            <a:pPr defTabSz="668338"/>
            <a:r>
              <a:rPr lang="en-US" sz="800">
                <a:latin typeface="Calibri" pitchFamily="34" charset="0"/>
              </a:rPr>
              <a:t>Win 2000 </a:t>
            </a:r>
            <a:r>
              <a:rPr lang="en-US" sz="500">
                <a:latin typeface="Calibri" pitchFamily="34" charset="0"/>
              </a:rPr>
              <a:t>-2000</a:t>
            </a:r>
          </a:p>
        </p:txBody>
      </p:sp>
      <p:sp>
        <p:nvSpPr>
          <p:cNvPr id="105481" name="TextBox 20"/>
          <p:cNvSpPr txBox="1">
            <a:spLocks noChangeArrowheads="1"/>
          </p:cNvSpPr>
          <p:nvPr/>
        </p:nvSpPr>
        <p:spPr bwMode="auto">
          <a:xfrm>
            <a:off x="2239963" y="5257800"/>
            <a:ext cx="6715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3.0</a:t>
            </a:r>
          </a:p>
        </p:txBody>
      </p:sp>
      <p:sp>
        <p:nvSpPr>
          <p:cNvPr id="105482" name="TextBox 21"/>
          <p:cNvSpPr txBox="1">
            <a:spLocks noChangeArrowheads="1"/>
          </p:cNvSpPr>
          <p:nvPr/>
        </p:nvSpPr>
        <p:spPr bwMode="auto">
          <a:xfrm>
            <a:off x="1381125" y="4086225"/>
            <a:ext cx="681038" cy="3873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USB 1.0 spec </a:t>
            </a:r>
          </a:p>
          <a:p>
            <a:pPr defTabSz="668338">
              <a:buFontTx/>
              <a:buChar char="•"/>
            </a:pPr>
            <a:r>
              <a:rPr lang="en-US" sz="500">
                <a:latin typeface="Calibri" pitchFamily="34" charset="0"/>
              </a:rPr>
              <a:t> 1.5 Mbps (1996)</a:t>
            </a:r>
          </a:p>
          <a:p>
            <a:pPr defTabSz="668338"/>
            <a:r>
              <a:rPr lang="en-US" sz="800">
                <a:latin typeface="Calibri" pitchFamily="34" charset="0"/>
              </a:rPr>
              <a:t>VESA bus</a:t>
            </a:r>
          </a:p>
        </p:txBody>
      </p:sp>
      <p:sp>
        <p:nvSpPr>
          <p:cNvPr id="105483" name="TextBox 22"/>
          <p:cNvSpPr txBox="1">
            <a:spLocks noChangeArrowheads="1"/>
          </p:cNvSpPr>
          <p:nvPr/>
        </p:nvSpPr>
        <p:spPr bwMode="auto">
          <a:xfrm>
            <a:off x="457200" y="2438400"/>
            <a:ext cx="81438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i7-965, </a:t>
            </a:r>
            <a:r>
              <a:rPr lang="en-US" sz="500">
                <a:latin typeface="Calibri" pitchFamily="34" charset="0"/>
              </a:rPr>
              <a:t>4 core,3.2 GHz</a:t>
            </a:r>
          </a:p>
          <a:p>
            <a:pPr defTabSz="668338"/>
            <a:r>
              <a:rPr lang="en-US" sz="500">
                <a:latin typeface="Calibri" pitchFamily="34" charset="0"/>
              </a:rPr>
              <a:t>, 731MX</a:t>
            </a:r>
          </a:p>
        </p:txBody>
      </p:sp>
      <p:sp>
        <p:nvSpPr>
          <p:cNvPr id="105484" name="TextBox 23"/>
          <p:cNvSpPr txBox="1">
            <a:spLocks noChangeArrowheads="1"/>
          </p:cNvSpPr>
          <p:nvPr/>
        </p:nvSpPr>
        <p:spPr bwMode="auto">
          <a:xfrm>
            <a:off x="457200" y="4800600"/>
            <a:ext cx="3873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68040</a:t>
            </a:r>
          </a:p>
        </p:txBody>
      </p:sp>
      <p:cxnSp>
        <p:nvCxnSpPr>
          <p:cNvPr id="25" name="Straight Connector 24"/>
          <p:cNvCxnSpPr/>
          <p:nvPr/>
        </p:nvCxnSpPr>
        <p:spPr>
          <a:xfrm>
            <a:off x="142875" y="3686175"/>
            <a:ext cx="8915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5486" name="TextBox 26"/>
          <p:cNvSpPr txBox="1">
            <a:spLocks noChangeArrowheads="1"/>
          </p:cNvSpPr>
          <p:nvPr/>
        </p:nvSpPr>
        <p:spPr bwMode="auto">
          <a:xfrm>
            <a:off x="3006725" y="1295400"/>
            <a:ext cx="5016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Blu-ray 2</a:t>
            </a:r>
          </a:p>
        </p:txBody>
      </p:sp>
      <p:sp>
        <p:nvSpPr>
          <p:cNvPr id="105487" name="TextBox 27"/>
          <p:cNvSpPr txBox="1">
            <a:spLocks noChangeArrowheads="1"/>
          </p:cNvSpPr>
          <p:nvPr/>
        </p:nvSpPr>
        <p:spPr bwMode="auto">
          <a:xfrm>
            <a:off x="2952750" y="2830513"/>
            <a:ext cx="635000"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Blu-ray -</a:t>
            </a:r>
            <a:r>
              <a:rPr lang="en-US" sz="600">
                <a:latin typeface="Calibri" pitchFamily="34" charset="0"/>
              </a:rPr>
              <a:t>2006</a:t>
            </a:r>
          </a:p>
        </p:txBody>
      </p:sp>
      <p:sp>
        <p:nvSpPr>
          <p:cNvPr id="105488" name="TextBox 29"/>
          <p:cNvSpPr txBox="1">
            <a:spLocks noChangeArrowheads="1"/>
          </p:cNvSpPr>
          <p:nvPr/>
        </p:nvSpPr>
        <p:spPr bwMode="auto">
          <a:xfrm>
            <a:off x="2954338" y="5791200"/>
            <a:ext cx="785812" cy="769938"/>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2.5” HDD</a:t>
            </a:r>
          </a:p>
          <a:p>
            <a:pPr defTabSz="668338"/>
            <a:r>
              <a:rPr lang="en-US" sz="800">
                <a:latin typeface="Calibri" pitchFamily="34" charset="0"/>
              </a:rPr>
              <a:t>CD-Rom</a:t>
            </a:r>
          </a:p>
          <a:p>
            <a:pPr defTabSz="668338"/>
            <a:r>
              <a:rPr lang="en-US" sz="800">
                <a:latin typeface="Calibri" pitchFamily="34" charset="0"/>
              </a:rPr>
              <a:t>3.5” Floppy </a:t>
            </a:r>
            <a:r>
              <a:rPr lang="en-US" sz="500">
                <a:latin typeface="Calibri" pitchFamily="34" charset="0"/>
              </a:rPr>
              <a:t>- 1980</a:t>
            </a:r>
          </a:p>
          <a:p>
            <a:pPr defTabSz="668338"/>
            <a:endParaRPr lang="en-US" sz="800">
              <a:latin typeface="Calibri" pitchFamily="34" charset="0"/>
            </a:endParaRPr>
          </a:p>
          <a:p>
            <a:pPr defTabSz="668338"/>
            <a:endParaRPr lang="en-US" sz="600">
              <a:latin typeface="Calibri" pitchFamily="34" charset="0"/>
            </a:endParaRPr>
          </a:p>
          <a:p>
            <a:pPr defTabSz="668338"/>
            <a:endParaRPr lang="en-US" sz="800">
              <a:latin typeface="Calibri" pitchFamily="34" charset="0"/>
            </a:endParaRPr>
          </a:p>
        </p:txBody>
      </p:sp>
      <p:sp>
        <p:nvSpPr>
          <p:cNvPr id="105489" name="TextBox 31"/>
          <p:cNvSpPr txBox="1">
            <a:spLocks noChangeArrowheads="1"/>
          </p:cNvSpPr>
          <p:nvPr/>
        </p:nvSpPr>
        <p:spPr bwMode="auto">
          <a:xfrm>
            <a:off x="3105150" y="3973513"/>
            <a:ext cx="51276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DVD </a:t>
            </a:r>
            <a:r>
              <a:rPr lang="en-US" sz="600">
                <a:latin typeface="Calibri" pitchFamily="34" charset="0"/>
              </a:rPr>
              <a:t>-1996</a:t>
            </a:r>
          </a:p>
        </p:txBody>
      </p:sp>
      <p:sp>
        <p:nvSpPr>
          <p:cNvPr id="105490" name="TextBox 35"/>
          <p:cNvSpPr txBox="1">
            <a:spLocks noChangeArrowheads="1"/>
          </p:cNvSpPr>
          <p:nvPr/>
        </p:nvSpPr>
        <p:spPr bwMode="auto">
          <a:xfrm>
            <a:off x="1371600" y="2339975"/>
            <a:ext cx="84613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SATA 3 spec </a:t>
            </a:r>
            <a:r>
              <a:rPr lang="en-US" sz="500">
                <a:latin typeface="Calibri" pitchFamily="34" charset="0"/>
              </a:rPr>
              <a:t>(2008)</a:t>
            </a:r>
          </a:p>
          <a:p>
            <a:pPr defTabSz="668338"/>
            <a:r>
              <a:rPr lang="en-US" sz="800">
                <a:latin typeface="Calibri" pitchFamily="34" charset="0"/>
              </a:rPr>
              <a:t>USB 3.0 spec </a:t>
            </a:r>
            <a:r>
              <a:rPr lang="en-US" sz="500">
                <a:latin typeface="Calibri" pitchFamily="34" charset="0"/>
              </a:rPr>
              <a:t>(2008)</a:t>
            </a:r>
          </a:p>
        </p:txBody>
      </p:sp>
      <p:sp>
        <p:nvSpPr>
          <p:cNvPr id="105491" name="TextBox 36"/>
          <p:cNvSpPr txBox="1">
            <a:spLocks noChangeArrowheads="1"/>
          </p:cNvSpPr>
          <p:nvPr/>
        </p:nvSpPr>
        <p:spPr bwMode="auto">
          <a:xfrm>
            <a:off x="1371600" y="2938463"/>
            <a:ext cx="738188" cy="509587"/>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Bus </a:t>
            </a:r>
            <a:r>
              <a:rPr lang="en-US" sz="500">
                <a:latin typeface="Calibri" pitchFamily="34" charset="0"/>
              </a:rPr>
              <a:t>(2002)</a:t>
            </a:r>
          </a:p>
          <a:p>
            <a:pPr defTabSz="668338"/>
            <a:r>
              <a:rPr lang="en-US" sz="800">
                <a:latin typeface="Calibri" pitchFamily="34" charset="0"/>
              </a:rPr>
              <a:t>Serial ATA </a:t>
            </a:r>
            <a:r>
              <a:rPr lang="en-US" sz="500">
                <a:latin typeface="Calibri" pitchFamily="34" charset="0"/>
              </a:rPr>
              <a:t>(2002)</a:t>
            </a:r>
          </a:p>
          <a:p>
            <a:pPr defTabSz="668338"/>
            <a:r>
              <a:rPr lang="en-US" sz="800">
                <a:latin typeface="Calibri" pitchFamily="34" charset="0"/>
              </a:rPr>
              <a:t>USB 2.0 spec</a:t>
            </a:r>
          </a:p>
          <a:p>
            <a:pPr defTabSz="668338">
              <a:buFontTx/>
              <a:buChar char="•"/>
            </a:pPr>
            <a:r>
              <a:rPr lang="en-US" sz="500">
                <a:latin typeface="Calibri" pitchFamily="34" charset="0"/>
              </a:rPr>
              <a:t>480 Mbps (2001)</a:t>
            </a:r>
          </a:p>
        </p:txBody>
      </p:sp>
      <p:sp>
        <p:nvSpPr>
          <p:cNvPr id="105492" name="TextBox 37"/>
          <p:cNvSpPr txBox="1">
            <a:spLocks noChangeArrowheads="1"/>
          </p:cNvSpPr>
          <p:nvPr/>
        </p:nvSpPr>
        <p:spPr bwMode="auto">
          <a:xfrm>
            <a:off x="2997200" y="2514600"/>
            <a:ext cx="5207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2TB drive</a:t>
            </a:r>
          </a:p>
        </p:txBody>
      </p:sp>
      <p:sp>
        <p:nvSpPr>
          <p:cNvPr id="105493" name="TextBox 38"/>
          <p:cNvSpPr txBox="1">
            <a:spLocks noChangeArrowheads="1"/>
          </p:cNvSpPr>
          <p:nvPr/>
        </p:nvSpPr>
        <p:spPr bwMode="auto">
          <a:xfrm>
            <a:off x="2925763" y="5407025"/>
            <a:ext cx="914400"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CDC Imprimis  Elite</a:t>
            </a:r>
          </a:p>
          <a:p>
            <a:pPr defTabSz="668338">
              <a:buFontTx/>
              <a:buChar char="•"/>
            </a:pPr>
            <a:r>
              <a:rPr lang="en-US" sz="500">
                <a:latin typeface="Calibri" pitchFamily="34" charset="0"/>
              </a:rPr>
              <a:t>5 ¼, 1.5 GB, SCSI-2, $3995</a:t>
            </a:r>
          </a:p>
        </p:txBody>
      </p:sp>
      <p:sp>
        <p:nvSpPr>
          <p:cNvPr id="105494" name="TextBox 40"/>
          <p:cNvSpPr txBox="1">
            <a:spLocks noChangeArrowheads="1"/>
          </p:cNvSpPr>
          <p:nvPr/>
        </p:nvSpPr>
        <p:spPr bwMode="auto">
          <a:xfrm>
            <a:off x="1371600" y="5791200"/>
            <a:ext cx="812800" cy="55562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SCSI</a:t>
            </a:r>
          </a:p>
          <a:p>
            <a:pPr defTabSz="668338"/>
            <a:r>
              <a:rPr lang="en-US" sz="800">
                <a:latin typeface="Calibri" pitchFamily="34" charset="0"/>
              </a:rPr>
              <a:t>IDE </a:t>
            </a:r>
            <a:r>
              <a:rPr lang="en-US" sz="500">
                <a:latin typeface="Calibri" pitchFamily="34" charset="0"/>
              </a:rPr>
              <a:t>- 1989</a:t>
            </a:r>
          </a:p>
          <a:p>
            <a:pPr defTabSz="668338"/>
            <a:r>
              <a:rPr lang="en-US" sz="800">
                <a:latin typeface="Calibri" pitchFamily="34" charset="0"/>
              </a:rPr>
              <a:t>ISA bus</a:t>
            </a:r>
          </a:p>
          <a:p>
            <a:pPr defTabSz="668338"/>
            <a:r>
              <a:rPr lang="en-US" sz="800">
                <a:latin typeface="Calibri" pitchFamily="34" charset="0"/>
              </a:rPr>
              <a:t>Parallel ATA </a:t>
            </a:r>
            <a:r>
              <a:rPr lang="en-US" sz="500">
                <a:latin typeface="Calibri" pitchFamily="34" charset="0"/>
              </a:rPr>
              <a:t>- 1986</a:t>
            </a:r>
          </a:p>
        </p:txBody>
      </p:sp>
      <p:sp>
        <p:nvSpPr>
          <p:cNvPr id="105495" name="TextBox 46"/>
          <p:cNvSpPr txBox="1">
            <a:spLocks noChangeArrowheads="1"/>
          </p:cNvSpPr>
          <p:nvPr/>
        </p:nvSpPr>
        <p:spPr bwMode="auto">
          <a:xfrm>
            <a:off x="457200" y="2895600"/>
            <a:ext cx="70167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4</a:t>
            </a:r>
            <a:r>
              <a:rPr lang="en-US" sz="500">
                <a:latin typeface="Calibri" pitchFamily="34" charset="0"/>
              </a:rPr>
              <a:t>-2000</a:t>
            </a:r>
          </a:p>
        </p:txBody>
      </p:sp>
      <p:sp>
        <p:nvSpPr>
          <p:cNvPr id="105496" name="TextBox 47"/>
          <p:cNvSpPr txBox="1">
            <a:spLocks noChangeArrowheads="1"/>
          </p:cNvSpPr>
          <p:nvPr/>
        </p:nvSpPr>
        <p:spPr bwMode="auto">
          <a:xfrm>
            <a:off x="457200" y="3654425"/>
            <a:ext cx="73818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3 </a:t>
            </a:r>
            <a:r>
              <a:rPr lang="en-US" sz="500">
                <a:latin typeface="Arial" charset="0"/>
              </a:rPr>
              <a:t>-1999</a:t>
            </a:r>
          </a:p>
        </p:txBody>
      </p:sp>
      <p:sp>
        <p:nvSpPr>
          <p:cNvPr id="105497" name="TextBox 48"/>
          <p:cNvSpPr txBox="1">
            <a:spLocks noChangeArrowheads="1"/>
          </p:cNvSpPr>
          <p:nvPr/>
        </p:nvSpPr>
        <p:spPr bwMode="auto">
          <a:xfrm>
            <a:off x="457200" y="4035425"/>
            <a:ext cx="73818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2 </a:t>
            </a:r>
            <a:r>
              <a:rPr lang="en-US" sz="500">
                <a:latin typeface="Arial" charset="0"/>
              </a:rPr>
              <a:t>-1999</a:t>
            </a:r>
          </a:p>
          <a:p>
            <a:pPr defTabSz="668338"/>
            <a:endParaRPr lang="en-US" sz="800">
              <a:latin typeface="Calibri" pitchFamily="34" charset="0"/>
            </a:endParaRPr>
          </a:p>
        </p:txBody>
      </p:sp>
      <p:sp>
        <p:nvSpPr>
          <p:cNvPr id="105498" name="TextBox 49"/>
          <p:cNvSpPr txBox="1">
            <a:spLocks noChangeArrowheads="1"/>
          </p:cNvSpPr>
          <p:nvPr/>
        </p:nvSpPr>
        <p:spPr bwMode="auto">
          <a:xfrm>
            <a:off x="457200" y="4416425"/>
            <a:ext cx="6651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a:t>
            </a:r>
            <a:r>
              <a:rPr lang="en-US" sz="500">
                <a:latin typeface="Arial" charset="0"/>
              </a:rPr>
              <a:t>-1997</a:t>
            </a:r>
          </a:p>
        </p:txBody>
      </p:sp>
      <p:sp>
        <p:nvSpPr>
          <p:cNvPr id="105499" name="TextBox 50"/>
          <p:cNvSpPr txBox="1">
            <a:spLocks noChangeArrowheads="1"/>
          </p:cNvSpPr>
          <p:nvPr/>
        </p:nvSpPr>
        <p:spPr bwMode="auto">
          <a:xfrm>
            <a:off x="1371600" y="4800600"/>
            <a:ext cx="45402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 Card</a:t>
            </a:r>
          </a:p>
        </p:txBody>
      </p:sp>
      <p:sp>
        <p:nvSpPr>
          <p:cNvPr id="105500" name="TextBox 51"/>
          <p:cNvSpPr txBox="1">
            <a:spLocks noChangeArrowheads="1"/>
          </p:cNvSpPr>
          <p:nvPr/>
        </p:nvSpPr>
        <p:spPr bwMode="auto">
          <a:xfrm>
            <a:off x="457200" y="5311775"/>
            <a:ext cx="733425" cy="29527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i486DX</a:t>
            </a:r>
            <a:r>
              <a:rPr lang="en-US" sz="900">
                <a:latin typeface="Calibri" pitchFamily="34" charset="0"/>
              </a:rPr>
              <a:t>, </a:t>
            </a:r>
            <a:r>
              <a:rPr lang="en-US" sz="600">
                <a:latin typeface="Calibri" pitchFamily="34" charset="0"/>
              </a:rPr>
              <a:t>33MHz, </a:t>
            </a:r>
          </a:p>
          <a:p>
            <a:pPr defTabSz="668338"/>
            <a:r>
              <a:rPr lang="en-US" sz="600">
                <a:latin typeface="Calibri" pitchFamily="34" charset="0"/>
              </a:rPr>
              <a:t>  1000 nm, 1.2MX</a:t>
            </a:r>
          </a:p>
        </p:txBody>
      </p:sp>
      <p:sp>
        <p:nvSpPr>
          <p:cNvPr id="105501" name="TextBox 52"/>
          <p:cNvSpPr txBox="1">
            <a:spLocks noChangeArrowheads="1"/>
          </p:cNvSpPr>
          <p:nvPr/>
        </p:nvSpPr>
        <p:spPr bwMode="auto">
          <a:xfrm rot="-2801461">
            <a:off x="-30957" y="6036469"/>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1980-</a:t>
            </a:r>
          </a:p>
          <a:p>
            <a:pPr defTabSz="668338"/>
            <a:r>
              <a:rPr lang="en-US" sz="1100">
                <a:latin typeface="Calibri" pitchFamily="34" charset="0"/>
              </a:rPr>
              <a:t>1989</a:t>
            </a:r>
          </a:p>
        </p:txBody>
      </p:sp>
      <p:sp>
        <p:nvSpPr>
          <p:cNvPr id="105502" name="TextBox 53"/>
          <p:cNvSpPr txBox="1">
            <a:spLocks noChangeArrowheads="1"/>
          </p:cNvSpPr>
          <p:nvPr/>
        </p:nvSpPr>
        <p:spPr bwMode="auto">
          <a:xfrm rot="-2801461">
            <a:off x="-76200" y="5080000"/>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1990</a:t>
            </a:r>
          </a:p>
        </p:txBody>
      </p:sp>
      <p:sp>
        <p:nvSpPr>
          <p:cNvPr id="105503" name="TextBox 54"/>
          <p:cNvSpPr txBox="1">
            <a:spLocks noChangeArrowheads="1"/>
          </p:cNvSpPr>
          <p:nvPr/>
        </p:nvSpPr>
        <p:spPr bwMode="auto">
          <a:xfrm rot="-2801461">
            <a:off x="-78582" y="4058444"/>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1991-</a:t>
            </a:r>
          </a:p>
          <a:p>
            <a:pPr defTabSz="668338"/>
            <a:r>
              <a:rPr lang="en-US" sz="1100">
                <a:latin typeface="Calibri" pitchFamily="34" charset="0"/>
              </a:rPr>
              <a:t>1999</a:t>
            </a:r>
          </a:p>
        </p:txBody>
      </p:sp>
      <p:sp>
        <p:nvSpPr>
          <p:cNvPr id="105504" name="TextBox 55"/>
          <p:cNvSpPr txBox="1">
            <a:spLocks noChangeArrowheads="1"/>
          </p:cNvSpPr>
          <p:nvPr/>
        </p:nvSpPr>
        <p:spPr bwMode="auto">
          <a:xfrm rot="-2801461">
            <a:off x="-45244" y="3058319"/>
            <a:ext cx="493713" cy="403225"/>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2000 -</a:t>
            </a:r>
          </a:p>
          <a:p>
            <a:pPr defTabSz="668338"/>
            <a:r>
              <a:rPr lang="en-US" sz="1100">
                <a:latin typeface="Calibri" pitchFamily="34" charset="0"/>
              </a:rPr>
              <a:t>2009</a:t>
            </a:r>
          </a:p>
        </p:txBody>
      </p:sp>
      <p:sp>
        <p:nvSpPr>
          <p:cNvPr id="105505" name="TextBox 57"/>
          <p:cNvSpPr txBox="1">
            <a:spLocks noChangeArrowheads="1"/>
          </p:cNvSpPr>
          <p:nvPr/>
        </p:nvSpPr>
        <p:spPr bwMode="auto">
          <a:xfrm rot="-2801461">
            <a:off x="0" y="1952625"/>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2010</a:t>
            </a:r>
          </a:p>
        </p:txBody>
      </p:sp>
      <p:sp>
        <p:nvSpPr>
          <p:cNvPr id="105506" name="TextBox 58"/>
          <p:cNvSpPr txBox="1">
            <a:spLocks noChangeArrowheads="1"/>
          </p:cNvSpPr>
          <p:nvPr/>
        </p:nvSpPr>
        <p:spPr bwMode="auto">
          <a:xfrm rot="-2801461">
            <a:off x="-53975" y="1327150"/>
            <a:ext cx="5080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Future</a:t>
            </a:r>
          </a:p>
        </p:txBody>
      </p:sp>
      <p:sp>
        <p:nvSpPr>
          <p:cNvPr id="105507" name="TextBox 60"/>
          <p:cNvSpPr txBox="1">
            <a:spLocks noChangeArrowheads="1"/>
          </p:cNvSpPr>
          <p:nvPr/>
        </p:nvSpPr>
        <p:spPr bwMode="auto">
          <a:xfrm>
            <a:off x="457200" y="1828800"/>
            <a:ext cx="868363"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i7-980, </a:t>
            </a:r>
            <a:r>
              <a:rPr lang="en-US" sz="500">
                <a:latin typeface="Calibri" pitchFamily="34" charset="0"/>
              </a:rPr>
              <a:t>6core</a:t>
            </a:r>
            <a:r>
              <a:rPr lang="en-US" sz="800">
                <a:latin typeface="Calibri" pitchFamily="34" charset="0"/>
              </a:rPr>
              <a:t> </a:t>
            </a:r>
            <a:r>
              <a:rPr lang="en-US" sz="500">
                <a:latin typeface="Calibri" pitchFamily="34" charset="0"/>
              </a:rPr>
              <a:t>3.33 GHz, </a:t>
            </a:r>
          </a:p>
          <a:p>
            <a:pPr defTabSz="668338"/>
            <a:r>
              <a:rPr lang="en-US" sz="500">
                <a:latin typeface="Calibri" pitchFamily="34" charset="0"/>
              </a:rPr>
              <a:t>    32 nm, 1117MX</a:t>
            </a:r>
          </a:p>
        </p:txBody>
      </p:sp>
      <p:sp>
        <p:nvSpPr>
          <p:cNvPr id="105508" name="TextBox 67"/>
          <p:cNvSpPr txBox="1">
            <a:spLocks noChangeArrowheads="1"/>
          </p:cNvSpPr>
          <p:nvPr/>
        </p:nvSpPr>
        <p:spPr bwMode="auto">
          <a:xfrm>
            <a:off x="1371600" y="5334000"/>
            <a:ext cx="3873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SCSI-2</a:t>
            </a:r>
          </a:p>
        </p:txBody>
      </p:sp>
      <p:sp>
        <p:nvSpPr>
          <p:cNvPr id="105509" name="TextBox 69"/>
          <p:cNvSpPr txBox="1">
            <a:spLocks noChangeArrowheads="1"/>
          </p:cNvSpPr>
          <p:nvPr/>
        </p:nvSpPr>
        <p:spPr bwMode="auto">
          <a:xfrm>
            <a:off x="2919413" y="3240088"/>
            <a:ext cx="733425" cy="265112"/>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1</a:t>
            </a:r>
            <a:r>
              <a:rPr lang="en-US" sz="800" baseline="30000">
                <a:latin typeface="Calibri" pitchFamily="34" charset="0"/>
              </a:rPr>
              <a:t>st</a:t>
            </a:r>
            <a:r>
              <a:rPr lang="en-US" sz="800">
                <a:latin typeface="Calibri" pitchFamily="34" charset="0"/>
              </a:rPr>
              <a:t> USB Thumb</a:t>
            </a:r>
          </a:p>
          <a:p>
            <a:pPr algn="ctr" defTabSz="668338">
              <a:buFontTx/>
              <a:buChar char="•"/>
            </a:pPr>
            <a:r>
              <a:rPr lang="en-US" sz="500">
                <a:latin typeface="Calibri" pitchFamily="34" charset="0"/>
              </a:rPr>
              <a:t> 8 MB</a:t>
            </a:r>
          </a:p>
        </p:txBody>
      </p:sp>
      <p:sp>
        <p:nvSpPr>
          <p:cNvPr id="105510" name="TextBox 70"/>
          <p:cNvSpPr txBox="1">
            <a:spLocks noChangeArrowheads="1"/>
          </p:cNvSpPr>
          <p:nvPr/>
        </p:nvSpPr>
        <p:spPr bwMode="auto">
          <a:xfrm>
            <a:off x="2860675" y="1600200"/>
            <a:ext cx="850900" cy="433388"/>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USB Flash 256 GB</a:t>
            </a:r>
          </a:p>
          <a:p>
            <a:pPr algn="ctr" defTabSz="668338"/>
            <a:r>
              <a:rPr lang="en-US" sz="800">
                <a:latin typeface="Calibri" pitchFamily="34" charset="0"/>
              </a:rPr>
              <a:t>2TB drive</a:t>
            </a:r>
          </a:p>
          <a:p>
            <a:pPr algn="ctr" defTabSz="668338"/>
            <a:r>
              <a:rPr lang="en-US" sz="800">
                <a:latin typeface="Calibri" pitchFamily="34" charset="0"/>
              </a:rPr>
              <a:t>1TB - $69.99</a:t>
            </a:r>
          </a:p>
        </p:txBody>
      </p:sp>
      <p:sp>
        <p:nvSpPr>
          <p:cNvPr id="105511" name="TextBox 19"/>
          <p:cNvSpPr txBox="1">
            <a:spLocks noChangeArrowheads="1"/>
          </p:cNvSpPr>
          <p:nvPr/>
        </p:nvSpPr>
        <p:spPr bwMode="auto">
          <a:xfrm>
            <a:off x="2287588" y="1958975"/>
            <a:ext cx="5953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7</a:t>
            </a:r>
          </a:p>
        </p:txBody>
      </p:sp>
      <p:sp>
        <p:nvSpPr>
          <p:cNvPr id="105512" name="TextBox 68"/>
          <p:cNvSpPr txBox="1">
            <a:spLocks noChangeArrowheads="1"/>
          </p:cNvSpPr>
          <p:nvPr/>
        </p:nvSpPr>
        <p:spPr bwMode="auto">
          <a:xfrm>
            <a:off x="1371600" y="2720975"/>
            <a:ext cx="7874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Express </a:t>
            </a:r>
            <a:r>
              <a:rPr lang="en-US" sz="500">
                <a:latin typeface="Calibri" pitchFamily="34" charset="0"/>
              </a:rPr>
              <a:t>(2007)</a:t>
            </a:r>
          </a:p>
        </p:txBody>
      </p:sp>
      <p:sp>
        <p:nvSpPr>
          <p:cNvPr id="105513" name="TextBox 21"/>
          <p:cNvSpPr txBox="1">
            <a:spLocks noChangeArrowheads="1"/>
          </p:cNvSpPr>
          <p:nvPr/>
        </p:nvSpPr>
        <p:spPr bwMode="auto">
          <a:xfrm>
            <a:off x="1371600" y="3863975"/>
            <a:ext cx="68103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USB 1.1 spec </a:t>
            </a:r>
          </a:p>
          <a:p>
            <a:pPr defTabSz="668338">
              <a:buFontTx/>
              <a:buChar char="•"/>
            </a:pPr>
            <a:r>
              <a:rPr lang="en-US" sz="500">
                <a:latin typeface="Calibri" pitchFamily="34" charset="0"/>
              </a:rPr>
              <a:t> 12 Mbps (1998)</a:t>
            </a:r>
          </a:p>
        </p:txBody>
      </p:sp>
      <p:sp>
        <p:nvSpPr>
          <p:cNvPr id="105514" name="TextBox 6"/>
          <p:cNvSpPr txBox="1">
            <a:spLocks noChangeArrowheads="1"/>
          </p:cNvSpPr>
          <p:nvPr/>
        </p:nvSpPr>
        <p:spPr bwMode="auto">
          <a:xfrm>
            <a:off x="4930775" y="914400"/>
            <a:ext cx="584200" cy="387350"/>
          </a:xfrm>
          <a:prstGeom prst="rect">
            <a:avLst/>
          </a:prstGeom>
          <a:noFill/>
          <a:ln w="9525">
            <a:noFill/>
            <a:miter lim="800000"/>
            <a:headEnd/>
            <a:tailEnd/>
          </a:ln>
        </p:spPr>
        <p:txBody>
          <a:bodyPr wrap="none" lIns="66807" tIns="33403" rIns="66807" bIns="33403">
            <a:spAutoFit/>
          </a:bodyPr>
          <a:lstStyle/>
          <a:p>
            <a:pPr defTabSz="668338"/>
            <a:r>
              <a:rPr lang="en-US" sz="2100" b="1">
                <a:latin typeface="Calibri" pitchFamily="34" charset="0"/>
              </a:rPr>
              <a:t>LAN</a:t>
            </a:r>
          </a:p>
        </p:txBody>
      </p:sp>
      <p:sp>
        <p:nvSpPr>
          <p:cNvPr id="105515" name="TextBox 7"/>
          <p:cNvSpPr txBox="1">
            <a:spLocks noChangeArrowheads="1"/>
          </p:cNvSpPr>
          <p:nvPr/>
        </p:nvSpPr>
        <p:spPr bwMode="auto">
          <a:xfrm>
            <a:off x="5794375" y="914400"/>
            <a:ext cx="608013"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Mobile</a:t>
            </a:r>
          </a:p>
        </p:txBody>
      </p:sp>
      <p:sp>
        <p:nvSpPr>
          <p:cNvPr id="105516" name="TextBox 30"/>
          <p:cNvSpPr txBox="1">
            <a:spLocks noChangeArrowheads="1"/>
          </p:cNvSpPr>
          <p:nvPr/>
        </p:nvSpPr>
        <p:spPr bwMode="auto">
          <a:xfrm>
            <a:off x="4983163" y="6019800"/>
            <a:ext cx="69373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10Mbps Coax</a:t>
            </a:r>
          </a:p>
        </p:txBody>
      </p:sp>
      <p:sp>
        <p:nvSpPr>
          <p:cNvPr id="105517" name="TextBox 39"/>
          <p:cNvSpPr txBox="1">
            <a:spLocks noChangeArrowheads="1"/>
          </p:cNvSpPr>
          <p:nvPr/>
        </p:nvSpPr>
        <p:spPr bwMode="auto">
          <a:xfrm>
            <a:off x="3800475" y="4408488"/>
            <a:ext cx="1095375" cy="265112"/>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www browser &amp; HTML </a:t>
            </a:r>
          </a:p>
          <a:p>
            <a:pPr algn="ctr" defTabSz="668338"/>
            <a:r>
              <a:rPr lang="en-US" sz="500">
                <a:latin typeface="Calibri" pitchFamily="34" charset="0"/>
              </a:rPr>
              <a:t>(Berners-Lee 1991)</a:t>
            </a:r>
          </a:p>
        </p:txBody>
      </p:sp>
      <p:sp>
        <p:nvSpPr>
          <p:cNvPr id="105518" name="TextBox 45"/>
          <p:cNvSpPr txBox="1">
            <a:spLocks noChangeArrowheads="1"/>
          </p:cNvSpPr>
          <p:nvPr/>
        </p:nvSpPr>
        <p:spPr bwMode="auto">
          <a:xfrm>
            <a:off x="4941888" y="5715000"/>
            <a:ext cx="72866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a:t>
            </a:r>
            <a:r>
              <a:rPr lang="en-US" sz="800" baseline="30000">
                <a:latin typeface="Calibri" pitchFamily="34" charset="0"/>
              </a:rPr>
              <a:t>st</a:t>
            </a:r>
            <a:r>
              <a:rPr lang="en-US" sz="800">
                <a:latin typeface="Calibri" pitchFamily="34" charset="0"/>
              </a:rPr>
              <a:t> Enet switch</a:t>
            </a:r>
          </a:p>
        </p:txBody>
      </p:sp>
      <p:sp>
        <p:nvSpPr>
          <p:cNvPr id="105519" name="TextBox 20"/>
          <p:cNvSpPr txBox="1">
            <a:spLocks noChangeArrowheads="1"/>
          </p:cNvSpPr>
          <p:nvPr/>
        </p:nvSpPr>
        <p:spPr bwMode="auto">
          <a:xfrm>
            <a:off x="4030663" y="3810000"/>
            <a:ext cx="5445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 1.0 </a:t>
            </a:r>
            <a:r>
              <a:rPr lang="en-US" sz="500">
                <a:latin typeface="Calibri" pitchFamily="34" charset="0"/>
              </a:rPr>
              <a:t>(1995)</a:t>
            </a:r>
          </a:p>
        </p:txBody>
      </p:sp>
      <p:sp>
        <p:nvSpPr>
          <p:cNvPr id="105520" name="TextBox 20"/>
          <p:cNvSpPr txBox="1">
            <a:spLocks noChangeArrowheads="1"/>
          </p:cNvSpPr>
          <p:nvPr/>
        </p:nvSpPr>
        <p:spPr bwMode="auto">
          <a:xfrm>
            <a:off x="3711575" y="3973513"/>
            <a:ext cx="115411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Netscape Navigator  </a:t>
            </a:r>
            <a:r>
              <a:rPr lang="en-US" sz="500">
                <a:latin typeface="Calibri" pitchFamily="34" charset="0"/>
              </a:rPr>
              <a:t>(1994)</a:t>
            </a:r>
          </a:p>
        </p:txBody>
      </p:sp>
      <p:sp>
        <p:nvSpPr>
          <p:cNvPr id="105521" name="TextBox 20"/>
          <p:cNvSpPr txBox="1">
            <a:spLocks noChangeArrowheads="1"/>
          </p:cNvSpPr>
          <p:nvPr/>
        </p:nvSpPr>
        <p:spPr bwMode="auto">
          <a:xfrm>
            <a:off x="3863975" y="4191000"/>
            <a:ext cx="8636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NCSA Mosaic </a:t>
            </a:r>
            <a:r>
              <a:rPr lang="en-US" sz="500">
                <a:latin typeface="Calibri" pitchFamily="34" charset="0"/>
              </a:rPr>
              <a:t>(1993)</a:t>
            </a:r>
          </a:p>
        </p:txBody>
      </p:sp>
      <p:sp>
        <p:nvSpPr>
          <p:cNvPr id="105522" name="TextBox 6"/>
          <p:cNvSpPr txBox="1">
            <a:spLocks noChangeArrowheads="1"/>
          </p:cNvSpPr>
          <p:nvPr/>
        </p:nvSpPr>
        <p:spPr bwMode="auto">
          <a:xfrm>
            <a:off x="3933825" y="898525"/>
            <a:ext cx="682625"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Internet</a:t>
            </a:r>
          </a:p>
        </p:txBody>
      </p:sp>
      <p:sp>
        <p:nvSpPr>
          <p:cNvPr id="105523" name="TextBox 30"/>
          <p:cNvSpPr txBox="1">
            <a:spLocks noChangeArrowheads="1"/>
          </p:cNvSpPr>
          <p:nvPr/>
        </p:nvSpPr>
        <p:spPr bwMode="auto">
          <a:xfrm>
            <a:off x="3887788" y="5878513"/>
            <a:ext cx="819150"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IETF formed </a:t>
            </a:r>
            <a:r>
              <a:rPr lang="en-US" sz="500">
                <a:latin typeface="Calibri" pitchFamily="34" charset="0"/>
              </a:rPr>
              <a:t>(1986)</a:t>
            </a:r>
          </a:p>
        </p:txBody>
      </p:sp>
      <p:sp>
        <p:nvSpPr>
          <p:cNvPr id="105524" name="TextBox 7"/>
          <p:cNvSpPr txBox="1">
            <a:spLocks noChangeArrowheads="1"/>
          </p:cNvSpPr>
          <p:nvPr/>
        </p:nvSpPr>
        <p:spPr bwMode="auto">
          <a:xfrm>
            <a:off x="6883400" y="925513"/>
            <a:ext cx="7096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Wireless</a:t>
            </a:r>
          </a:p>
        </p:txBody>
      </p:sp>
      <p:sp>
        <p:nvSpPr>
          <p:cNvPr id="105525" name="TextBox 18"/>
          <p:cNvSpPr txBox="1">
            <a:spLocks noChangeArrowheads="1"/>
          </p:cNvSpPr>
          <p:nvPr/>
        </p:nvSpPr>
        <p:spPr bwMode="auto">
          <a:xfrm>
            <a:off x="4892675" y="4191000"/>
            <a:ext cx="92233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100BaseT (.3y) </a:t>
            </a:r>
            <a:r>
              <a:rPr lang="en-US" sz="500">
                <a:latin typeface="Calibri" pitchFamily="34" charset="0"/>
              </a:rPr>
              <a:t>(1995)</a:t>
            </a:r>
          </a:p>
        </p:txBody>
      </p:sp>
      <p:sp>
        <p:nvSpPr>
          <p:cNvPr id="105526" name="TextBox 67"/>
          <p:cNvSpPr txBox="1">
            <a:spLocks noChangeArrowheads="1"/>
          </p:cNvSpPr>
          <p:nvPr/>
        </p:nvSpPr>
        <p:spPr bwMode="auto">
          <a:xfrm>
            <a:off x="1371600" y="1252538"/>
            <a:ext cx="765175"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Light Peak  10G</a:t>
            </a:r>
          </a:p>
        </p:txBody>
      </p:sp>
      <p:sp>
        <p:nvSpPr>
          <p:cNvPr id="105527" name="TextBox 31"/>
          <p:cNvSpPr txBox="1">
            <a:spLocks noChangeArrowheads="1"/>
          </p:cNvSpPr>
          <p:nvPr/>
        </p:nvSpPr>
        <p:spPr bwMode="auto">
          <a:xfrm>
            <a:off x="2879725" y="2085975"/>
            <a:ext cx="7286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80GB – $35.99</a:t>
            </a:r>
          </a:p>
        </p:txBody>
      </p:sp>
      <p:sp>
        <p:nvSpPr>
          <p:cNvPr id="105528" name="TextBox 18"/>
          <p:cNvSpPr txBox="1">
            <a:spLocks noChangeArrowheads="1"/>
          </p:cNvSpPr>
          <p:nvPr/>
        </p:nvSpPr>
        <p:spPr bwMode="auto">
          <a:xfrm>
            <a:off x="4664075" y="2503488"/>
            <a:ext cx="99218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10GBaseT (.3an) </a:t>
            </a:r>
            <a:r>
              <a:rPr lang="en-US" sz="500">
                <a:latin typeface="Calibri" pitchFamily="34" charset="0"/>
              </a:rPr>
              <a:t>(2006)</a:t>
            </a:r>
          </a:p>
        </p:txBody>
      </p:sp>
      <p:sp>
        <p:nvSpPr>
          <p:cNvPr id="105529" name="TextBox 18"/>
          <p:cNvSpPr txBox="1">
            <a:spLocks noChangeArrowheads="1"/>
          </p:cNvSpPr>
          <p:nvPr/>
        </p:nvSpPr>
        <p:spPr bwMode="auto">
          <a:xfrm>
            <a:off x="4786313" y="3756025"/>
            <a:ext cx="103028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1000BaseT (.3ab) </a:t>
            </a:r>
            <a:r>
              <a:rPr lang="en-US" sz="500">
                <a:latin typeface="Calibri" pitchFamily="34" charset="0"/>
              </a:rPr>
              <a:t>(1999)</a:t>
            </a:r>
          </a:p>
        </p:txBody>
      </p:sp>
      <p:sp>
        <p:nvSpPr>
          <p:cNvPr id="105530" name="TextBox 18"/>
          <p:cNvSpPr txBox="1">
            <a:spLocks noChangeArrowheads="1"/>
          </p:cNvSpPr>
          <p:nvPr/>
        </p:nvSpPr>
        <p:spPr bwMode="auto">
          <a:xfrm>
            <a:off x="4800600" y="5116513"/>
            <a:ext cx="84931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10BaseT (.3i) </a:t>
            </a:r>
            <a:r>
              <a:rPr lang="en-US" sz="500">
                <a:latin typeface="Calibri" pitchFamily="34" charset="0"/>
              </a:rPr>
              <a:t>(1990)</a:t>
            </a:r>
          </a:p>
        </p:txBody>
      </p:sp>
      <p:cxnSp>
        <p:nvCxnSpPr>
          <p:cNvPr id="3" name="Straight Connector 24"/>
          <p:cNvCxnSpPr/>
          <p:nvPr/>
        </p:nvCxnSpPr>
        <p:spPr>
          <a:xfrm>
            <a:off x="228600" y="22860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24"/>
          <p:cNvCxnSpPr/>
          <p:nvPr/>
        </p:nvCxnSpPr>
        <p:spPr>
          <a:xfrm>
            <a:off x="228600" y="4772025"/>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24"/>
          <p:cNvCxnSpPr/>
          <p:nvPr/>
        </p:nvCxnSpPr>
        <p:spPr>
          <a:xfrm>
            <a:off x="381000" y="5715000"/>
            <a:ext cx="8682038" cy="0"/>
          </a:xfrm>
          <a:prstGeom prst="line">
            <a:avLst/>
          </a:prstGeom>
        </p:spPr>
        <p:style>
          <a:lnRef idx="1">
            <a:schemeClr val="accent1"/>
          </a:lnRef>
          <a:fillRef idx="0">
            <a:schemeClr val="accent1"/>
          </a:fillRef>
          <a:effectRef idx="0">
            <a:schemeClr val="accent1"/>
          </a:effectRef>
          <a:fontRef idx="minor">
            <a:schemeClr val="tx1"/>
          </a:fontRef>
        </p:style>
      </p:cxnSp>
      <p:sp>
        <p:nvSpPr>
          <p:cNvPr id="105534" name="TextBox 50"/>
          <p:cNvSpPr txBox="1">
            <a:spLocks noChangeArrowheads="1"/>
          </p:cNvSpPr>
          <p:nvPr/>
        </p:nvSpPr>
        <p:spPr bwMode="auto">
          <a:xfrm>
            <a:off x="1381125" y="4429125"/>
            <a:ext cx="84772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 </a:t>
            </a:r>
            <a:r>
              <a:rPr lang="en-US" sz="500">
                <a:latin typeface="Calibri" pitchFamily="34" charset="0"/>
              </a:rPr>
              <a:t>(400)- 1995</a:t>
            </a:r>
          </a:p>
        </p:txBody>
      </p:sp>
      <p:sp>
        <p:nvSpPr>
          <p:cNvPr id="105535" name="TextBox 50"/>
          <p:cNvSpPr txBox="1">
            <a:spLocks noChangeArrowheads="1"/>
          </p:cNvSpPr>
          <p:nvPr/>
        </p:nvSpPr>
        <p:spPr bwMode="auto">
          <a:xfrm>
            <a:off x="1357313" y="3552825"/>
            <a:ext cx="89693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1394a </a:t>
            </a:r>
            <a:r>
              <a:rPr lang="en-US" sz="500">
                <a:latin typeface="Calibri" pitchFamily="34" charset="0"/>
              </a:rPr>
              <a:t>(400)- 2000</a:t>
            </a:r>
          </a:p>
        </p:txBody>
      </p:sp>
      <p:sp>
        <p:nvSpPr>
          <p:cNvPr id="105536" name="TextBox 50"/>
          <p:cNvSpPr txBox="1">
            <a:spLocks noChangeArrowheads="1"/>
          </p:cNvSpPr>
          <p:nvPr/>
        </p:nvSpPr>
        <p:spPr bwMode="auto">
          <a:xfrm>
            <a:off x="1357313" y="3429000"/>
            <a:ext cx="9017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1394b </a:t>
            </a:r>
            <a:r>
              <a:rPr lang="en-US" sz="500">
                <a:latin typeface="Calibri" pitchFamily="34" charset="0"/>
              </a:rPr>
              <a:t>(800)- 2002</a:t>
            </a:r>
          </a:p>
        </p:txBody>
      </p:sp>
      <p:sp>
        <p:nvSpPr>
          <p:cNvPr id="105537" name="TextBox 50"/>
          <p:cNvSpPr txBox="1">
            <a:spLocks noChangeArrowheads="1"/>
          </p:cNvSpPr>
          <p:nvPr/>
        </p:nvSpPr>
        <p:spPr bwMode="auto">
          <a:xfrm>
            <a:off x="1365250" y="2557463"/>
            <a:ext cx="110013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1394-2008 </a:t>
            </a:r>
            <a:r>
              <a:rPr lang="en-US" sz="500">
                <a:latin typeface="Calibri" pitchFamily="34" charset="0"/>
              </a:rPr>
              <a:t>(1600-3200)</a:t>
            </a:r>
          </a:p>
        </p:txBody>
      </p:sp>
      <p:sp>
        <p:nvSpPr>
          <p:cNvPr id="105538" name="TextBox 20"/>
          <p:cNvSpPr txBox="1">
            <a:spLocks noChangeArrowheads="1"/>
          </p:cNvSpPr>
          <p:nvPr/>
        </p:nvSpPr>
        <p:spPr bwMode="auto">
          <a:xfrm>
            <a:off x="2262188" y="3771900"/>
            <a:ext cx="81438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98 </a:t>
            </a:r>
            <a:r>
              <a:rPr lang="en-US" sz="500">
                <a:latin typeface="Calibri" pitchFamily="34" charset="0"/>
              </a:rPr>
              <a:t>-1998</a:t>
            </a:r>
          </a:p>
        </p:txBody>
      </p:sp>
      <p:sp>
        <p:nvSpPr>
          <p:cNvPr id="105539" name="TextBox 20"/>
          <p:cNvSpPr txBox="1">
            <a:spLocks noChangeArrowheads="1"/>
          </p:cNvSpPr>
          <p:nvPr/>
        </p:nvSpPr>
        <p:spPr bwMode="auto">
          <a:xfrm>
            <a:off x="2262188" y="3971925"/>
            <a:ext cx="81438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95 </a:t>
            </a:r>
            <a:r>
              <a:rPr lang="en-US" sz="500">
                <a:latin typeface="Calibri" pitchFamily="34" charset="0"/>
              </a:rPr>
              <a:t>-1995</a:t>
            </a:r>
          </a:p>
        </p:txBody>
      </p:sp>
      <p:cxnSp>
        <p:nvCxnSpPr>
          <p:cNvPr id="6" name="Straight Connector 24"/>
          <p:cNvCxnSpPr/>
          <p:nvPr/>
        </p:nvCxnSpPr>
        <p:spPr>
          <a:xfrm>
            <a:off x="457200" y="15240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5541" name="TextBox 30"/>
          <p:cNvSpPr txBox="1">
            <a:spLocks noChangeArrowheads="1"/>
          </p:cNvSpPr>
          <p:nvPr/>
        </p:nvSpPr>
        <p:spPr bwMode="auto">
          <a:xfrm>
            <a:off x="3905250" y="6259513"/>
            <a:ext cx="857250"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TCP RFC 761 </a:t>
            </a:r>
            <a:r>
              <a:rPr lang="en-US" sz="600">
                <a:latin typeface="Calibri" pitchFamily="34" charset="0"/>
              </a:rPr>
              <a:t>- 1980</a:t>
            </a:r>
          </a:p>
        </p:txBody>
      </p:sp>
      <p:sp>
        <p:nvSpPr>
          <p:cNvPr id="105542" name="TextBox 30"/>
          <p:cNvSpPr txBox="1">
            <a:spLocks noChangeArrowheads="1"/>
          </p:cNvSpPr>
          <p:nvPr/>
        </p:nvSpPr>
        <p:spPr bwMode="auto">
          <a:xfrm>
            <a:off x="3905250" y="6367463"/>
            <a:ext cx="84613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IP    RFC 760 </a:t>
            </a:r>
            <a:r>
              <a:rPr lang="en-US" sz="600">
                <a:latin typeface="Calibri" pitchFamily="34" charset="0"/>
              </a:rPr>
              <a:t>- 1980</a:t>
            </a:r>
          </a:p>
        </p:txBody>
      </p:sp>
      <p:sp>
        <p:nvSpPr>
          <p:cNvPr id="105543" name="TextBox 30"/>
          <p:cNvSpPr txBox="1">
            <a:spLocks noChangeArrowheads="1"/>
          </p:cNvSpPr>
          <p:nvPr/>
        </p:nvSpPr>
        <p:spPr bwMode="auto">
          <a:xfrm>
            <a:off x="3879850" y="6149975"/>
            <a:ext cx="8810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UDP RFC 768 </a:t>
            </a:r>
            <a:r>
              <a:rPr lang="en-US" sz="600">
                <a:latin typeface="Calibri" pitchFamily="34" charset="0"/>
              </a:rPr>
              <a:t>- 1980</a:t>
            </a:r>
          </a:p>
        </p:txBody>
      </p:sp>
      <p:sp>
        <p:nvSpPr>
          <p:cNvPr id="105544" name="AutoShape 72"/>
          <p:cNvSpPr>
            <a:spLocks noChangeArrowheads="1"/>
          </p:cNvSpPr>
          <p:nvPr/>
        </p:nvSpPr>
        <p:spPr bwMode="auto">
          <a:xfrm>
            <a:off x="5751513" y="4751388"/>
            <a:ext cx="2201862" cy="563562"/>
          </a:xfrm>
          <a:prstGeom prst="wedgeRectCallout">
            <a:avLst>
              <a:gd name="adj1" fmla="val -51657"/>
              <a:gd name="adj2" fmla="val 134227"/>
            </a:avLst>
          </a:prstGeom>
          <a:solidFill>
            <a:schemeClr val="bg1"/>
          </a:solidFill>
          <a:ln w="12700">
            <a:solidFill>
              <a:schemeClr val="tx1"/>
            </a:solidFill>
            <a:miter lim="800000"/>
            <a:headEnd type="none" w="sm" len="sm"/>
            <a:tailEnd type="none" w="sm" len="sm"/>
          </a:ln>
          <a:effectLst/>
        </p:spPr>
        <p:txBody>
          <a:bodyPr/>
          <a:lstStyle/>
          <a:p>
            <a:pPr algn="ctr" eaLnBrk="0" hangingPunct="0"/>
            <a:r>
              <a:rPr lang="en-US" sz="2400"/>
              <a:t>1st Enet switch</a:t>
            </a:r>
          </a:p>
        </p:txBody>
      </p:sp>
      <p:sp>
        <p:nvSpPr>
          <p:cNvPr id="105545" name="AutoShape 73"/>
          <p:cNvSpPr>
            <a:spLocks noChangeArrowheads="1"/>
          </p:cNvSpPr>
          <p:nvPr/>
        </p:nvSpPr>
        <p:spPr bwMode="auto">
          <a:xfrm>
            <a:off x="5811838" y="2720975"/>
            <a:ext cx="3332162" cy="563563"/>
          </a:xfrm>
          <a:prstGeom prst="wedgeRectCallout">
            <a:avLst>
              <a:gd name="adj1" fmla="val -48333"/>
              <a:gd name="adj2" fmla="val 148310"/>
            </a:avLst>
          </a:prstGeom>
          <a:solidFill>
            <a:schemeClr val="bg1"/>
          </a:solidFill>
          <a:ln w="12700">
            <a:solidFill>
              <a:schemeClr val="tx1"/>
            </a:solidFill>
            <a:miter lim="800000"/>
            <a:headEnd type="none" w="sm" len="sm"/>
            <a:tailEnd type="none" w="sm" len="sm"/>
          </a:ln>
          <a:effectLst/>
        </p:spPr>
        <p:txBody>
          <a:bodyPr/>
          <a:lstStyle/>
          <a:p>
            <a:pPr algn="ctr" eaLnBrk="0" hangingPunct="0"/>
            <a:r>
              <a:rPr lang="en-US" sz="2400"/>
              <a:t>1000BaseT (.3ab) (1999)</a:t>
            </a:r>
          </a:p>
        </p:txBody>
      </p:sp>
      <p:sp>
        <p:nvSpPr>
          <p:cNvPr id="105546" name="AutoShape 74"/>
          <p:cNvSpPr>
            <a:spLocks noChangeArrowheads="1"/>
          </p:cNvSpPr>
          <p:nvPr/>
        </p:nvSpPr>
        <p:spPr bwMode="auto">
          <a:xfrm>
            <a:off x="5811838" y="3986213"/>
            <a:ext cx="3332162" cy="563562"/>
          </a:xfrm>
          <a:prstGeom prst="wedgeRectCallout">
            <a:avLst>
              <a:gd name="adj1" fmla="val -56718"/>
              <a:gd name="adj2" fmla="val -56759"/>
            </a:avLst>
          </a:prstGeom>
          <a:solidFill>
            <a:schemeClr val="bg1"/>
          </a:solidFill>
          <a:ln w="12700">
            <a:solidFill>
              <a:schemeClr val="tx1"/>
            </a:solidFill>
            <a:miter lim="800000"/>
            <a:headEnd type="none" w="sm" len="sm"/>
            <a:tailEnd type="none" w="sm" len="sm"/>
          </a:ln>
          <a:effectLst/>
        </p:spPr>
        <p:txBody>
          <a:bodyPr/>
          <a:lstStyle/>
          <a:p>
            <a:pPr algn="ctr" eaLnBrk="0" hangingPunct="0"/>
            <a:r>
              <a:rPr lang="en-US" sz="2400"/>
              <a:t>1000BaseT (.3ab) (1999)</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65150"/>
            <a:ext cx="8231188" cy="320675"/>
          </a:xfrm>
        </p:spPr>
        <p:txBody>
          <a:bodyPr lIns="66807" tIns="33403" rIns="66807" bIns="33403"/>
          <a:lstStyle/>
          <a:p>
            <a:r>
              <a:rPr lang="en-US" sz="1600" smtClean="0"/>
              <a:t>20 year Technology Perspective</a:t>
            </a:r>
          </a:p>
        </p:txBody>
      </p:sp>
      <p:sp>
        <p:nvSpPr>
          <p:cNvPr id="106499" name="TextBox 3"/>
          <p:cNvSpPr txBox="1">
            <a:spLocks noChangeArrowheads="1"/>
          </p:cNvSpPr>
          <p:nvPr/>
        </p:nvSpPr>
        <p:spPr bwMode="auto">
          <a:xfrm>
            <a:off x="457200" y="914400"/>
            <a:ext cx="412750"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CPU</a:t>
            </a:r>
          </a:p>
        </p:txBody>
      </p:sp>
      <p:sp>
        <p:nvSpPr>
          <p:cNvPr id="106500" name="TextBox 4"/>
          <p:cNvSpPr txBox="1">
            <a:spLocks noChangeArrowheads="1"/>
          </p:cNvSpPr>
          <p:nvPr/>
        </p:nvSpPr>
        <p:spPr bwMode="auto">
          <a:xfrm>
            <a:off x="1371600" y="925513"/>
            <a:ext cx="7350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Bus Tech</a:t>
            </a:r>
          </a:p>
        </p:txBody>
      </p:sp>
      <p:sp>
        <p:nvSpPr>
          <p:cNvPr id="106501" name="TextBox 5"/>
          <p:cNvSpPr txBox="1">
            <a:spLocks noChangeArrowheads="1"/>
          </p:cNvSpPr>
          <p:nvPr/>
        </p:nvSpPr>
        <p:spPr bwMode="auto">
          <a:xfrm>
            <a:off x="2444750" y="914400"/>
            <a:ext cx="319088"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OS</a:t>
            </a:r>
          </a:p>
        </p:txBody>
      </p:sp>
      <p:sp>
        <p:nvSpPr>
          <p:cNvPr id="106502" name="TextBox 8"/>
          <p:cNvSpPr txBox="1">
            <a:spLocks noChangeArrowheads="1"/>
          </p:cNvSpPr>
          <p:nvPr/>
        </p:nvSpPr>
        <p:spPr bwMode="auto">
          <a:xfrm>
            <a:off x="2916238" y="914400"/>
            <a:ext cx="649287"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Storage</a:t>
            </a:r>
          </a:p>
        </p:txBody>
      </p:sp>
      <p:sp>
        <p:nvSpPr>
          <p:cNvPr id="106503" name="TextBox 12"/>
          <p:cNvSpPr txBox="1">
            <a:spLocks noChangeArrowheads="1"/>
          </p:cNvSpPr>
          <p:nvPr/>
        </p:nvSpPr>
        <p:spPr bwMode="auto">
          <a:xfrm>
            <a:off x="8001000" y="871538"/>
            <a:ext cx="876300"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SDOs/SSOs</a:t>
            </a:r>
          </a:p>
        </p:txBody>
      </p:sp>
      <p:sp>
        <p:nvSpPr>
          <p:cNvPr id="106504" name="TextBox 19"/>
          <p:cNvSpPr txBox="1">
            <a:spLocks noChangeArrowheads="1"/>
          </p:cNvSpPr>
          <p:nvPr/>
        </p:nvSpPr>
        <p:spPr bwMode="auto">
          <a:xfrm>
            <a:off x="2287588" y="2514600"/>
            <a:ext cx="850900" cy="80010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7</a:t>
            </a:r>
          </a:p>
          <a:p>
            <a:pPr defTabSz="668338"/>
            <a:r>
              <a:rPr lang="en-US" sz="800">
                <a:latin typeface="Calibri" pitchFamily="34" charset="0"/>
              </a:rPr>
              <a:t>OS X</a:t>
            </a:r>
          </a:p>
          <a:p>
            <a:pPr defTabSz="668338"/>
            <a:r>
              <a:rPr lang="en-US" sz="800">
                <a:latin typeface="Calibri" pitchFamily="34" charset="0"/>
              </a:rPr>
              <a:t>Vista </a:t>
            </a:r>
            <a:r>
              <a:rPr lang="en-US" sz="500">
                <a:latin typeface="Calibri" pitchFamily="34" charset="0"/>
              </a:rPr>
              <a:t>-2007</a:t>
            </a:r>
          </a:p>
          <a:p>
            <a:pPr defTabSz="668338"/>
            <a:r>
              <a:rPr lang="en-US" sz="800">
                <a:latin typeface="Calibri" pitchFamily="34" charset="0"/>
              </a:rPr>
              <a:t>Win XP </a:t>
            </a:r>
            <a:r>
              <a:rPr lang="en-US" sz="500">
                <a:latin typeface="Calibri" pitchFamily="34" charset="0"/>
              </a:rPr>
              <a:t>- 2001</a:t>
            </a:r>
          </a:p>
          <a:p>
            <a:pPr defTabSz="668338"/>
            <a:r>
              <a:rPr lang="en-US" sz="800">
                <a:latin typeface="Calibri" pitchFamily="34" charset="0"/>
              </a:rPr>
              <a:t>Windows Me </a:t>
            </a:r>
            <a:r>
              <a:rPr lang="en-US" sz="500">
                <a:latin typeface="Calibri" pitchFamily="34" charset="0"/>
              </a:rPr>
              <a:t>-2000</a:t>
            </a:r>
          </a:p>
          <a:p>
            <a:pPr defTabSz="668338"/>
            <a:r>
              <a:rPr lang="en-US" sz="800">
                <a:latin typeface="Calibri" pitchFamily="34" charset="0"/>
              </a:rPr>
              <a:t>Win 2000 </a:t>
            </a:r>
            <a:r>
              <a:rPr lang="en-US" sz="500">
                <a:latin typeface="Calibri" pitchFamily="34" charset="0"/>
              </a:rPr>
              <a:t>-2000</a:t>
            </a:r>
          </a:p>
        </p:txBody>
      </p:sp>
      <p:sp>
        <p:nvSpPr>
          <p:cNvPr id="106505" name="TextBox 20"/>
          <p:cNvSpPr txBox="1">
            <a:spLocks noChangeArrowheads="1"/>
          </p:cNvSpPr>
          <p:nvPr/>
        </p:nvSpPr>
        <p:spPr bwMode="auto">
          <a:xfrm>
            <a:off x="2239963" y="5257800"/>
            <a:ext cx="6715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3.0</a:t>
            </a:r>
          </a:p>
        </p:txBody>
      </p:sp>
      <p:sp>
        <p:nvSpPr>
          <p:cNvPr id="106506" name="TextBox 21"/>
          <p:cNvSpPr txBox="1">
            <a:spLocks noChangeArrowheads="1"/>
          </p:cNvSpPr>
          <p:nvPr/>
        </p:nvSpPr>
        <p:spPr bwMode="auto">
          <a:xfrm>
            <a:off x="1381125" y="4086225"/>
            <a:ext cx="681038" cy="3873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USB 1.0 spec </a:t>
            </a:r>
          </a:p>
          <a:p>
            <a:pPr defTabSz="668338">
              <a:buFontTx/>
              <a:buChar char="•"/>
            </a:pPr>
            <a:r>
              <a:rPr lang="en-US" sz="500">
                <a:latin typeface="Calibri" pitchFamily="34" charset="0"/>
              </a:rPr>
              <a:t> 1.5 Mbps (1996)</a:t>
            </a:r>
          </a:p>
          <a:p>
            <a:pPr defTabSz="668338"/>
            <a:r>
              <a:rPr lang="en-US" sz="800">
                <a:latin typeface="Calibri" pitchFamily="34" charset="0"/>
              </a:rPr>
              <a:t>VESA bus</a:t>
            </a:r>
          </a:p>
        </p:txBody>
      </p:sp>
      <p:sp>
        <p:nvSpPr>
          <p:cNvPr id="106507" name="TextBox 22"/>
          <p:cNvSpPr txBox="1">
            <a:spLocks noChangeArrowheads="1"/>
          </p:cNvSpPr>
          <p:nvPr/>
        </p:nvSpPr>
        <p:spPr bwMode="auto">
          <a:xfrm>
            <a:off x="457200" y="2438400"/>
            <a:ext cx="81438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i7-965, </a:t>
            </a:r>
            <a:r>
              <a:rPr lang="en-US" sz="500">
                <a:latin typeface="Calibri" pitchFamily="34" charset="0"/>
              </a:rPr>
              <a:t>4 core,3.2 GHz</a:t>
            </a:r>
          </a:p>
          <a:p>
            <a:pPr defTabSz="668338"/>
            <a:r>
              <a:rPr lang="en-US" sz="500">
                <a:latin typeface="Calibri" pitchFamily="34" charset="0"/>
              </a:rPr>
              <a:t>, 731MX</a:t>
            </a:r>
          </a:p>
        </p:txBody>
      </p:sp>
      <p:sp>
        <p:nvSpPr>
          <p:cNvPr id="106508" name="TextBox 23"/>
          <p:cNvSpPr txBox="1">
            <a:spLocks noChangeArrowheads="1"/>
          </p:cNvSpPr>
          <p:nvPr/>
        </p:nvSpPr>
        <p:spPr bwMode="auto">
          <a:xfrm>
            <a:off x="457200" y="4800600"/>
            <a:ext cx="3873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68040</a:t>
            </a:r>
          </a:p>
        </p:txBody>
      </p:sp>
      <p:cxnSp>
        <p:nvCxnSpPr>
          <p:cNvPr id="25" name="Straight Connector 24"/>
          <p:cNvCxnSpPr/>
          <p:nvPr/>
        </p:nvCxnSpPr>
        <p:spPr>
          <a:xfrm>
            <a:off x="142875" y="3686175"/>
            <a:ext cx="8915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6510" name="TextBox 26"/>
          <p:cNvSpPr txBox="1">
            <a:spLocks noChangeArrowheads="1"/>
          </p:cNvSpPr>
          <p:nvPr/>
        </p:nvSpPr>
        <p:spPr bwMode="auto">
          <a:xfrm>
            <a:off x="3006725" y="1295400"/>
            <a:ext cx="5016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Blu-ray 2</a:t>
            </a:r>
          </a:p>
        </p:txBody>
      </p:sp>
      <p:sp>
        <p:nvSpPr>
          <p:cNvPr id="106511" name="TextBox 27"/>
          <p:cNvSpPr txBox="1">
            <a:spLocks noChangeArrowheads="1"/>
          </p:cNvSpPr>
          <p:nvPr/>
        </p:nvSpPr>
        <p:spPr bwMode="auto">
          <a:xfrm>
            <a:off x="2952750" y="2830513"/>
            <a:ext cx="635000"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Blu-ray -</a:t>
            </a:r>
            <a:r>
              <a:rPr lang="en-US" sz="600">
                <a:latin typeface="Calibri" pitchFamily="34" charset="0"/>
              </a:rPr>
              <a:t>2006</a:t>
            </a:r>
          </a:p>
        </p:txBody>
      </p:sp>
      <p:sp>
        <p:nvSpPr>
          <p:cNvPr id="106512" name="TextBox 29"/>
          <p:cNvSpPr txBox="1">
            <a:spLocks noChangeArrowheads="1"/>
          </p:cNvSpPr>
          <p:nvPr/>
        </p:nvSpPr>
        <p:spPr bwMode="auto">
          <a:xfrm>
            <a:off x="2954338" y="5791200"/>
            <a:ext cx="785812" cy="769938"/>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2.5” HDD</a:t>
            </a:r>
          </a:p>
          <a:p>
            <a:pPr defTabSz="668338"/>
            <a:r>
              <a:rPr lang="en-US" sz="800">
                <a:latin typeface="Calibri" pitchFamily="34" charset="0"/>
              </a:rPr>
              <a:t>CD-Rom</a:t>
            </a:r>
          </a:p>
          <a:p>
            <a:pPr defTabSz="668338"/>
            <a:r>
              <a:rPr lang="en-US" sz="800">
                <a:latin typeface="Calibri" pitchFamily="34" charset="0"/>
              </a:rPr>
              <a:t>3.5” Floppy </a:t>
            </a:r>
            <a:r>
              <a:rPr lang="en-US" sz="500">
                <a:latin typeface="Calibri" pitchFamily="34" charset="0"/>
              </a:rPr>
              <a:t>- 1980</a:t>
            </a:r>
          </a:p>
          <a:p>
            <a:pPr defTabSz="668338"/>
            <a:endParaRPr lang="en-US" sz="800">
              <a:latin typeface="Calibri" pitchFamily="34" charset="0"/>
            </a:endParaRPr>
          </a:p>
          <a:p>
            <a:pPr defTabSz="668338"/>
            <a:endParaRPr lang="en-US" sz="600">
              <a:latin typeface="Calibri" pitchFamily="34" charset="0"/>
            </a:endParaRPr>
          </a:p>
          <a:p>
            <a:pPr defTabSz="668338"/>
            <a:endParaRPr lang="en-US" sz="800">
              <a:latin typeface="Calibri" pitchFamily="34" charset="0"/>
            </a:endParaRPr>
          </a:p>
        </p:txBody>
      </p:sp>
      <p:sp>
        <p:nvSpPr>
          <p:cNvPr id="106513" name="TextBox 31"/>
          <p:cNvSpPr txBox="1">
            <a:spLocks noChangeArrowheads="1"/>
          </p:cNvSpPr>
          <p:nvPr/>
        </p:nvSpPr>
        <p:spPr bwMode="auto">
          <a:xfrm>
            <a:off x="3105150" y="3973513"/>
            <a:ext cx="51276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DVD </a:t>
            </a:r>
            <a:r>
              <a:rPr lang="en-US" sz="600">
                <a:latin typeface="Calibri" pitchFamily="34" charset="0"/>
              </a:rPr>
              <a:t>-1996</a:t>
            </a:r>
          </a:p>
        </p:txBody>
      </p:sp>
      <p:sp>
        <p:nvSpPr>
          <p:cNvPr id="106514" name="TextBox 35"/>
          <p:cNvSpPr txBox="1">
            <a:spLocks noChangeArrowheads="1"/>
          </p:cNvSpPr>
          <p:nvPr/>
        </p:nvSpPr>
        <p:spPr bwMode="auto">
          <a:xfrm>
            <a:off x="1371600" y="2339975"/>
            <a:ext cx="84613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SATA 3 spec </a:t>
            </a:r>
            <a:r>
              <a:rPr lang="en-US" sz="500">
                <a:latin typeface="Calibri" pitchFamily="34" charset="0"/>
              </a:rPr>
              <a:t>(2008)</a:t>
            </a:r>
          </a:p>
          <a:p>
            <a:pPr defTabSz="668338"/>
            <a:r>
              <a:rPr lang="en-US" sz="800">
                <a:latin typeface="Calibri" pitchFamily="34" charset="0"/>
              </a:rPr>
              <a:t>USB 3.0 spec </a:t>
            </a:r>
            <a:r>
              <a:rPr lang="en-US" sz="500">
                <a:latin typeface="Calibri" pitchFamily="34" charset="0"/>
              </a:rPr>
              <a:t>(2008)</a:t>
            </a:r>
          </a:p>
        </p:txBody>
      </p:sp>
      <p:sp>
        <p:nvSpPr>
          <p:cNvPr id="106515" name="TextBox 36"/>
          <p:cNvSpPr txBox="1">
            <a:spLocks noChangeArrowheads="1"/>
          </p:cNvSpPr>
          <p:nvPr/>
        </p:nvSpPr>
        <p:spPr bwMode="auto">
          <a:xfrm>
            <a:off x="1371600" y="2938463"/>
            <a:ext cx="738188" cy="509587"/>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Bus </a:t>
            </a:r>
            <a:r>
              <a:rPr lang="en-US" sz="500">
                <a:latin typeface="Calibri" pitchFamily="34" charset="0"/>
              </a:rPr>
              <a:t>(2002)</a:t>
            </a:r>
          </a:p>
          <a:p>
            <a:pPr defTabSz="668338"/>
            <a:r>
              <a:rPr lang="en-US" sz="800">
                <a:latin typeface="Calibri" pitchFamily="34" charset="0"/>
              </a:rPr>
              <a:t>Serial ATA </a:t>
            </a:r>
            <a:r>
              <a:rPr lang="en-US" sz="500">
                <a:latin typeface="Calibri" pitchFamily="34" charset="0"/>
              </a:rPr>
              <a:t>(2002)</a:t>
            </a:r>
          </a:p>
          <a:p>
            <a:pPr defTabSz="668338"/>
            <a:r>
              <a:rPr lang="en-US" sz="800">
                <a:latin typeface="Calibri" pitchFamily="34" charset="0"/>
              </a:rPr>
              <a:t>USB 2.0 spec</a:t>
            </a:r>
          </a:p>
          <a:p>
            <a:pPr defTabSz="668338">
              <a:buFontTx/>
              <a:buChar char="•"/>
            </a:pPr>
            <a:r>
              <a:rPr lang="en-US" sz="500">
                <a:latin typeface="Calibri" pitchFamily="34" charset="0"/>
              </a:rPr>
              <a:t>480 Mbps (2001)</a:t>
            </a:r>
          </a:p>
        </p:txBody>
      </p:sp>
      <p:sp>
        <p:nvSpPr>
          <p:cNvPr id="106516" name="TextBox 37"/>
          <p:cNvSpPr txBox="1">
            <a:spLocks noChangeArrowheads="1"/>
          </p:cNvSpPr>
          <p:nvPr/>
        </p:nvSpPr>
        <p:spPr bwMode="auto">
          <a:xfrm>
            <a:off x="2997200" y="2514600"/>
            <a:ext cx="5207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2TB drive</a:t>
            </a:r>
          </a:p>
        </p:txBody>
      </p:sp>
      <p:sp>
        <p:nvSpPr>
          <p:cNvPr id="106517" name="TextBox 38"/>
          <p:cNvSpPr txBox="1">
            <a:spLocks noChangeArrowheads="1"/>
          </p:cNvSpPr>
          <p:nvPr/>
        </p:nvSpPr>
        <p:spPr bwMode="auto">
          <a:xfrm>
            <a:off x="2925763" y="5407025"/>
            <a:ext cx="914400"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CDC Imprimis  Elite</a:t>
            </a:r>
          </a:p>
          <a:p>
            <a:pPr defTabSz="668338">
              <a:buFontTx/>
              <a:buChar char="•"/>
            </a:pPr>
            <a:r>
              <a:rPr lang="en-US" sz="500">
                <a:latin typeface="Calibri" pitchFamily="34" charset="0"/>
              </a:rPr>
              <a:t>5 ¼, 1.5 GB, SCSI-2, $3995</a:t>
            </a:r>
          </a:p>
        </p:txBody>
      </p:sp>
      <p:sp>
        <p:nvSpPr>
          <p:cNvPr id="106518" name="TextBox 40"/>
          <p:cNvSpPr txBox="1">
            <a:spLocks noChangeArrowheads="1"/>
          </p:cNvSpPr>
          <p:nvPr/>
        </p:nvSpPr>
        <p:spPr bwMode="auto">
          <a:xfrm>
            <a:off x="1371600" y="5791200"/>
            <a:ext cx="812800" cy="55562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SCSI</a:t>
            </a:r>
          </a:p>
          <a:p>
            <a:pPr defTabSz="668338"/>
            <a:r>
              <a:rPr lang="en-US" sz="800">
                <a:latin typeface="Calibri" pitchFamily="34" charset="0"/>
              </a:rPr>
              <a:t>IDE </a:t>
            </a:r>
            <a:r>
              <a:rPr lang="en-US" sz="500">
                <a:latin typeface="Calibri" pitchFamily="34" charset="0"/>
              </a:rPr>
              <a:t>- 1989</a:t>
            </a:r>
          </a:p>
          <a:p>
            <a:pPr defTabSz="668338"/>
            <a:r>
              <a:rPr lang="en-US" sz="800">
                <a:latin typeface="Calibri" pitchFamily="34" charset="0"/>
              </a:rPr>
              <a:t>ISA bus</a:t>
            </a:r>
          </a:p>
          <a:p>
            <a:pPr defTabSz="668338"/>
            <a:r>
              <a:rPr lang="en-US" sz="800">
                <a:latin typeface="Calibri" pitchFamily="34" charset="0"/>
              </a:rPr>
              <a:t>Parallel ATA </a:t>
            </a:r>
            <a:r>
              <a:rPr lang="en-US" sz="500">
                <a:latin typeface="Calibri" pitchFamily="34" charset="0"/>
              </a:rPr>
              <a:t>- 1986</a:t>
            </a:r>
          </a:p>
        </p:txBody>
      </p:sp>
      <p:sp>
        <p:nvSpPr>
          <p:cNvPr id="106519" name="TextBox 46"/>
          <p:cNvSpPr txBox="1">
            <a:spLocks noChangeArrowheads="1"/>
          </p:cNvSpPr>
          <p:nvPr/>
        </p:nvSpPr>
        <p:spPr bwMode="auto">
          <a:xfrm>
            <a:off x="457200" y="2895600"/>
            <a:ext cx="70167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4</a:t>
            </a:r>
            <a:r>
              <a:rPr lang="en-US" sz="500">
                <a:latin typeface="Calibri" pitchFamily="34" charset="0"/>
              </a:rPr>
              <a:t>-2000</a:t>
            </a:r>
          </a:p>
        </p:txBody>
      </p:sp>
      <p:sp>
        <p:nvSpPr>
          <p:cNvPr id="106520" name="TextBox 47"/>
          <p:cNvSpPr txBox="1">
            <a:spLocks noChangeArrowheads="1"/>
          </p:cNvSpPr>
          <p:nvPr/>
        </p:nvSpPr>
        <p:spPr bwMode="auto">
          <a:xfrm>
            <a:off x="457200" y="3654425"/>
            <a:ext cx="73818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3 </a:t>
            </a:r>
            <a:r>
              <a:rPr lang="en-US" sz="500">
                <a:latin typeface="Arial" charset="0"/>
              </a:rPr>
              <a:t>-1999</a:t>
            </a:r>
          </a:p>
        </p:txBody>
      </p:sp>
      <p:sp>
        <p:nvSpPr>
          <p:cNvPr id="106521" name="TextBox 48"/>
          <p:cNvSpPr txBox="1">
            <a:spLocks noChangeArrowheads="1"/>
          </p:cNvSpPr>
          <p:nvPr/>
        </p:nvSpPr>
        <p:spPr bwMode="auto">
          <a:xfrm>
            <a:off x="457200" y="4035425"/>
            <a:ext cx="73818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2 </a:t>
            </a:r>
            <a:r>
              <a:rPr lang="en-US" sz="500">
                <a:latin typeface="Arial" charset="0"/>
              </a:rPr>
              <a:t>-1999</a:t>
            </a:r>
          </a:p>
          <a:p>
            <a:pPr defTabSz="668338"/>
            <a:endParaRPr lang="en-US" sz="800">
              <a:latin typeface="Calibri" pitchFamily="34" charset="0"/>
            </a:endParaRPr>
          </a:p>
        </p:txBody>
      </p:sp>
      <p:sp>
        <p:nvSpPr>
          <p:cNvPr id="106522" name="TextBox 49"/>
          <p:cNvSpPr txBox="1">
            <a:spLocks noChangeArrowheads="1"/>
          </p:cNvSpPr>
          <p:nvPr/>
        </p:nvSpPr>
        <p:spPr bwMode="auto">
          <a:xfrm>
            <a:off x="457200" y="4416425"/>
            <a:ext cx="6651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a:t>
            </a:r>
            <a:r>
              <a:rPr lang="en-US" sz="500">
                <a:latin typeface="Arial" charset="0"/>
              </a:rPr>
              <a:t>-1997</a:t>
            </a:r>
          </a:p>
        </p:txBody>
      </p:sp>
      <p:sp>
        <p:nvSpPr>
          <p:cNvPr id="106523" name="TextBox 50"/>
          <p:cNvSpPr txBox="1">
            <a:spLocks noChangeArrowheads="1"/>
          </p:cNvSpPr>
          <p:nvPr/>
        </p:nvSpPr>
        <p:spPr bwMode="auto">
          <a:xfrm>
            <a:off x="1371600" y="4800600"/>
            <a:ext cx="45402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 Card</a:t>
            </a:r>
          </a:p>
        </p:txBody>
      </p:sp>
      <p:sp>
        <p:nvSpPr>
          <p:cNvPr id="106524" name="TextBox 51"/>
          <p:cNvSpPr txBox="1">
            <a:spLocks noChangeArrowheads="1"/>
          </p:cNvSpPr>
          <p:nvPr/>
        </p:nvSpPr>
        <p:spPr bwMode="auto">
          <a:xfrm>
            <a:off x="457200" y="5311775"/>
            <a:ext cx="733425" cy="29527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i486DX</a:t>
            </a:r>
            <a:r>
              <a:rPr lang="en-US" sz="900">
                <a:latin typeface="Calibri" pitchFamily="34" charset="0"/>
              </a:rPr>
              <a:t>, </a:t>
            </a:r>
            <a:r>
              <a:rPr lang="en-US" sz="600">
                <a:latin typeface="Calibri" pitchFamily="34" charset="0"/>
              </a:rPr>
              <a:t>33MHz, </a:t>
            </a:r>
          </a:p>
          <a:p>
            <a:pPr defTabSz="668338"/>
            <a:r>
              <a:rPr lang="en-US" sz="600">
                <a:latin typeface="Calibri" pitchFamily="34" charset="0"/>
              </a:rPr>
              <a:t>  1000 nm, 1.2MX</a:t>
            </a:r>
          </a:p>
        </p:txBody>
      </p:sp>
      <p:sp>
        <p:nvSpPr>
          <p:cNvPr id="106525" name="TextBox 52"/>
          <p:cNvSpPr txBox="1">
            <a:spLocks noChangeArrowheads="1"/>
          </p:cNvSpPr>
          <p:nvPr/>
        </p:nvSpPr>
        <p:spPr bwMode="auto">
          <a:xfrm rot="-2801461">
            <a:off x="-30957" y="6036469"/>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1980-</a:t>
            </a:r>
          </a:p>
          <a:p>
            <a:pPr defTabSz="668338"/>
            <a:r>
              <a:rPr lang="en-US" sz="1100">
                <a:latin typeface="Calibri" pitchFamily="34" charset="0"/>
              </a:rPr>
              <a:t>1989</a:t>
            </a:r>
          </a:p>
        </p:txBody>
      </p:sp>
      <p:sp>
        <p:nvSpPr>
          <p:cNvPr id="106526" name="TextBox 53"/>
          <p:cNvSpPr txBox="1">
            <a:spLocks noChangeArrowheads="1"/>
          </p:cNvSpPr>
          <p:nvPr/>
        </p:nvSpPr>
        <p:spPr bwMode="auto">
          <a:xfrm rot="-2801461">
            <a:off x="-76200" y="5080000"/>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1990</a:t>
            </a:r>
          </a:p>
        </p:txBody>
      </p:sp>
      <p:sp>
        <p:nvSpPr>
          <p:cNvPr id="106527" name="TextBox 54"/>
          <p:cNvSpPr txBox="1">
            <a:spLocks noChangeArrowheads="1"/>
          </p:cNvSpPr>
          <p:nvPr/>
        </p:nvSpPr>
        <p:spPr bwMode="auto">
          <a:xfrm rot="-2801461">
            <a:off x="-78582" y="4058444"/>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1991-</a:t>
            </a:r>
          </a:p>
          <a:p>
            <a:pPr defTabSz="668338"/>
            <a:r>
              <a:rPr lang="en-US" sz="1100">
                <a:latin typeface="Calibri" pitchFamily="34" charset="0"/>
              </a:rPr>
              <a:t>1999</a:t>
            </a:r>
          </a:p>
        </p:txBody>
      </p:sp>
      <p:sp>
        <p:nvSpPr>
          <p:cNvPr id="106528" name="TextBox 55"/>
          <p:cNvSpPr txBox="1">
            <a:spLocks noChangeArrowheads="1"/>
          </p:cNvSpPr>
          <p:nvPr/>
        </p:nvSpPr>
        <p:spPr bwMode="auto">
          <a:xfrm rot="-2801461">
            <a:off x="-45244" y="3058319"/>
            <a:ext cx="493713" cy="403225"/>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2000 -</a:t>
            </a:r>
          </a:p>
          <a:p>
            <a:pPr defTabSz="668338"/>
            <a:r>
              <a:rPr lang="en-US" sz="1100">
                <a:latin typeface="Calibri" pitchFamily="34" charset="0"/>
              </a:rPr>
              <a:t>2009</a:t>
            </a:r>
          </a:p>
        </p:txBody>
      </p:sp>
      <p:sp>
        <p:nvSpPr>
          <p:cNvPr id="106529" name="TextBox 57"/>
          <p:cNvSpPr txBox="1">
            <a:spLocks noChangeArrowheads="1"/>
          </p:cNvSpPr>
          <p:nvPr/>
        </p:nvSpPr>
        <p:spPr bwMode="auto">
          <a:xfrm rot="-2801461">
            <a:off x="0" y="1952625"/>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2010</a:t>
            </a:r>
          </a:p>
        </p:txBody>
      </p:sp>
      <p:sp>
        <p:nvSpPr>
          <p:cNvPr id="106530" name="TextBox 58"/>
          <p:cNvSpPr txBox="1">
            <a:spLocks noChangeArrowheads="1"/>
          </p:cNvSpPr>
          <p:nvPr/>
        </p:nvSpPr>
        <p:spPr bwMode="auto">
          <a:xfrm rot="-2801461">
            <a:off x="-53975" y="1327150"/>
            <a:ext cx="5080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Future</a:t>
            </a:r>
          </a:p>
        </p:txBody>
      </p:sp>
      <p:sp>
        <p:nvSpPr>
          <p:cNvPr id="106531" name="TextBox 60"/>
          <p:cNvSpPr txBox="1">
            <a:spLocks noChangeArrowheads="1"/>
          </p:cNvSpPr>
          <p:nvPr/>
        </p:nvSpPr>
        <p:spPr bwMode="auto">
          <a:xfrm>
            <a:off x="457200" y="1828800"/>
            <a:ext cx="868363"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i7-980, </a:t>
            </a:r>
            <a:r>
              <a:rPr lang="en-US" sz="500">
                <a:latin typeface="Calibri" pitchFamily="34" charset="0"/>
              </a:rPr>
              <a:t>6core</a:t>
            </a:r>
            <a:r>
              <a:rPr lang="en-US" sz="800">
                <a:latin typeface="Calibri" pitchFamily="34" charset="0"/>
              </a:rPr>
              <a:t> </a:t>
            </a:r>
            <a:r>
              <a:rPr lang="en-US" sz="500">
                <a:latin typeface="Calibri" pitchFamily="34" charset="0"/>
              </a:rPr>
              <a:t>3.33 GHz, </a:t>
            </a:r>
          </a:p>
          <a:p>
            <a:pPr defTabSz="668338"/>
            <a:r>
              <a:rPr lang="en-US" sz="500">
                <a:latin typeface="Calibri" pitchFamily="34" charset="0"/>
              </a:rPr>
              <a:t>    32 nm, 1117MX</a:t>
            </a:r>
          </a:p>
        </p:txBody>
      </p:sp>
      <p:sp>
        <p:nvSpPr>
          <p:cNvPr id="106532" name="TextBox 67"/>
          <p:cNvSpPr txBox="1">
            <a:spLocks noChangeArrowheads="1"/>
          </p:cNvSpPr>
          <p:nvPr/>
        </p:nvSpPr>
        <p:spPr bwMode="auto">
          <a:xfrm>
            <a:off x="1371600" y="5334000"/>
            <a:ext cx="3873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SCSI-2</a:t>
            </a:r>
          </a:p>
        </p:txBody>
      </p:sp>
      <p:sp>
        <p:nvSpPr>
          <p:cNvPr id="106533" name="TextBox 69"/>
          <p:cNvSpPr txBox="1">
            <a:spLocks noChangeArrowheads="1"/>
          </p:cNvSpPr>
          <p:nvPr/>
        </p:nvSpPr>
        <p:spPr bwMode="auto">
          <a:xfrm>
            <a:off x="2919413" y="3240088"/>
            <a:ext cx="733425" cy="265112"/>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1</a:t>
            </a:r>
            <a:r>
              <a:rPr lang="en-US" sz="800" baseline="30000">
                <a:latin typeface="Calibri" pitchFamily="34" charset="0"/>
              </a:rPr>
              <a:t>st</a:t>
            </a:r>
            <a:r>
              <a:rPr lang="en-US" sz="800">
                <a:latin typeface="Calibri" pitchFamily="34" charset="0"/>
              </a:rPr>
              <a:t> USB Thumb</a:t>
            </a:r>
          </a:p>
          <a:p>
            <a:pPr algn="ctr" defTabSz="668338">
              <a:buFontTx/>
              <a:buChar char="•"/>
            </a:pPr>
            <a:r>
              <a:rPr lang="en-US" sz="500">
                <a:latin typeface="Calibri" pitchFamily="34" charset="0"/>
              </a:rPr>
              <a:t> 8 MB</a:t>
            </a:r>
          </a:p>
        </p:txBody>
      </p:sp>
      <p:sp>
        <p:nvSpPr>
          <p:cNvPr id="106534" name="TextBox 70"/>
          <p:cNvSpPr txBox="1">
            <a:spLocks noChangeArrowheads="1"/>
          </p:cNvSpPr>
          <p:nvPr/>
        </p:nvSpPr>
        <p:spPr bwMode="auto">
          <a:xfrm>
            <a:off x="2860675" y="1600200"/>
            <a:ext cx="850900" cy="433388"/>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USB Flash 256 GB</a:t>
            </a:r>
          </a:p>
          <a:p>
            <a:pPr algn="ctr" defTabSz="668338"/>
            <a:r>
              <a:rPr lang="en-US" sz="800">
                <a:latin typeface="Calibri" pitchFamily="34" charset="0"/>
              </a:rPr>
              <a:t>2TB drive</a:t>
            </a:r>
          </a:p>
          <a:p>
            <a:pPr algn="ctr" defTabSz="668338"/>
            <a:r>
              <a:rPr lang="en-US" sz="800">
                <a:latin typeface="Calibri" pitchFamily="34" charset="0"/>
              </a:rPr>
              <a:t>1TB - $69.99</a:t>
            </a:r>
          </a:p>
        </p:txBody>
      </p:sp>
      <p:sp>
        <p:nvSpPr>
          <p:cNvPr id="106535" name="TextBox 19"/>
          <p:cNvSpPr txBox="1">
            <a:spLocks noChangeArrowheads="1"/>
          </p:cNvSpPr>
          <p:nvPr/>
        </p:nvSpPr>
        <p:spPr bwMode="auto">
          <a:xfrm>
            <a:off x="2287588" y="1958975"/>
            <a:ext cx="5953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7</a:t>
            </a:r>
          </a:p>
        </p:txBody>
      </p:sp>
      <p:sp>
        <p:nvSpPr>
          <p:cNvPr id="106536" name="TextBox 68"/>
          <p:cNvSpPr txBox="1">
            <a:spLocks noChangeArrowheads="1"/>
          </p:cNvSpPr>
          <p:nvPr/>
        </p:nvSpPr>
        <p:spPr bwMode="auto">
          <a:xfrm>
            <a:off x="1371600" y="2720975"/>
            <a:ext cx="7874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Express </a:t>
            </a:r>
            <a:r>
              <a:rPr lang="en-US" sz="500">
                <a:latin typeface="Calibri" pitchFamily="34" charset="0"/>
              </a:rPr>
              <a:t>(2007)</a:t>
            </a:r>
          </a:p>
        </p:txBody>
      </p:sp>
      <p:sp>
        <p:nvSpPr>
          <p:cNvPr id="106537" name="TextBox 21"/>
          <p:cNvSpPr txBox="1">
            <a:spLocks noChangeArrowheads="1"/>
          </p:cNvSpPr>
          <p:nvPr/>
        </p:nvSpPr>
        <p:spPr bwMode="auto">
          <a:xfrm>
            <a:off x="1371600" y="3863975"/>
            <a:ext cx="68103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USB 1.1 spec </a:t>
            </a:r>
          </a:p>
          <a:p>
            <a:pPr defTabSz="668338">
              <a:buFontTx/>
              <a:buChar char="•"/>
            </a:pPr>
            <a:r>
              <a:rPr lang="en-US" sz="500">
                <a:latin typeface="Calibri" pitchFamily="34" charset="0"/>
              </a:rPr>
              <a:t> 12 Mbps (1998)</a:t>
            </a:r>
          </a:p>
        </p:txBody>
      </p:sp>
      <p:sp>
        <p:nvSpPr>
          <p:cNvPr id="106538" name="TextBox 6"/>
          <p:cNvSpPr txBox="1">
            <a:spLocks noChangeArrowheads="1"/>
          </p:cNvSpPr>
          <p:nvPr/>
        </p:nvSpPr>
        <p:spPr bwMode="auto">
          <a:xfrm>
            <a:off x="5192713" y="914400"/>
            <a:ext cx="404812"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LAN</a:t>
            </a:r>
          </a:p>
        </p:txBody>
      </p:sp>
      <p:sp>
        <p:nvSpPr>
          <p:cNvPr id="106539" name="TextBox 7"/>
          <p:cNvSpPr txBox="1">
            <a:spLocks noChangeArrowheads="1"/>
          </p:cNvSpPr>
          <p:nvPr/>
        </p:nvSpPr>
        <p:spPr bwMode="auto">
          <a:xfrm>
            <a:off x="5794375" y="914400"/>
            <a:ext cx="1068388" cy="447675"/>
          </a:xfrm>
          <a:prstGeom prst="rect">
            <a:avLst/>
          </a:prstGeom>
          <a:noFill/>
          <a:ln w="9525">
            <a:noFill/>
            <a:miter lim="800000"/>
            <a:headEnd/>
            <a:tailEnd/>
          </a:ln>
        </p:spPr>
        <p:txBody>
          <a:bodyPr wrap="none" lIns="66807" tIns="33403" rIns="66807" bIns="33403">
            <a:spAutoFit/>
          </a:bodyPr>
          <a:lstStyle/>
          <a:p>
            <a:pPr defTabSz="668338"/>
            <a:r>
              <a:rPr lang="en-US" sz="2500" b="1">
                <a:latin typeface="Calibri" pitchFamily="34" charset="0"/>
              </a:rPr>
              <a:t>Mobile</a:t>
            </a:r>
          </a:p>
        </p:txBody>
      </p:sp>
      <p:sp>
        <p:nvSpPr>
          <p:cNvPr id="106540" name="TextBox 15"/>
          <p:cNvSpPr txBox="1">
            <a:spLocks noChangeArrowheads="1"/>
          </p:cNvSpPr>
          <p:nvPr/>
        </p:nvSpPr>
        <p:spPr bwMode="auto">
          <a:xfrm>
            <a:off x="5867400" y="2676525"/>
            <a:ext cx="763588" cy="433388"/>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TD-SCDMA</a:t>
            </a:r>
          </a:p>
          <a:p>
            <a:pPr defTabSz="668338"/>
            <a:r>
              <a:rPr lang="en-US" sz="800">
                <a:latin typeface="Calibri" pitchFamily="34" charset="0"/>
              </a:rPr>
              <a:t>WiMAX</a:t>
            </a:r>
          </a:p>
          <a:p>
            <a:pPr defTabSz="668338"/>
            <a:r>
              <a:rPr lang="en-US" sz="800">
                <a:latin typeface="Calibri" pitchFamily="34" charset="0"/>
              </a:rPr>
              <a:t>GSM Edge </a:t>
            </a:r>
            <a:r>
              <a:rPr lang="en-US" sz="500">
                <a:latin typeface="Calibri" pitchFamily="34" charset="0"/>
              </a:rPr>
              <a:t>(2003)</a:t>
            </a:r>
            <a:r>
              <a:rPr lang="en-US" sz="800">
                <a:latin typeface="Calibri" pitchFamily="34" charset="0"/>
              </a:rPr>
              <a:t> </a:t>
            </a:r>
          </a:p>
        </p:txBody>
      </p:sp>
      <p:sp>
        <p:nvSpPr>
          <p:cNvPr id="106541" name="TextBox 16"/>
          <p:cNvSpPr txBox="1">
            <a:spLocks noChangeArrowheads="1"/>
          </p:cNvSpPr>
          <p:nvPr/>
        </p:nvSpPr>
        <p:spPr bwMode="auto">
          <a:xfrm>
            <a:off x="5994400" y="5943600"/>
            <a:ext cx="377825"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AMPS</a:t>
            </a:r>
          </a:p>
          <a:p>
            <a:pPr defTabSz="668338"/>
            <a:r>
              <a:rPr lang="en-US" sz="800">
                <a:latin typeface="Calibri" pitchFamily="34" charset="0"/>
              </a:rPr>
              <a:t>TACs</a:t>
            </a:r>
          </a:p>
        </p:txBody>
      </p:sp>
      <p:sp>
        <p:nvSpPr>
          <p:cNvPr id="106542" name="TextBox 17"/>
          <p:cNvSpPr txBox="1">
            <a:spLocks noChangeArrowheads="1"/>
          </p:cNvSpPr>
          <p:nvPr/>
        </p:nvSpPr>
        <p:spPr bwMode="auto">
          <a:xfrm>
            <a:off x="5846763" y="4137025"/>
            <a:ext cx="825500" cy="433388"/>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IS-95 CDMA</a:t>
            </a:r>
          </a:p>
          <a:p>
            <a:pPr defTabSz="668338"/>
            <a:r>
              <a:rPr lang="en-US" sz="800">
                <a:latin typeface="Calibri" pitchFamily="34" charset="0"/>
              </a:rPr>
              <a:t>IS-54 TDMA</a:t>
            </a:r>
          </a:p>
          <a:p>
            <a:pPr defTabSz="668338"/>
            <a:r>
              <a:rPr lang="en-US" sz="800">
                <a:latin typeface="Calibri" pitchFamily="34" charset="0"/>
              </a:rPr>
              <a:t>1st GSM call </a:t>
            </a:r>
            <a:r>
              <a:rPr lang="en-US" sz="500">
                <a:latin typeface="Calibri" pitchFamily="34" charset="0"/>
              </a:rPr>
              <a:t>(1991)</a:t>
            </a:r>
          </a:p>
        </p:txBody>
      </p:sp>
      <p:sp>
        <p:nvSpPr>
          <p:cNvPr id="106543" name="TextBox 30"/>
          <p:cNvSpPr txBox="1">
            <a:spLocks noChangeArrowheads="1"/>
          </p:cNvSpPr>
          <p:nvPr/>
        </p:nvSpPr>
        <p:spPr bwMode="auto">
          <a:xfrm>
            <a:off x="4983163" y="6019800"/>
            <a:ext cx="69373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10Mbps Coax</a:t>
            </a:r>
          </a:p>
        </p:txBody>
      </p:sp>
      <p:sp>
        <p:nvSpPr>
          <p:cNvPr id="106544" name="TextBox 39"/>
          <p:cNvSpPr txBox="1">
            <a:spLocks noChangeArrowheads="1"/>
          </p:cNvSpPr>
          <p:nvPr/>
        </p:nvSpPr>
        <p:spPr bwMode="auto">
          <a:xfrm>
            <a:off x="3800475" y="4408488"/>
            <a:ext cx="1095375" cy="265112"/>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www browser &amp; HTML </a:t>
            </a:r>
          </a:p>
          <a:p>
            <a:pPr algn="ctr" defTabSz="668338"/>
            <a:r>
              <a:rPr lang="en-US" sz="500">
                <a:latin typeface="Calibri" pitchFamily="34" charset="0"/>
              </a:rPr>
              <a:t>(Berners-Lee 1991)</a:t>
            </a:r>
          </a:p>
        </p:txBody>
      </p:sp>
      <p:sp>
        <p:nvSpPr>
          <p:cNvPr id="106545" name="TextBox 42"/>
          <p:cNvSpPr txBox="1">
            <a:spLocks noChangeArrowheads="1"/>
          </p:cNvSpPr>
          <p:nvPr/>
        </p:nvSpPr>
        <p:spPr bwMode="auto">
          <a:xfrm>
            <a:off x="5651500" y="4843463"/>
            <a:ext cx="952500" cy="173037"/>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10 M WW mobile subs</a:t>
            </a:r>
          </a:p>
        </p:txBody>
      </p:sp>
      <p:sp>
        <p:nvSpPr>
          <p:cNvPr id="106546" name="TextBox 43"/>
          <p:cNvSpPr txBox="1">
            <a:spLocks noChangeArrowheads="1"/>
          </p:cNvSpPr>
          <p:nvPr/>
        </p:nvSpPr>
        <p:spPr bwMode="auto">
          <a:xfrm>
            <a:off x="5624513" y="3733800"/>
            <a:ext cx="996950" cy="173038"/>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100 M WW mobile subs</a:t>
            </a:r>
          </a:p>
        </p:txBody>
      </p:sp>
      <p:sp>
        <p:nvSpPr>
          <p:cNvPr id="106547" name="TextBox 44"/>
          <p:cNvSpPr txBox="1">
            <a:spLocks noChangeArrowheads="1"/>
          </p:cNvSpPr>
          <p:nvPr/>
        </p:nvSpPr>
        <p:spPr bwMode="auto">
          <a:xfrm>
            <a:off x="5634038" y="3276600"/>
            <a:ext cx="981075" cy="295275"/>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1B WW mobile subs</a:t>
            </a:r>
          </a:p>
          <a:p>
            <a:pPr defTabSz="668338"/>
            <a:r>
              <a:rPr lang="en-US" sz="800">
                <a:latin typeface="Calibri" pitchFamily="34" charset="0"/>
              </a:rPr>
              <a:t>1st Bluetooth phone</a:t>
            </a:r>
          </a:p>
        </p:txBody>
      </p:sp>
      <p:sp>
        <p:nvSpPr>
          <p:cNvPr id="106548" name="TextBox 45"/>
          <p:cNvSpPr txBox="1">
            <a:spLocks noChangeArrowheads="1"/>
          </p:cNvSpPr>
          <p:nvPr/>
        </p:nvSpPr>
        <p:spPr bwMode="auto">
          <a:xfrm>
            <a:off x="4941888" y="5715000"/>
            <a:ext cx="72866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a:t>
            </a:r>
            <a:r>
              <a:rPr lang="en-US" sz="800" baseline="30000">
                <a:latin typeface="Calibri" pitchFamily="34" charset="0"/>
              </a:rPr>
              <a:t>st</a:t>
            </a:r>
            <a:r>
              <a:rPr lang="en-US" sz="800">
                <a:latin typeface="Calibri" pitchFamily="34" charset="0"/>
              </a:rPr>
              <a:t> Enet switch</a:t>
            </a:r>
          </a:p>
        </p:txBody>
      </p:sp>
      <p:sp>
        <p:nvSpPr>
          <p:cNvPr id="106549" name="TextBox 62"/>
          <p:cNvSpPr txBox="1">
            <a:spLocks noChangeArrowheads="1"/>
          </p:cNvSpPr>
          <p:nvPr/>
        </p:nvSpPr>
        <p:spPr bwMode="auto">
          <a:xfrm>
            <a:off x="6054725" y="1981200"/>
            <a:ext cx="27463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LTE</a:t>
            </a:r>
          </a:p>
        </p:txBody>
      </p:sp>
      <p:sp>
        <p:nvSpPr>
          <p:cNvPr id="106550" name="TextBox 65"/>
          <p:cNvSpPr txBox="1">
            <a:spLocks noChangeArrowheads="1"/>
          </p:cNvSpPr>
          <p:nvPr/>
        </p:nvSpPr>
        <p:spPr bwMode="auto">
          <a:xfrm>
            <a:off x="5707063" y="2438400"/>
            <a:ext cx="858837" cy="173038"/>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4B WW mobile subs</a:t>
            </a:r>
          </a:p>
        </p:txBody>
      </p:sp>
      <p:sp>
        <p:nvSpPr>
          <p:cNvPr id="106551" name="TextBox 66"/>
          <p:cNvSpPr txBox="1">
            <a:spLocks noChangeArrowheads="1"/>
          </p:cNvSpPr>
          <p:nvPr/>
        </p:nvSpPr>
        <p:spPr bwMode="auto">
          <a:xfrm>
            <a:off x="5707063" y="1752600"/>
            <a:ext cx="858837" cy="173038"/>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5B WW mobile subs</a:t>
            </a:r>
          </a:p>
        </p:txBody>
      </p:sp>
      <p:sp>
        <p:nvSpPr>
          <p:cNvPr id="106552" name="TextBox 20"/>
          <p:cNvSpPr txBox="1">
            <a:spLocks noChangeArrowheads="1"/>
          </p:cNvSpPr>
          <p:nvPr/>
        </p:nvSpPr>
        <p:spPr bwMode="auto">
          <a:xfrm>
            <a:off x="4030663" y="3810000"/>
            <a:ext cx="5445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 1.0 </a:t>
            </a:r>
            <a:r>
              <a:rPr lang="en-US" sz="500">
                <a:latin typeface="Calibri" pitchFamily="34" charset="0"/>
              </a:rPr>
              <a:t>(1995)</a:t>
            </a:r>
          </a:p>
        </p:txBody>
      </p:sp>
      <p:sp>
        <p:nvSpPr>
          <p:cNvPr id="106553" name="TextBox 20"/>
          <p:cNvSpPr txBox="1">
            <a:spLocks noChangeArrowheads="1"/>
          </p:cNvSpPr>
          <p:nvPr/>
        </p:nvSpPr>
        <p:spPr bwMode="auto">
          <a:xfrm>
            <a:off x="3711575" y="3973513"/>
            <a:ext cx="115411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Netscape Navigator  </a:t>
            </a:r>
            <a:r>
              <a:rPr lang="en-US" sz="500">
                <a:latin typeface="Calibri" pitchFamily="34" charset="0"/>
              </a:rPr>
              <a:t>(1994)</a:t>
            </a:r>
          </a:p>
        </p:txBody>
      </p:sp>
      <p:sp>
        <p:nvSpPr>
          <p:cNvPr id="106554" name="TextBox 20"/>
          <p:cNvSpPr txBox="1">
            <a:spLocks noChangeArrowheads="1"/>
          </p:cNvSpPr>
          <p:nvPr/>
        </p:nvSpPr>
        <p:spPr bwMode="auto">
          <a:xfrm>
            <a:off x="3863975" y="4191000"/>
            <a:ext cx="8636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NCSA Mosaic </a:t>
            </a:r>
            <a:r>
              <a:rPr lang="en-US" sz="500">
                <a:latin typeface="Calibri" pitchFamily="34" charset="0"/>
              </a:rPr>
              <a:t>(1993)</a:t>
            </a:r>
          </a:p>
        </p:txBody>
      </p:sp>
      <p:sp>
        <p:nvSpPr>
          <p:cNvPr id="106555" name="TextBox 6"/>
          <p:cNvSpPr txBox="1">
            <a:spLocks noChangeArrowheads="1"/>
          </p:cNvSpPr>
          <p:nvPr/>
        </p:nvSpPr>
        <p:spPr bwMode="auto">
          <a:xfrm>
            <a:off x="3933825" y="898525"/>
            <a:ext cx="682625"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Internet</a:t>
            </a:r>
          </a:p>
        </p:txBody>
      </p:sp>
      <p:sp>
        <p:nvSpPr>
          <p:cNvPr id="106556" name="TextBox 30"/>
          <p:cNvSpPr txBox="1">
            <a:spLocks noChangeArrowheads="1"/>
          </p:cNvSpPr>
          <p:nvPr/>
        </p:nvSpPr>
        <p:spPr bwMode="auto">
          <a:xfrm>
            <a:off x="3887788" y="5878513"/>
            <a:ext cx="819150"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IETF formed </a:t>
            </a:r>
            <a:r>
              <a:rPr lang="en-US" sz="500">
                <a:latin typeface="Calibri" pitchFamily="34" charset="0"/>
              </a:rPr>
              <a:t>(1986)</a:t>
            </a:r>
          </a:p>
        </p:txBody>
      </p:sp>
      <p:sp>
        <p:nvSpPr>
          <p:cNvPr id="106557" name="TextBox 7"/>
          <p:cNvSpPr txBox="1">
            <a:spLocks noChangeArrowheads="1"/>
          </p:cNvSpPr>
          <p:nvPr/>
        </p:nvSpPr>
        <p:spPr bwMode="auto">
          <a:xfrm>
            <a:off x="6883400" y="925513"/>
            <a:ext cx="7096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Wireless</a:t>
            </a:r>
          </a:p>
        </p:txBody>
      </p:sp>
      <p:sp>
        <p:nvSpPr>
          <p:cNvPr id="106558" name="TextBox 18"/>
          <p:cNvSpPr txBox="1">
            <a:spLocks noChangeArrowheads="1"/>
          </p:cNvSpPr>
          <p:nvPr/>
        </p:nvSpPr>
        <p:spPr bwMode="auto">
          <a:xfrm>
            <a:off x="4892675" y="4191000"/>
            <a:ext cx="92233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100BaseT (.3y) </a:t>
            </a:r>
            <a:r>
              <a:rPr lang="en-US" sz="500">
                <a:latin typeface="Calibri" pitchFamily="34" charset="0"/>
              </a:rPr>
              <a:t>(1995)</a:t>
            </a:r>
          </a:p>
        </p:txBody>
      </p:sp>
      <p:sp>
        <p:nvSpPr>
          <p:cNvPr id="106559" name="TextBox 67"/>
          <p:cNvSpPr txBox="1">
            <a:spLocks noChangeArrowheads="1"/>
          </p:cNvSpPr>
          <p:nvPr/>
        </p:nvSpPr>
        <p:spPr bwMode="auto">
          <a:xfrm>
            <a:off x="1371600" y="1252538"/>
            <a:ext cx="765175"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Light Peak  10G</a:t>
            </a:r>
          </a:p>
        </p:txBody>
      </p:sp>
      <p:sp>
        <p:nvSpPr>
          <p:cNvPr id="106560" name="TextBox 31"/>
          <p:cNvSpPr txBox="1">
            <a:spLocks noChangeArrowheads="1"/>
          </p:cNvSpPr>
          <p:nvPr/>
        </p:nvSpPr>
        <p:spPr bwMode="auto">
          <a:xfrm>
            <a:off x="2879725" y="2085975"/>
            <a:ext cx="7286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80GB – $35.99</a:t>
            </a:r>
          </a:p>
        </p:txBody>
      </p:sp>
      <p:sp>
        <p:nvSpPr>
          <p:cNvPr id="106561" name="TextBox 18"/>
          <p:cNvSpPr txBox="1">
            <a:spLocks noChangeArrowheads="1"/>
          </p:cNvSpPr>
          <p:nvPr/>
        </p:nvSpPr>
        <p:spPr bwMode="auto">
          <a:xfrm>
            <a:off x="4664075" y="2503488"/>
            <a:ext cx="99218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10GBaseT (.3an) </a:t>
            </a:r>
            <a:r>
              <a:rPr lang="en-US" sz="500">
                <a:latin typeface="Calibri" pitchFamily="34" charset="0"/>
              </a:rPr>
              <a:t>(2006)</a:t>
            </a:r>
          </a:p>
        </p:txBody>
      </p:sp>
      <p:sp>
        <p:nvSpPr>
          <p:cNvPr id="106562" name="TextBox 18"/>
          <p:cNvSpPr txBox="1">
            <a:spLocks noChangeArrowheads="1"/>
          </p:cNvSpPr>
          <p:nvPr/>
        </p:nvSpPr>
        <p:spPr bwMode="auto">
          <a:xfrm>
            <a:off x="4572000" y="3756025"/>
            <a:ext cx="103028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1000BaseT (.3ab) </a:t>
            </a:r>
            <a:r>
              <a:rPr lang="en-US" sz="500">
                <a:latin typeface="Calibri" pitchFamily="34" charset="0"/>
              </a:rPr>
              <a:t>(1999)</a:t>
            </a:r>
          </a:p>
        </p:txBody>
      </p:sp>
      <p:sp>
        <p:nvSpPr>
          <p:cNvPr id="106563" name="TextBox 18"/>
          <p:cNvSpPr txBox="1">
            <a:spLocks noChangeArrowheads="1"/>
          </p:cNvSpPr>
          <p:nvPr/>
        </p:nvSpPr>
        <p:spPr bwMode="auto">
          <a:xfrm>
            <a:off x="4800600" y="5116513"/>
            <a:ext cx="84931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10BaseT (.3i) </a:t>
            </a:r>
            <a:r>
              <a:rPr lang="en-US" sz="500">
                <a:latin typeface="Calibri" pitchFamily="34" charset="0"/>
              </a:rPr>
              <a:t>(1990)</a:t>
            </a:r>
          </a:p>
        </p:txBody>
      </p:sp>
      <p:cxnSp>
        <p:nvCxnSpPr>
          <p:cNvPr id="3" name="Straight Connector 24"/>
          <p:cNvCxnSpPr/>
          <p:nvPr/>
        </p:nvCxnSpPr>
        <p:spPr>
          <a:xfrm>
            <a:off x="228600" y="22860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24"/>
          <p:cNvCxnSpPr/>
          <p:nvPr/>
        </p:nvCxnSpPr>
        <p:spPr>
          <a:xfrm>
            <a:off x="228600" y="4772025"/>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24"/>
          <p:cNvCxnSpPr/>
          <p:nvPr/>
        </p:nvCxnSpPr>
        <p:spPr>
          <a:xfrm>
            <a:off x="381000" y="5715000"/>
            <a:ext cx="8682038" cy="0"/>
          </a:xfrm>
          <a:prstGeom prst="line">
            <a:avLst/>
          </a:prstGeom>
        </p:spPr>
        <p:style>
          <a:lnRef idx="1">
            <a:schemeClr val="accent1"/>
          </a:lnRef>
          <a:fillRef idx="0">
            <a:schemeClr val="accent1"/>
          </a:fillRef>
          <a:effectRef idx="0">
            <a:schemeClr val="accent1"/>
          </a:effectRef>
          <a:fontRef idx="minor">
            <a:schemeClr val="tx1"/>
          </a:fontRef>
        </p:style>
      </p:cxnSp>
      <p:sp>
        <p:nvSpPr>
          <p:cNvPr id="106567" name="TextBox 50"/>
          <p:cNvSpPr txBox="1">
            <a:spLocks noChangeArrowheads="1"/>
          </p:cNvSpPr>
          <p:nvPr/>
        </p:nvSpPr>
        <p:spPr bwMode="auto">
          <a:xfrm>
            <a:off x="1381125" y="4429125"/>
            <a:ext cx="84772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 </a:t>
            </a:r>
            <a:r>
              <a:rPr lang="en-US" sz="500">
                <a:latin typeface="Calibri" pitchFamily="34" charset="0"/>
              </a:rPr>
              <a:t>(400)- 1995</a:t>
            </a:r>
          </a:p>
        </p:txBody>
      </p:sp>
      <p:sp>
        <p:nvSpPr>
          <p:cNvPr id="106568" name="TextBox 50"/>
          <p:cNvSpPr txBox="1">
            <a:spLocks noChangeArrowheads="1"/>
          </p:cNvSpPr>
          <p:nvPr/>
        </p:nvSpPr>
        <p:spPr bwMode="auto">
          <a:xfrm>
            <a:off x="1357313" y="3552825"/>
            <a:ext cx="89693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1394a </a:t>
            </a:r>
            <a:r>
              <a:rPr lang="en-US" sz="500">
                <a:latin typeface="Calibri" pitchFamily="34" charset="0"/>
              </a:rPr>
              <a:t>(400)- 2000</a:t>
            </a:r>
          </a:p>
        </p:txBody>
      </p:sp>
      <p:sp>
        <p:nvSpPr>
          <p:cNvPr id="106569" name="TextBox 50"/>
          <p:cNvSpPr txBox="1">
            <a:spLocks noChangeArrowheads="1"/>
          </p:cNvSpPr>
          <p:nvPr/>
        </p:nvSpPr>
        <p:spPr bwMode="auto">
          <a:xfrm>
            <a:off x="1357313" y="3429000"/>
            <a:ext cx="9017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1394b </a:t>
            </a:r>
            <a:r>
              <a:rPr lang="en-US" sz="500">
                <a:latin typeface="Calibri" pitchFamily="34" charset="0"/>
              </a:rPr>
              <a:t>(800)- 2002</a:t>
            </a:r>
          </a:p>
        </p:txBody>
      </p:sp>
      <p:sp>
        <p:nvSpPr>
          <p:cNvPr id="106570" name="TextBox 50"/>
          <p:cNvSpPr txBox="1">
            <a:spLocks noChangeArrowheads="1"/>
          </p:cNvSpPr>
          <p:nvPr/>
        </p:nvSpPr>
        <p:spPr bwMode="auto">
          <a:xfrm>
            <a:off x="1365250" y="2557463"/>
            <a:ext cx="110013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1394-2008 </a:t>
            </a:r>
            <a:r>
              <a:rPr lang="en-US" sz="500">
                <a:latin typeface="Calibri" pitchFamily="34" charset="0"/>
              </a:rPr>
              <a:t>(1600-3200)</a:t>
            </a:r>
          </a:p>
        </p:txBody>
      </p:sp>
      <p:sp>
        <p:nvSpPr>
          <p:cNvPr id="106571" name="TextBox 20"/>
          <p:cNvSpPr txBox="1">
            <a:spLocks noChangeArrowheads="1"/>
          </p:cNvSpPr>
          <p:nvPr/>
        </p:nvSpPr>
        <p:spPr bwMode="auto">
          <a:xfrm>
            <a:off x="2262188" y="3771900"/>
            <a:ext cx="81438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98 </a:t>
            </a:r>
            <a:r>
              <a:rPr lang="en-US" sz="500">
                <a:latin typeface="Calibri" pitchFamily="34" charset="0"/>
              </a:rPr>
              <a:t>-1998</a:t>
            </a:r>
          </a:p>
        </p:txBody>
      </p:sp>
      <p:sp>
        <p:nvSpPr>
          <p:cNvPr id="106572" name="TextBox 20"/>
          <p:cNvSpPr txBox="1">
            <a:spLocks noChangeArrowheads="1"/>
          </p:cNvSpPr>
          <p:nvPr/>
        </p:nvSpPr>
        <p:spPr bwMode="auto">
          <a:xfrm>
            <a:off x="2262188" y="3971925"/>
            <a:ext cx="81438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95 </a:t>
            </a:r>
            <a:r>
              <a:rPr lang="en-US" sz="500">
                <a:latin typeface="Calibri" pitchFamily="34" charset="0"/>
              </a:rPr>
              <a:t>-1995</a:t>
            </a:r>
          </a:p>
        </p:txBody>
      </p:sp>
      <p:cxnSp>
        <p:nvCxnSpPr>
          <p:cNvPr id="6" name="Straight Connector 24"/>
          <p:cNvCxnSpPr/>
          <p:nvPr/>
        </p:nvCxnSpPr>
        <p:spPr>
          <a:xfrm>
            <a:off x="457200" y="15240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6574" name="TextBox 30"/>
          <p:cNvSpPr txBox="1">
            <a:spLocks noChangeArrowheads="1"/>
          </p:cNvSpPr>
          <p:nvPr/>
        </p:nvSpPr>
        <p:spPr bwMode="auto">
          <a:xfrm>
            <a:off x="3905250" y="6259513"/>
            <a:ext cx="857250"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TCP RFC 761 </a:t>
            </a:r>
            <a:r>
              <a:rPr lang="en-US" sz="600">
                <a:latin typeface="Calibri" pitchFamily="34" charset="0"/>
              </a:rPr>
              <a:t>- 1980</a:t>
            </a:r>
          </a:p>
        </p:txBody>
      </p:sp>
      <p:sp>
        <p:nvSpPr>
          <p:cNvPr id="106575" name="TextBox 30"/>
          <p:cNvSpPr txBox="1">
            <a:spLocks noChangeArrowheads="1"/>
          </p:cNvSpPr>
          <p:nvPr/>
        </p:nvSpPr>
        <p:spPr bwMode="auto">
          <a:xfrm>
            <a:off x="3905250" y="6367463"/>
            <a:ext cx="84613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IP    RFC 760 </a:t>
            </a:r>
            <a:r>
              <a:rPr lang="en-US" sz="600">
                <a:latin typeface="Calibri" pitchFamily="34" charset="0"/>
              </a:rPr>
              <a:t>- 1980</a:t>
            </a:r>
          </a:p>
        </p:txBody>
      </p:sp>
      <p:sp>
        <p:nvSpPr>
          <p:cNvPr id="106576" name="TextBox 30"/>
          <p:cNvSpPr txBox="1">
            <a:spLocks noChangeArrowheads="1"/>
          </p:cNvSpPr>
          <p:nvPr/>
        </p:nvSpPr>
        <p:spPr bwMode="auto">
          <a:xfrm>
            <a:off x="3879850" y="6149975"/>
            <a:ext cx="8810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UDP RFC 768 </a:t>
            </a:r>
            <a:r>
              <a:rPr lang="en-US" sz="600">
                <a:latin typeface="Calibri" pitchFamily="34" charset="0"/>
              </a:rPr>
              <a:t>- 1980</a:t>
            </a:r>
          </a:p>
        </p:txBody>
      </p:sp>
      <p:sp>
        <p:nvSpPr>
          <p:cNvPr id="106577" name="AutoShape 81"/>
          <p:cNvSpPr>
            <a:spLocks noChangeArrowheads="1"/>
          </p:cNvSpPr>
          <p:nvPr/>
        </p:nvSpPr>
        <p:spPr bwMode="auto">
          <a:xfrm>
            <a:off x="1671638" y="3151188"/>
            <a:ext cx="3332162" cy="563562"/>
          </a:xfrm>
          <a:prstGeom prst="wedgeRectCallout">
            <a:avLst>
              <a:gd name="adj1" fmla="val 68389"/>
              <a:gd name="adj2" fmla="val 58449"/>
            </a:avLst>
          </a:prstGeom>
          <a:solidFill>
            <a:schemeClr val="bg1"/>
          </a:solidFill>
          <a:ln w="12700">
            <a:solidFill>
              <a:schemeClr val="tx1"/>
            </a:solidFill>
            <a:miter lim="800000"/>
            <a:headEnd type="none" w="sm" len="sm"/>
            <a:tailEnd type="none" w="sm" len="sm"/>
          </a:ln>
          <a:effectLst/>
        </p:spPr>
        <p:txBody>
          <a:bodyPr/>
          <a:lstStyle/>
          <a:p>
            <a:r>
              <a:rPr lang="en-US" sz="2400"/>
              <a:t>100 M WW mobile subs</a:t>
            </a:r>
          </a:p>
        </p:txBody>
      </p:sp>
      <p:sp>
        <p:nvSpPr>
          <p:cNvPr id="106578" name="AutoShape 82"/>
          <p:cNvSpPr>
            <a:spLocks noChangeArrowheads="1"/>
          </p:cNvSpPr>
          <p:nvPr/>
        </p:nvSpPr>
        <p:spPr bwMode="auto">
          <a:xfrm>
            <a:off x="1289050" y="4443413"/>
            <a:ext cx="3332163" cy="563562"/>
          </a:xfrm>
          <a:prstGeom prst="wedgeRectCallout">
            <a:avLst>
              <a:gd name="adj1" fmla="val 82111"/>
              <a:gd name="adj2" fmla="val 35352"/>
            </a:avLst>
          </a:prstGeom>
          <a:solidFill>
            <a:schemeClr val="bg1"/>
          </a:solidFill>
          <a:ln w="12700">
            <a:solidFill>
              <a:schemeClr val="tx1"/>
            </a:solidFill>
            <a:miter lim="800000"/>
            <a:headEnd type="none" w="sm" len="sm"/>
            <a:tailEnd type="none" w="sm" len="sm"/>
          </a:ln>
          <a:effectLst/>
        </p:spPr>
        <p:txBody>
          <a:bodyPr/>
          <a:lstStyle/>
          <a:p>
            <a:r>
              <a:rPr lang="en-US" sz="2400"/>
              <a:t>10 M WW mobile subs</a:t>
            </a:r>
          </a:p>
        </p:txBody>
      </p:sp>
      <p:sp>
        <p:nvSpPr>
          <p:cNvPr id="106579" name="AutoShape 83"/>
          <p:cNvSpPr>
            <a:spLocks noChangeArrowheads="1"/>
          </p:cNvSpPr>
          <p:nvPr/>
        </p:nvSpPr>
        <p:spPr bwMode="auto">
          <a:xfrm>
            <a:off x="6627813" y="3402013"/>
            <a:ext cx="2408237" cy="839787"/>
          </a:xfrm>
          <a:prstGeom prst="wedgeRectCallout">
            <a:avLst>
              <a:gd name="adj1" fmla="val -50394"/>
              <a:gd name="adj2" fmla="val 71551"/>
            </a:avLst>
          </a:prstGeom>
          <a:solidFill>
            <a:schemeClr val="bg1"/>
          </a:solidFill>
          <a:ln w="12700">
            <a:solidFill>
              <a:schemeClr val="tx1"/>
            </a:solidFill>
            <a:miter lim="800000"/>
            <a:headEnd type="none" w="sm" len="sm"/>
            <a:tailEnd type="none" w="sm" len="sm"/>
          </a:ln>
          <a:effectLst/>
        </p:spPr>
        <p:txBody>
          <a:bodyPr/>
          <a:lstStyle/>
          <a:p>
            <a:r>
              <a:rPr lang="en-US" sz="2400"/>
              <a:t>1st GSM call (1991)</a:t>
            </a:r>
          </a:p>
          <a:p>
            <a:endParaRPr lang="en-US" sz="24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41338"/>
            <a:ext cx="8231188" cy="312737"/>
          </a:xfrm>
        </p:spPr>
        <p:txBody>
          <a:bodyPr lIns="66807" tIns="33403" rIns="66807" bIns="33403"/>
          <a:lstStyle/>
          <a:p>
            <a:r>
              <a:rPr lang="en-US" sz="1600" smtClean="0"/>
              <a:t>20 year Technology Perspective</a:t>
            </a:r>
          </a:p>
        </p:txBody>
      </p:sp>
      <p:sp>
        <p:nvSpPr>
          <p:cNvPr id="107523" name="TextBox 3"/>
          <p:cNvSpPr txBox="1">
            <a:spLocks noChangeArrowheads="1"/>
          </p:cNvSpPr>
          <p:nvPr/>
        </p:nvSpPr>
        <p:spPr bwMode="auto">
          <a:xfrm>
            <a:off x="457200" y="914400"/>
            <a:ext cx="412750"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CPU</a:t>
            </a:r>
          </a:p>
        </p:txBody>
      </p:sp>
      <p:sp>
        <p:nvSpPr>
          <p:cNvPr id="107524" name="TextBox 4"/>
          <p:cNvSpPr txBox="1">
            <a:spLocks noChangeArrowheads="1"/>
          </p:cNvSpPr>
          <p:nvPr/>
        </p:nvSpPr>
        <p:spPr bwMode="auto">
          <a:xfrm>
            <a:off x="1371600" y="925513"/>
            <a:ext cx="7350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Bus Tech</a:t>
            </a:r>
          </a:p>
        </p:txBody>
      </p:sp>
      <p:sp>
        <p:nvSpPr>
          <p:cNvPr id="107525" name="TextBox 5"/>
          <p:cNvSpPr txBox="1">
            <a:spLocks noChangeArrowheads="1"/>
          </p:cNvSpPr>
          <p:nvPr/>
        </p:nvSpPr>
        <p:spPr bwMode="auto">
          <a:xfrm>
            <a:off x="2444750" y="914400"/>
            <a:ext cx="319088"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OS</a:t>
            </a:r>
          </a:p>
        </p:txBody>
      </p:sp>
      <p:sp>
        <p:nvSpPr>
          <p:cNvPr id="107526" name="TextBox 8"/>
          <p:cNvSpPr txBox="1">
            <a:spLocks noChangeArrowheads="1"/>
          </p:cNvSpPr>
          <p:nvPr/>
        </p:nvSpPr>
        <p:spPr bwMode="auto">
          <a:xfrm>
            <a:off x="2916238" y="914400"/>
            <a:ext cx="649287"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Storage</a:t>
            </a:r>
          </a:p>
        </p:txBody>
      </p:sp>
      <p:sp>
        <p:nvSpPr>
          <p:cNvPr id="107527" name="TextBox 12"/>
          <p:cNvSpPr txBox="1">
            <a:spLocks noChangeArrowheads="1"/>
          </p:cNvSpPr>
          <p:nvPr/>
        </p:nvSpPr>
        <p:spPr bwMode="auto">
          <a:xfrm>
            <a:off x="8001000" y="871538"/>
            <a:ext cx="876300"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SDOs/SSOs</a:t>
            </a:r>
          </a:p>
        </p:txBody>
      </p:sp>
      <p:sp>
        <p:nvSpPr>
          <p:cNvPr id="107528" name="TextBox 19"/>
          <p:cNvSpPr txBox="1">
            <a:spLocks noChangeArrowheads="1"/>
          </p:cNvSpPr>
          <p:nvPr/>
        </p:nvSpPr>
        <p:spPr bwMode="auto">
          <a:xfrm>
            <a:off x="2287588" y="2514600"/>
            <a:ext cx="850900" cy="80010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7</a:t>
            </a:r>
          </a:p>
          <a:p>
            <a:pPr defTabSz="668338"/>
            <a:r>
              <a:rPr lang="en-US" sz="800">
                <a:latin typeface="Calibri" pitchFamily="34" charset="0"/>
              </a:rPr>
              <a:t>OS X</a:t>
            </a:r>
          </a:p>
          <a:p>
            <a:pPr defTabSz="668338"/>
            <a:r>
              <a:rPr lang="en-US" sz="800">
                <a:latin typeface="Calibri" pitchFamily="34" charset="0"/>
              </a:rPr>
              <a:t>Vista </a:t>
            </a:r>
            <a:r>
              <a:rPr lang="en-US" sz="500">
                <a:latin typeface="Calibri" pitchFamily="34" charset="0"/>
              </a:rPr>
              <a:t>-2007</a:t>
            </a:r>
          </a:p>
          <a:p>
            <a:pPr defTabSz="668338"/>
            <a:r>
              <a:rPr lang="en-US" sz="800">
                <a:latin typeface="Calibri" pitchFamily="34" charset="0"/>
              </a:rPr>
              <a:t>Win XP </a:t>
            </a:r>
            <a:r>
              <a:rPr lang="en-US" sz="500">
                <a:latin typeface="Calibri" pitchFamily="34" charset="0"/>
              </a:rPr>
              <a:t>- 2001</a:t>
            </a:r>
          </a:p>
          <a:p>
            <a:pPr defTabSz="668338"/>
            <a:r>
              <a:rPr lang="en-US" sz="800">
                <a:latin typeface="Calibri" pitchFamily="34" charset="0"/>
              </a:rPr>
              <a:t>Windows Me </a:t>
            </a:r>
            <a:r>
              <a:rPr lang="en-US" sz="500">
                <a:latin typeface="Calibri" pitchFamily="34" charset="0"/>
              </a:rPr>
              <a:t>-2000</a:t>
            </a:r>
          </a:p>
          <a:p>
            <a:pPr defTabSz="668338"/>
            <a:r>
              <a:rPr lang="en-US" sz="800">
                <a:latin typeface="Calibri" pitchFamily="34" charset="0"/>
              </a:rPr>
              <a:t>Win 2000 </a:t>
            </a:r>
            <a:r>
              <a:rPr lang="en-US" sz="500">
                <a:latin typeface="Calibri" pitchFamily="34" charset="0"/>
              </a:rPr>
              <a:t>-2000</a:t>
            </a:r>
          </a:p>
        </p:txBody>
      </p:sp>
      <p:sp>
        <p:nvSpPr>
          <p:cNvPr id="107529" name="TextBox 20"/>
          <p:cNvSpPr txBox="1">
            <a:spLocks noChangeArrowheads="1"/>
          </p:cNvSpPr>
          <p:nvPr/>
        </p:nvSpPr>
        <p:spPr bwMode="auto">
          <a:xfrm>
            <a:off x="2239963" y="5257800"/>
            <a:ext cx="6715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3.0</a:t>
            </a:r>
          </a:p>
        </p:txBody>
      </p:sp>
      <p:sp>
        <p:nvSpPr>
          <p:cNvPr id="107530" name="TextBox 21"/>
          <p:cNvSpPr txBox="1">
            <a:spLocks noChangeArrowheads="1"/>
          </p:cNvSpPr>
          <p:nvPr/>
        </p:nvSpPr>
        <p:spPr bwMode="auto">
          <a:xfrm>
            <a:off x="1381125" y="4086225"/>
            <a:ext cx="681038" cy="3873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USB 1.0 spec </a:t>
            </a:r>
          </a:p>
          <a:p>
            <a:pPr defTabSz="668338">
              <a:buFontTx/>
              <a:buChar char="•"/>
            </a:pPr>
            <a:r>
              <a:rPr lang="en-US" sz="500">
                <a:latin typeface="Calibri" pitchFamily="34" charset="0"/>
              </a:rPr>
              <a:t> 1.5 Mbps (1996)</a:t>
            </a:r>
          </a:p>
          <a:p>
            <a:pPr defTabSz="668338"/>
            <a:r>
              <a:rPr lang="en-US" sz="800">
                <a:latin typeface="Calibri" pitchFamily="34" charset="0"/>
              </a:rPr>
              <a:t>VESA bus</a:t>
            </a:r>
          </a:p>
        </p:txBody>
      </p:sp>
      <p:sp>
        <p:nvSpPr>
          <p:cNvPr id="107531" name="TextBox 22"/>
          <p:cNvSpPr txBox="1">
            <a:spLocks noChangeArrowheads="1"/>
          </p:cNvSpPr>
          <p:nvPr/>
        </p:nvSpPr>
        <p:spPr bwMode="auto">
          <a:xfrm>
            <a:off x="457200" y="2438400"/>
            <a:ext cx="81438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i7-965, </a:t>
            </a:r>
            <a:r>
              <a:rPr lang="en-US" sz="500">
                <a:latin typeface="Calibri" pitchFamily="34" charset="0"/>
              </a:rPr>
              <a:t>4 core,3.2 GHz</a:t>
            </a:r>
          </a:p>
          <a:p>
            <a:pPr defTabSz="668338"/>
            <a:r>
              <a:rPr lang="en-US" sz="500">
                <a:latin typeface="Calibri" pitchFamily="34" charset="0"/>
              </a:rPr>
              <a:t>, 731MX</a:t>
            </a:r>
          </a:p>
        </p:txBody>
      </p:sp>
      <p:sp>
        <p:nvSpPr>
          <p:cNvPr id="107532" name="TextBox 23"/>
          <p:cNvSpPr txBox="1">
            <a:spLocks noChangeArrowheads="1"/>
          </p:cNvSpPr>
          <p:nvPr/>
        </p:nvSpPr>
        <p:spPr bwMode="auto">
          <a:xfrm>
            <a:off x="457200" y="4800600"/>
            <a:ext cx="3873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68040</a:t>
            </a:r>
          </a:p>
        </p:txBody>
      </p:sp>
      <p:cxnSp>
        <p:nvCxnSpPr>
          <p:cNvPr id="25" name="Straight Connector 24"/>
          <p:cNvCxnSpPr/>
          <p:nvPr/>
        </p:nvCxnSpPr>
        <p:spPr>
          <a:xfrm>
            <a:off x="142875" y="3686175"/>
            <a:ext cx="8915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7534" name="TextBox 26"/>
          <p:cNvSpPr txBox="1">
            <a:spLocks noChangeArrowheads="1"/>
          </p:cNvSpPr>
          <p:nvPr/>
        </p:nvSpPr>
        <p:spPr bwMode="auto">
          <a:xfrm>
            <a:off x="3006725" y="1295400"/>
            <a:ext cx="5016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Blu-ray 2</a:t>
            </a:r>
          </a:p>
        </p:txBody>
      </p:sp>
      <p:sp>
        <p:nvSpPr>
          <p:cNvPr id="107535" name="TextBox 27"/>
          <p:cNvSpPr txBox="1">
            <a:spLocks noChangeArrowheads="1"/>
          </p:cNvSpPr>
          <p:nvPr/>
        </p:nvSpPr>
        <p:spPr bwMode="auto">
          <a:xfrm>
            <a:off x="2952750" y="2830513"/>
            <a:ext cx="635000"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Blu-ray -</a:t>
            </a:r>
            <a:r>
              <a:rPr lang="en-US" sz="600">
                <a:latin typeface="Calibri" pitchFamily="34" charset="0"/>
              </a:rPr>
              <a:t>2006</a:t>
            </a:r>
          </a:p>
        </p:txBody>
      </p:sp>
      <p:sp>
        <p:nvSpPr>
          <p:cNvPr id="107536" name="TextBox 29"/>
          <p:cNvSpPr txBox="1">
            <a:spLocks noChangeArrowheads="1"/>
          </p:cNvSpPr>
          <p:nvPr/>
        </p:nvSpPr>
        <p:spPr bwMode="auto">
          <a:xfrm>
            <a:off x="2954338" y="5791200"/>
            <a:ext cx="785812" cy="769938"/>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2.5” HDD</a:t>
            </a:r>
          </a:p>
          <a:p>
            <a:pPr defTabSz="668338"/>
            <a:r>
              <a:rPr lang="en-US" sz="800">
                <a:latin typeface="Calibri" pitchFamily="34" charset="0"/>
              </a:rPr>
              <a:t>CD-Rom</a:t>
            </a:r>
          </a:p>
          <a:p>
            <a:pPr defTabSz="668338"/>
            <a:r>
              <a:rPr lang="en-US" sz="800">
                <a:latin typeface="Calibri" pitchFamily="34" charset="0"/>
              </a:rPr>
              <a:t>3.5” Floppy </a:t>
            </a:r>
            <a:r>
              <a:rPr lang="en-US" sz="500">
                <a:latin typeface="Calibri" pitchFamily="34" charset="0"/>
              </a:rPr>
              <a:t>- 1980</a:t>
            </a:r>
          </a:p>
          <a:p>
            <a:pPr defTabSz="668338"/>
            <a:endParaRPr lang="en-US" sz="800">
              <a:latin typeface="Calibri" pitchFamily="34" charset="0"/>
            </a:endParaRPr>
          </a:p>
          <a:p>
            <a:pPr defTabSz="668338"/>
            <a:endParaRPr lang="en-US" sz="600">
              <a:latin typeface="Calibri" pitchFamily="34" charset="0"/>
            </a:endParaRPr>
          </a:p>
          <a:p>
            <a:pPr defTabSz="668338"/>
            <a:endParaRPr lang="en-US" sz="800">
              <a:latin typeface="Calibri" pitchFamily="34" charset="0"/>
            </a:endParaRPr>
          </a:p>
        </p:txBody>
      </p:sp>
      <p:sp>
        <p:nvSpPr>
          <p:cNvPr id="107537" name="TextBox 31"/>
          <p:cNvSpPr txBox="1">
            <a:spLocks noChangeArrowheads="1"/>
          </p:cNvSpPr>
          <p:nvPr/>
        </p:nvSpPr>
        <p:spPr bwMode="auto">
          <a:xfrm>
            <a:off x="3105150" y="3973513"/>
            <a:ext cx="51276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DVD </a:t>
            </a:r>
            <a:r>
              <a:rPr lang="en-US" sz="600">
                <a:latin typeface="Calibri" pitchFamily="34" charset="0"/>
              </a:rPr>
              <a:t>-1996</a:t>
            </a:r>
          </a:p>
        </p:txBody>
      </p:sp>
      <p:sp>
        <p:nvSpPr>
          <p:cNvPr id="107538" name="TextBox 35"/>
          <p:cNvSpPr txBox="1">
            <a:spLocks noChangeArrowheads="1"/>
          </p:cNvSpPr>
          <p:nvPr/>
        </p:nvSpPr>
        <p:spPr bwMode="auto">
          <a:xfrm>
            <a:off x="1371600" y="2339975"/>
            <a:ext cx="84613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SATA 3 spec </a:t>
            </a:r>
            <a:r>
              <a:rPr lang="en-US" sz="500">
                <a:latin typeface="Calibri" pitchFamily="34" charset="0"/>
              </a:rPr>
              <a:t>(2008)</a:t>
            </a:r>
          </a:p>
          <a:p>
            <a:pPr defTabSz="668338"/>
            <a:r>
              <a:rPr lang="en-US" sz="800">
                <a:latin typeface="Calibri" pitchFamily="34" charset="0"/>
              </a:rPr>
              <a:t>USB 3.0 spec </a:t>
            </a:r>
            <a:r>
              <a:rPr lang="en-US" sz="500">
                <a:latin typeface="Calibri" pitchFamily="34" charset="0"/>
              </a:rPr>
              <a:t>(2008)</a:t>
            </a:r>
          </a:p>
        </p:txBody>
      </p:sp>
      <p:sp>
        <p:nvSpPr>
          <p:cNvPr id="107539" name="TextBox 36"/>
          <p:cNvSpPr txBox="1">
            <a:spLocks noChangeArrowheads="1"/>
          </p:cNvSpPr>
          <p:nvPr/>
        </p:nvSpPr>
        <p:spPr bwMode="auto">
          <a:xfrm>
            <a:off x="1371600" y="2938463"/>
            <a:ext cx="738188" cy="509587"/>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Bus </a:t>
            </a:r>
            <a:r>
              <a:rPr lang="en-US" sz="500">
                <a:latin typeface="Calibri" pitchFamily="34" charset="0"/>
              </a:rPr>
              <a:t>(2002)</a:t>
            </a:r>
          </a:p>
          <a:p>
            <a:pPr defTabSz="668338"/>
            <a:r>
              <a:rPr lang="en-US" sz="800">
                <a:latin typeface="Calibri" pitchFamily="34" charset="0"/>
              </a:rPr>
              <a:t>Serial ATA </a:t>
            </a:r>
            <a:r>
              <a:rPr lang="en-US" sz="500">
                <a:latin typeface="Calibri" pitchFamily="34" charset="0"/>
              </a:rPr>
              <a:t>(2002)</a:t>
            </a:r>
          </a:p>
          <a:p>
            <a:pPr defTabSz="668338"/>
            <a:r>
              <a:rPr lang="en-US" sz="800">
                <a:latin typeface="Calibri" pitchFamily="34" charset="0"/>
              </a:rPr>
              <a:t>USB 2.0 spec</a:t>
            </a:r>
          </a:p>
          <a:p>
            <a:pPr defTabSz="668338">
              <a:buFontTx/>
              <a:buChar char="•"/>
            </a:pPr>
            <a:r>
              <a:rPr lang="en-US" sz="500">
                <a:latin typeface="Calibri" pitchFamily="34" charset="0"/>
              </a:rPr>
              <a:t>480 Mbps (2001)</a:t>
            </a:r>
          </a:p>
        </p:txBody>
      </p:sp>
      <p:sp>
        <p:nvSpPr>
          <p:cNvPr id="107540" name="TextBox 37"/>
          <p:cNvSpPr txBox="1">
            <a:spLocks noChangeArrowheads="1"/>
          </p:cNvSpPr>
          <p:nvPr/>
        </p:nvSpPr>
        <p:spPr bwMode="auto">
          <a:xfrm>
            <a:off x="2997200" y="2514600"/>
            <a:ext cx="5207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2TB drive</a:t>
            </a:r>
          </a:p>
        </p:txBody>
      </p:sp>
      <p:sp>
        <p:nvSpPr>
          <p:cNvPr id="107541" name="TextBox 38"/>
          <p:cNvSpPr txBox="1">
            <a:spLocks noChangeArrowheads="1"/>
          </p:cNvSpPr>
          <p:nvPr/>
        </p:nvSpPr>
        <p:spPr bwMode="auto">
          <a:xfrm>
            <a:off x="2925763" y="5407025"/>
            <a:ext cx="914400"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CDC Imprimis  Elite</a:t>
            </a:r>
          </a:p>
          <a:p>
            <a:pPr defTabSz="668338">
              <a:buFontTx/>
              <a:buChar char="•"/>
            </a:pPr>
            <a:r>
              <a:rPr lang="en-US" sz="500">
                <a:latin typeface="Calibri" pitchFamily="34" charset="0"/>
              </a:rPr>
              <a:t>5 ¼, 1.5 GB, SCSI-2, $3995</a:t>
            </a:r>
          </a:p>
        </p:txBody>
      </p:sp>
      <p:sp>
        <p:nvSpPr>
          <p:cNvPr id="107542" name="TextBox 40"/>
          <p:cNvSpPr txBox="1">
            <a:spLocks noChangeArrowheads="1"/>
          </p:cNvSpPr>
          <p:nvPr/>
        </p:nvSpPr>
        <p:spPr bwMode="auto">
          <a:xfrm>
            <a:off x="1371600" y="5791200"/>
            <a:ext cx="812800" cy="55562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SCSI</a:t>
            </a:r>
          </a:p>
          <a:p>
            <a:pPr defTabSz="668338"/>
            <a:r>
              <a:rPr lang="en-US" sz="800">
                <a:latin typeface="Calibri" pitchFamily="34" charset="0"/>
              </a:rPr>
              <a:t>IDE </a:t>
            </a:r>
            <a:r>
              <a:rPr lang="en-US" sz="500">
                <a:latin typeface="Calibri" pitchFamily="34" charset="0"/>
              </a:rPr>
              <a:t>- 1989</a:t>
            </a:r>
          </a:p>
          <a:p>
            <a:pPr defTabSz="668338"/>
            <a:r>
              <a:rPr lang="en-US" sz="800">
                <a:latin typeface="Calibri" pitchFamily="34" charset="0"/>
              </a:rPr>
              <a:t>ISA bus</a:t>
            </a:r>
          </a:p>
          <a:p>
            <a:pPr defTabSz="668338"/>
            <a:r>
              <a:rPr lang="en-US" sz="800">
                <a:latin typeface="Calibri" pitchFamily="34" charset="0"/>
              </a:rPr>
              <a:t>Parallel ATA </a:t>
            </a:r>
            <a:r>
              <a:rPr lang="en-US" sz="500">
                <a:latin typeface="Calibri" pitchFamily="34" charset="0"/>
              </a:rPr>
              <a:t>- 1986</a:t>
            </a:r>
          </a:p>
        </p:txBody>
      </p:sp>
      <p:sp>
        <p:nvSpPr>
          <p:cNvPr id="107543" name="TextBox 46"/>
          <p:cNvSpPr txBox="1">
            <a:spLocks noChangeArrowheads="1"/>
          </p:cNvSpPr>
          <p:nvPr/>
        </p:nvSpPr>
        <p:spPr bwMode="auto">
          <a:xfrm>
            <a:off x="457200" y="2895600"/>
            <a:ext cx="70167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4</a:t>
            </a:r>
            <a:r>
              <a:rPr lang="en-US" sz="500">
                <a:latin typeface="Calibri" pitchFamily="34" charset="0"/>
              </a:rPr>
              <a:t>-2000</a:t>
            </a:r>
          </a:p>
        </p:txBody>
      </p:sp>
      <p:sp>
        <p:nvSpPr>
          <p:cNvPr id="107544" name="TextBox 47"/>
          <p:cNvSpPr txBox="1">
            <a:spLocks noChangeArrowheads="1"/>
          </p:cNvSpPr>
          <p:nvPr/>
        </p:nvSpPr>
        <p:spPr bwMode="auto">
          <a:xfrm>
            <a:off x="457200" y="3654425"/>
            <a:ext cx="73818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3 </a:t>
            </a:r>
            <a:r>
              <a:rPr lang="en-US" sz="500">
                <a:latin typeface="Arial" charset="0"/>
              </a:rPr>
              <a:t>-1999</a:t>
            </a:r>
          </a:p>
        </p:txBody>
      </p:sp>
      <p:sp>
        <p:nvSpPr>
          <p:cNvPr id="107545" name="TextBox 48"/>
          <p:cNvSpPr txBox="1">
            <a:spLocks noChangeArrowheads="1"/>
          </p:cNvSpPr>
          <p:nvPr/>
        </p:nvSpPr>
        <p:spPr bwMode="auto">
          <a:xfrm>
            <a:off x="457200" y="4035425"/>
            <a:ext cx="73818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2 </a:t>
            </a:r>
            <a:r>
              <a:rPr lang="en-US" sz="500">
                <a:latin typeface="Arial" charset="0"/>
              </a:rPr>
              <a:t>-1999</a:t>
            </a:r>
          </a:p>
          <a:p>
            <a:pPr defTabSz="668338"/>
            <a:endParaRPr lang="en-US" sz="800">
              <a:latin typeface="Calibri" pitchFamily="34" charset="0"/>
            </a:endParaRPr>
          </a:p>
        </p:txBody>
      </p:sp>
      <p:sp>
        <p:nvSpPr>
          <p:cNvPr id="107546" name="TextBox 49"/>
          <p:cNvSpPr txBox="1">
            <a:spLocks noChangeArrowheads="1"/>
          </p:cNvSpPr>
          <p:nvPr/>
        </p:nvSpPr>
        <p:spPr bwMode="auto">
          <a:xfrm>
            <a:off x="457200" y="4416425"/>
            <a:ext cx="6651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a:t>
            </a:r>
            <a:r>
              <a:rPr lang="en-US" sz="500">
                <a:latin typeface="Arial" charset="0"/>
              </a:rPr>
              <a:t>-1997</a:t>
            </a:r>
          </a:p>
        </p:txBody>
      </p:sp>
      <p:sp>
        <p:nvSpPr>
          <p:cNvPr id="107547" name="TextBox 50"/>
          <p:cNvSpPr txBox="1">
            <a:spLocks noChangeArrowheads="1"/>
          </p:cNvSpPr>
          <p:nvPr/>
        </p:nvSpPr>
        <p:spPr bwMode="auto">
          <a:xfrm>
            <a:off x="1371600" y="4800600"/>
            <a:ext cx="45402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 Card</a:t>
            </a:r>
          </a:p>
        </p:txBody>
      </p:sp>
      <p:sp>
        <p:nvSpPr>
          <p:cNvPr id="107548" name="TextBox 51"/>
          <p:cNvSpPr txBox="1">
            <a:spLocks noChangeArrowheads="1"/>
          </p:cNvSpPr>
          <p:nvPr/>
        </p:nvSpPr>
        <p:spPr bwMode="auto">
          <a:xfrm>
            <a:off x="457200" y="5311775"/>
            <a:ext cx="733425" cy="29527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i486DX</a:t>
            </a:r>
            <a:r>
              <a:rPr lang="en-US" sz="900">
                <a:latin typeface="Calibri" pitchFamily="34" charset="0"/>
              </a:rPr>
              <a:t>, </a:t>
            </a:r>
            <a:r>
              <a:rPr lang="en-US" sz="600">
                <a:latin typeface="Calibri" pitchFamily="34" charset="0"/>
              </a:rPr>
              <a:t>33MHz, </a:t>
            </a:r>
          </a:p>
          <a:p>
            <a:pPr defTabSz="668338"/>
            <a:r>
              <a:rPr lang="en-US" sz="600">
                <a:latin typeface="Calibri" pitchFamily="34" charset="0"/>
              </a:rPr>
              <a:t>  1000 nm, 1.2MX</a:t>
            </a:r>
          </a:p>
        </p:txBody>
      </p:sp>
      <p:sp>
        <p:nvSpPr>
          <p:cNvPr id="107549" name="TextBox 52"/>
          <p:cNvSpPr txBox="1">
            <a:spLocks noChangeArrowheads="1"/>
          </p:cNvSpPr>
          <p:nvPr/>
        </p:nvSpPr>
        <p:spPr bwMode="auto">
          <a:xfrm rot="-2801461">
            <a:off x="-30957" y="6036469"/>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1980-</a:t>
            </a:r>
          </a:p>
          <a:p>
            <a:pPr defTabSz="668338"/>
            <a:r>
              <a:rPr lang="en-US" sz="1100">
                <a:latin typeface="Calibri" pitchFamily="34" charset="0"/>
              </a:rPr>
              <a:t>1989</a:t>
            </a:r>
          </a:p>
        </p:txBody>
      </p:sp>
      <p:sp>
        <p:nvSpPr>
          <p:cNvPr id="107550" name="TextBox 53"/>
          <p:cNvSpPr txBox="1">
            <a:spLocks noChangeArrowheads="1"/>
          </p:cNvSpPr>
          <p:nvPr/>
        </p:nvSpPr>
        <p:spPr bwMode="auto">
          <a:xfrm rot="-2801461">
            <a:off x="-76200" y="5080000"/>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1990</a:t>
            </a:r>
          </a:p>
        </p:txBody>
      </p:sp>
      <p:sp>
        <p:nvSpPr>
          <p:cNvPr id="107551" name="TextBox 54"/>
          <p:cNvSpPr txBox="1">
            <a:spLocks noChangeArrowheads="1"/>
          </p:cNvSpPr>
          <p:nvPr/>
        </p:nvSpPr>
        <p:spPr bwMode="auto">
          <a:xfrm rot="-2801461">
            <a:off x="-78582" y="4058444"/>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1991-</a:t>
            </a:r>
          </a:p>
          <a:p>
            <a:pPr defTabSz="668338"/>
            <a:r>
              <a:rPr lang="en-US" sz="1100">
                <a:latin typeface="Calibri" pitchFamily="34" charset="0"/>
              </a:rPr>
              <a:t>1999</a:t>
            </a:r>
          </a:p>
        </p:txBody>
      </p:sp>
      <p:sp>
        <p:nvSpPr>
          <p:cNvPr id="107552" name="TextBox 55"/>
          <p:cNvSpPr txBox="1">
            <a:spLocks noChangeArrowheads="1"/>
          </p:cNvSpPr>
          <p:nvPr/>
        </p:nvSpPr>
        <p:spPr bwMode="auto">
          <a:xfrm rot="-2801461">
            <a:off x="-45244" y="3058319"/>
            <a:ext cx="493713" cy="403225"/>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2000 -</a:t>
            </a:r>
          </a:p>
          <a:p>
            <a:pPr defTabSz="668338"/>
            <a:r>
              <a:rPr lang="en-US" sz="1100">
                <a:latin typeface="Calibri" pitchFamily="34" charset="0"/>
              </a:rPr>
              <a:t>2009</a:t>
            </a:r>
          </a:p>
        </p:txBody>
      </p:sp>
      <p:sp>
        <p:nvSpPr>
          <p:cNvPr id="107553" name="TextBox 57"/>
          <p:cNvSpPr txBox="1">
            <a:spLocks noChangeArrowheads="1"/>
          </p:cNvSpPr>
          <p:nvPr/>
        </p:nvSpPr>
        <p:spPr bwMode="auto">
          <a:xfrm rot="-2801461">
            <a:off x="0" y="1952625"/>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2010</a:t>
            </a:r>
          </a:p>
        </p:txBody>
      </p:sp>
      <p:sp>
        <p:nvSpPr>
          <p:cNvPr id="107554" name="TextBox 58"/>
          <p:cNvSpPr txBox="1">
            <a:spLocks noChangeArrowheads="1"/>
          </p:cNvSpPr>
          <p:nvPr/>
        </p:nvSpPr>
        <p:spPr bwMode="auto">
          <a:xfrm rot="-2801461">
            <a:off x="-53975" y="1327150"/>
            <a:ext cx="5080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Future</a:t>
            </a:r>
          </a:p>
        </p:txBody>
      </p:sp>
      <p:sp>
        <p:nvSpPr>
          <p:cNvPr id="107555" name="TextBox 60"/>
          <p:cNvSpPr txBox="1">
            <a:spLocks noChangeArrowheads="1"/>
          </p:cNvSpPr>
          <p:nvPr/>
        </p:nvSpPr>
        <p:spPr bwMode="auto">
          <a:xfrm>
            <a:off x="457200" y="1828800"/>
            <a:ext cx="868363"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i7-980, </a:t>
            </a:r>
            <a:r>
              <a:rPr lang="en-US" sz="500">
                <a:latin typeface="Calibri" pitchFamily="34" charset="0"/>
              </a:rPr>
              <a:t>6core</a:t>
            </a:r>
            <a:r>
              <a:rPr lang="en-US" sz="800">
                <a:latin typeface="Calibri" pitchFamily="34" charset="0"/>
              </a:rPr>
              <a:t> </a:t>
            </a:r>
            <a:r>
              <a:rPr lang="en-US" sz="500">
                <a:latin typeface="Calibri" pitchFamily="34" charset="0"/>
              </a:rPr>
              <a:t>3.33 GHz, </a:t>
            </a:r>
          </a:p>
          <a:p>
            <a:pPr defTabSz="668338"/>
            <a:r>
              <a:rPr lang="en-US" sz="500">
                <a:latin typeface="Calibri" pitchFamily="34" charset="0"/>
              </a:rPr>
              <a:t>    32 nm, 1117MX</a:t>
            </a:r>
          </a:p>
        </p:txBody>
      </p:sp>
      <p:sp>
        <p:nvSpPr>
          <p:cNvPr id="107556" name="TextBox 67"/>
          <p:cNvSpPr txBox="1">
            <a:spLocks noChangeArrowheads="1"/>
          </p:cNvSpPr>
          <p:nvPr/>
        </p:nvSpPr>
        <p:spPr bwMode="auto">
          <a:xfrm>
            <a:off x="1371600" y="5334000"/>
            <a:ext cx="3873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SCSI-2</a:t>
            </a:r>
          </a:p>
        </p:txBody>
      </p:sp>
      <p:sp>
        <p:nvSpPr>
          <p:cNvPr id="107557" name="TextBox 69"/>
          <p:cNvSpPr txBox="1">
            <a:spLocks noChangeArrowheads="1"/>
          </p:cNvSpPr>
          <p:nvPr/>
        </p:nvSpPr>
        <p:spPr bwMode="auto">
          <a:xfrm>
            <a:off x="2919413" y="3240088"/>
            <a:ext cx="733425" cy="265112"/>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1</a:t>
            </a:r>
            <a:r>
              <a:rPr lang="en-US" sz="800" baseline="30000">
                <a:latin typeface="Calibri" pitchFamily="34" charset="0"/>
              </a:rPr>
              <a:t>st</a:t>
            </a:r>
            <a:r>
              <a:rPr lang="en-US" sz="800">
                <a:latin typeface="Calibri" pitchFamily="34" charset="0"/>
              </a:rPr>
              <a:t> USB Thumb</a:t>
            </a:r>
          </a:p>
          <a:p>
            <a:pPr algn="ctr" defTabSz="668338">
              <a:buFontTx/>
              <a:buChar char="•"/>
            </a:pPr>
            <a:r>
              <a:rPr lang="en-US" sz="500">
                <a:latin typeface="Calibri" pitchFamily="34" charset="0"/>
              </a:rPr>
              <a:t> 8 MB</a:t>
            </a:r>
          </a:p>
        </p:txBody>
      </p:sp>
      <p:sp>
        <p:nvSpPr>
          <p:cNvPr id="107558" name="TextBox 70"/>
          <p:cNvSpPr txBox="1">
            <a:spLocks noChangeArrowheads="1"/>
          </p:cNvSpPr>
          <p:nvPr/>
        </p:nvSpPr>
        <p:spPr bwMode="auto">
          <a:xfrm>
            <a:off x="2860675" y="1600200"/>
            <a:ext cx="850900" cy="433388"/>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USB Flash 256 GB</a:t>
            </a:r>
          </a:p>
          <a:p>
            <a:pPr algn="ctr" defTabSz="668338"/>
            <a:r>
              <a:rPr lang="en-US" sz="800">
                <a:latin typeface="Calibri" pitchFamily="34" charset="0"/>
              </a:rPr>
              <a:t>2TB drive</a:t>
            </a:r>
          </a:p>
          <a:p>
            <a:pPr algn="ctr" defTabSz="668338"/>
            <a:r>
              <a:rPr lang="en-US" sz="800">
                <a:latin typeface="Calibri" pitchFamily="34" charset="0"/>
              </a:rPr>
              <a:t>1TB - $69.99</a:t>
            </a:r>
          </a:p>
        </p:txBody>
      </p:sp>
      <p:sp>
        <p:nvSpPr>
          <p:cNvPr id="107559" name="TextBox 19"/>
          <p:cNvSpPr txBox="1">
            <a:spLocks noChangeArrowheads="1"/>
          </p:cNvSpPr>
          <p:nvPr/>
        </p:nvSpPr>
        <p:spPr bwMode="auto">
          <a:xfrm>
            <a:off x="2287588" y="1958975"/>
            <a:ext cx="5953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7</a:t>
            </a:r>
          </a:p>
        </p:txBody>
      </p:sp>
      <p:sp>
        <p:nvSpPr>
          <p:cNvPr id="107560" name="TextBox 68"/>
          <p:cNvSpPr txBox="1">
            <a:spLocks noChangeArrowheads="1"/>
          </p:cNvSpPr>
          <p:nvPr/>
        </p:nvSpPr>
        <p:spPr bwMode="auto">
          <a:xfrm>
            <a:off x="1371600" y="2720975"/>
            <a:ext cx="7874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Express </a:t>
            </a:r>
            <a:r>
              <a:rPr lang="en-US" sz="500">
                <a:latin typeface="Calibri" pitchFamily="34" charset="0"/>
              </a:rPr>
              <a:t>(2007)</a:t>
            </a:r>
          </a:p>
        </p:txBody>
      </p:sp>
      <p:sp>
        <p:nvSpPr>
          <p:cNvPr id="107561" name="TextBox 21"/>
          <p:cNvSpPr txBox="1">
            <a:spLocks noChangeArrowheads="1"/>
          </p:cNvSpPr>
          <p:nvPr/>
        </p:nvSpPr>
        <p:spPr bwMode="auto">
          <a:xfrm>
            <a:off x="1371600" y="3863975"/>
            <a:ext cx="68103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USB 1.1 spec </a:t>
            </a:r>
          </a:p>
          <a:p>
            <a:pPr defTabSz="668338">
              <a:buFontTx/>
              <a:buChar char="•"/>
            </a:pPr>
            <a:r>
              <a:rPr lang="en-US" sz="500">
                <a:latin typeface="Calibri" pitchFamily="34" charset="0"/>
              </a:rPr>
              <a:t> 12 Mbps (1998)</a:t>
            </a:r>
          </a:p>
        </p:txBody>
      </p:sp>
      <p:sp>
        <p:nvSpPr>
          <p:cNvPr id="107562" name="TextBox 6"/>
          <p:cNvSpPr txBox="1">
            <a:spLocks noChangeArrowheads="1"/>
          </p:cNvSpPr>
          <p:nvPr/>
        </p:nvSpPr>
        <p:spPr bwMode="auto">
          <a:xfrm>
            <a:off x="5192713" y="914400"/>
            <a:ext cx="404812"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LAN</a:t>
            </a:r>
          </a:p>
        </p:txBody>
      </p:sp>
      <p:sp>
        <p:nvSpPr>
          <p:cNvPr id="107563" name="TextBox 7"/>
          <p:cNvSpPr txBox="1">
            <a:spLocks noChangeArrowheads="1"/>
          </p:cNvSpPr>
          <p:nvPr/>
        </p:nvSpPr>
        <p:spPr bwMode="auto">
          <a:xfrm>
            <a:off x="5794375" y="914400"/>
            <a:ext cx="608013"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Mobile</a:t>
            </a:r>
          </a:p>
        </p:txBody>
      </p:sp>
      <p:sp>
        <p:nvSpPr>
          <p:cNvPr id="107564" name="TextBox 15"/>
          <p:cNvSpPr txBox="1">
            <a:spLocks noChangeArrowheads="1"/>
          </p:cNvSpPr>
          <p:nvPr/>
        </p:nvSpPr>
        <p:spPr bwMode="auto">
          <a:xfrm>
            <a:off x="5867400" y="2676525"/>
            <a:ext cx="763588" cy="433388"/>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TD-SCDMA</a:t>
            </a:r>
          </a:p>
          <a:p>
            <a:pPr defTabSz="668338"/>
            <a:r>
              <a:rPr lang="en-US" sz="800">
                <a:latin typeface="Calibri" pitchFamily="34" charset="0"/>
              </a:rPr>
              <a:t>WiMAX</a:t>
            </a:r>
          </a:p>
          <a:p>
            <a:pPr defTabSz="668338"/>
            <a:r>
              <a:rPr lang="en-US" sz="800">
                <a:latin typeface="Calibri" pitchFamily="34" charset="0"/>
              </a:rPr>
              <a:t>GSM Edge </a:t>
            </a:r>
            <a:r>
              <a:rPr lang="en-US" sz="500">
                <a:latin typeface="Calibri" pitchFamily="34" charset="0"/>
              </a:rPr>
              <a:t>(2003)</a:t>
            </a:r>
            <a:r>
              <a:rPr lang="en-US" sz="800">
                <a:latin typeface="Calibri" pitchFamily="34" charset="0"/>
              </a:rPr>
              <a:t> </a:t>
            </a:r>
          </a:p>
        </p:txBody>
      </p:sp>
      <p:sp>
        <p:nvSpPr>
          <p:cNvPr id="107565" name="TextBox 16"/>
          <p:cNvSpPr txBox="1">
            <a:spLocks noChangeArrowheads="1"/>
          </p:cNvSpPr>
          <p:nvPr/>
        </p:nvSpPr>
        <p:spPr bwMode="auto">
          <a:xfrm>
            <a:off x="5994400" y="5943600"/>
            <a:ext cx="377825"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AMPS</a:t>
            </a:r>
          </a:p>
          <a:p>
            <a:pPr defTabSz="668338"/>
            <a:r>
              <a:rPr lang="en-US" sz="800">
                <a:latin typeface="Calibri" pitchFamily="34" charset="0"/>
              </a:rPr>
              <a:t>TACs</a:t>
            </a:r>
          </a:p>
        </p:txBody>
      </p:sp>
      <p:sp>
        <p:nvSpPr>
          <p:cNvPr id="107566" name="TextBox 17"/>
          <p:cNvSpPr txBox="1">
            <a:spLocks noChangeArrowheads="1"/>
          </p:cNvSpPr>
          <p:nvPr/>
        </p:nvSpPr>
        <p:spPr bwMode="auto">
          <a:xfrm>
            <a:off x="5846763" y="4137025"/>
            <a:ext cx="825500" cy="433388"/>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IS-95 CDMA</a:t>
            </a:r>
          </a:p>
          <a:p>
            <a:pPr defTabSz="668338"/>
            <a:r>
              <a:rPr lang="en-US" sz="800">
                <a:latin typeface="Calibri" pitchFamily="34" charset="0"/>
              </a:rPr>
              <a:t>IS-54 TDMA</a:t>
            </a:r>
          </a:p>
          <a:p>
            <a:pPr defTabSz="668338"/>
            <a:r>
              <a:rPr lang="en-US" sz="800">
                <a:latin typeface="Calibri" pitchFamily="34" charset="0"/>
              </a:rPr>
              <a:t>1st GSM call </a:t>
            </a:r>
            <a:r>
              <a:rPr lang="en-US" sz="500">
                <a:latin typeface="Calibri" pitchFamily="34" charset="0"/>
              </a:rPr>
              <a:t>(1991)</a:t>
            </a:r>
          </a:p>
        </p:txBody>
      </p:sp>
      <p:sp>
        <p:nvSpPr>
          <p:cNvPr id="107567" name="TextBox 30"/>
          <p:cNvSpPr txBox="1">
            <a:spLocks noChangeArrowheads="1"/>
          </p:cNvSpPr>
          <p:nvPr/>
        </p:nvSpPr>
        <p:spPr bwMode="auto">
          <a:xfrm>
            <a:off x="4983163" y="6019800"/>
            <a:ext cx="69373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10Mbps Coax</a:t>
            </a:r>
          </a:p>
        </p:txBody>
      </p:sp>
      <p:sp>
        <p:nvSpPr>
          <p:cNvPr id="107568" name="TextBox 39"/>
          <p:cNvSpPr txBox="1">
            <a:spLocks noChangeArrowheads="1"/>
          </p:cNvSpPr>
          <p:nvPr/>
        </p:nvSpPr>
        <p:spPr bwMode="auto">
          <a:xfrm>
            <a:off x="3800475" y="4408488"/>
            <a:ext cx="1095375" cy="265112"/>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www browser &amp; HTML </a:t>
            </a:r>
          </a:p>
          <a:p>
            <a:pPr algn="ctr" defTabSz="668338"/>
            <a:r>
              <a:rPr lang="en-US" sz="500">
                <a:latin typeface="Calibri" pitchFamily="34" charset="0"/>
              </a:rPr>
              <a:t>(Berners-Lee 1991)</a:t>
            </a:r>
          </a:p>
        </p:txBody>
      </p:sp>
      <p:sp>
        <p:nvSpPr>
          <p:cNvPr id="107569" name="TextBox 42"/>
          <p:cNvSpPr txBox="1">
            <a:spLocks noChangeArrowheads="1"/>
          </p:cNvSpPr>
          <p:nvPr/>
        </p:nvSpPr>
        <p:spPr bwMode="auto">
          <a:xfrm>
            <a:off x="5651500" y="4843463"/>
            <a:ext cx="952500" cy="173037"/>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10 M WW mobile subs</a:t>
            </a:r>
          </a:p>
        </p:txBody>
      </p:sp>
      <p:sp>
        <p:nvSpPr>
          <p:cNvPr id="107570" name="TextBox 43"/>
          <p:cNvSpPr txBox="1">
            <a:spLocks noChangeArrowheads="1"/>
          </p:cNvSpPr>
          <p:nvPr/>
        </p:nvSpPr>
        <p:spPr bwMode="auto">
          <a:xfrm>
            <a:off x="5624513" y="3733800"/>
            <a:ext cx="996950" cy="173038"/>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100 M WW mobile subs</a:t>
            </a:r>
          </a:p>
        </p:txBody>
      </p:sp>
      <p:sp>
        <p:nvSpPr>
          <p:cNvPr id="107571" name="TextBox 44"/>
          <p:cNvSpPr txBox="1">
            <a:spLocks noChangeArrowheads="1"/>
          </p:cNvSpPr>
          <p:nvPr/>
        </p:nvSpPr>
        <p:spPr bwMode="auto">
          <a:xfrm>
            <a:off x="5634038" y="3276600"/>
            <a:ext cx="981075" cy="295275"/>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1B WW mobile subs</a:t>
            </a:r>
          </a:p>
          <a:p>
            <a:pPr defTabSz="668338"/>
            <a:r>
              <a:rPr lang="en-US" sz="800">
                <a:latin typeface="Calibri" pitchFamily="34" charset="0"/>
              </a:rPr>
              <a:t>1st Bluetooth phone</a:t>
            </a:r>
          </a:p>
        </p:txBody>
      </p:sp>
      <p:sp>
        <p:nvSpPr>
          <p:cNvPr id="107572" name="TextBox 45"/>
          <p:cNvSpPr txBox="1">
            <a:spLocks noChangeArrowheads="1"/>
          </p:cNvSpPr>
          <p:nvPr/>
        </p:nvSpPr>
        <p:spPr bwMode="auto">
          <a:xfrm>
            <a:off x="4941888" y="5715000"/>
            <a:ext cx="72866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a:t>
            </a:r>
            <a:r>
              <a:rPr lang="en-US" sz="800" baseline="30000">
                <a:latin typeface="Calibri" pitchFamily="34" charset="0"/>
              </a:rPr>
              <a:t>st</a:t>
            </a:r>
            <a:r>
              <a:rPr lang="en-US" sz="800">
                <a:latin typeface="Calibri" pitchFamily="34" charset="0"/>
              </a:rPr>
              <a:t> Enet switch</a:t>
            </a:r>
          </a:p>
        </p:txBody>
      </p:sp>
      <p:sp>
        <p:nvSpPr>
          <p:cNvPr id="107573" name="TextBox 62"/>
          <p:cNvSpPr txBox="1">
            <a:spLocks noChangeArrowheads="1"/>
          </p:cNvSpPr>
          <p:nvPr/>
        </p:nvSpPr>
        <p:spPr bwMode="auto">
          <a:xfrm>
            <a:off x="6054725" y="1981200"/>
            <a:ext cx="27463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LTE</a:t>
            </a:r>
          </a:p>
        </p:txBody>
      </p:sp>
      <p:sp>
        <p:nvSpPr>
          <p:cNvPr id="107574" name="TextBox 65"/>
          <p:cNvSpPr txBox="1">
            <a:spLocks noChangeArrowheads="1"/>
          </p:cNvSpPr>
          <p:nvPr/>
        </p:nvSpPr>
        <p:spPr bwMode="auto">
          <a:xfrm>
            <a:off x="5707063" y="2438400"/>
            <a:ext cx="858837" cy="173038"/>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4B WW mobile subs</a:t>
            </a:r>
          </a:p>
        </p:txBody>
      </p:sp>
      <p:sp>
        <p:nvSpPr>
          <p:cNvPr id="107575" name="TextBox 66"/>
          <p:cNvSpPr txBox="1">
            <a:spLocks noChangeArrowheads="1"/>
          </p:cNvSpPr>
          <p:nvPr/>
        </p:nvSpPr>
        <p:spPr bwMode="auto">
          <a:xfrm>
            <a:off x="5707063" y="1752600"/>
            <a:ext cx="858837" cy="173038"/>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5B WW mobile subs</a:t>
            </a:r>
          </a:p>
        </p:txBody>
      </p:sp>
      <p:sp>
        <p:nvSpPr>
          <p:cNvPr id="107576" name="TextBox 20"/>
          <p:cNvSpPr txBox="1">
            <a:spLocks noChangeArrowheads="1"/>
          </p:cNvSpPr>
          <p:nvPr/>
        </p:nvSpPr>
        <p:spPr bwMode="auto">
          <a:xfrm>
            <a:off x="4030663" y="3810000"/>
            <a:ext cx="5445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 1.0 </a:t>
            </a:r>
            <a:r>
              <a:rPr lang="en-US" sz="500">
                <a:latin typeface="Calibri" pitchFamily="34" charset="0"/>
              </a:rPr>
              <a:t>(1995)</a:t>
            </a:r>
          </a:p>
        </p:txBody>
      </p:sp>
      <p:sp>
        <p:nvSpPr>
          <p:cNvPr id="107577" name="TextBox 20"/>
          <p:cNvSpPr txBox="1">
            <a:spLocks noChangeArrowheads="1"/>
          </p:cNvSpPr>
          <p:nvPr/>
        </p:nvSpPr>
        <p:spPr bwMode="auto">
          <a:xfrm>
            <a:off x="3711575" y="3973513"/>
            <a:ext cx="115411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Netscape Navigator  </a:t>
            </a:r>
            <a:r>
              <a:rPr lang="en-US" sz="500">
                <a:latin typeface="Calibri" pitchFamily="34" charset="0"/>
              </a:rPr>
              <a:t>(1994)</a:t>
            </a:r>
          </a:p>
        </p:txBody>
      </p:sp>
      <p:sp>
        <p:nvSpPr>
          <p:cNvPr id="107578" name="TextBox 20"/>
          <p:cNvSpPr txBox="1">
            <a:spLocks noChangeArrowheads="1"/>
          </p:cNvSpPr>
          <p:nvPr/>
        </p:nvSpPr>
        <p:spPr bwMode="auto">
          <a:xfrm>
            <a:off x="3863975" y="4191000"/>
            <a:ext cx="8636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NCSA Mosaic </a:t>
            </a:r>
            <a:r>
              <a:rPr lang="en-US" sz="500">
                <a:latin typeface="Calibri" pitchFamily="34" charset="0"/>
              </a:rPr>
              <a:t>(1993)</a:t>
            </a:r>
          </a:p>
        </p:txBody>
      </p:sp>
      <p:sp>
        <p:nvSpPr>
          <p:cNvPr id="107579" name="TextBox 6"/>
          <p:cNvSpPr txBox="1">
            <a:spLocks noChangeArrowheads="1"/>
          </p:cNvSpPr>
          <p:nvPr/>
        </p:nvSpPr>
        <p:spPr bwMode="auto">
          <a:xfrm>
            <a:off x="3933825" y="898525"/>
            <a:ext cx="682625"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Internet</a:t>
            </a:r>
          </a:p>
        </p:txBody>
      </p:sp>
      <p:sp>
        <p:nvSpPr>
          <p:cNvPr id="107580" name="TextBox 30"/>
          <p:cNvSpPr txBox="1">
            <a:spLocks noChangeArrowheads="1"/>
          </p:cNvSpPr>
          <p:nvPr/>
        </p:nvSpPr>
        <p:spPr bwMode="auto">
          <a:xfrm>
            <a:off x="3887788" y="5878513"/>
            <a:ext cx="819150"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IETF formed </a:t>
            </a:r>
            <a:r>
              <a:rPr lang="en-US" sz="500">
                <a:latin typeface="Calibri" pitchFamily="34" charset="0"/>
              </a:rPr>
              <a:t>(1986)</a:t>
            </a:r>
          </a:p>
        </p:txBody>
      </p:sp>
      <p:sp>
        <p:nvSpPr>
          <p:cNvPr id="107581" name="TextBox 7"/>
          <p:cNvSpPr txBox="1">
            <a:spLocks noChangeArrowheads="1"/>
          </p:cNvSpPr>
          <p:nvPr/>
        </p:nvSpPr>
        <p:spPr bwMode="auto">
          <a:xfrm>
            <a:off x="6883400" y="925513"/>
            <a:ext cx="1082675" cy="387350"/>
          </a:xfrm>
          <a:prstGeom prst="rect">
            <a:avLst/>
          </a:prstGeom>
          <a:noFill/>
          <a:ln w="9525">
            <a:noFill/>
            <a:miter lim="800000"/>
            <a:headEnd/>
            <a:tailEnd/>
          </a:ln>
        </p:spPr>
        <p:txBody>
          <a:bodyPr wrap="none" lIns="66807" tIns="33403" rIns="66807" bIns="33403">
            <a:spAutoFit/>
          </a:bodyPr>
          <a:lstStyle/>
          <a:p>
            <a:pPr defTabSz="668338"/>
            <a:r>
              <a:rPr lang="en-US" sz="2100" b="1">
                <a:latin typeface="Calibri" pitchFamily="34" charset="0"/>
              </a:rPr>
              <a:t>Wireless</a:t>
            </a:r>
          </a:p>
        </p:txBody>
      </p:sp>
      <p:sp>
        <p:nvSpPr>
          <p:cNvPr id="107582" name="TextBox 15"/>
          <p:cNvSpPr txBox="1">
            <a:spLocks noChangeArrowheads="1"/>
          </p:cNvSpPr>
          <p:nvPr/>
        </p:nvSpPr>
        <p:spPr bwMode="auto">
          <a:xfrm>
            <a:off x="6956425" y="2689225"/>
            <a:ext cx="6540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802.11n </a:t>
            </a:r>
            <a:r>
              <a:rPr lang="en-US" sz="500">
                <a:latin typeface="Calibri" pitchFamily="34" charset="0"/>
              </a:rPr>
              <a:t>(2009)</a:t>
            </a:r>
          </a:p>
        </p:txBody>
      </p:sp>
      <p:sp>
        <p:nvSpPr>
          <p:cNvPr id="107583" name="TextBox 17"/>
          <p:cNvSpPr txBox="1">
            <a:spLocks noChangeArrowheads="1"/>
          </p:cNvSpPr>
          <p:nvPr/>
        </p:nvSpPr>
        <p:spPr bwMode="auto">
          <a:xfrm>
            <a:off x="6811963" y="3810000"/>
            <a:ext cx="92233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a:t>
            </a:r>
            <a:r>
              <a:rPr lang="en-US" sz="800" baseline="30000">
                <a:latin typeface="Calibri" pitchFamily="34" charset="0"/>
              </a:rPr>
              <a:t>st</a:t>
            </a:r>
            <a:r>
              <a:rPr lang="en-US" sz="800">
                <a:latin typeface="Calibri" pitchFamily="34" charset="0"/>
              </a:rPr>
              <a:t> 802.11 card </a:t>
            </a:r>
            <a:r>
              <a:rPr lang="en-US" sz="500">
                <a:latin typeface="Calibri" pitchFamily="34" charset="0"/>
              </a:rPr>
              <a:t>(1997)</a:t>
            </a:r>
          </a:p>
        </p:txBody>
      </p:sp>
      <p:sp>
        <p:nvSpPr>
          <p:cNvPr id="107584" name="TextBox 65"/>
          <p:cNvSpPr txBox="1">
            <a:spLocks noChangeArrowheads="1"/>
          </p:cNvSpPr>
          <p:nvPr/>
        </p:nvSpPr>
        <p:spPr bwMode="auto">
          <a:xfrm>
            <a:off x="6796088" y="2449513"/>
            <a:ext cx="881062"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Bluetooth 3.0</a:t>
            </a:r>
            <a:r>
              <a:rPr lang="en-US" sz="700">
                <a:latin typeface="Calibri" pitchFamily="34" charset="0"/>
              </a:rPr>
              <a:t> </a:t>
            </a:r>
            <a:r>
              <a:rPr lang="en-US" sz="500">
                <a:latin typeface="Calibri" pitchFamily="34" charset="0"/>
              </a:rPr>
              <a:t>(2009)</a:t>
            </a:r>
          </a:p>
        </p:txBody>
      </p:sp>
      <p:sp>
        <p:nvSpPr>
          <p:cNvPr id="107585" name="TextBox 15"/>
          <p:cNvSpPr txBox="1">
            <a:spLocks noChangeArrowheads="1"/>
          </p:cNvSpPr>
          <p:nvPr/>
        </p:nvSpPr>
        <p:spPr bwMode="auto">
          <a:xfrm>
            <a:off x="6904038" y="3101975"/>
            <a:ext cx="67627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802.15.4 </a:t>
            </a:r>
            <a:r>
              <a:rPr lang="en-US" sz="500">
                <a:latin typeface="Calibri" pitchFamily="34" charset="0"/>
              </a:rPr>
              <a:t>(2003)</a:t>
            </a:r>
          </a:p>
        </p:txBody>
      </p:sp>
      <p:sp>
        <p:nvSpPr>
          <p:cNvPr id="107586" name="TextBox 65"/>
          <p:cNvSpPr txBox="1">
            <a:spLocks noChangeArrowheads="1"/>
          </p:cNvSpPr>
          <p:nvPr/>
        </p:nvSpPr>
        <p:spPr bwMode="auto">
          <a:xfrm>
            <a:off x="6811963" y="2938463"/>
            <a:ext cx="881062"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Bluetooth 2.0</a:t>
            </a:r>
            <a:r>
              <a:rPr lang="en-US" sz="700">
                <a:latin typeface="Calibri" pitchFamily="34" charset="0"/>
              </a:rPr>
              <a:t> </a:t>
            </a:r>
            <a:r>
              <a:rPr lang="en-US" sz="500">
                <a:latin typeface="Calibri" pitchFamily="34" charset="0"/>
              </a:rPr>
              <a:t>(2004)</a:t>
            </a:r>
          </a:p>
        </p:txBody>
      </p:sp>
      <p:sp>
        <p:nvSpPr>
          <p:cNvPr id="107587" name="TextBox 65"/>
          <p:cNvSpPr txBox="1">
            <a:spLocks noChangeArrowheads="1"/>
          </p:cNvSpPr>
          <p:nvPr/>
        </p:nvSpPr>
        <p:spPr bwMode="auto">
          <a:xfrm>
            <a:off x="6767513" y="3646488"/>
            <a:ext cx="1090612"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Bluetooth 1.0 spec</a:t>
            </a:r>
            <a:r>
              <a:rPr lang="en-US" sz="700">
                <a:latin typeface="Calibri" pitchFamily="34" charset="0"/>
              </a:rPr>
              <a:t> </a:t>
            </a:r>
            <a:r>
              <a:rPr lang="en-US" sz="500">
                <a:latin typeface="Calibri" pitchFamily="34" charset="0"/>
              </a:rPr>
              <a:t>(1999)</a:t>
            </a:r>
          </a:p>
        </p:txBody>
      </p:sp>
      <p:sp>
        <p:nvSpPr>
          <p:cNvPr id="107588" name="TextBox 65"/>
          <p:cNvSpPr txBox="1">
            <a:spLocks noChangeArrowheads="1"/>
          </p:cNvSpPr>
          <p:nvPr/>
        </p:nvSpPr>
        <p:spPr bwMode="auto">
          <a:xfrm>
            <a:off x="6767513" y="3429000"/>
            <a:ext cx="11414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a:t>
            </a:r>
            <a:r>
              <a:rPr lang="en-US" sz="800" baseline="30000">
                <a:latin typeface="Calibri" pitchFamily="34" charset="0"/>
              </a:rPr>
              <a:t>st</a:t>
            </a:r>
            <a:r>
              <a:rPr lang="en-US" sz="800">
                <a:latin typeface="Calibri" pitchFamily="34" charset="0"/>
              </a:rPr>
              <a:t> Bluetooth device</a:t>
            </a:r>
            <a:r>
              <a:rPr lang="en-US" sz="700">
                <a:latin typeface="Calibri" pitchFamily="34" charset="0"/>
              </a:rPr>
              <a:t> </a:t>
            </a:r>
            <a:r>
              <a:rPr lang="en-US" sz="500">
                <a:latin typeface="Calibri" pitchFamily="34" charset="0"/>
              </a:rPr>
              <a:t>(2000)</a:t>
            </a:r>
          </a:p>
        </p:txBody>
      </p:sp>
      <p:sp>
        <p:nvSpPr>
          <p:cNvPr id="107589" name="TextBox 18"/>
          <p:cNvSpPr txBox="1">
            <a:spLocks noChangeArrowheads="1"/>
          </p:cNvSpPr>
          <p:nvPr/>
        </p:nvSpPr>
        <p:spPr bwMode="auto">
          <a:xfrm>
            <a:off x="4892675" y="4191000"/>
            <a:ext cx="92233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100BaseT (.3y) </a:t>
            </a:r>
            <a:r>
              <a:rPr lang="en-US" sz="500">
                <a:latin typeface="Calibri" pitchFamily="34" charset="0"/>
              </a:rPr>
              <a:t>(1995)</a:t>
            </a:r>
          </a:p>
        </p:txBody>
      </p:sp>
      <p:sp>
        <p:nvSpPr>
          <p:cNvPr id="107590" name="TextBox 67"/>
          <p:cNvSpPr txBox="1">
            <a:spLocks noChangeArrowheads="1"/>
          </p:cNvSpPr>
          <p:nvPr/>
        </p:nvSpPr>
        <p:spPr bwMode="auto">
          <a:xfrm>
            <a:off x="1371600" y="1252538"/>
            <a:ext cx="765175"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Light Peak  10G</a:t>
            </a:r>
          </a:p>
        </p:txBody>
      </p:sp>
      <p:sp>
        <p:nvSpPr>
          <p:cNvPr id="107591" name="TextBox 31"/>
          <p:cNvSpPr txBox="1">
            <a:spLocks noChangeArrowheads="1"/>
          </p:cNvSpPr>
          <p:nvPr/>
        </p:nvSpPr>
        <p:spPr bwMode="auto">
          <a:xfrm>
            <a:off x="2879725" y="2085975"/>
            <a:ext cx="7286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80GB – $35.99</a:t>
            </a:r>
          </a:p>
        </p:txBody>
      </p:sp>
      <p:sp>
        <p:nvSpPr>
          <p:cNvPr id="107592" name="TextBox 18"/>
          <p:cNvSpPr txBox="1">
            <a:spLocks noChangeArrowheads="1"/>
          </p:cNvSpPr>
          <p:nvPr/>
        </p:nvSpPr>
        <p:spPr bwMode="auto">
          <a:xfrm>
            <a:off x="4664075" y="2503488"/>
            <a:ext cx="99218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10GBaseT (.3an) </a:t>
            </a:r>
            <a:r>
              <a:rPr lang="en-US" sz="500">
                <a:latin typeface="Calibri" pitchFamily="34" charset="0"/>
              </a:rPr>
              <a:t>(2006)</a:t>
            </a:r>
          </a:p>
        </p:txBody>
      </p:sp>
      <p:sp>
        <p:nvSpPr>
          <p:cNvPr id="107593" name="TextBox 18"/>
          <p:cNvSpPr txBox="1">
            <a:spLocks noChangeArrowheads="1"/>
          </p:cNvSpPr>
          <p:nvPr/>
        </p:nvSpPr>
        <p:spPr bwMode="auto">
          <a:xfrm>
            <a:off x="4572000" y="3756025"/>
            <a:ext cx="103028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1000BaseT (.3ab) </a:t>
            </a:r>
            <a:r>
              <a:rPr lang="en-US" sz="500">
                <a:latin typeface="Calibri" pitchFamily="34" charset="0"/>
              </a:rPr>
              <a:t>(1999)</a:t>
            </a:r>
          </a:p>
        </p:txBody>
      </p:sp>
      <p:sp>
        <p:nvSpPr>
          <p:cNvPr id="107594" name="TextBox 18"/>
          <p:cNvSpPr txBox="1">
            <a:spLocks noChangeArrowheads="1"/>
          </p:cNvSpPr>
          <p:nvPr/>
        </p:nvSpPr>
        <p:spPr bwMode="auto">
          <a:xfrm>
            <a:off x="4800600" y="5116513"/>
            <a:ext cx="84931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10BaseT (.3i) </a:t>
            </a:r>
            <a:r>
              <a:rPr lang="en-US" sz="500">
                <a:latin typeface="Calibri" pitchFamily="34" charset="0"/>
              </a:rPr>
              <a:t>(1990)</a:t>
            </a:r>
          </a:p>
        </p:txBody>
      </p:sp>
      <p:cxnSp>
        <p:nvCxnSpPr>
          <p:cNvPr id="3" name="Straight Connector 24"/>
          <p:cNvCxnSpPr/>
          <p:nvPr/>
        </p:nvCxnSpPr>
        <p:spPr>
          <a:xfrm>
            <a:off x="228600" y="22860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24"/>
          <p:cNvCxnSpPr/>
          <p:nvPr/>
        </p:nvCxnSpPr>
        <p:spPr>
          <a:xfrm>
            <a:off x="228600" y="4772025"/>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24"/>
          <p:cNvCxnSpPr/>
          <p:nvPr/>
        </p:nvCxnSpPr>
        <p:spPr>
          <a:xfrm>
            <a:off x="381000" y="5715000"/>
            <a:ext cx="8682038" cy="0"/>
          </a:xfrm>
          <a:prstGeom prst="line">
            <a:avLst/>
          </a:prstGeom>
        </p:spPr>
        <p:style>
          <a:lnRef idx="1">
            <a:schemeClr val="accent1"/>
          </a:lnRef>
          <a:fillRef idx="0">
            <a:schemeClr val="accent1"/>
          </a:fillRef>
          <a:effectRef idx="0">
            <a:schemeClr val="accent1"/>
          </a:effectRef>
          <a:fontRef idx="minor">
            <a:schemeClr val="tx1"/>
          </a:fontRef>
        </p:style>
      </p:cxnSp>
      <p:sp>
        <p:nvSpPr>
          <p:cNvPr id="107598" name="TextBox 50"/>
          <p:cNvSpPr txBox="1">
            <a:spLocks noChangeArrowheads="1"/>
          </p:cNvSpPr>
          <p:nvPr/>
        </p:nvSpPr>
        <p:spPr bwMode="auto">
          <a:xfrm>
            <a:off x="1381125" y="4429125"/>
            <a:ext cx="84772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 </a:t>
            </a:r>
            <a:r>
              <a:rPr lang="en-US" sz="500">
                <a:latin typeface="Calibri" pitchFamily="34" charset="0"/>
              </a:rPr>
              <a:t>(400)- 1995</a:t>
            </a:r>
          </a:p>
        </p:txBody>
      </p:sp>
      <p:sp>
        <p:nvSpPr>
          <p:cNvPr id="107599" name="TextBox 50"/>
          <p:cNvSpPr txBox="1">
            <a:spLocks noChangeArrowheads="1"/>
          </p:cNvSpPr>
          <p:nvPr/>
        </p:nvSpPr>
        <p:spPr bwMode="auto">
          <a:xfrm>
            <a:off x="1357313" y="3552825"/>
            <a:ext cx="89693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1394a </a:t>
            </a:r>
            <a:r>
              <a:rPr lang="en-US" sz="500">
                <a:latin typeface="Calibri" pitchFamily="34" charset="0"/>
              </a:rPr>
              <a:t>(400)- 2000</a:t>
            </a:r>
          </a:p>
        </p:txBody>
      </p:sp>
      <p:sp>
        <p:nvSpPr>
          <p:cNvPr id="107600" name="TextBox 50"/>
          <p:cNvSpPr txBox="1">
            <a:spLocks noChangeArrowheads="1"/>
          </p:cNvSpPr>
          <p:nvPr/>
        </p:nvSpPr>
        <p:spPr bwMode="auto">
          <a:xfrm>
            <a:off x="1357313" y="3429000"/>
            <a:ext cx="9017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1394b </a:t>
            </a:r>
            <a:r>
              <a:rPr lang="en-US" sz="500">
                <a:latin typeface="Calibri" pitchFamily="34" charset="0"/>
              </a:rPr>
              <a:t>(800)- 2002</a:t>
            </a:r>
          </a:p>
        </p:txBody>
      </p:sp>
      <p:sp>
        <p:nvSpPr>
          <p:cNvPr id="107601" name="TextBox 50"/>
          <p:cNvSpPr txBox="1">
            <a:spLocks noChangeArrowheads="1"/>
          </p:cNvSpPr>
          <p:nvPr/>
        </p:nvSpPr>
        <p:spPr bwMode="auto">
          <a:xfrm>
            <a:off x="1365250" y="2557463"/>
            <a:ext cx="110013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1394-2008 </a:t>
            </a:r>
            <a:r>
              <a:rPr lang="en-US" sz="500">
                <a:latin typeface="Calibri" pitchFamily="34" charset="0"/>
              </a:rPr>
              <a:t>(1600-3200)</a:t>
            </a:r>
          </a:p>
        </p:txBody>
      </p:sp>
      <p:sp>
        <p:nvSpPr>
          <p:cNvPr id="107602" name="TextBox 20"/>
          <p:cNvSpPr txBox="1">
            <a:spLocks noChangeArrowheads="1"/>
          </p:cNvSpPr>
          <p:nvPr/>
        </p:nvSpPr>
        <p:spPr bwMode="auto">
          <a:xfrm>
            <a:off x="2262188" y="3771900"/>
            <a:ext cx="81438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98 </a:t>
            </a:r>
            <a:r>
              <a:rPr lang="en-US" sz="500">
                <a:latin typeface="Calibri" pitchFamily="34" charset="0"/>
              </a:rPr>
              <a:t>-1998</a:t>
            </a:r>
          </a:p>
        </p:txBody>
      </p:sp>
      <p:sp>
        <p:nvSpPr>
          <p:cNvPr id="107603" name="TextBox 20"/>
          <p:cNvSpPr txBox="1">
            <a:spLocks noChangeArrowheads="1"/>
          </p:cNvSpPr>
          <p:nvPr/>
        </p:nvSpPr>
        <p:spPr bwMode="auto">
          <a:xfrm>
            <a:off x="2262188" y="3971925"/>
            <a:ext cx="81438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95 </a:t>
            </a:r>
            <a:r>
              <a:rPr lang="en-US" sz="500">
                <a:latin typeface="Calibri" pitchFamily="34" charset="0"/>
              </a:rPr>
              <a:t>-1995</a:t>
            </a:r>
          </a:p>
        </p:txBody>
      </p:sp>
      <p:cxnSp>
        <p:nvCxnSpPr>
          <p:cNvPr id="6" name="Straight Connector 24"/>
          <p:cNvCxnSpPr/>
          <p:nvPr/>
        </p:nvCxnSpPr>
        <p:spPr>
          <a:xfrm>
            <a:off x="457200" y="15240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7605" name="TextBox 30"/>
          <p:cNvSpPr txBox="1">
            <a:spLocks noChangeArrowheads="1"/>
          </p:cNvSpPr>
          <p:nvPr/>
        </p:nvSpPr>
        <p:spPr bwMode="auto">
          <a:xfrm>
            <a:off x="3905250" y="6259513"/>
            <a:ext cx="857250"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TCP RFC 761 </a:t>
            </a:r>
            <a:r>
              <a:rPr lang="en-US" sz="600">
                <a:latin typeface="Calibri" pitchFamily="34" charset="0"/>
              </a:rPr>
              <a:t>- 1980</a:t>
            </a:r>
          </a:p>
        </p:txBody>
      </p:sp>
      <p:sp>
        <p:nvSpPr>
          <p:cNvPr id="107606" name="TextBox 30"/>
          <p:cNvSpPr txBox="1">
            <a:spLocks noChangeArrowheads="1"/>
          </p:cNvSpPr>
          <p:nvPr/>
        </p:nvSpPr>
        <p:spPr bwMode="auto">
          <a:xfrm>
            <a:off x="3905250" y="6367463"/>
            <a:ext cx="84613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IP    RFC 760 </a:t>
            </a:r>
            <a:r>
              <a:rPr lang="en-US" sz="600">
                <a:latin typeface="Calibri" pitchFamily="34" charset="0"/>
              </a:rPr>
              <a:t>- 1980</a:t>
            </a:r>
          </a:p>
        </p:txBody>
      </p:sp>
      <p:sp>
        <p:nvSpPr>
          <p:cNvPr id="107607" name="TextBox 30"/>
          <p:cNvSpPr txBox="1">
            <a:spLocks noChangeArrowheads="1"/>
          </p:cNvSpPr>
          <p:nvPr/>
        </p:nvSpPr>
        <p:spPr bwMode="auto">
          <a:xfrm>
            <a:off x="3879850" y="6149975"/>
            <a:ext cx="8810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UDP RFC 768 </a:t>
            </a:r>
            <a:r>
              <a:rPr lang="en-US" sz="600">
                <a:latin typeface="Calibri" pitchFamily="34" charset="0"/>
              </a:rPr>
              <a:t>- 1980</a:t>
            </a:r>
          </a:p>
        </p:txBody>
      </p:sp>
      <p:sp>
        <p:nvSpPr>
          <p:cNvPr id="107608" name="TextBox 62"/>
          <p:cNvSpPr txBox="1">
            <a:spLocks noChangeArrowheads="1"/>
          </p:cNvSpPr>
          <p:nvPr/>
        </p:nvSpPr>
        <p:spPr bwMode="auto">
          <a:xfrm>
            <a:off x="5867400" y="1295400"/>
            <a:ext cx="65087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WiMAX 16m</a:t>
            </a:r>
          </a:p>
        </p:txBody>
      </p:sp>
      <p:sp>
        <p:nvSpPr>
          <p:cNvPr id="107609" name="AutoShape 89"/>
          <p:cNvSpPr>
            <a:spLocks noChangeArrowheads="1"/>
          </p:cNvSpPr>
          <p:nvPr/>
        </p:nvSpPr>
        <p:spPr bwMode="auto">
          <a:xfrm>
            <a:off x="1374775" y="3303588"/>
            <a:ext cx="3781425" cy="563562"/>
          </a:xfrm>
          <a:prstGeom prst="wedgeRectCallout">
            <a:avLst>
              <a:gd name="adj1" fmla="val 90597"/>
              <a:gd name="adj2" fmla="val 26338"/>
            </a:avLst>
          </a:prstGeom>
          <a:solidFill>
            <a:schemeClr val="bg1"/>
          </a:solidFill>
          <a:ln w="12700">
            <a:solidFill>
              <a:schemeClr val="tx1"/>
            </a:solidFill>
            <a:miter lim="800000"/>
            <a:headEnd type="none" w="sm" len="sm"/>
            <a:tailEnd type="none" w="sm" len="sm"/>
          </a:ln>
          <a:effectLst/>
        </p:spPr>
        <p:txBody>
          <a:bodyPr/>
          <a:lstStyle/>
          <a:p>
            <a:r>
              <a:rPr lang="en-US" sz="2400"/>
              <a:t>Bluetooth 1.0 spec (1999)</a:t>
            </a:r>
          </a:p>
        </p:txBody>
      </p:sp>
      <p:sp>
        <p:nvSpPr>
          <p:cNvPr id="107610" name="AutoShape 90"/>
          <p:cNvSpPr>
            <a:spLocks noChangeArrowheads="1"/>
          </p:cNvSpPr>
          <p:nvPr/>
        </p:nvSpPr>
        <p:spPr bwMode="auto">
          <a:xfrm>
            <a:off x="1414463" y="4222750"/>
            <a:ext cx="3781425" cy="563563"/>
          </a:xfrm>
          <a:prstGeom prst="wedgeRectCallout">
            <a:avLst>
              <a:gd name="adj1" fmla="val 93579"/>
              <a:gd name="adj2" fmla="val -109718"/>
            </a:avLst>
          </a:prstGeom>
          <a:solidFill>
            <a:schemeClr val="bg1"/>
          </a:solidFill>
          <a:ln w="12700">
            <a:solidFill>
              <a:schemeClr val="tx1"/>
            </a:solidFill>
            <a:miter lim="800000"/>
            <a:headEnd type="none" w="sm" len="sm"/>
            <a:tailEnd type="none" w="sm" len="sm"/>
          </a:ln>
          <a:effectLst/>
        </p:spPr>
        <p:txBody>
          <a:bodyPr/>
          <a:lstStyle/>
          <a:p>
            <a:r>
              <a:rPr lang="en-US" sz="2400"/>
              <a:t>1st 802.11 card (1997)</a:t>
            </a:r>
          </a:p>
          <a:p>
            <a:endParaRPr lang="en-US" sz="24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4988"/>
            <a:ext cx="8231188" cy="379412"/>
          </a:xfrm>
        </p:spPr>
        <p:txBody>
          <a:bodyPr lIns="66807" tIns="33403" rIns="66807" bIns="33403"/>
          <a:lstStyle/>
          <a:p>
            <a:r>
              <a:rPr lang="en-US" sz="1800" smtClean="0"/>
              <a:t>20 year Technology Perspective</a:t>
            </a:r>
          </a:p>
        </p:txBody>
      </p:sp>
      <p:sp>
        <p:nvSpPr>
          <p:cNvPr id="108547" name="TextBox 3"/>
          <p:cNvSpPr txBox="1">
            <a:spLocks noChangeArrowheads="1"/>
          </p:cNvSpPr>
          <p:nvPr/>
        </p:nvSpPr>
        <p:spPr bwMode="auto">
          <a:xfrm>
            <a:off x="457200" y="914400"/>
            <a:ext cx="412750"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CPU</a:t>
            </a:r>
          </a:p>
        </p:txBody>
      </p:sp>
      <p:sp>
        <p:nvSpPr>
          <p:cNvPr id="108548" name="TextBox 4"/>
          <p:cNvSpPr txBox="1">
            <a:spLocks noChangeArrowheads="1"/>
          </p:cNvSpPr>
          <p:nvPr/>
        </p:nvSpPr>
        <p:spPr bwMode="auto">
          <a:xfrm>
            <a:off x="1371600" y="925513"/>
            <a:ext cx="7350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Bus Tech</a:t>
            </a:r>
          </a:p>
        </p:txBody>
      </p:sp>
      <p:sp>
        <p:nvSpPr>
          <p:cNvPr id="108549" name="TextBox 5"/>
          <p:cNvSpPr txBox="1">
            <a:spLocks noChangeArrowheads="1"/>
          </p:cNvSpPr>
          <p:nvPr/>
        </p:nvSpPr>
        <p:spPr bwMode="auto">
          <a:xfrm>
            <a:off x="2444750" y="914400"/>
            <a:ext cx="319088"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OS</a:t>
            </a:r>
          </a:p>
        </p:txBody>
      </p:sp>
      <p:sp>
        <p:nvSpPr>
          <p:cNvPr id="108550" name="TextBox 8"/>
          <p:cNvSpPr txBox="1">
            <a:spLocks noChangeArrowheads="1"/>
          </p:cNvSpPr>
          <p:nvPr/>
        </p:nvSpPr>
        <p:spPr bwMode="auto">
          <a:xfrm>
            <a:off x="2916238" y="914400"/>
            <a:ext cx="649287"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Storage</a:t>
            </a:r>
          </a:p>
        </p:txBody>
      </p:sp>
      <p:sp>
        <p:nvSpPr>
          <p:cNvPr id="108551" name="TextBox 12"/>
          <p:cNvSpPr txBox="1">
            <a:spLocks noChangeArrowheads="1"/>
          </p:cNvSpPr>
          <p:nvPr/>
        </p:nvSpPr>
        <p:spPr bwMode="auto">
          <a:xfrm>
            <a:off x="7786688" y="871538"/>
            <a:ext cx="1252537" cy="355600"/>
          </a:xfrm>
          <a:prstGeom prst="rect">
            <a:avLst/>
          </a:prstGeom>
          <a:noFill/>
          <a:ln w="9525">
            <a:noFill/>
            <a:miter lim="800000"/>
            <a:headEnd/>
            <a:tailEnd/>
          </a:ln>
        </p:spPr>
        <p:txBody>
          <a:bodyPr wrap="none" lIns="66807" tIns="33403" rIns="66807" bIns="33403">
            <a:spAutoFit/>
          </a:bodyPr>
          <a:lstStyle/>
          <a:p>
            <a:pPr defTabSz="668338"/>
            <a:r>
              <a:rPr lang="en-US" sz="1900" b="1">
                <a:latin typeface="Calibri" pitchFamily="34" charset="0"/>
              </a:rPr>
              <a:t>SDOs/SSOs</a:t>
            </a:r>
          </a:p>
        </p:txBody>
      </p:sp>
      <p:sp>
        <p:nvSpPr>
          <p:cNvPr id="108552" name="TextBox 13"/>
          <p:cNvSpPr txBox="1">
            <a:spLocks noChangeArrowheads="1"/>
          </p:cNvSpPr>
          <p:nvPr/>
        </p:nvSpPr>
        <p:spPr bwMode="auto">
          <a:xfrm>
            <a:off x="8151813" y="5791200"/>
            <a:ext cx="981075" cy="403225"/>
          </a:xfrm>
          <a:prstGeom prst="rect">
            <a:avLst/>
          </a:prstGeom>
          <a:noFill/>
          <a:ln w="9525">
            <a:noFill/>
            <a:miter lim="800000"/>
            <a:headEnd/>
            <a:tailEnd/>
          </a:ln>
        </p:spPr>
        <p:txBody>
          <a:bodyPr wrap="none" lIns="66807" tIns="33403" rIns="66807" bIns="33403">
            <a:spAutoFit/>
          </a:bodyPr>
          <a:lstStyle/>
          <a:p>
            <a:pPr algn="r" defTabSz="668338"/>
            <a:r>
              <a:rPr lang="en-US" sz="800">
                <a:latin typeface="Calibri" pitchFamily="34" charset="0"/>
              </a:rPr>
              <a:t>ETSI formed </a:t>
            </a:r>
            <a:r>
              <a:rPr lang="en-US" sz="500">
                <a:latin typeface="Calibri" pitchFamily="34" charset="0"/>
              </a:rPr>
              <a:t>(1989)</a:t>
            </a:r>
          </a:p>
          <a:p>
            <a:pPr algn="r" defTabSz="668338"/>
            <a:r>
              <a:rPr lang="en-US" sz="800">
                <a:latin typeface="Calibri" pitchFamily="34" charset="0"/>
              </a:rPr>
              <a:t>PCMCIA formed </a:t>
            </a:r>
            <a:r>
              <a:rPr lang="en-US" sz="500">
                <a:latin typeface="Calibri" pitchFamily="34" charset="0"/>
              </a:rPr>
              <a:t>(1989)</a:t>
            </a:r>
          </a:p>
          <a:p>
            <a:pPr algn="r" defTabSz="668338"/>
            <a:r>
              <a:rPr lang="en-US" sz="600">
                <a:latin typeface="Arial" charset="0"/>
              </a:rPr>
              <a:t>1394 WG formed (</a:t>
            </a:r>
            <a:r>
              <a:rPr lang="en-US" sz="500">
                <a:latin typeface="Arial" charset="0"/>
              </a:rPr>
              <a:t>1986</a:t>
            </a:r>
            <a:r>
              <a:rPr lang="en-US" sz="600">
                <a:latin typeface="Arial" charset="0"/>
              </a:rPr>
              <a:t>)</a:t>
            </a:r>
          </a:p>
        </p:txBody>
      </p:sp>
      <p:sp>
        <p:nvSpPr>
          <p:cNvPr id="108553" name="TextBox 19"/>
          <p:cNvSpPr txBox="1">
            <a:spLocks noChangeArrowheads="1"/>
          </p:cNvSpPr>
          <p:nvPr/>
        </p:nvSpPr>
        <p:spPr bwMode="auto">
          <a:xfrm>
            <a:off x="2287588" y="2514600"/>
            <a:ext cx="850900" cy="80010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7</a:t>
            </a:r>
          </a:p>
          <a:p>
            <a:pPr defTabSz="668338"/>
            <a:r>
              <a:rPr lang="en-US" sz="800">
                <a:latin typeface="Calibri" pitchFamily="34" charset="0"/>
              </a:rPr>
              <a:t>OS X</a:t>
            </a:r>
          </a:p>
          <a:p>
            <a:pPr defTabSz="668338"/>
            <a:r>
              <a:rPr lang="en-US" sz="800">
                <a:latin typeface="Calibri" pitchFamily="34" charset="0"/>
              </a:rPr>
              <a:t>Vista </a:t>
            </a:r>
            <a:r>
              <a:rPr lang="en-US" sz="500">
                <a:latin typeface="Calibri" pitchFamily="34" charset="0"/>
              </a:rPr>
              <a:t>-2007</a:t>
            </a:r>
          </a:p>
          <a:p>
            <a:pPr defTabSz="668338"/>
            <a:r>
              <a:rPr lang="en-US" sz="800">
                <a:latin typeface="Calibri" pitchFamily="34" charset="0"/>
              </a:rPr>
              <a:t>Win XP </a:t>
            </a:r>
            <a:r>
              <a:rPr lang="en-US" sz="500">
                <a:latin typeface="Calibri" pitchFamily="34" charset="0"/>
              </a:rPr>
              <a:t>- 2001</a:t>
            </a:r>
          </a:p>
          <a:p>
            <a:pPr defTabSz="668338"/>
            <a:r>
              <a:rPr lang="en-US" sz="800">
                <a:latin typeface="Calibri" pitchFamily="34" charset="0"/>
              </a:rPr>
              <a:t>Windows Me </a:t>
            </a:r>
            <a:r>
              <a:rPr lang="en-US" sz="500">
                <a:latin typeface="Calibri" pitchFamily="34" charset="0"/>
              </a:rPr>
              <a:t>-2000</a:t>
            </a:r>
          </a:p>
          <a:p>
            <a:pPr defTabSz="668338"/>
            <a:r>
              <a:rPr lang="en-US" sz="800">
                <a:latin typeface="Calibri" pitchFamily="34" charset="0"/>
              </a:rPr>
              <a:t>Win 2000 </a:t>
            </a:r>
            <a:r>
              <a:rPr lang="en-US" sz="500">
                <a:latin typeface="Calibri" pitchFamily="34" charset="0"/>
              </a:rPr>
              <a:t>-2000</a:t>
            </a:r>
          </a:p>
        </p:txBody>
      </p:sp>
      <p:sp>
        <p:nvSpPr>
          <p:cNvPr id="108554" name="TextBox 20"/>
          <p:cNvSpPr txBox="1">
            <a:spLocks noChangeArrowheads="1"/>
          </p:cNvSpPr>
          <p:nvPr/>
        </p:nvSpPr>
        <p:spPr bwMode="auto">
          <a:xfrm>
            <a:off x="2239963" y="5257800"/>
            <a:ext cx="6715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3.0</a:t>
            </a:r>
          </a:p>
        </p:txBody>
      </p:sp>
      <p:sp>
        <p:nvSpPr>
          <p:cNvPr id="108555" name="TextBox 21"/>
          <p:cNvSpPr txBox="1">
            <a:spLocks noChangeArrowheads="1"/>
          </p:cNvSpPr>
          <p:nvPr/>
        </p:nvSpPr>
        <p:spPr bwMode="auto">
          <a:xfrm>
            <a:off x="1381125" y="4086225"/>
            <a:ext cx="681038" cy="3873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USB 1.0 spec </a:t>
            </a:r>
          </a:p>
          <a:p>
            <a:pPr defTabSz="668338">
              <a:buFontTx/>
              <a:buChar char="•"/>
            </a:pPr>
            <a:r>
              <a:rPr lang="en-US" sz="500">
                <a:latin typeface="Calibri" pitchFamily="34" charset="0"/>
              </a:rPr>
              <a:t> 1.5 Mbps (1996)</a:t>
            </a:r>
          </a:p>
          <a:p>
            <a:pPr defTabSz="668338"/>
            <a:r>
              <a:rPr lang="en-US" sz="800">
                <a:latin typeface="Calibri" pitchFamily="34" charset="0"/>
              </a:rPr>
              <a:t>VESA bus</a:t>
            </a:r>
          </a:p>
        </p:txBody>
      </p:sp>
      <p:sp>
        <p:nvSpPr>
          <p:cNvPr id="108556" name="TextBox 22"/>
          <p:cNvSpPr txBox="1">
            <a:spLocks noChangeArrowheads="1"/>
          </p:cNvSpPr>
          <p:nvPr/>
        </p:nvSpPr>
        <p:spPr bwMode="auto">
          <a:xfrm>
            <a:off x="457200" y="2438400"/>
            <a:ext cx="81438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i7-965, </a:t>
            </a:r>
            <a:r>
              <a:rPr lang="en-US" sz="500">
                <a:latin typeface="Calibri" pitchFamily="34" charset="0"/>
              </a:rPr>
              <a:t>4 core,3.2 GHz</a:t>
            </a:r>
          </a:p>
          <a:p>
            <a:pPr defTabSz="668338"/>
            <a:r>
              <a:rPr lang="en-US" sz="500">
                <a:latin typeface="Calibri" pitchFamily="34" charset="0"/>
              </a:rPr>
              <a:t>, 731MX</a:t>
            </a:r>
          </a:p>
        </p:txBody>
      </p:sp>
      <p:sp>
        <p:nvSpPr>
          <p:cNvPr id="108557" name="TextBox 23"/>
          <p:cNvSpPr txBox="1">
            <a:spLocks noChangeArrowheads="1"/>
          </p:cNvSpPr>
          <p:nvPr/>
        </p:nvSpPr>
        <p:spPr bwMode="auto">
          <a:xfrm>
            <a:off x="457200" y="4800600"/>
            <a:ext cx="3873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68040</a:t>
            </a:r>
          </a:p>
        </p:txBody>
      </p:sp>
      <p:cxnSp>
        <p:nvCxnSpPr>
          <p:cNvPr id="25" name="Straight Connector 24"/>
          <p:cNvCxnSpPr/>
          <p:nvPr/>
        </p:nvCxnSpPr>
        <p:spPr>
          <a:xfrm>
            <a:off x="142875" y="3686175"/>
            <a:ext cx="8915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8559" name="TextBox 26"/>
          <p:cNvSpPr txBox="1">
            <a:spLocks noChangeArrowheads="1"/>
          </p:cNvSpPr>
          <p:nvPr/>
        </p:nvSpPr>
        <p:spPr bwMode="auto">
          <a:xfrm>
            <a:off x="3006725" y="1295400"/>
            <a:ext cx="5016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Blu-ray 2</a:t>
            </a:r>
          </a:p>
        </p:txBody>
      </p:sp>
      <p:sp>
        <p:nvSpPr>
          <p:cNvPr id="108560" name="TextBox 27"/>
          <p:cNvSpPr txBox="1">
            <a:spLocks noChangeArrowheads="1"/>
          </p:cNvSpPr>
          <p:nvPr/>
        </p:nvSpPr>
        <p:spPr bwMode="auto">
          <a:xfrm>
            <a:off x="2952750" y="2830513"/>
            <a:ext cx="635000"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Blu-ray -</a:t>
            </a:r>
            <a:r>
              <a:rPr lang="en-US" sz="600">
                <a:latin typeface="Calibri" pitchFamily="34" charset="0"/>
              </a:rPr>
              <a:t>2006</a:t>
            </a:r>
          </a:p>
        </p:txBody>
      </p:sp>
      <p:sp>
        <p:nvSpPr>
          <p:cNvPr id="108561" name="TextBox 29"/>
          <p:cNvSpPr txBox="1">
            <a:spLocks noChangeArrowheads="1"/>
          </p:cNvSpPr>
          <p:nvPr/>
        </p:nvSpPr>
        <p:spPr bwMode="auto">
          <a:xfrm>
            <a:off x="2954338" y="5791200"/>
            <a:ext cx="785812" cy="769938"/>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2.5” HDD</a:t>
            </a:r>
          </a:p>
          <a:p>
            <a:pPr defTabSz="668338"/>
            <a:r>
              <a:rPr lang="en-US" sz="800">
                <a:latin typeface="Calibri" pitchFamily="34" charset="0"/>
              </a:rPr>
              <a:t>CD-Rom</a:t>
            </a:r>
          </a:p>
          <a:p>
            <a:pPr defTabSz="668338"/>
            <a:r>
              <a:rPr lang="en-US" sz="800">
                <a:latin typeface="Calibri" pitchFamily="34" charset="0"/>
              </a:rPr>
              <a:t>3.5” Floppy </a:t>
            </a:r>
            <a:r>
              <a:rPr lang="en-US" sz="500">
                <a:latin typeface="Calibri" pitchFamily="34" charset="0"/>
              </a:rPr>
              <a:t>- 1980</a:t>
            </a:r>
          </a:p>
          <a:p>
            <a:pPr defTabSz="668338"/>
            <a:endParaRPr lang="en-US" sz="800">
              <a:latin typeface="Calibri" pitchFamily="34" charset="0"/>
            </a:endParaRPr>
          </a:p>
          <a:p>
            <a:pPr defTabSz="668338"/>
            <a:endParaRPr lang="en-US" sz="600">
              <a:latin typeface="Calibri" pitchFamily="34" charset="0"/>
            </a:endParaRPr>
          </a:p>
          <a:p>
            <a:pPr defTabSz="668338"/>
            <a:endParaRPr lang="en-US" sz="800">
              <a:latin typeface="Calibri" pitchFamily="34" charset="0"/>
            </a:endParaRPr>
          </a:p>
        </p:txBody>
      </p:sp>
      <p:sp>
        <p:nvSpPr>
          <p:cNvPr id="108562" name="TextBox 31"/>
          <p:cNvSpPr txBox="1">
            <a:spLocks noChangeArrowheads="1"/>
          </p:cNvSpPr>
          <p:nvPr/>
        </p:nvSpPr>
        <p:spPr bwMode="auto">
          <a:xfrm>
            <a:off x="3105150" y="3973513"/>
            <a:ext cx="51276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DVD </a:t>
            </a:r>
            <a:r>
              <a:rPr lang="en-US" sz="600">
                <a:latin typeface="Calibri" pitchFamily="34" charset="0"/>
              </a:rPr>
              <a:t>-1996</a:t>
            </a:r>
          </a:p>
        </p:txBody>
      </p:sp>
      <p:sp>
        <p:nvSpPr>
          <p:cNvPr id="108563" name="TextBox 32"/>
          <p:cNvSpPr txBox="1">
            <a:spLocks noChangeArrowheads="1"/>
          </p:cNvSpPr>
          <p:nvPr/>
        </p:nvSpPr>
        <p:spPr bwMode="auto">
          <a:xfrm>
            <a:off x="8188325" y="5257800"/>
            <a:ext cx="950913" cy="188913"/>
          </a:xfrm>
          <a:prstGeom prst="rect">
            <a:avLst/>
          </a:prstGeom>
          <a:noFill/>
          <a:ln w="9525">
            <a:noFill/>
            <a:miter lim="800000"/>
            <a:headEnd/>
            <a:tailEnd/>
          </a:ln>
        </p:spPr>
        <p:txBody>
          <a:bodyPr wrap="none" lIns="66807" tIns="33403" rIns="66807" bIns="33403">
            <a:spAutoFit/>
          </a:bodyPr>
          <a:lstStyle/>
          <a:p>
            <a:pPr algn="r" defTabSz="668338"/>
            <a:r>
              <a:rPr lang="en-US" sz="800">
                <a:latin typeface="Calibri" pitchFamily="34" charset="0"/>
              </a:rPr>
              <a:t>802.11 formed  </a:t>
            </a:r>
            <a:r>
              <a:rPr lang="en-US" sz="500">
                <a:latin typeface="Calibri" pitchFamily="34" charset="0"/>
              </a:rPr>
              <a:t>(1990)</a:t>
            </a:r>
          </a:p>
        </p:txBody>
      </p:sp>
      <p:sp>
        <p:nvSpPr>
          <p:cNvPr id="108564" name="TextBox 33"/>
          <p:cNvSpPr txBox="1">
            <a:spLocks noChangeArrowheads="1"/>
          </p:cNvSpPr>
          <p:nvPr/>
        </p:nvSpPr>
        <p:spPr bwMode="auto">
          <a:xfrm>
            <a:off x="7924800" y="3657600"/>
            <a:ext cx="1219200" cy="677863"/>
          </a:xfrm>
          <a:prstGeom prst="rect">
            <a:avLst/>
          </a:prstGeom>
          <a:noFill/>
          <a:ln w="9525">
            <a:noFill/>
            <a:miter lim="800000"/>
            <a:headEnd/>
            <a:tailEnd/>
          </a:ln>
        </p:spPr>
        <p:txBody>
          <a:bodyPr wrap="none" lIns="66807" tIns="33403" rIns="66807" bIns="33403">
            <a:spAutoFit/>
          </a:bodyPr>
          <a:lstStyle/>
          <a:p>
            <a:pPr algn="r" defTabSz="668338"/>
            <a:r>
              <a:rPr lang="en-US" sz="800">
                <a:latin typeface="Calibri" pitchFamily="34" charset="0"/>
              </a:rPr>
              <a:t>WFA formed </a:t>
            </a:r>
            <a:r>
              <a:rPr lang="en-US" sz="500">
                <a:latin typeface="Calibri" pitchFamily="34" charset="0"/>
              </a:rPr>
              <a:t>(1999)</a:t>
            </a:r>
          </a:p>
          <a:p>
            <a:pPr algn="r" defTabSz="668338"/>
            <a:r>
              <a:rPr lang="en-US" sz="800">
                <a:latin typeface="Calibri" pitchFamily="34" charset="0"/>
              </a:rPr>
              <a:t>802.15 formed </a:t>
            </a:r>
            <a:r>
              <a:rPr lang="en-US" sz="500">
                <a:latin typeface="Calibri" pitchFamily="34" charset="0"/>
              </a:rPr>
              <a:t>(1999)</a:t>
            </a:r>
          </a:p>
          <a:p>
            <a:pPr algn="r" defTabSz="668338"/>
            <a:r>
              <a:rPr lang="en-US" sz="800">
                <a:latin typeface="Calibri" pitchFamily="34" charset="0"/>
              </a:rPr>
              <a:t>802.16 formed </a:t>
            </a:r>
            <a:r>
              <a:rPr lang="en-US" sz="500">
                <a:latin typeface="Calibri" pitchFamily="34" charset="0"/>
              </a:rPr>
              <a:t>(1999)</a:t>
            </a:r>
          </a:p>
          <a:p>
            <a:pPr algn="r" defTabSz="668338"/>
            <a:r>
              <a:rPr lang="en-US" sz="800">
                <a:latin typeface="Calibri" pitchFamily="34" charset="0"/>
              </a:rPr>
              <a:t>Bluetooth SIG formed </a:t>
            </a:r>
            <a:r>
              <a:rPr lang="en-US" sz="500">
                <a:latin typeface="Calibri" pitchFamily="34" charset="0"/>
              </a:rPr>
              <a:t>(1998)</a:t>
            </a:r>
          </a:p>
          <a:p>
            <a:pPr algn="r" defTabSz="668338"/>
            <a:r>
              <a:rPr lang="en-US" sz="800">
                <a:latin typeface="Calibri" pitchFamily="34" charset="0"/>
              </a:rPr>
              <a:t>USB SIG formed </a:t>
            </a:r>
            <a:r>
              <a:rPr lang="en-US" sz="500">
                <a:latin typeface="Calibri" pitchFamily="34" charset="0"/>
              </a:rPr>
              <a:t>(1994)</a:t>
            </a:r>
          </a:p>
        </p:txBody>
      </p:sp>
      <p:sp>
        <p:nvSpPr>
          <p:cNvPr id="108565" name="TextBox 34"/>
          <p:cNvSpPr txBox="1">
            <a:spLocks noChangeArrowheads="1"/>
          </p:cNvSpPr>
          <p:nvPr/>
        </p:nvSpPr>
        <p:spPr bwMode="auto">
          <a:xfrm>
            <a:off x="8301038" y="6518275"/>
            <a:ext cx="838200" cy="188913"/>
          </a:xfrm>
          <a:prstGeom prst="rect">
            <a:avLst/>
          </a:prstGeom>
          <a:noFill/>
          <a:ln w="9525">
            <a:noFill/>
            <a:miter lim="800000"/>
            <a:headEnd/>
            <a:tailEnd/>
          </a:ln>
        </p:spPr>
        <p:txBody>
          <a:bodyPr wrap="none" lIns="66807" tIns="33403" rIns="66807" bIns="33403">
            <a:spAutoFit/>
          </a:bodyPr>
          <a:lstStyle/>
          <a:p>
            <a:pPr algn="r" defTabSz="668338"/>
            <a:r>
              <a:rPr lang="en-US" sz="800">
                <a:latin typeface="Calibri" pitchFamily="34" charset="0"/>
              </a:rPr>
              <a:t>802  Formed </a:t>
            </a:r>
            <a:r>
              <a:rPr lang="en-US" sz="500">
                <a:latin typeface="Calibri" pitchFamily="34" charset="0"/>
              </a:rPr>
              <a:t>(1980)</a:t>
            </a:r>
          </a:p>
        </p:txBody>
      </p:sp>
      <p:sp>
        <p:nvSpPr>
          <p:cNvPr id="108566" name="TextBox 35"/>
          <p:cNvSpPr txBox="1">
            <a:spLocks noChangeArrowheads="1"/>
          </p:cNvSpPr>
          <p:nvPr/>
        </p:nvSpPr>
        <p:spPr bwMode="auto">
          <a:xfrm>
            <a:off x="1371600" y="2339975"/>
            <a:ext cx="84613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SATA 3 spec </a:t>
            </a:r>
            <a:r>
              <a:rPr lang="en-US" sz="500">
                <a:latin typeface="Calibri" pitchFamily="34" charset="0"/>
              </a:rPr>
              <a:t>(2008)</a:t>
            </a:r>
          </a:p>
          <a:p>
            <a:pPr defTabSz="668338"/>
            <a:r>
              <a:rPr lang="en-US" sz="800">
                <a:latin typeface="Calibri" pitchFamily="34" charset="0"/>
              </a:rPr>
              <a:t>USB 3.0 spec </a:t>
            </a:r>
            <a:r>
              <a:rPr lang="en-US" sz="500">
                <a:latin typeface="Calibri" pitchFamily="34" charset="0"/>
              </a:rPr>
              <a:t>(2008)</a:t>
            </a:r>
          </a:p>
        </p:txBody>
      </p:sp>
      <p:sp>
        <p:nvSpPr>
          <p:cNvPr id="108567" name="TextBox 36"/>
          <p:cNvSpPr txBox="1">
            <a:spLocks noChangeArrowheads="1"/>
          </p:cNvSpPr>
          <p:nvPr/>
        </p:nvSpPr>
        <p:spPr bwMode="auto">
          <a:xfrm>
            <a:off x="1371600" y="2938463"/>
            <a:ext cx="738188" cy="509587"/>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Bus </a:t>
            </a:r>
            <a:r>
              <a:rPr lang="en-US" sz="500">
                <a:latin typeface="Calibri" pitchFamily="34" charset="0"/>
              </a:rPr>
              <a:t>(2002)</a:t>
            </a:r>
          </a:p>
          <a:p>
            <a:pPr defTabSz="668338"/>
            <a:r>
              <a:rPr lang="en-US" sz="800">
                <a:latin typeface="Calibri" pitchFamily="34" charset="0"/>
              </a:rPr>
              <a:t>Serial ATA </a:t>
            </a:r>
            <a:r>
              <a:rPr lang="en-US" sz="500">
                <a:latin typeface="Calibri" pitchFamily="34" charset="0"/>
              </a:rPr>
              <a:t>(2002)</a:t>
            </a:r>
          </a:p>
          <a:p>
            <a:pPr defTabSz="668338"/>
            <a:r>
              <a:rPr lang="en-US" sz="800">
                <a:latin typeface="Calibri" pitchFamily="34" charset="0"/>
              </a:rPr>
              <a:t>USB 2.0 spec</a:t>
            </a:r>
          </a:p>
          <a:p>
            <a:pPr defTabSz="668338">
              <a:buFontTx/>
              <a:buChar char="•"/>
            </a:pPr>
            <a:r>
              <a:rPr lang="en-US" sz="500">
                <a:latin typeface="Calibri" pitchFamily="34" charset="0"/>
              </a:rPr>
              <a:t>480 Mbps (2001)</a:t>
            </a:r>
          </a:p>
        </p:txBody>
      </p:sp>
      <p:sp>
        <p:nvSpPr>
          <p:cNvPr id="108568" name="TextBox 37"/>
          <p:cNvSpPr txBox="1">
            <a:spLocks noChangeArrowheads="1"/>
          </p:cNvSpPr>
          <p:nvPr/>
        </p:nvSpPr>
        <p:spPr bwMode="auto">
          <a:xfrm>
            <a:off x="2997200" y="2514600"/>
            <a:ext cx="5207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2TB drive</a:t>
            </a:r>
          </a:p>
        </p:txBody>
      </p:sp>
      <p:sp>
        <p:nvSpPr>
          <p:cNvPr id="108569" name="TextBox 38"/>
          <p:cNvSpPr txBox="1">
            <a:spLocks noChangeArrowheads="1"/>
          </p:cNvSpPr>
          <p:nvPr/>
        </p:nvSpPr>
        <p:spPr bwMode="auto">
          <a:xfrm>
            <a:off x="2925763" y="5407025"/>
            <a:ext cx="914400"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CDC Imprimis  Elite</a:t>
            </a:r>
          </a:p>
          <a:p>
            <a:pPr defTabSz="668338">
              <a:buFontTx/>
              <a:buChar char="•"/>
            </a:pPr>
            <a:r>
              <a:rPr lang="en-US" sz="500">
                <a:latin typeface="Calibri" pitchFamily="34" charset="0"/>
              </a:rPr>
              <a:t>5 ¼, 1.5 GB, SCSI-2, $3995</a:t>
            </a:r>
          </a:p>
        </p:txBody>
      </p:sp>
      <p:sp>
        <p:nvSpPr>
          <p:cNvPr id="108570" name="TextBox 40"/>
          <p:cNvSpPr txBox="1">
            <a:spLocks noChangeArrowheads="1"/>
          </p:cNvSpPr>
          <p:nvPr/>
        </p:nvSpPr>
        <p:spPr bwMode="auto">
          <a:xfrm>
            <a:off x="1371600" y="5791200"/>
            <a:ext cx="812800" cy="55562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SCSI</a:t>
            </a:r>
          </a:p>
          <a:p>
            <a:pPr defTabSz="668338"/>
            <a:r>
              <a:rPr lang="en-US" sz="800">
                <a:latin typeface="Calibri" pitchFamily="34" charset="0"/>
              </a:rPr>
              <a:t>IDE </a:t>
            </a:r>
            <a:r>
              <a:rPr lang="en-US" sz="500">
                <a:latin typeface="Calibri" pitchFamily="34" charset="0"/>
              </a:rPr>
              <a:t>- 1989</a:t>
            </a:r>
          </a:p>
          <a:p>
            <a:pPr defTabSz="668338"/>
            <a:r>
              <a:rPr lang="en-US" sz="800">
                <a:latin typeface="Calibri" pitchFamily="34" charset="0"/>
              </a:rPr>
              <a:t>ISA bus</a:t>
            </a:r>
          </a:p>
          <a:p>
            <a:pPr defTabSz="668338"/>
            <a:r>
              <a:rPr lang="en-US" sz="800">
                <a:latin typeface="Calibri" pitchFamily="34" charset="0"/>
              </a:rPr>
              <a:t>Parallel ATA </a:t>
            </a:r>
            <a:r>
              <a:rPr lang="en-US" sz="500">
                <a:latin typeface="Calibri" pitchFamily="34" charset="0"/>
              </a:rPr>
              <a:t>- 1986</a:t>
            </a:r>
          </a:p>
        </p:txBody>
      </p:sp>
      <p:sp>
        <p:nvSpPr>
          <p:cNvPr id="108571" name="TextBox 46"/>
          <p:cNvSpPr txBox="1">
            <a:spLocks noChangeArrowheads="1"/>
          </p:cNvSpPr>
          <p:nvPr/>
        </p:nvSpPr>
        <p:spPr bwMode="auto">
          <a:xfrm>
            <a:off x="457200" y="2895600"/>
            <a:ext cx="70167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4</a:t>
            </a:r>
            <a:r>
              <a:rPr lang="en-US" sz="500">
                <a:latin typeface="Calibri" pitchFamily="34" charset="0"/>
              </a:rPr>
              <a:t>-2000</a:t>
            </a:r>
          </a:p>
        </p:txBody>
      </p:sp>
      <p:sp>
        <p:nvSpPr>
          <p:cNvPr id="108572" name="TextBox 47"/>
          <p:cNvSpPr txBox="1">
            <a:spLocks noChangeArrowheads="1"/>
          </p:cNvSpPr>
          <p:nvPr/>
        </p:nvSpPr>
        <p:spPr bwMode="auto">
          <a:xfrm>
            <a:off x="457200" y="3654425"/>
            <a:ext cx="73818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3 </a:t>
            </a:r>
            <a:r>
              <a:rPr lang="en-US" sz="500">
                <a:latin typeface="Arial" charset="0"/>
              </a:rPr>
              <a:t>-1999</a:t>
            </a:r>
          </a:p>
        </p:txBody>
      </p:sp>
      <p:sp>
        <p:nvSpPr>
          <p:cNvPr id="108573" name="TextBox 48"/>
          <p:cNvSpPr txBox="1">
            <a:spLocks noChangeArrowheads="1"/>
          </p:cNvSpPr>
          <p:nvPr/>
        </p:nvSpPr>
        <p:spPr bwMode="auto">
          <a:xfrm>
            <a:off x="457200" y="4035425"/>
            <a:ext cx="73818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2 </a:t>
            </a:r>
            <a:r>
              <a:rPr lang="en-US" sz="500">
                <a:latin typeface="Arial" charset="0"/>
              </a:rPr>
              <a:t>-1999</a:t>
            </a:r>
          </a:p>
          <a:p>
            <a:pPr defTabSz="668338"/>
            <a:endParaRPr lang="en-US" sz="800">
              <a:latin typeface="Calibri" pitchFamily="34" charset="0"/>
            </a:endParaRPr>
          </a:p>
        </p:txBody>
      </p:sp>
      <p:sp>
        <p:nvSpPr>
          <p:cNvPr id="108574" name="TextBox 49"/>
          <p:cNvSpPr txBox="1">
            <a:spLocks noChangeArrowheads="1"/>
          </p:cNvSpPr>
          <p:nvPr/>
        </p:nvSpPr>
        <p:spPr bwMode="auto">
          <a:xfrm>
            <a:off x="457200" y="4416425"/>
            <a:ext cx="6651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a:t>
            </a:r>
            <a:r>
              <a:rPr lang="en-US" sz="500">
                <a:latin typeface="Arial" charset="0"/>
              </a:rPr>
              <a:t>-1997</a:t>
            </a:r>
          </a:p>
        </p:txBody>
      </p:sp>
      <p:sp>
        <p:nvSpPr>
          <p:cNvPr id="108575" name="TextBox 50"/>
          <p:cNvSpPr txBox="1">
            <a:spLocks noChangeArrowheads="1"/>
          </p:cNvSpPr>
          <p:nvPr/>
        </p:nvSpPr>
        <p:spPr bwMode="auto">
          <a:xfrm>
            <a:off x="1371600" y="4800600"/>
            <a:ext cx="45402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 Card</a:t>
            </a:r>
          </a:p>
        </p:txBody>
      </p:sp>
      <p:sp>
        <p:nvSpPr>
          <p:cNvPr id="108576" name="TextBox 51"/>
          <p:cNvSpPr txBox="1">
            <a:spLocks noChangeArrowheads="1"/>
          </p:cNvSpPr>
          <p:nvPr/>
        </p:nvSpPr>
        <p:spPr bwMode="auto">
          <a:xfrm>
            <a:off x="457200" y="5311775"/>
            <a:ext cx="733425" cy="29527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i486DX</a:t>
            </a:r>
            <a:r>
              <a:rPr lang="en-US" sz="900">
                <a:latin typeface="Calibri" pitchFamily="34" charset="0"/>
              </a:rPr>
              <a:t>, </a:t>
            </a:r>
            <a:r>
              <a:rPr lang="en-US" sz="600">
                <a:latin typeface="Calibri" pitchFamily="34" charset="0"/>
              </a:rPr>
              <a:t>33MHz, </a:t>
            </a:r>
          </a:p>
          <a:p>
            <a:pPr defTabSz="668338"/>
            <a:r>
              <a:rPr lang="en-US" sz="600">
                <a:latin typeface="Calibri" pitchFamily="34" charset="0"/>
              </a:rPr>
              <a:t>  1000 nm, 1.2MX</a:t>
            </a:r>
          </a:p>
        </p:txBody>
      </p:sp>
      <p:sp>
        <p:nvSpPr>
          <p:cNvPr id="108577" name="TextBox 52"/>
          <p:cNvSpPr txBox="1">
            <a:spLocks noChangeArrowheads="1"/>
          </p:cNvSpPr>
          <p:nvPr/>
        </p:nvSpPr>
        <p:spPr bwMode="auto">
          <a:xfrm rot="-2801461">
            <a:off x="-30957" y="6036469"/>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1980-</a:t>
            </a:r>
          </a:p>
          <a:p>
            <a:pPr defTabSz="668338"/>
            <a:r>
              <a:rPr lang="en-US" sz="1100">
                <a:latin typeface="Calibri" pitchFamily="34" charset="0"/>
              </a:rPr>
              <a:t>1989</a:t>
            </a:r>
          </a:p>
        </p:txBody>
      </p:sp>
      <p:sp>
        <p:nvSpPr>
          <p:cNvPr id="108578" name="TextBox 53"/>
          <p:cNvSpPr txBox="1">
            <a:spLocks noChangeArrowheads="1"/>
          </p:cNvSpPr>
          <p:nvPr/>
        </p:nvSpPr>
        <p:spPr bwMode="auto">
          <a:xfrm rot="-2801461">
            <a:off x="-76200" y="5080000"/>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1990</a:t>
            </a:r>
          </a:p>
        </p:txBody>
      </p:sp>
      <p:sp>
        <p:nvSpPr>
          <p:cNvPr id="108579" name="TextBox 54"/>
          <p:cNvSpPr txBox="1">
            <a:spLocks noChangeArrowheads="1"/>
          </p:cNvSpPr>
          <p:nvPr/>
        </p:nvSpPr>
        <p:spPr bwMode="auto">
          <a:xfrm rot="-2801461">
            <a:off x="-78582" y="4058444"/>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1991-</a:t>
            </a:r>
          </a:p>
          <a:p>
            <a:pPr defTabSz="668338"/>
            <a:r>
              <a:rPr lang="en-US" sz="1100">
                <a:latin typeface="Calibri" pitchFamily="34" charset="0"/>
              </a:rPr>
              <a:t>1999</a:t>
            </a:r>
          </a:p>
        </p:txBody>
      </p:sp>
      <p:sp>
        <p:nvSpPr>
          <p:cNvPr id="108580" name="TextBox 55"/>
          <p:cNvSpPr txBox="1">
            <a:spLocks noChangeArrowheads="1"/>
          </p:cNvSpPr>
          <p:nvPr/>
        </p:nvSpPr>
        <p:spPr bwMode="auto">
          <a:xfrm rot="-2801461">
            <a:off x="-45244" y="3058319"/>
            <a:ext cx="493713" cy="403225"/>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2000 -</a:t>
            </a:r>
          </a:p>
          <a:p>
            <a:pPr defTabSz="668338"/>
            <a:r>
              <a:rPr lang="en-US" sz="1100">
                <a:latin typeface="Calibri" pitchFamily="34" charset="0"/>
              </a:rPr>
              <a:t>2009</a:t>
            </a:r>
          </a:p>
        </p:txBody>
      </p:sp>
      <p:sp>
        <p:nvSpPr>
          <p:cNvPr id="108581" name="TextBox 57"/>
          <p:cNvSpPr txBox="1">
            <a:spLocks noChangeArrowheads="1"/>
          </p:cNvSpPr>
          <p:nvPr/>
        </p:nvSpPr>
        <p:spPr bwMode="auto">
          <a:xfrm rot="-2801461">
            <a:off x="0" y="1952625"/>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2010</a:t>
            </a:r>
          </a:p>
        </p:txBody>
      </p:sp>
      <p:sp>
        <p:nvSpPr>
          <p:cNvPr id="108582" name="TextBox 58"/>
          <p:cNvSpPr txBox="1">
            <a:spLocks noChangeArrowheads="1"/>
          </p:cNvSpPr>
          <p:nvPr/>
        </p:nvSpPr>
        <p:spPr bwMode="auto">
          <a:xfrm rot="-2801461">
            <a:off x="-53975" y="1327150"/>
            <a:ext cx="5080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Future</a:t>
            </a:r>
          </a:p>
        </p:txBody>
      </p:sp>
      <p:sp>
        <p:nvSpPr>
          <p:cNvPr id="108583" name="TextBox 60"/>
          <p:cNvSpPr txBox="1">
            <a:spLocks noChangeArrowheads="1"/>
          </p:cNvSpPr>
          <p:nvPr/>
        </p:nvSpPr>
        <p:spPr bwMode="auto">
          <a:xfrm>
            <a:off x="457200" y="1828800"/>
            <a:ext cx="868363"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i7-980, </a:t>
            </a:r>
            <a:r>
              <a:rPr lang="en-US" sz="500">
                <a:latin typeface="Calibri" pitchFamily="34" charset="0"/>
              </a:rPr>
              <a:t>6core</a:t>
            </a:r>
            <a:r>
              <a:rPr lang="en-US" sz="800">
                <a:latin typeface="Calibri" pitchFamily="34" charset="0"/>
              </a:rPr>
              <a:t> </a:t>
            </a:r>
            <a:r>
              <a:rPr lang="en-US" sz="500">
                <a:latin typeface="Calibri" pitchFamily="34" charset="0"/>
              </a:rPr>
              <a:t>3.33 GHz, </a:t>
            </a:r>
          </a:p>
          <a:p>
            <a:pPr defTabSz="668338"/>
            <a:r>
              <a:rPr lang="en-US" sz="500">
                <a:latin typeface="Calibri" pitchFamily="34" charset="0"/>
              </a:rPr>
              <a:t>    32 nm, 1117MX</a:t>
            </a:r>
          </a:p>
        </p:txBody>
      </p:sp>
      <p:sp>
        <p:nvSpPr>
          <p:cNvPr id="108584" name="TextBox 67"/>
          <p:cNvSpPr txBox="1">
            <a:spLocks noChangeArrowheads="1"/>
          </p:cNvSpPr>
          <p:nvPr/>
        </p:nvSpPr>
        <p:spPr bwMode="auto">
          <a:xfrm>
            <a:off x="1371600" y="5334000"/>
            <a:ext cx="3873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SCSI-2</a:t>
            </a:r>
          </a:p>
        </p:txBody>
      </p:sp>
      <p:sp>
        <p:nvSpPr>
          <p:cNvPr id="108585" name="TextBox 69"/>
          <p:cNvSpPr txBox="1">
            <a:spLocks noChangeArrowheads="1"/>
          </p:cNvSpPr>
          <p:nvPr/>
        </p:nvSpPr>
        <p:spPr bwMode="auto">
          <a:xfrm>
            <a:off x="2919413" y="3240088"/>
            <a:ext cx="733425" cy="265112"/>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1</a:t>
            </a:r>
            <a:r>
              <a:rPr lang="en-US" sz="800" baseline="30000">
                <a:latin typeface="Calibri" pitchFamily="34" charset="0"/>
              </a:rPr>
              <a:t>st</a:t>
            </a:r>
            <a:r>
              <a:rPr lang="en-US" sz="800">
                <a:latin typeface="Calibri" pitchFamily="34" charset="0"/>
              </a:rPr>
              <a:t> USB Thumb</a:t>
            </a:r>
          </a:p>
          <a:p>
            <a:pPr algn="ctr" defTabSz="668338">
              <a:buFontTx/>
              <a:buChar char="•"/>
            </a:pPr>
            <a:r>
              <a:rPr lang="en-US" sz="500">
                <a:latin typeface="Calibri" pitchFamily="34" charset="0"/>
              </a:rPr>
              <a:t> 8 MB</a:t>
            </a:r>
          </a:p>
        </p:txBody>
      </p:sp>
      <p:sp>
        <p:nvSpPr>
          <p:cNvPr id="108586" name="TextBox 70"/>
          <p:cNvSpPr txBox="1">
            <a:spLocks noChangeArrowheads="1"/>
          </p:cNvSpPr>
          <p:nvPr/>
        </p:nvSpPr>
        <p:spPr bwMode="auto">
          <a:xfrm>
            <a:off x="2860675" y="1600200"/>
            <a:ext cx="850900" cy="433388"/>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USB Flash 256 GB</a:t>
            </a:r>
          </a:p>
          <a:p>
            <a:pPr algn="ctr" defTabSz="668338"/>
            <a:r>
              <a:rPr lang="en-US" sz="800">
                <a:latin typeface="Calibri" pitchFamily="34" charset="0"/>
              </a:rPr>
              <a:t>2TB drive</a:t>
            </a:r>
          </a:p>
          <a:p>
            <a:pPr algn="ctr" defTabSz="668338"/>
            <a:r>
              <a:rPr lang="en-US" sz="800">
                <a:latin typeface="Calibri" pitchFamily="34" charset="0"/>
              </a:rPr>
              <a:t>1TB - $69.99</a:t>
            </a:r>
          </a:p>
        </p:txBody>
      </p:sp>
      <p:sp>
        <p:nvSpPr>
          <p:cNvPr id="108587" name="TextBox 71"/>
          <p:cNvSpPr txBox="1">
            <a:spLocks noChangeArrowheads="1"/>
          </p:cNvSpPr>
          <p:nvPr/>
        </p:nvSpPr>
        <p:spPr bwMode="auto">
          <a:xfrm>
            <a:off x="8302625" y="6199188"/>
            <a:ext cx="836613" cy="188912"/>
          </a:xfrm>
          <a:prstGeom prst="rect">
            <a:avLst/>
          </a:prstGeom>
          <a:noFill/>
          <a:ln w="9525">
            <a:noFill/>
            <a:miter lim="800000"/>
            <a:headEnd/>
            <a:tailEnd/>
          </a:ln>
        </p:spPr>
        <p:txBody>
          <a:bodyPr wrap="none" lIns="66807" tIns="33403" rIns="66807" bIns="33403">
            <a:spAutoFit/>
          </a:bodyPr>
          <a:lstStyle/>
          <a:p>
            <a:pPr algn="r" defTabSz="668338"/>
            <a:r>
              <a:rPr lang="en-US" sz="800">
                <a:latin typeface="Calibri" pitchFamily="34" charset="0"/>
              </a:rPr>
              <a:t>CTIA formed </a:t>
            </a:r>
            <a:r>
              <a:rPr lang="en-US" sz="500">
                <a:latin typeface="Calibri" pitchFamily="34" charset="0"/>
              </a:rPr>
              <a:t>(1984)</a:t>
            </a:r>
          </a:p>
        </p:txBody>
      </p:sp>
      <p:sp>
        <p:nvSpPr>
          <p:cNvPr id="108588" name="TextBox 32"/>
          <p:cNvSpPr txBox="1">
            <a:spLocks noChangeArrowheads="1"/>
          </p:cNvSpPr>
          <p:nvPr/>
        </p:nvSpPr>
        <p:spPr bwMode="auto">
          <a:xfrm>
            <a:off x="8193088" y="2938463"/>
            <a:ext cx="950912" cy="188912"/>
          </a:xfrm>
          <a:prstGeom prst="rect">
            <a:avLst/>
          </a:prstGeom>
          <a:noFill/>
          <a:ln w="9525">
            <a:noFill/>
            <a:miter lim="800000"/>
            <a:headEnd/>
            <a:tailEnd/>
          </a:ln>
        </p:spPr>
        <p:txBody>
          <a:bodyPr wrap="none" lIns="66807" tIns="33403" rIns="66807" bIns="33403">
            <a:spAutoFit/>
          </a:bodyPr>
          <a:lstStyle/>
          <a:p>
            <a:pPr algn="r" defTabSz="668338"/>
            <a:r>
              <a:rPr lang="en-US" sz="800">
                <a:latin typeface="Calibri" pitchFamily="34" charset="0"/>
              </a:rPr>
              <a:t>802.20 formed  </a:t>
            </a:r>
            <a:r>
              <a:rPr lang="en-US" sz="500">
                <a:latin typeface="Calibri" pitchFamily="34" charset="0"/>
              </a:rPr>
              <a:t>(2002)</a:t>
            </a:r>
          </a:p>
        </p:txBody>
      </p:sp>
      <p:sp>
        <p:nvSpPr>
          <p:cNvPr id="108589" name="TextBox 32"/>
          <p:cNvSpPr txBox="1">
            <a:spLocks noChangeArrowheads="1"/>
          </p:cNvSpPr>
          <p:nvPr/>
        </p:nvSpPr>
        <p:spPr bwMode="auto">
          <a:xfrm>
            <a:off x="8159750" y="3157538"/>
            <a:ext cx="984250" cy="188912"/>
          </a:xfrm>
          <a:prstGeom prst="rect">
            <a:avLst/>
          </a:prstGeom>
          <a:noFill/>
          <a:ln w="9525">
            <a:noFill/>
            <a:miter lim="800000"/>
            <a:headEnd/>
            <a:tailEnd/>
          </a:ln>
        </p:spPr>
        <p:txBody>
          <a:bodyPr wrap="none" lIns="66807" tIns="33403" rIns="66807" bIns="33403">
            <a:spAutoFit/>
          </a:bodyPr>
          <a:lstStyle/>
          <a:p>
            <a:pPr algn="r" defTabSz="668338"/>
            <a:r>
              <a:rPr lang="en-US" sz="800">
                <a:latin typeface="Calibri" pitchFamily="34" charset="0"/>
              </a:rPr>
              <a:t>WiMAX formed  </a:t>
            </a:r>
            <a:r>
              <a:rPr lang="en-US" sz="500">
                <a:latin typeface="Calibri" pitchFamily="34" charset="0"/>
              </a:rPr>
              <a:t>(2001)</a:t>
            </a:r>
          </a:p>
        </p:txBody>
      </p:sp>
      <p:sp>
        <p:nvSpPr>
          <p:cNvPr id="108590" name="TextBox 19"/>
          <p:cNvSpPr txBox="1">
            <a:spLocks noChangeArrowheads="1"/>
          </p:cNvSpPr>
          <p:nvPr/>
        </p:nvSpPr>
        <p:spPr bwMode="auto">
          <a:xfrm>
            <a:off x="2287588" y="1958975"/>
            <a:ext cx="5953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7</a:t>
            </a:r>
          </a:p>
        </p:txBody>
      </p:sp>
      <p:sp>
        <p:nvSpPr>
          <p:cNvPr id="108591" name="TextBox 68"/>
          <p:cNvSpPr txBox="1">
            <a:spLocks noChangeArrowheads="1"/>
          </p:cNvSpPr>
          <p:nvPr/>
        </p:nvSpPr>
        <p:spPr bwMode="auto">
          <a:xfrm>
            <a:off x="1371600" y="2720975"/>
            <a:ext cx="7874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Express </a:t>
            </a:r>
            <a:r>
              <a:rPr lang="en-US" sz="500">
                <a:latin typeface="Calibri" pitchFamily="34" charset="0"/>
              </a:rPr>
              <a:t>(2007)</a:t>
            </a:r>
          </a:p>
        </p:txBody>
      </p:sp>
      <p:sp>
        <p:nvSpPr>
          <p:cNvPr id="108592" name="TextBox 21"/>
          <p:cNvSpPr txBox="1">
            <a:spLocks noChangeArrowheads="1"/>
          </p:cNvSpPr>
          <p:nvPr/>
        </p:nvSpPr>
        <p:spPr bwMode="auto">
          <a:xfrm>
            <a:off x="1371600" y="3863975"/>
            <a:ext cx="68103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USB 1.1 spec </a:t>
            </a:r>
          </a:p>
          <a:p>
            <a:pPr defTabSz="668338">
              <a:buFontTx/>
              <a:buChar char="•"/>
            </a:pPr>
            <a:r>
              <a:rPr lang="en-US" sz="500">
                <a:latin typeface="Calibri" pitchFamily="34" charset="0"/>
              </a:rPr>
              <a:t> 12 Mbps (1998)</a:t>
            </a:r>
          </a:p>
        </p:txBody>
      </p:sp>
      <p:sp>
        <p:nvSpPr>
          <p:cNvPr id="108593" name="TextBox 6"/>
          <p:cNvSpPr txBox="1">
            <a:spLocks noChangeArrowheads="1"/>
          </p:cNvSpPr>
          <p:nvPr/>
        </p:nvSpPr>
        <p:spPr bwMode="auto">
          <a:xfrm>
            <a:off x="5192713" y="914400"/>
            <a:ext cx="404812"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LAN</a:t>
            </a:r>
          </a:p>
        </p:txBody>
      </p:sp>
      <p:sp>
        <p:nvSpPr>
          <p:cNvPr id="108594" name="TextBox 7"/>
          <p:cNvSpPr txBox="1">
            <a:spLocks noChangeArrowheads="1"/>
          </p:cNvSpPr>
          <p:nvPr/>
        </p:nvSpPr>
        <p:spPr bwMode="auto">
          <a:xfrm>
            <a:off x="5794375" y="914400"/>
            <a:ext cx="608013"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Mobile</a:t>
            </a:r>
          </a:p>
        </p:txBody>
      </p:sp>
      <p:sp>
        <p:nvSpPr>
          <p:cNvPr id="108595" name="TextBox 15"/>
          <p:cNvSpPr txBox="1">
            <a:spLocks noChangeArrowheads="1"/>
          </p:cNvSpPr>
          <p:nvPr/>
        </p:nvSpPr>
        <p:spPr bwMode="auto">
          <a:xfrm>
            <a:off x="5867400" y="2676525"/>
            <a:ext cx="763588" cy="433388"/>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TD-SCDMA</a:t>
            </a:r>
          </a:p>
          <a:p>
            <a:pPr defTabSz="668338"/>
            <a:r>
              <a:rPr lang="en-US" sz="800">
                <a:latin typeface="Calibri" pitchFamily="34" charset="0"/>
              </a:rPr>
              <a:t>WiMAX</a:t>
            </a:r>
          </a:p>
          <a:p>
            <a:pPr defTabSz="668338"/>
            <a:r>
              <a:rPr lang="en-US" sz="800">
                <a:latin typeface="Calibri" pitchFamily="34" charset="0"/>
              </a:rPr>
              <a:t>GSM Edge </a:t>
            </a:r>
            <a:r>
              <a:rPr lang="en-US" sz="500">
                <a:latin typeface="Calibri" pitchFamily="34" charset="0"/>
              </a:rPr>
              <a:t>(2003)</a:t>
            </a:r>
            <a:r>
              <a:rPr lang="en-US" sz="800">
                <a:latin typeface="Calibri" pitchFamily="34" charset="0"/>
              </a:rPr>
              <a:t> </a:t>
            </a:r>
          </a:p>
        </p:txBody>
      </p:sp>
      <p:sp>
        <p:nvSpPr>
          <p:cNvPr id="108596" name="TextBox 16"/>
          <p:cNvSpPr txBox="1">
            <a:spLocks noChangeArrowheads="1"/>
          </p:cNvSpPr>
          <p:nvPr/>
        </p:nvSpPr>
        <p:spPr bwMode="auto">
          <a:xfrm>
            <a:off x="5994400" y="5943600"/>
            <a:ext cx="377825"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AMPS</a:t>
            </a:r>
          </a:p>
          <a:p>
            <a:pPr defTabSz="668338"/>
            <a:r>
              <a:rPr lang="en-US" sz="800">
                <a:latin typeface="Calibri" pitchFamily="34" charset="0"/>
              </a:rPr>
              <a:t>TACs</a:t>
            </a:r>
          </a:p>
        </p:txBody>
      </p:sp>
      <p:sp>
        <p:nvSpPr>
          <p:cNvPr id="108597" name="TextBox 17"/>
          <p:cNvSpPr txBox="1">
            <a:spLocks noChangeArrowheads="1"/>
          </p:cNvSpPr>
          <p:nvPr/>
        </p:nvSpPr>
        <p:spPr bwMode="auto">
          <a:xfrm>
            <a:off x="5846763" y="4137025"/>
            <a:ext cx="825500" cy="433388"/>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IS-95 CDMA</a:t>
            </a:r>
          </a:p>
          <a:p>
            <a:pPr defTabSz="668338"/>
            <a:r>
              <a:rPr lang="en-US" sz="800">
                <a:latin typeface="Calibri" pitchFamily="34" charset="0"/>
              </a:rPr>
              <a:t>IS-54 TDMA</a:t>
            </a:r>
          </a:p>
          <a:p>
            <a:pPr defTabSz="668338"/>
            <a:r>
              <a:rPr lang="en-US" sz="800">
                <a:latin typeface="Calibri" pitchFamily="34" charset="0"/>
              </a:rPr>
              <a:t>1st GSM call </a:t>
            </a:r>
            <a:r>
              <a:rPr lang="en-US" sz="500">
                <a:latin typeface="Calibri" pitchFamily="34" charset="0"/>
              </a:rPr>
              <a:t>(1991)</a:t>
            </a:r>
          </a:p>
        </p:txBody>
      </p:sp>
      <p:sp>
        <p:nvSpPr>
          <p:cNvPr id="108598" name="TextBox 30"/>
          <p:cNvSpPr txBox="1">
            <a:spLocks noChangeArrowheads="1"/>
          </p:cNvSpPr>
          <p:nvPr/>
        </p:nvSpPr>
        <p:spPr bwMode="auto">
          <a:xfrm>
            <a:off x="4983163" y="6019800"/>
            <a:ext cx="69373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10Mbps Coax</a:t>
            </a:r>
          </a:p>
        </p:txBody>
      </p:sp>
      <p:sp>
        <p:nvSpPr>
          <p:cNvPr id="108599" name="TextBox 39"/>
          <p:cNvSpPr txBox="1">
            <a:spLocks noChangeArrowheads="1"/>
          </p:cNvSpPr>
          <p:nvPr/>
        </p:nvSpPr>
        <p:spPr bwMode="auto">
          <a:xfrm>
            <a:off x="3800475" y="4408488"/>
            <a:ext cx="1095375" cy="265112"/>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www browser &amp; HTML </a:t>
            </a:r>
          </a:p>
          <a:p>
            <a:pPr algn="ctr" defTabSz="668338"/>
            <a:r>
              <a:rPr lang="en-US" sz="500">
                <a:latin typeface="Calibri" pitchFamily="34" charset="0"/>
              </a:rPr>
              <a:t>(Berners-Lee 1991)</a:t>
            </a:r>
          </a:p>
        </p:txBody>
      </p:sp>
      <p:sp>
        <p:nvSpPr>
          <p:cNvPr id="108600" name="TextBox 42"/>
          <p:cNvSpPr txBox="1">
            <a:spLocks noChangeArrowheads="1"/>
          </p:cNvSpPr>
          <p:nvPr/>
        </p:nvSpPr>
        <p:spPr bwMode="auto">
          <a:xfrm>
            <a:off x="5651500" y="4843463"/>
            <a:ext cx="952500" cy="173037"/>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10 M WW mobile subs</a:t>
            </a:r>
          </a:p>
        </p:txBody>
      </p:sp>
      <p:sp>
        <p:nvSpPr>
          <p:cNvPr id="108601" name="TextBox 43"/>
          <p:cNvSpPr txBox="1">
            <a:spLocks noChangeArrowheads="1"/>
          </p:cNvSpPr>
          <p:nvPr/>
        </p:nvSpPr>
        <p:spPr bwMode="auto">
          <a:xfrm>
            <a:off x="5624513" y="3733800"/>
            <a:ext cx="996950" cy="173038"/>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100 M WW mobile subs</a:t>
            </a:r>
          </a:p>
        </p:txBody>
      </p:sp>
      <p:sp>
        <p:nvSpPr>
          <p:cNvPr id="108602" name="TextBox 44"/>
          <p:cNvSpPr txBox="1">
            <a:spLocks noChangeArrowheads="1"/>
          </p:cNvSpPr>
          <p:nvPr/>
        </p:nvSpPr>
        <p:spPr bwMode="auto">
          <a:xfrm>
            <a:off x="5634038" y="3276600"/>
            <a:ext cx="981075" cy="295275"/>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1B WW mobile subs</a:t>
            </a:r>
          </a:p>
          <a:p>
            <a:pPr defTabSz="668338"/>
            <a:r>
              <a:rPr lang="en-US" sz="800">
                <a:latin typeface="Calibri" pitchFamily="34" charset="0"/>
              </a:rPr>
              <a:t>1st Bluetooth phone</a:t>
            </a:r>
          </a:p>
        </p:txBody>
      </p:sp>
      <p:sp>
        <p:nvSpPr>
          <p:cNvPr id="108603" name="TextBox 45"/>
          <p:cNvSpPr txBox="1">
            <a:spLocks noChangeArrowheads="1"/>
          </p:cNvSpPr>
          <p:nvPr/>
        </p:nvSpPr>
        <p:spPr bwMode="auto">
          <a:xfrm>
            <a:off x="4941888" y="5715000"/>
            <a:ext cx="72866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a:t>
            </a:r>
            <a:r>
              <a:rPr lang="en-US" sz="800" baseline="30000">
                <a:latin typeface="Calibri" pitchFamily="34" charset="0"/>
              </a:rPr>
              <a:t>st</a:t>
            </a:r>
            <a:r>
              <a:rPr lang="en-US" sz="800">
                <a:latin typeface="Calibri" pitchFamily="34" charset="0"/>
              </a:rPr>
              <a:t> Enet switch</a:t>
            </a:r>
          </a:p>
        </p:txBody>
      </p:sp>
      <p:sp>
        <p:nvSpPr>
          <p:cNvPr id="108604" name="TextBox 62"/>
          <p:cNvSpPr txBox="1">
            <a:spLocks noChangeArrowheads="1"/>
          </p:cNvSpPr>
          <p:nvPr/>
        </p:nvSpPr>
        <p:spPr bwMode="auto">
          <a:xfrm>
            <a:off x="6054725" y="1981200"/>
            <a:ext cx="27463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LTE</a:t>
            </a:r>
          </a:p>
        </p:txBody>
      </p:sp>
      <p:sp>
        <p:nvSpPr>
          <p:cNvPr id="108605" name="TextBox 65"/>
          <p:cNvSpPr txBox="1">
            <a:spLocks noChangeArrowheads="1"/>
          </p:cNvSpPr>
          <p:nvPr/>
        </p:nvSpPr>
        <p:spPr bwMode="auto">
          <a:xfrm>
            <a:off x="5707063" y="2438400"/>
            <a:ext cx="858837" cy="173038"/>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4B WW mobile subs</a:t>
            </a:r>
          </a:p>
        </p:txBody>
      </p:sp>
      <p:sp>
        <p:nvSpPr>
          <p:cNvPr id="108606" name="TextBox 66"/>
          <p:cNvSpPr txBox="1">
            <a:spLocks noChangeArrowheads="1"/>
          </p:cNvSpPr>
          <p:nvPr/>
        </p:nvSpPr>
        <p:spPr bwMode="auto">
          <a:xfrm>
            <a:off x="5707063" y="1752600"/>
            <a:ext cx="858837" cy="173038"/>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5B WW mobile subs</a:t>
            </a:r>
          </a:p>
        </p:txBody>
      </p:sp>
      <p:sp>
        <p:nvSpPr>
          <p:cNvPr id="108607" name="TextBox 20"/>
          <p:cNvSpPr txBox="1">
            <a:spLocks noChangeArrowheads="1"/>
          </p:cNvSpPr>
          <p:nvPr/>
        </p:nvSpPr>
        <p:spPr bwMode="auto">
          <a:xfrm>
            <a:off x="4030663" y="3810000"/>
            <a:ext cx="5445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 1.0 </a:t>
            </a:r>
            <a:r>
              <a:rPr lang="en-US" sz="500">
                <a:latin typeface="Calibri" pitchFamily="34" charset="0"/>
              </a:rPr>
              <a:t>(1995)</a:t>
            </a:r>
          </a:p>
        </p:txBody>
      </p:sp>
      <p:sp>
        <p:nvSpPr>
          <p:cNvPr id="108608" name="TextBox 20"/>
          <p:cNvSpPr txBox="1">
            <a:spLocks noChangeArrowheads="1"/>
          </p:cNvSpPr>
          <p:nvPr/>
        </p:nvSpPr>
        <p:spPr bwMode="auto">
          <a:xfrm>
            <a:off x="3711575" y="3973513"/>
            <a:ext cx="115411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Netscape Navigator  </a:t>
            </a:r>
            <a:r>
              <a:rPr lang="en-US" sz="500">
                <a:latin typeface="Calibri" pitchFamily="34" charset="0"/>
              </a:rPr>
              <a:t>(1994)</a:t>
            </a:r>
          </a:p>
        </p:txBody>
      </p:sp>
      <p:sp>
        <p:nvSpPr>
          <p:cNvPr id="108609" name="TextBox 20"/>
          <p:cNvSpPr txBox="1">
            <a:spLocks noChangeArrowheads="1"/>
          </p:cNvSpPr>
          <p:nvPr/>
        </p:nvSpPr>
        <p:spPr bwMode="auto">
          <a:xfrm>
            <a:off x="3863975" y="4191000"/>
            <a:ext cx="8636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NCSA Mosaic </a:t>
            </a:r>
            <a:r>
              <a:rPr lang="en-US" sz="500">
                <a:latin typeface="Calibri" pitchFamily="34" charset="0"/>
              </a:rPr>
              <a:t>(1993)</a:t>
            </a:r>
          </a:p>
        </p:txBody>
      </p:sp>
      <p:sp>
        <p:nvSpPr>
          <p:cNvPr id="108610" name="TextBox 6"/>
          <p:cNvSpPr txBox="1">
            <a:spLocks noChangeArrowheads="1"/>
          </p:cNvSpPr>
          <p:nvPr/>
        </p:nvSpPr>
        <p:spPr bwMode="auto">
          <a:xfrm>
            <a:off x="3933825" y="898525"/>
            <a:ext cx="682625"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Internet</a:t>
            </a:r>
          </a:p>
        </p:txBody>
      </p:sp>
      <p:sp>
        <p:nvSpPr>
          <p:cNvPr id="108611" name="TextBox 30"/>
          <p:cNvSpPr txBox="1">
            <a:spLocks noChangeArrowheads="1"/>
          </p:cNvSpPr>
          <p:nvPr/>
        </p:nvSpPr>
        <p:spPr bwMode="auto">
          <a:xfrm>
            <a:off x="3887788" y="5878513"/>
            <a:ext cx="819150"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IETF formed </a:t>
            </a:r>
            <a:r>
              <a:rPr lang="en-US" sz="500">
                <a:latin typeface="Calibri" pitchFamily="34" charset="0"/>
              </a:rPr>
              <a:t>(1986)</a:t>
            </a:r>
          </a:p>
        </p:txBody>
      </p:sp>
      <p:sp>
        <p:nvSpPr>
          <p:cNvPr id="108612" name="TextBox 7"/>
          <p:cNvSpPr txBox="1">
            <a:spLocks noChangeArrowheads="1"/>
          </p:cNvSpPr>
          <p:nvPr/>
        </p:nvSpPr>
        <p:spPr bwMode="auto">
          <a:xfrm>
            <a:off x="6883400" y="925513"/>
            <a:ext cx="7096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Wireless</a:t>
            </a:r>
          </a:p>
        </p:txBody>
      </p:sp>
      <p:sp>
        <p:nvSpPr>
          <p:cNvPr id="108613" name="TextBox 15"/>
          <p:cNvSpPr txBox="1">
            <a:spLocks noChangeArrowheads="1"/>
          </p:cNvSpPr>
          <p:nvPr/>
        </p:nvSpPr>
        <p:spPr bwMode="auto">
          <a:xfrm>
            <a:off x="6956425" y="2689225"/>
            <a:ext cx="6540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802.11n </a:t>
            </a:r>
            <a:r>
              <a:rPr lang="en-US" sz="500">
                <a:latin typeface="Calibri" pitchFamily="34" charset="0"/>
              </a:rPr>
              <a:t>(2009)</a:t>
            </a:r>
          </a:p>
        </p:txBody>
      </p:sp>
      <p:sp>
        <p:nvSpPr>
          <p:cNvPr id="108614" name="TextBox 17"/>
          <p:cNvSpPr txBox="1">
            <a:spLocks noChangeArrowheads="1"/>
          </p:cNvSpPr>
          <p:nvPr/>
        </p:nvSpPr>
        <p:spPr bwMode="auto">
          <a:xfrm>
            <a:off x="6811963" y="3810000"/>
            <a:ext cx="92233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a:t>
            </a:r>
            <a:r>
              <a:rPr lang="en-US" sz="800" baseline="30000">
                <a:latin typeface="Calibri" pitchFamily="34" charset="0"/>
              </a:rPr>
              <a:t>st</a:t>
            </a:r>
            <a:r>
              <a:rPr lang="en-US" sz="800">
                <a:latin typeface="Calibri" pitchFamily="34" charset="0"/>
              </a:rPr>
              <a:t> 802.11 card </a:t>
            </a:r>
            <a:r>
              <a:rPr lang="en-US" sz="500">
                <a:latin typeface="Calibri" pitchFamily="34" charset="0"/>
              </a:rPr>
              <a:t>(1997)</a:t>
            </a:r>
          </a:p>
        </p:txBody>
      </p:sp>
      <p:sp>
        <p:nvSpPr>
          <p:cNvPr id="108615" name="TextBox 65"/>
          <p:cNvSpPr txBox="1">
            <a:spLocks noChangeArrowheads="1"/>
          </p:cNvSpPr>
          <p:nvPr/>
        </p:nvSpPr>
        <p:spPr bwMode="auto">
          <a:xfrm>
            <a:off x="6796088" y="2449513"/>
            <a:ext cx="881062"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Bluetooth 3.0</a:t>
            </a:r>
            <a:r>
              <a:rPr lang="en-US" sz="700">
                <a:latin typeface="Calibri" pitchFamily="34" charset="0"/>
              </a:rPr>
              <a:t> </a:t>
            </a:r>
            <a:r>
              <a:rPr lang="en-US" sz="500">
                <a:latin typeface="Calibri" pitchFamily="34" charset="0"/>
              </a:rPr>
              <a:t>(2009)</a:t>
            </a:r>
          </a:p>
        </p:txBody>
      </p:sp>
      <p:sp>
        <p:nvSpPr>
          <p:cNvPr id="108616" name="TextBox 15"/>
          <p:cNvSpPr txBox="1">
            <a:spLocks noChangeArrowheads="1"/>
          </p:cNvSpPr>
          <p:nvPr/>
        </p:nvSpPr>
        <p:spPr bwMode="auto">
          <a:xfrm>
            <a:off x="6904038" y="3101975"/>
            <a:ext cx="67627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802.15.4 </a:t>
            </a:r>
            <a:r>
              <a:rPr lang="en-US" sz="500">
                <a:latin typeface="Calibri" pitchFamily="34" charset="0"/>
              </a:rPr>
              <a:t>(2003)</a:t>
            </a:r>
          </a:p>
        </p:txBody>
      </p:sp>
      <p:sp>
        <p:nvSpPr>
          <p:cNvPr id="108617" name="TextBox 65"/>
          <p:cNvSpPr txBox="1">
            <a:spLocks noChangeArrowheads="1"/>
          </p:cNvSpPr>
          <p:nvPr/>
        </p:nvSpPr>
        <p:spPr bwMode="auto">
          <a:xfrm>
            <a:off x="6811963" y="2938463"/>
            <a:ext cx="881062"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Bluetooth 2.0</a:t>
            </a:r>
            <a:r>
              <a:rPr lang="en-US" sz="700">
                <a:latin typeface="Calibri" pitchFamily="34" charset="0"/>
              </a:rPr>
              <a:t> </a:t>
            </a:r>
            <a:r>
              <a:rPr lang="en-US" sz="500">
                <a:latin typeface="Calibri" pitchFamily="34" charset="0"/>
              </a:rPr>
              <a:t>(2004)</a:t>
            </a:r>
          </a:p>
        </p:txBody>
      </p:sp>
      <p:sp>
        <p:nvSpPr>
          <p:cNvPr id="108618" name="TextBox 65"/>
          <p:cNvSpPr txBox="1">
            <a:spLocks noChangeArrowheads="1"/>
          </p:cNvSpPr>
          <p:nvPr/>
        </p:nvSpPr>
        <p:spPr bwMode="auto">
          <a:xfrm>
            <a:off x="6767513" y="3646488"/>
            <a:ext cx="1090612"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Bluetooth 1.0 spec</a:t>
            </a:r>
            <a:r>
              <a:rPr lang="en-US" sz="700">
                <a:latin typeface="Calibri" pitchFamily="34" charset="0"/>
              </a:rPr>
              <a:t> </a:t>
            </a:r>
            <a:r>
              <a:rPr lang="en-US" sz="500">
                <a:latin typeface="Calibri" pitchFamily="34" charset="0"/>
              </a:rPr>
              <a:t>(1999)</a:t>
            </a:r>
          </a:p>
        </p:txBody>
      </p:sp>
      <p:sp>
        <p:nvSpPr>
          <p:cNvPr id="108619" name="TextBox 65"/>
          <p:cNvSpPr txBox="1">
            <a:spLocks noChangeArrowheads="1"/>
          </p:cNvSpPr>
          <p:nvPr/>
        </p:nvSpPr>
        <p:spPr bwMode="auto">
          <a:xfrm>
            <a:off x="6767513" y="3429000"/>
            <a:ext cx="11414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a:t>
            </a:r>
            <a:r>
              <a:rPr lang="en-US" sz="800" baseline="30000">
                <a:latin typeface="Calibri" pitchFamily="34" charset="0"/>
              </a:rPr>
              <a:t>st</a:t>
            </a:r>
            <a:r>
              <a:rPr lang="en-US" sz="800">
                <a:latin typeface="Calibri" pitchFamily="34" charset="0"/>
              </a:rPr>
              <a:t> Bluetooth device</a:t>
            </a:r>
            <a:r>
              <a:rPr lang="en-US" sz="700">
                <a:latin typeface="Calibri" pitchFamily="34" charset="0"/>
              </a:rPr>
              <a:t> </a:t>
            </a:r>
            <a:r>
              <a:rPr lang="en-US" sz="500">
                <a:latin typeface="Calibri" pitchFamily="34" charset="0"/>
              </a:rPr>
              <a:t>(2000)</a:t>
            </a:r>
          </a:p>
        </p:txBody>
      </p:sp>
      <p:sp>
        <p:nvSpPr>
          <p:cNvPr id="108620" name="TextBox 18"/>
          <p:cNvSpPr txBox="1">
            <a:spLocks noChangeArrowheads="1"/>
          </p:cNvSpPr>
          <p:nvPr/>
        </p:nvSpPr>
        <p:spPr bwMode="auto">
          <a:xfrm>
            <a:off x="4892675" y="4191000"/>
            <a:ext cx="92233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100BaseT (.3y) </a:t>
            </a:r>
            <a:r>
              <a:rPr lang="en-US" sz="500">
                <a:latin typeface="Calibri" pitchFamily="34" charset="0"/>
              </a:rPr>
              <a:t>(1995)</a:t>
            </a:r>
          </a:p>
        </p:txBody>
      </p:sp>
      <p:sp>
        <p:nvSpPr>
          <p:cNvPr id="108621" name="TextBox 67"/>
          <p:cNvSpPr txBox="1">
            <a:spLocks noChangeArrowheads="1"/>
          </p:cNvSpPr>
          <p:nvPr/>
        </p:nvSpPr>
        <p:spPr bwMode="auto">
          <a:xfrm>
            <a:off x="1371600" y="1252538"/>
            <a:ext cx="765175"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Light Peak  10G</a:t>
            </a:r>
          </a:p>
        </p:txBody>
      </p:sp>
      <p:sp>
        <p:nvSpPr>
          <p:cNvPr id="108622" name="TextBox 31"/>
          <p:cNvSpPr txBox="1">
            <a:spLocks noChangeArrowheads="1"/>
          </p:cNvSpPr>
          <p:nvPr/>
        </p:nvSpPr>
        <p:spPr bwMode="auto">
          <a:xfrm>
            <a:off x="2879725" y="2085975"/>
            <a:ext cx="7286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80GB – $35.99</a:t>
            </a:r>
          </a:p>
        </p:txBody>
      </p:sp>
      <p:sp>
        <p:nvSpPr>
          <p:cNvPr id="108623" name="TextBox 18"/>
          <p:cNvSpPr txBox="1">
            <a:spLocks noChangeArrowheads="1"/>
          </p:cNvSpPr>
          <p:nvPr/>
        </p:nvSpPr>
        <p:spPr bwMode="auto">
          <a:xfrm>
            <a:off x="4664075" y="2503488"/>
            <a:ext cx="99218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10GBaseT (.3an) </a:t>
            </a:r>
            <a:r>
              <a:rPr lang="en-US" sz="500">
                <a:latin typeface="Calibri" pitchFamily="34" charset="0"/>
              </a:rPr>
              <a:t>(2006)</a:t>
            </a:r>
          </a:p>
        </p:txBody>
      </p:sp>
      <p:sp>
        <p:nvSpPr>
          <p:cNvPr id="108624" name="TextBox 18"/>
          <p:cNvSpPr txBox="1">
            <a:spLocks noChangeArrowheads="1"/>
          </p:cNvSpPr>
          <p:nvPr/>
        </p:nvSpPr>
        <p:spPr bwMode="auto">
          <a:xfrm>
            <a:off x="4572000" y="3756025"/>
            <a:ext cx="103028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1000BaseT (.3ab) </a:t>
            </a:r>
            <a:r>
              <a:rPr lang="en-US" sz="500">
                <a:latin typeface="Calibri" pitchFamily="34" charset="0"/>
              </a:rPr>
              <a:t>(1999)</a:t>
            </a:r>
          </a:p>
        </p:txBody>
      </p:sp>
      <p:sp>
        <p:nvSpPr>
          <p:cNvPr id="108625" name="TextBox 18"/>
          <p:cNvSpPr txBox="1">
            <a:spLocks noChangeArrowheads="1"/>
          </p:cNvSpPr>
          <p:nvPr/>
        </p:nvSpPr>
        <p:spPr bwMode="auto">
          <a:xfrm>
            <a:off x="4800600" y="5116513"/>
            <a:ext cx="84931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10BaseT (.3i) </a:t>
            </a:r>
            <a:r>
              <a:rPr lang="en-US" sz="500">
                <a:latin typeface="Calibri" pitchFamily="34" charset="0"/>
              </a:rPr>
              <a:t>(1990)</a:t>
            </a:r>
          </a:p>
        </p:txBody>
      </p:sp>
      <p:cxnSp>
        <p:nvCxnSpPr>
          <p:cNvPr id="3" name="Straight Connector 24"/>
          <p:cNvCxnSpPr/>
          <p:nvPr/>
        </p:nvCxnSpPr>
        <p:spPr>
          <a:xfrm>
            <a:off x="228600" y="22860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24"/>
          <p:cNvCxnSpPr/>
          <p:nvPr/>
        </p:nvCxnSpPr>
        <p:spPr>
          <a:xfrm>
            <a:off x="228600" y="4772025"/>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24"/>
          <p:cNvCxnSpPr/>
          <p:nvPr/>
        </p:nvCxnSpPr>
        <p:spPr>
          <a:xfrm>
            <a:off x="381000" y="5715000"/>
            <a:ext cx="8682038" cy="0"/>
          </a:xfrm>
          <a:prstGeom prst="line">
            <a:avLst/>
          </a:prstGeom>
        </p:spPr>
        <p:style>
          <a:lnRef idx="1">
            <a:schemeClr val="accent1"/>
          </a:lnRef>
          <a:fillRef idx="0">
            <a:schemeClr val="accent1"/>
          </a:fillRef>
          <a:effectRef idx="0">
            <a:schemeClr val="accent1"/>
          </a:effectRef>
          <a:fontRef idx="minor">
            <a:schemeClr val="tx1"/>
          </a:fontRef>
        </p:style>
      </p:cxnSp>
      <p:sp>
        <p:nvSpPr>
          <p:cNvPr id="108629" name="TextBox 50"/>
          <p:cNvSpPr txBox="1">
            <a:spLocks noChangeArrowheads="1"/>
          </p:cNvSpPr>
          <p:nvPr/>
        </p:nvSpPr>
        <p:spPr bwMode="auto">
          <a:xfrm>
            <a:off x="1381125" y="4429125"/>
            <a:ext cx="84772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 </a:t>
            </a:r>
            <a:r>
              <a:rPr lang="en-US" sz="500">
                <a:latin typeface="Calibri" pitchFamily="34" charset="0"/>
              </a:rPr>
              <a:t>(400)- 1995</a:t>
            </a:r>
          </a:p>
        </p:txBody>
      </p:sp>
      <p:sp>
        <p:nvSpPr>
          <p:cNvPr id="108630" name="TextBox 50"/>
          <p:cNvSpPr txBox="1">
            <a:spLocks noChangeArrowheads="1"/>
          </p:cNvSpPr>
          <p:nvPr/>
        </p:nvSpPr>
        <p:spPr bwMode="auto">
          <a:xfrm>
            <a:off x="1357313" y="3552825"/>
            <a:ext cx="89693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1394a </a:t>
            </a:r>
            <a:r>
              <a:rPr lang="en-US" sz="500">
                <a:latin typeface="Calibri" pitchFamily="34" charset="0"/>
              </a:rPr>
              <a:t>(400)- 2000</a:t>
            </a:r>
          </a:p>
        </p:txBody>
      </p:sp>
      <p:sp>
        <p:nvSpPr>
          <p:cNvPr id="108631" name="TextBox 50"/>
          <p:cNvSpPr txBox="1">
            <a:spLocks noChangeArrowheads="1"/>
          </p:cNvSpPr>
          <p:nvPr/>
        </p:nvSpPr>
        <p:spPr bwMode="auto">
          <a:xfrm>
            <a:off x="1357313" y="3429000"/>
            <a:ext cx="9017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1394b </a:t>
            </a:r>
            <a:r>
              <a:rPr lang="en-US" sz="500">
                <a:latin typeface="Calibri" pitchFamily="34" charset="0"/>
              </a:rPr>
              <a:t>(800)- 2002</a:t>
            </a:r>
          </a:p>
        </p:txBody>
      </p:sp>
      <p:sp>
        <p:nvSpPr>
          <p:cNvPr id="108632" name="TextBox 50"/>
          <p:cNvSpPr txBox="1">
            <a:spLocks noChangeArrowheads="1"/>
          </p:cNvSpPr>
          <p:nvPr/>
        </p:nvSpPr>
        <p:spPr bwMode="auto">
          <a:xfrm>
            <a:off x="1365250" y="2557463"/>
            <a:ext cx="110013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1394-2008 </a:t>
            </a:r>
            <a:r>
              <a:rPr lang="en-US" sz="500">
                <a:latin typeface="Calibri" pitchFamily="34" charset="0"/>
              </a:rPr>
              <a:t>(1600-3200)</a:t>
            </a:r>
          </a:p>
        </p:txBody>
      </p:sp>
      <p:sp>
        <p:nvSpPr>
          <p:cNvPr id="108633" name="TextBox 20"/>
          <p:cNvSpPr txBox="1">
            <a:spLocks noChangeArrowheads="1"/>
          </p:cNvSpPr>
          <p:nvPr/>
        </p:nvSpPr>
        <p:spPr bwMode="auto">
          <a:xfrm>
            <a:off x="2262188" y="3771900"/>
            <a:ext cx="81438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98 </a:t>
            </a:r>
            <a:r>
              <a:rPr lang="en-US" sz="500">
                <a:latin typeface="Calibri" pitchFamily="34" charset="0"/>
              </a:rPr>
              <a:t>-1998</a:t>
            </a:r>
          </a:p>
        </p:txBody>
      </p:sp>
      <p:sp>
        <p:nvSpPr>
          <p:cNvPr id="108634" name="TextBox 20"/>
          <p:cNvSpPr txBox="1">
            <a:spLocks noChangeArrowheads="1"/>
          </p:cNvSpPr>
          <p:nvPr/>
        </p:nvSpPr>
        <p:spPr bwMode="auto">
          <a:xfrm>
            <a:off x="2262188" y="3971925"/>
            <a:ext cx="81438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95 </a:t>
            </a:r>
            <a:r>
              <a:rPr lang="en-US" sz="500">
                <a:latin typeface="Calibri" pitchFamily="34" charset="0"/>
              </a:rPr>
              <a:t>-1995</a:t>
            </a:r>
          </a:p>
        </p:txBody>
      </p:sp>
      <p:cxnSp>
        <p:nvCxnSpPr>
          <p:cNvPr id="6" name="Straight Connector 24"/>
          <p:cNvCxnSpPr/>
          <p:nvPr/>
        </p:nvCxnSpPr>
        <p:spPr>
          <a:xfrm>
            <a:off x="457200" y="15240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8636" name="TextBox 30"/>
          <p:cNvSpPr txBox="1">
            <a:spLocks noChangeArrowheads="1"/>
          </p:cNvSpPr>
          <p:nvPr/>
        </p:nvSpPr>
        <p:spPr bwMode="auto">
          <a:xfrm>
            <a:off x="3905250" y="6259513"/>
            <a:ext cx="857250"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TCP RFC 761 </a:t>
            </a:r>
            <a:r>
              <a:rPr lang="en-US" sz="600">
                <a:latin typeface="Calibri" pitchFamily="34" charset="0"/>
              </a:rPr>
              <a:t>- 1980</a:t>
            </a:r>
          </a:p>
        </p:txBody>
      </p:sp>
      <p:sp>
        <p:nvSpPr>
          <p:cNvPr id="108637" name="TextBox 30"/>
          <p:cNvSpPr txBox="1">
            <a:spLocks noChangeArrowheads="1"/>
          </p:cNvSpPr>
          <p:nvPr/>
        </p:nvSpPr>
        <p:spPr bwMode="auto">
          <a:xfrm>
            <a:off x="3905250" y="6367463"/>
            <a:ext cx="84613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IP    RFC 760 </a:t>
            </a:r>
            <a:r>
              <a:rPr lang="en-US" sz="600">
                <a:latin typeface="Calibri" pitchFamily="34" charset="0"/>
              </a:rPr>
              <a:t>- 1980</a:t>
            </a:r>
          </a:p>
        </p:txBody>
      </p:sp>
      <p:sp>
        <p:nvSpPr>
          <p:cNvPr id="108638" name="TextBox 30"/>
          <p:cNvSpPr txBox="1">
            <a:spLocks noChangeArrowheads="1"/>
          </p:cNvSpPr>
          <p:nvPr/>
        </p:nvSpPr>
        <p:spPr bwMode="auto">
          <a:xfrm>
            <a:off x="3879850" y="6149975"/>
            <a:ext cx="8810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UDP RFC 768 </a:t>
            </a:r>
            <a:r>
              <a:rPr lang="en-US" sz="600">
                <a:latin typeface="Calibri" pitchFamily="34" charset="0"/>
              </a:rPr>
              <a:t>- 1980</a:t>
            </a:r>
          </a:p>
        </p:txBody>
      </p:sp>
      <p:sp>
        <p:nvSpPr>
          <p:cNvPr id="108639" name="TextBox 62"/>
          <p:cNvSpPr txBox="1">
            <a:spLocks noChangeArrowheads="1"/>
          </p:cNvSpPr>
          <p:nvPr/>
        </p:nvSpPr>
        <p:spPr bwMode="auto">
          <a:xfrm>
            <a:off x="5867400" y="1295400"/>
            <a:ext cx="65087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WiMAX 16m</a:t>
            </a:r>
          </a:p>
        </p:txBody>
      </p:sp>
      <p:sp>
        <p:nvSpPr>
          <p:cNvPr id="108640" name="AutoShape 96"/>
          <p:cNvSpPr>
            <a:spLocks noChangeArrowheads="1"/>
          </p:cNvSpPr>
          <p:nvPr/>
        </p:nvSpPr>
        <p:spPr bwMode="auto">
          <a:xfrm>
            <a:off x="1931988" y="5318125"/>
            <a:ext cx="3781425" cy="563563"/>
          </a:xfrm>
          <a:prstGeom prst="wedgeRectCallout">
            <a:avLst>
              <a:gd name="adj1" fmla="val 117968"/>
              <a:gd name="adj2" fmla="val 40139"/>
            </a:avLst>
          </a:prstGeom>
          <a:solidFill>
            <a:schemeClr val="bg1"/>
          </a:solidFill>
          <a:ln w="12700">
            <a:solidFill>
              <a:schemeClr val="tx1"/>
            </a:solidFill>
            <a:miter lim="800000"/>
            <a:headEnd type="none" w="sm" len="sm"/>
            <a:tailEnd type="none" w="sm" len="sm"/>
          </a:ln>
          <a:effectLst/>
        </p:spPr>
        <p:txBody>
          <a:bodyPr/>
          <a:lstStyle/>
          <a:p>
            <a:r>
              <a:rPr lang="en-US" sz="2400"/>
              <a:t>ETSI formed (1989)</a:t>
            </a:r>
          </a:p>
        </p:txBody>
      </p:sp>
      <p:sp>
        <p:nvSpPr>
          <p:cNvPr id="108641" name="AutoShape 97"/>
          <p:cNvSpPr>
            <a:spLocks noChangeArrowheads="1"/>
          </p:cNvSpPr>
          <p:nvPr/>
        </p:nvSpPr>
        <p:spPr bwMode="auto">
          <a:xfrm>
            <a:off x="1712913" y="1665288"/>
            <a:ext cx="4213225" cy="563562"/>
          </a:xfrm>
          <a:prstGeom prst="wedgeRectCallout">
            <a:avLst>
              <a:gd name="adj1" fmla="val 105500"/>
              <a:gd name="adj2" fmla="val 179579"/>
            </a:avLst>
          </a:prstGeom>
          <a:solidFill>
            <a:schemeClr val="bg1"/>
          </a:solidFill>
          <a:ln w="12700">
            <a:solidFill>
              <a:schemeClr val="tx1"/>
            </a:solidFill>
            <a:miter lim="800000"/>
            <a:headEnd type="none" w="sm" len="sm"/>
            <a:tailEnd type="none" w="sm" len="sm"/>
          </a:ln>
          <a:effectLst/>
        </p:spPr>
        <p:txBody>
          <a:bodyPr/>
          <a:lstStyle/>
          <a:p>
            <a:r>
              <a:rPr lang="en-US" sz="2400"/>
              <a:t>802.15 &amp; 802.16 formed (1999)</a:t>
            </a:r>
          </a:p>
        </p:txBody>
      </p:sp>
      <p:sp>
        <p:nvSpPr>
          <p:cNvPr id="108642" name="AutoShape 98"/>
          <p:cNvSpPr>
            <a:spLocks noChangeArrowheads="1"/>
          </p:cNvSpPr>
          <p:nvPr/>
        </p:nvSpPr>
        <p:spPr bwMode="auto">
          <a:xfrm>
            <a:off x="2798763" y="4457700"/>
            <a:ext cx="3030537" cy="563563"/>
          </a:xfrm>
          <a:prstGeom prst="wedgeRectCallout">
            <a:avLst>
              <a:gd name="adj1" fmla="val 127944"/>
              <a:gd name="adj2" fmla="val 106056"/>
            </a:avLst>
          </a:prstGeom>
          <a:solidFill>
            <a:schemeClr val="bg1"/>
          </a:solidFill>
          <a:ln w="12700">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bg1"/>
            </a:extrusionClr>
          </a:sp3d>
        </p:spPr>
        <p:txBody>
          <a:bodyPr>
            <a:flatTx/>
          </a:bodyPr>
          <a:lstStyle/>
          <a:p>
            <a:pPr algn="r"/>
            <a:r>
              <a:rPr lang="en-US" sz="2400"/>
              <a:t>802.11 formed  (1990)</a:t>
            </a:r>
          </a:p>
        </p:txBody>
      </p:sp>
      <p:sp>
        <p:nvSpPr>
          <p:cNvPr id="108643" name="AutoShape 99"/>
          <p:cNvSpPr>
            <a:spLocks noChangeArrowheads="1"/>
          </p:cNvSpPr>
          <p:nvPr/>
        </p:nvSpPr>
        <p:spPr bwMode="auto">
          <a:xfrm>
            <a:off x="2374900" y="2560638"/>
            <a:ext cx="3168650" cy="563562"/>
          </a:xfrm>
          <a:prstGeom prst="wedgeRectCallout">
            <a:avLst>
              <a:gd name="adj1" fmla="val 135722"/>
              <a:gd name="adj2" fmla="val 151690"/>
            </a:avLst>
          </a:prstGeom>
          <a:solidFill>
            <a:schemeClr val="bg1"/>
          </a:solidFill>
          <a:ln w="12700">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bg1"/>
            </a:extrusionClr>
          </a:sp3d>
        </p:spPr>
        <p:txBody>
          <a:bodyPr>
            <a:flatTx/>
          </a:bodyPr>
          <a:lstStyle/>
          <a:p>
            <a:pPr algn="r"/>
            <a:r>
              <a:rPr lang="en-US" sz="2400"/>
              <a:t>WFA formed (1999)</a:t>
            </a:r>
          </a:p>
        </p:txBody>
      </p:sp>
      <p:sp>
        <p:nvSpPr>
          <p:cNvPr id="108644" name="AutoShape 100"/>
          <p:cNvSpPr>
            <a:spLocks noChangeArrowheads="1"/>
          </p:cNvSpPr>
          <p:nvPr/>
        </p:nvSpPr>
        <p:spPr bwMode="auto">
          <a:xfrm>
            <a:off x="1214438" y="3351213"/>
            <a:ext cx="4213225" cy="563562"/>
          </a:xfrm>
          <a:prstGeom prst="wedgeRectCallout">
            <a:avLst>
              <a:gd name="adj1" fmla="val 111000"/>
              <a:gd name="adj2" fmla="val 87463"/>
            </a:avLst>
          </a:prstGeom>
          <a:solidFill>
            <a:schemeClr val="bg1"/>
          </a:solidFill>
          <a:ln w="12700">
            <a:solidFill>
              <a:schemeClr val="tx1"/>
            </a:solidFill>
            <a:miter lim="800000"/>
            <a:headEnd type="none" w="sm" len="sm"/>
            <a:tailEnd type="none" w="sm" len="sm"/>
          </a:ln>
          <a:effectLst/>
        </p:spPr>
        <p:txBody>
          <a:bodyPr/>
          <a:lstStyle/>
          <a:p>
            <a:pPr algn="ctr"/>
            <a:r>
              <a:rPr lang="en-US" sz="2400"/>
              <a:t>Bluetooth SIG formed (1998)</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8613" y="530225"/>
            <a:ext cx="8231187" cy="406400"/>
          </a:xfrm>
        </p:spPr>
        <p:txBody>
          <a:bodyPr lIns="66807" tIns="33403" rIns="66807" bIns="33403"/>
          <a:lstStyle/>
          <a:p>
            <a:r>
              <a:rPr lang="en-US" sz="1800" smtClean="0"/>
              <a:t>20 year Technology Perspective</a:t>
            </a:r>
          </a:p>
        </p:txBody>
      </p:sp>
      <p:sp>
        <p:nvSpPr>
          <p:cNvPr id="109571" name="TextBox 3"/>
          <p:cNvSpPr txBox="1">
            <a:spLocks noChangeArrowheads="1"/>
          </p:cNvSpPr>
          <p:nvPr/>
        </p:nvSpPr>
        <p:spPr bwMode="auto">
          <a:xfrm>
            <a:off x="457200" y="914400"/>
            <a:ext cx="412750"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CPU</a:t>
            </a:r>
          </a:p>
        </p:txBody>
      </p:sp>
      <p:sp>
        <p:nvSpPr>
          <p:cNvPr id="109572" name="TextBox 4"/>
          <p:cNvSpPr txBox="1">
            <a:spLocks noChangeArrowheads="1"/>
          </p:cNvSpPr>
          <p:nvPr/>
        </p:nvSpPr>
        <p:spPr bwMode="auto">
          <a:xfrm>
            <a:off x="1371600" y="925513"/>
            <a:ext cx="7350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Bus Tech</a:t>
            </a:r>
          </a:p>
        </p:txBody>
      </p:sp>
      <p:sp>
        <p:nvSpPr>
          <p:cNvPr id="109573" name="TextBox 5"/>
          <p:cNvSpPr txBox="1">
            <a:spLocks noChangeArrowheads="1"/>
          </p:cNvSpPr>
          <p:nvPr/>
        </p:nvSpPr>
        <p:spPr bwMode="auto">
          <a:xfrm>
            <a:off x="2444750" y="914400"/>
            <a:ext cx="319088"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OS</a:t>
            </a:r>
          </a:p>
        </p:txBody>
      </p:sp>
      <p:sp>
        <p:nvSpPr>
          <p:cNvPr id="109574" name="TextBox 8"/>
          <p:cNvSpPr txBox="1">
            <a:spLocks noChangeArrowheads="1"/>
          </p:cNvSpPr>
          <p:nvPr/>
        </p:nvSpPr>
        <p:spPr bwMode="auto">
          <a:xfrm>
            <a:off x="2916238" y="914400"/>
            <a:ext cx="649287"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Storage</a:t>
            </a:r>
          </a:p>
        </p:txBody>
      </p:sp>
      <p:sp>
        <p:nvSpPr>
          <p:cNvPr id="109575" name="TextBox 12"/>
          <p:cNvSpPr txBox="1">
            <a:spLocks noChangeArrowheads="1"/>
          </p:cNvSpPr>
          <p:nvPr/>
        </p:nvSpPr>
        <p:spPr bwMode="auto">
          <a:xfrm>
            <a:off x="8001000" y="871538"/>
            <a:ext cx="876300"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SDOs/SSOs</a:t>
            </a:r>
          </a:p>
        </p:txBody>
      </p:sp>
      <p:sp>
        <p:nvSpPr>
          <p:cNvPr id="109576" name="TextBox 13"/>
          <p:cNvSpPr txBox="1">
            <a:spLocks noChangeArrowheads="1"/>
          </p:cNvSpPr>
          <p:nvPr/>
        </p:nvSpPr>
        <p:spPr bwMode="auto">
          <a:xfrm>
            <a:off x="8151813" y="5791200"/>
            <a:ext cx="981075" cy="403225"/>
          </a:xfrm>
          <a:prstGeom prst="rect">
            <a:avLst/>
          </a:prstGeom>
          <a:noFill/>
          <a:ln w="9525">
            <a:noFill/>
            <a:miter lim="800000"/>
            <a:headEnd/>
            <a:tailEnd/>
          </a:ln>
        </p:spPr>
        <p:txBody>
          <a:bodyPr wrap="none" lIns="66807" tIns="33403" rIns="66807" bIns="33403">
            <a:spAutoFit/>
          </a:bodyPr>
          <a:lstStyle/>
          <a:p>
            <a:pPr algn="r" defTabSz="668338"/>
            <a:r>
              <a:rPr lang="en-US" sz="800">
                <a:latin typeface="Calibri" pitchFamily="34" charset="0"/>
              </a:rPr>
              <a:t>ETSI formed </a:t>
            </a:r>
            <a:r>
              <a:rPr lang="en-US" sz="500">
                <a:latin typeface="Calibri" pitchFamily="34" charset="0"/>
              </a:rPr>
              <a:t>(1989)</a:t>
            </a:r>
          </a:p>
          <a:p>
            <a:pPr algn="r" defTabSz="668338"/>
            <a:r>
              <a:rPr lang="en-US" sz="800">
                <a:latin typeface="Calibri" pitchFamily="34" charset="0"/>
              </a:rPr>
              <a:t>PCMCIA formed </a:t>
            </a:r>
            <a:r>
              <a:rPr lang="en-US" sz="500">
                <a:latin typeface="Calibri" pitchFamily="34" charset="0"/>
              </a:rPr>
              <a:t>(1989)</a:t>
            </a:r>
          </a:p>
          <a:p>
            <a:pPr algn="r" defTabSz="668338"/>
            <a:r>
              <a:rPr lang="en-US" sz="600">
                <a:latin typeface="Arial" charset="0"/>
              </a:rPr>
              <a:t>1394 WG formed (</a:t>
            </a:r>
            <a:r>
              <a:rPr lang="en-US" sz="500">
                <a:latin typeface="Arial" charset="0"/>
              </a:rPr>
              <a:t>1986</a:t>
            </a:r>
            <a:r>
              <a:rPr lang="en-US" sz="600">
                <a:latin typeface="Arial" charset="0"/>
              </a:rPr>
              <a:t>)</a:t>
            </a:r>
          </a:p>
        </p:txBody>
      </p:sp>
      <p:sp>
        <p:nvSpPr>
          <p:cNvPr id="109577" name="TextBox 19"/>
          <p:cNvSpPr txBox="1">
            <a:spLocks noChangeArrowheads="1"/>
          </p:cNvSpPr>
          <p:nvPr/>
        </p:nvSpPr>
        <p:spPr bwMode="auto">
          <a:xfrm>
            <a:off x="2287588" y="2514600"/>
            <a:ext cx="850900" cy="80010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7</a:t>
            </a:r>
          </a:p>
          <a:p>
            <a:pPr defTabSz="668338"/>
            <a:r>
              <a:rPr lang="en-US" sz="800">
                <a:latin typeface="Calibri" pitchFamily="34" charset="0"/>
              </a:rPr>
              <a:t>OS X</a:t>
            </a:r>
          </a:p>
          <a:p>
            <a:pPr defTabSz="668338"/>
            <a:r>
              <a:rPr lang="en-US" sz="800">
                <a:latin typeface="Calibri" pitchFamily="34" charset="0"/>
              </a:rPr>
              <a:t>Vista </a:t>
            </a:r>
            <a:r>
              <a:rPr lang="en-US" sz="500">
                <a:latin typeface="Calibri" pitchFamily="34" charset="0"/>
              </a:rPr>
              <a:t>-2007</a:t>
            </a:r>
          </a:p>
          <a:p>
            <a:pPr defTabSz="668338"/>
            <a:r>
              <a:rPr lang="en-US" sz="800">
                <a:latin typeface="Calibri" pitchFamily="34" charset="0"/>
              </a:rPr>
              <a:t>Win XP </a:t>
            </a:r>
            <a:r>
              <a:rPr lang="en-US" sz="500">
                <a:latin typeface="Calibri" pitchFamily="34" charset="0"/>
              </a:rPr>
              <a:t>- 2001</a:t>
            </a:r>
          </a:p>
          <a:p>
            <a:pPr defTabSz="668338"/>
            <a:r>
              <a:rPr lang="en-US" sz="800">
                <a:latin typeface="Calibri" pitchFamily="34" charset="0"/>
              </a:rPr>
              <a:t>Windows Me </a:t>
            </a:r>
            <a:r>
              <a:rPr lang="en-US" sz="500">
                <a:latin typeface="Calibri" pitchFamily="34" charset="0"/>
              </a:rPr>
              <a:t>-2000</a:t>
            </a:r>
          </a:p>
          <a:p>
            <a:pPr defTabSz="668338"/>
            <a:r>
              <a:rPr lang="en-US" sz="800">
                <a:latin typeface="Calibri" pitchFamily="34" charset="0"/>
              </a:rPr>
              <a:t>Win 2000 </a:t>
            </a:r>
            <a:r>
              <a:rPr lang="en-US" sz="500">
                <a:latin typeface="Calibri" pitchFamily="34" charset="0"/>
              </a:rPr>
              <a:t>-2000</a:t>
            </a:r>
          </a:p>
        </p:txBody>
      </p:sp>
      <p:sp>
        <p:nvSpPr>
          <p:cNvPr id="109578" name="TextBox 20"/>
          <p:cNvSpPr txBox="1">
            <a:spLocks noChangeArrowheads="1"/>
          </p:cNvSpPr>
          <p:nvPr/>
        </p:nvSpPr>
        <p:spPr bwMode="auto">
          <a:xfrm>
            <a:off x="2239963" y="5257800"/>
            <a:ext cx="6715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3.0</a:t>
            </a:r>
          </a:p>
        </p:txBody>
      </p:sp>
      <p:sp>
        <p:nvSpPr>
          <p:cNvPr id="109579" name="TextBox 21"/>
          <p:cNvSpPr txBox="1">
            <a:spLocks noChangeArrowheads="1"/>
          </p:cNvSpPr>
          <p:nvPr/>
        </p:nvSpPr>
        <p:spPr bwMode="auto">
          <a:xfrm>
            <a:off x="1381125" y="4086225"/>
            <a:ext cx="681038" cy="3873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USB 1.0 spec </a:t>
            </a:r>
          </a:p>
          <a:p>
            <a:pPr defTabSz="668338">
              <a:buFontTx/>
              <a:buChar char="•"/>
            </a:pPr>
            <a:r>
              <a:rPr lang="en-US" sz="500">
                <a:latin typeface="Calibri" pitchFamily="34" charset="0"/>
              </a:rPr>
              <a:t> 1.5 Mbps (1996)</a:t>
            </a:r>
          </a:p>
          <a:p>
            <a:pPr defTabSz="668338"/>
            <a:r>
              <a:rPr lang="en-US" sz="800">
                <a:latin typeface="Calibri" pitchFamily="34" charset="0"/>
              </a:rPr>
              <a:t>VESA bus</a:t>
            </a:r>
          </a:p>
        </p:txBody>
      </p:sp>
      <p:sp>
        <p:nvSpPr>
          <p:cNvPr id="109580" name="TextBox 22"/>
          <p:cNvSpPr txBox="1">
            <a:spLocks noChangeArrowheads="1"/>
          </p:cNvSpPr>
          <p:nvPr/>
        </p:nvSpPr>
        <p:spPr bwMode="auto">
          <a:xfrm>
            <a:off x="457200" y="2438400"/>
            <a:ext cx="81438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i7-965, </a:t>
            </a:r>
            <a:r>
              <a:rPr lang="en-US" sz="500">
                <a:latin typeface="Calibri" pitchFamily="34" charset="0"/>
              </a:rPr>
              <a:t>4 core,3.2 GHz</a:t>
            </a:r>
          </a:p>
          <a:p>
            <a:pPr defTabSz="668338"/>
            <a:r>
              <a:rPr lang="en-US" sz="500">
                <a:latin typeface="Calibri" pitchFamily="34" charset="0"/>
              </a:rPr>
              <a:t>, 731MX</a:t>
            </a:r>
          </a:p>
        </p:txBody>
      </p:sp>
      <p:sp>
        <p:nvSpPr>
          <p:cNvPr id="109581" name="TextBox 23"/>
          <p:cNvSpPr txBox="1">
            <a:spLocks noChangeArrowheads="1"/>
          </p:cNvSpPr>
          <p:nvPr/>
        </p:nvSpPr>
        <p:spPr bwMode="auto">
          <a:xfrm>
            <a:off x="457200" y="4800600"/>
            <a:ext cx="3873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68040</a:t>
            </a:r>
          </a:p>
        </p:txBody>
      </p:sp>
      <p:cxnSp>
        <p:nvCxnSpPr>
          <p:cNvPr id="25" name="Straight Connector 24"/>
          <p:cNvCxnSpPr/>
          <p:nvPr/>
        </p:nvCxnSpPr>
        <p:spPr>
          <a:xfrm>
            <a:off x="142875" y="3686175"/>
            <a:ext cx="8915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9583" name="TextBox 26"/>
          <p:cNvSpPr txBox="1">
            <a:spLocks noChangeArrowheads="1"/>
          </p:cNvSpPr>
          <p:nvPr/>
        </p:nvSpPr>
        <p:spPr bwMode="auto">
          <a:xfrm>
            <a:off x="3006725" y="1295400"/>
            <a:ext cx="5016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Blu-ray 2</a:t>
            </a:r>
          </a:p>
        </p:txBody>
      </p:sp>
      <p:sp>
        <p:nvSpPr>
          <p:cNvPr id="109584" name="TextBox 27"/>
          <p:cNvSpPr txBox="1">
            <a:spLocks noChangeArrowheads="1"/>
          </p:cNvSpPr>
          <p:nvPr/>
        </p:nvSpPr>
        <p:spPr bwMode="auto">
          <a:xfrm>
            <a:off x="2952750" y="2830513"/>
            <a:ext cx="635000"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Blu-ray -</a:t>
            </a:r>
            <a:r>
              <a:rPr lang="en-US" sz="600">
                <a:latin typeface="Calibri" pitchFamily="34" charset="0"/>
              </a:rPr>
              <a:t>2006</a:t>
            </a:r>
          </a:p>
        </p:txBody>
      </p:sp>
      <p:sp>
        <p:nvSpPr>
          <p:cNvPr id="109585" name="TextBox 29"/>
          <p:cNvSpPr txBox="1">
            <a:spLocks noChangeArrowheads="1"/>
          </p:cNvSpPr>
          <p:nvPr/>
        </p:nvSpPr>
        <p:spPr bwMode="auto">
          <a:xfrm>
            <a:off x="2954338" y="5791200"/>
            <a:ext cx="785812" cy="769938"/>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2.5” HDD</a:t>
            </a:r>
          </a:p>
          <a:p>
            <a:pPr defTabSz="668338"/>
            <a:r>
              <a:rPr lang="en-US" sz="800">
                <a:latin typeface="Calibri" pitchFamily="34" charset="0"/>
              </a:rPr>
              <a:t>CD-Rom</a:t>
            </a:r>
          </a:p>
          <a:p>
            <a:pPr defTabSz="668338"/>
            <a:r>
              <a:rPr lang="en-US" sz="800">
                <a:latin typeface="Calibri" pitchFamily="34" charset="0"/>
              </a:rPr>
              <a:t>3.5” Floppy </a:t>
            </a:r>
            <a:r>
              <a:rPr lang="en-US" sz="500">
                <a:latin typeface="Calibri" pitchFamily="34" charset="0"/>
              </a:rPr>
              <a:t>- 1980</a:t>
            </a:r>
          </a:p>
          <a:p>
            <a:pPr defTabSz="668338"/>
            <a:endParaRPr lang="en-US" sz="800">
              <a:latin typeface="Calibri" pitchFamily="34" charset="0"/>
            </a:endParaRPr>
          </a:p>
          <a:p>
            <a:pPr defTabSz="668338"/>
            <a:endParaRPr lang="en-US" sz="600">
              <a:latin typeface="Calibri" pitchFamily="34" charset="0"/>
            </a:endParaRPr>
          </a:p>
          <a:p>
            <a:pPr defTabSz="668338"/>
            <a:endParaRPr lang="en-US" sz="800">
              <a:latin typeface="Calibri" pitchFamily="34" charset="0"/>
            </a:endParaRPr>
          </a:p>
        </p:txBody>
      </p:sp>
      <p:sp>
        <p:nvSpPr>
          <p:cNvPr id="109586" name="TextBox 31"/>
          <p:cNvSpPr txBox="1">
            <a:spLocks noChangeArrowheads="1"/>
          </p:cNvSpPr>
          <p:nvPr/>
        </p:nvSpPr>
        <p:spPr bwMode="auto">
          <a:xfrm>
            <a:off x="3105150" y="3973513"/>
            <a:ext cx="51276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DVD </a:t>
            </a:r>
            <a:r>
              <a:rPr lang="en-US" sz="600">
                <a:latin typeface="Calibri" pitchFamily="34" charset="0"/>
              </a:rPr>
              <a:t>-1996</a:t>
            </a:r>
          </a:p>
        </p:txBody>
      </p:sp>
      <p:sp>
        <p:nvSpPr>
          <p:cNvPr id="109587" name="TextBox 32"/>
          <p:cNvSpPr txBox="1">
            <a:spLocks noChangeArrowheads="1"/>
          </p:cNvSpPr>
          <p:nvPr/>
        </p:nvSpPr>
        <p:spPr bwMode="auto">
          <a:xfrm>
            <a:off x="8188325" y="5257800"/>
            <a:ext cx="950913" cy="188913"/>
          </a:xfrm>
          <a:prstGeom prst="rect">
            <a:avLst/>
          </a:prstGeom>
          <a:noFill/>
          <a:ln w="9525">
            <a:noFill/>
            <a:miter lim="800000"/>
            <a:headEnd/>
            <a:tailEnd/>
          </a:ln>
        </p:spPr>
        <p:txBody>
          <a:bodyPr wrap="none" lIns="66807" tIns="33403" rIns="66807" bIns="33403">
            <a:spAutoFit/>
          </a:bodyPr>
          <a:lstStyle/>
          <a:p>
            <a:pPr algn="r" defTabSz="668338"/>
            <a:r>
              <a:rPr lang="en-US" sz="800">
                <a:latin typeface="Calibri" pitchFamily="34" charset="0"/>
              </a:rPr>
              <a:t>802.11 formed  </a:t>
            </a:r>
            <a:r>
              <a:rPr lang="en-US" sz="500">
                <a:latin typeface="Calibri" pitchFamily="34" charset="0"/>
              </a:rPr>
              <a:t>(1990)</a:t>
            </a:r>
          </a:p>
        </p:txBody>
      </p:sp>
      <p:sp>
        <p:nvSpPr>
          <p:cNvPr id="109588" name="TextBox 33"/>
          <p:cNvSpPr txBox="1">
            <a:spLocks noChangeArrowheads="1"/>
          </p:cNvSpPr>
          <p:nvPr/>
        </p:nvSpPr>
        <p:spPr bwMode="auto">
          <a:xfrm>
            <a:off x="7924800" y="3657600"/>
            <a:ext cx="1219200" cy="677863"/>
          </a:xfrm>
          <a:prstGeom prst="rect">
            <a:avLst/>
          </a:prstGeom>
          <a:noFill/>
          <a:ln w="9525">
            <a:noFill/>
            <a:miter lim="800000"/>
            <a:headEnd/>
            <a:tailEnd/>
          </a:ln>
        </p:spPr>
        <p:txBody>
          <a:bodyPr wrap="none" lIns="66807" tIns="33403" rIns="66807" bIns="33403">
            <a:spAutoFit/>
          </a:bodyPr>
          <a:lstStyle/>
          <a:p>
            <a:pPr algn="r" defTabSz="668338"/>
            <a:r>
              <a:rPr lang="en-US" sz="800">
                <a:latin typeface="Calibri" pitchFamily="34" charset="0"/>
              </a:rPr>
              <a:t>WFA formed </a:t>
            </a:r>
            <a:r>
              <a:rPr lang="en-US" sz="500">
                <a:latin typeface="Calibri" pitchFamily="34" charset="0"/>
              </a:rPr>
              <a:t>(1999)</a:t>
            </a:r>
          </a:p>
          <a:p>
            <a:pPr algn="r" defTabSz="668338"/>
            <a:r>
              <a:rPr lang="en-US" sz="800">
                <a:latin typeface="Calibri" pitchFamily="34" charset="0"/>
              </a:rPr>
              <a:t>802.15 formed </a:t>
            </a:r>
            <a:r>
              <a:rPr lang="en-US" sz="500">
                <a:latin typeface="Calibri" pitchFamily="34" charset="0"/>
              </a:rPr>
              <a:t>(1999)</a:t>
            </a:r>
          </a:p>
          <a:p>
            <a:pPr algn="r" defTabSz="668338"/>
            <a:r>
              <a:rPr lang="en-US" sz="800">
                <a:latin typeface="Calibri" pitchFamily="34" charset="0"/>
              </a:rPr>
              <a:t>802.16 formed </a:t>
            </a:r>
            <a:r>
              <a:rPr lang="en-US" sz="500">
                <a:latin typeface="Calibri" pitchFamily="34" charset="0"/>
              </a:rPr>
              <a:t>(1999)</a:t>
            </a:r>
          </a:p>
          <a:p>
            <a:pPr algn="r" defTabSz="668338"/>
            <a:r>
              <a:rPr lang="en-US" sz="800">
                <a:latin typeface="Calibri" pitchFamily="34" charset="0"/>
              </a:rPr>
              <a:t>Bluetooth SIG formed </a:t>
            </a:r>
            <a:r>
              <a:rPr lang="en-US" sz="500">
                <a:latin typeface="Calibri" pitchFamily="34" charset="0"/>
              </a:rPr>
              <a:t>(1998)</a:t>
            </a:r>
          </a:p>
          <a:p>
            <a:pPr algn="r" defTabSz="668338"/>
            <a:r>
              <a:rPr lang="en-US" sz="800">
                <a:latin typeface="Calibri" pitchFamily="34" charset="0"/>
              </a:rPr>
              <a:t>USB SIG formed </a:t>
            </a:r>
            <a:r>
              <a:rPr lang="en-US" sz="500">
                <a:latin typeface="Calibri" pitchFamily="34" charset="0"/>
              </a:rPr>
              <a:t>(1994)</a:t>
            </a:r>
          </a:p>
        </p:txBody>
      </p:sp>
      <p:sp>
        <p:nvSpPr>
          <p:cNvPr id="109589" name="TextBox 34"/>
          <p:cNvSpPr txBox="1">
            <a:spLocks noChangeArrowheads="1"/>
          </p:cNvSpPr>
          <p:nvPr/>
        </p:nvSpPr>
        <p:spPr bwMode="auto">
          <a:xfrm>
            <a:off x="8301038" y="6518275"/>
            <a:ext cx="838200" cy="188913"/>
          </a:xfrm>
          <a:prstGeom prst="rect">
            <a:avLst/>
          </a:prstGeom>
          <a:noFill/>
          <a:ln w="9525">
            <a:noFill/>
            <a:miter lim="800000"/>
            <a:headEnd/>
            <a:tailEnd/>
          </a:ln>
        </p:spPr>
        <p:txBody>
          <a:bodyPr wrap="none" lIns="66807" tIns="33403" rIns="66807" bIns="33403">
            <a:spAutoFit/>
          </a:bodyPr>
          <a:lstStyle/>
          <a:p>
            <a:pPr algn="r" defTabSz="668338"/>
            <a:r>
              <a:rPr lang="en-US" sz="800">
                <a:latin typeface="Calibri" pitchFamily="34" charset="0"/>
              </a:rPr>
              <a:t>802  Formed </a:t>
            </a:r>
            <a:r>
              <a:rPr lang="en-US" sz="500">
                <a:latin typeface="Calibri" pitchFamily="34" charset="0"/>
              </a:rPr>
              <a:t>(1980)</a:t>
            </a:r>
          </a:p>
        </p:txBody>
      </p:sp>
      <p:sp>
        <p:nvSpPr>
          <p:cNvPr id="109590" name="TextBox 35"/>
          <p:cNvSpPr txBox="1">
            <a:spLocks noChangeArrowheads="1"/>
          </p:cNvSpPr>
          <p:nvPr/>
        </p:nvSpPr>
        <p:spPr bwMode="auto">
          <a:xfrm>
            <a:off x="1371600" y="2339975"/>
            <a:ext cx="84613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SATA 3 spec </a:t>
            </a:r>
            <a:r>
              <a:rPr lang="en-US" sz="500">
                <a:latin typeface="Calibri" pitchFamily="34" charset="0"/>
              </a:rPr>
              <a:t>(2008)</a:t>
            </a:r>
          </a:p>
          <a:p>
            <a:pPr defTabSz="668338"/>
            <a:r>
              <a:rPr lang="en-US" sz="800">
                <a:latin typeface="Calibri" pitchFamily="34" charset="0"/>
              </a:rPr>
              <a:t>USB 3.0 spec </a:t>
            </a:r>
            <a:r>
              <a:rPr lang="en-US" sz="500">
                <a:latin typeface="Calibri" pitchFamily="34" charset="0"/>
              </a:rPr>
              <a:t>(2008)</a:t>
            </a:r>
          </a:p>
        </p:txBody>
      </p:sp>
      <p:sp>
        <p:nvSpPr>
          <p:cNvPr id="109591" name="TextBox 36"/>
          <p:cNvSpPr txBox="1">
            <a:spLocks noChangeArrowheads="1"/>
          </p:cNvSpPr>
          <p:nvPr/>
        </p:nvSpPr>
        <p:spPr bwMode="auto">
          <a:xfrm>
            <a:off x="1371600" y="2938463"/>
            <a:ext cx="738188" cy="509587"/>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Bus </a:t>
            </a:r>
            <a:r>
              <a:rPr lang="en-US" sz="500">
                <a:latin typeface="Calibri" pitchFamily="34" charset="0"/>
              </a:rPr>
              <a:t>(2002)</a:t>
            </a:r>
          </a:p>
          <a:p>
            <a:pPr defTabSz="668338"/>
            <a:r>
              <a:rPr lang="en-US" sz="800">
                <a:latin typeface="Calibri" pitchFamily="34" charset="0"/>
              </a:rPr>
              <a:t>Serial ATA </a:t>
            </a:r>
            <a:r>
              <a:rPr lang="en-US" sz="500">
                <a:latin typeface="Calibri" pitchFamily="34" charset="0"/>
              </a:rPr>
              <a:t>(2002)</a:t>
            </a:r>
          </a:p>
          <a:p>
            <a:pPr defTabSz="668338"/>
            <a:r>
              <a:rPr lang="en-US" sz="800">
                <a:latin typeface="Calibri" pitchFamily="34" charset="0"/>
              </a:rPr>
              <a:t>USB 2.0 spec</a:t>
            </a:r>
          </a:p>
          <a:p>
            <a:pPr defTabSz="668338">
              <a:buFontTx/>
              <a:buChar char="•"/>
            </a:pPr>
            <a:r>
              <a:rPr lang="en-US" sz="500">
                <a:latin typeface="Calibri" pitchFamily="34" charset="0"/>
              </a:rPr>
              <a:t>480 Mbps (2001)</a:t>
            </a:r>
          </a:p>
        </p:txBody>
      </p:sp>
      <p:sp>
        <p:nvSpPr>
          <p:cNvPr id="109592" name="TextBox 37"/>
          <p:cNvSpPr txBox="1">
            <a:spLocks noChangeArrowheads="1"/>
          </p:cNvSpPr>
          <p:nvPr/>
        </p:nvSpPr>
        <p:spPr bwMode="auto">
          <a:xfrm>
            <a:off x="2997200" y="2514600"/>
            <a:ext cx="5207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2TB drive</a:t>
            </a:r>
          </a:p>
        </p:txBody>
      </p:sp>
      <p:sp>
        <p:nvSpPr>
          <p:cNvPr id="109593" name="TextBox 38"/>
          <p:cNvSpPr txBox="1">
            <a:spLocks noChangeArrowheads="1"/>
          </p:cNvSpPr>
          <p:nvPr/>
        </p:nvSpPr>
        <p:spPr bwMode="auto">
          <a:xfrm>
            <a:off x="2925763" y="5407025"/>
            <a:ext cx="914400"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CDC Imprimis  Elite</a:t>
            </a:r>
          </a:p>
          <a:p>
            <a:pPr defTabSz="668338">
              <a:buFontTx/>
              <a:buChar char="•"/>
            </a:pPr>
            <a:r>
              <a:rPr lang="en-US" sz="500">
                <a:latin typeface="Calibri" pitchFamily="34" charset="0"/>
              </a:rPr>
              <a:t>5 ¼, 1.5 GB, SCSI-2, $3995</a:t>
            </a:r>
          </a:p>
        </p:txBody>
      </p:sp>
      <p:sp>
        <p:nvSpPr>
          <p:cNvPr id="109594" name="TextBox 40"/>
          <p:cNvSpPr txBox="1">
            <a:spLocks noChangeArrowheads="1"/>
          </p:cNvSpPr>
          <p:nvPr/>
        </p:nvSpPr>
        <p:spPr bwMode="auto">
          <a:xfrm>
            <a:off x="1371600" y="5791200"/>
            <a:ext cx="812800" cy="55562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SCSI</a:t>
            </a:r>
          </a:p>
          <a:p>
            <a:pPr defTabSz="668338"/>
            <a:r>
              <a:rPr lang="en-US" sz="800">
                <a:latin typeface="Calibri" pitchFamily="34" charset="0"/>
              </a:rPr>
              <a:t>IDE </a:t>
            </a:r>
            <a:r>
              <a:rPr lang="en-US" sz="500">
                <a:latin typeface="Calibri" pitchFamily="34" charset="0"/>
              </a:rPr>
              <a:t>- 1989</a:t>
            </a:r>
          </a:p>
          <a:p>
            <a:pPr defTabSz="668338"/>
            <a:r>
              <a:rPr lang="en-US" sz="800">
                <a:latin typeface="Calibri" pitchFamily="34" charset="0"/>
              </a:rPr>
              <a:t>ISA bus</a:t>
            </a:r>
          </a:p>
          <a:p>
            <a:pPr defTabSz="668338"/>
            <a:r>
              <a:rPr lang="en-US" sz="800">
                <a:latin typeface="Calibri" pitchFamily="34" charset="0"/>
              </a:rPr>
              <a:t>Parallel ATA </a:t>
            </a:r>
            <a:r>
              <a:rPr lang="en-US" sz="500">
                <a:latin typeface="Calibri" pitchFamily="34" charset="0"/>
              </a:rPr>
              <a:t>- 1986</a:t>
            </a:r>
          </a:p>
        </p:txBody>
      </p:sp>
      <p:sp>
        <p:nvSpPr>
          <p:cNvPr id="109595" name="TextBox 46"/>
          <p:cNvSpPr txBox="1">
            <a:spLocks noChangeArrowheads="1"/>
          </p:cNvSpPr>
          <p:nvPr/>
        </p:nvSpPr>
        <p:spPr bwMode="auto">
          <a:xfrm>
            <a:off x="457200" y="2895600"/>
            <a:ext cx="70167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4</a:t>
            </a:r>
            <a:r>
              <a:rPr lang="en-US" sz="500">
                <a:latin typeface="Calibri" pitchFamily="34" charset="0"/>
              </a:rPr>
              <a:t>-2000</a:t>
            </a:r>
          </a:p>
        </p:txBody>
      </p:sp>
      <p:sp>
        <p:nvSpPr>
          <p:cNvPr id="109596" name="TextBox 47"/>
          <p:cNvSpPr txBox="1">
            <a:spLocks noChangeArrowheads="1"/>
          </p:cNvSpPr>
          <p:nvPr/>
        </p:nvSpPr>
        <p:spPr bwMode="auto">
          <a:xfrm>
            <a:off x="457200" y="3654425"/>
            <a:ext cx="73818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3 </a:t>
            </a:r>
            <a:r>
              <a:rPr lang="en-US" sz="500">
                <a:latin typeface="Arial" charset="0"/>
              </a:rPr>
              <a:t>-1999</a:t>
            </a:r>
          </a:p>
        </p:txBody>
      </p:sp>
      <p:sp>
        <p:nvSpPr>
          <p:cNvPr id="109597" name="TextBox 48"/>
          <p:cNvSpPr txBox="1">
            <a:spLocks noChangeArrowheads="1"/>
          </p:cNvSpPr>
          <p:nvPr/>
        </p:nvSpPr>
        <p:spPr bwMode="auto">
          <a:xfrm>
            <a:off x="457200" y="4035425"/>
            <a:ext cx="73818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2 </a:t>
            </a:r>
            <a:r>
              <a:rPr lang="en-US" sz="500">
                <a:latin typeface="Arial" charset="0"/>
              </a:rPr>
              <a:t>-1999</a:t>
            </a:r>
          </a:p>
          <a:p>
            <a:pPr defTabSz="668338"/>
            <a:endParaRPr lang="en-US" sz="800">
              <a:latin typeface="Calibri" pitchFamily="34" charset="0"/>
            </a:endParaRPr>
          </a:p>
        </p:txBody>
      </p:sp>
      <p:sp>
        <p:nvSpPr>
          <p:cNvPr id="109598" name="TextBox 49"/>
          <p:cNvSpPr txBox="1">
            <a:spLocks noChangeArrowheads="1"/>
          </p:cNvSpPr>
          <p:nvPr/>
        </p:nvSpPr>
        <p:spPr bwMode="auto">
          <a:xfrm>
            <a:off x="457200" y="4416425"/>
            <a:ext cx="6651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a:t>
            </a:r>
            <a:r>
              <a:rPr lang="en-US" sz="500">
                <a:latin typeface="Arial" charset="0"/>
              </a:rPr>
              <a:t>-1997</a:t>
            </a:r>
          </a:p>
        </p:txBody>
      </p:sp>
      <p:sp>
        <p:nvSpPr>
          <p:cNvPr id="109599" name="TextBox 50"/>
          <p:cNvSpPr txBox="1">
            <a:spLocks noChangeArrowheads="1"/>
          </p:cNvSpPr>
          <p:nvPr/>
        </p:nvSpPr>
        <p:spPr bwMode="auto">
          <a:xfrm>
            <a:off x="1371600" y="4800600"/>
            <a:ext cx="45402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 Card</a:t>
            </a:r>
          </a:p>
        </p:txBody>
      </p:sp>
      <p:sp>
        <p:nvSpPr>
          <p:cNvPr id="109600" name="TextBox 51"/>
          <p:cNvSpPr txBox="1">
            <a:spLocks noChangeArrowheads="1"/>
          </p:cNvSpPr>
          <p:nvPr/>
        </p:nvSpPr>
        <p:spPr bwMode="auto">
          <a:xfrm>
            <a:off x="457200" y="5311775"/>
            <a:ext cx="733425" cy="295275"/>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i486DX</a:t>
            </a:r>
            <a:r>
              <a:rPr lang="en-US" sz="900">
                <a:latin typeface="Calibri" pitchFamily="34" charset="0"/>
              </a:rPr>
              <a:t>, </a:t>
            </a:r>
            <a:r>
              <a:rPr lang="en-US" sz="600">
                <a:latin typeface="Calibri" pitchFamily="34" charset="0"/>
              </a:rPr>
              <a:t>33MHz, </a:t>
            </a:r>
          </a:p>
          <a:p>
            <a:pPr defTabSz="668338"/>
            <a:r>
              <a:rPr lang="en-US" sz="600">
                <a:latin typeface="Calibri" pitchFamily="34" charset="0"/>
              </a:rPr>
              <a:t>  1000 nm, 1.2MX</a:t>
            </a:r>
          </a:p>
        </p:txBody>
      </p:sp>
      <p:sp>
        <p:nvSpPr>
          <p:cNvPr id="109601" name="TextBox 52"/>
          <p:cNvSpPr txBox="1">
            <a:spLocks noChangeArrowheads="1"/>
          </p:cNvSpPr>
          <p:nvPr/>
        </p:nvSpPr>
        <p:spPr bwMode="auto">
          <a:xfrm rot="-2801461">
            <a:off x="-30957" y="6036469"/>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1980-</a:t>
            </a:r>
          </a:p>
          <a:p>
            <a:pPr defTabSz="668338"/>
            <a:r>
              <a:rPr lang="en-US" sz="1100">
                <a:latin typeface="Calibri" pitchFamily="34" charset="0"/>
              </a:rPr>
              <a:t>1989</a:t>
            </a:r>
          </a:p>
        </p:txBody>
      </p:sp>
      <p:sp>
        <p:nvSpPr>
          <p:cNvPr id="109602" name="TextBox 53"/>
          <p:cNvSpPr txBox="1">
            <a:spLocks noChangeArrowheads="1"/>
          </p:cNvSpPr>
          <p:nvPr/>
        </p:nvSpPr>
        <p:spPr bwMode="auto">
          <a:xfrm rot="-2801461">
            <a:off x="-76200" y="5080000"/>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1990</a:t>
            </a:r>
          </a:p>
        </p:txBody>
      </p:sp>
      <p:sp>
        <p:nvSpPr>
          <p:cNvPr id="109603" name="TextBox 54"/>
          <p:cNvSpPr txBox="1">
            <a:spLocks noChangeArrowheads="1"/>
          </p:cNvSpPr>
          <p:nvPr/>
        </p:nvSpPr>
        <p:spPr bwMode="auto">
          <a:xfrm rot="-2801461">
            <a:off x="-78582" y="4058444"/>
            <a:ext cx="461963" cy="403226"/>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1991-</a:t>
            </a:r>
          </a:p>
          <a:p>
            <a:pPr defTabSz="668338"/>
            <a:r>
              <a:rPr lang="en-US" sz="1100">
                <a:latin typeface="Calibri" pitchFamily="34" charset="0"/>
              </a:rPr>
              <a:t>1999</a:t>
            </a:r>
          </a:p>
        </p:txBody>
      </p:sp>
      <p:sp>
        <p:nvSpPr>
          <p:cNvPr id="109604" name="TextBox 55"/>
          <p:cNvSpPr txBox="1">
            <a:spLocks noChangeArrowheads="1"/>
          </p:cNvSpPr>
          <p:nvPr/>
        </p:nvSpPr>
        <p:spPr bwMode="auto">
          <a:xfrm rot="-2801461">
            <a:off x="-45244" y="3058319"/>
            <a:ext cx="493713" cy="403225"/>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2000 -</a:t>
            </a:r>
          </a:p>
          <a:p>
            <a:pPr defTabSz="668338"/>
            <a:r>
              <a:rPr lang="en-US" sz="1100">
                <a:latin typeface="Calibri" pitchFamily="34" charset="0"/>
              </a:rPr>
              <a:t>2009</a:t>
            </a:r>
          </a:p>
        </p:txBody>
      </p:sp>
      <p:sp>
        <p:nvSpPr>
          <p:cNvPr id="109605" name="TextBox 57"/>
          <p:cNvSpPr txBox="1">
            <a:spLocks noChangeArrowheads="1"/>
          </p:cNvSpPr>
          <p:nvPr/>
        </p:nvSpPr>
        <p:spPr bwMode="auto">
          <a:xfrm rot="-2801461">
            <a:off x="0" y="1952625"/>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2010</a:t>
            </a:r>
          </a:p>
        </p:txBody>
      </p:sp>
      <p:sp>
        <p:nvSpPr>
          <p:cNvPr id="109606" name="TextBox 58"/>
          <p:cNvSpPr txBox="1">
            <a:spLocks noChangeArrowheads="1"/>
          </p:cNvSpPr>
          <p:nvPr/>
        </p:nvSpPr>
        <p:spPr bwMode="auto">
          <a:xfrm rot="-2801461">
            <a:off x="-53975" y="1327150"/>
            <a:ext cx="5080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Future</a:t>
            </a:r>
          </a:p>
        </p:txBody>
      </p:sp>
      <p:sp>
        <p:nvSpPr>
          <p:cNvPr id="109607" name="TextBox 60"/>
          <p:cNvSpPr txBox="1">
            <a:spLocks noChangeArrowheads="1"/>
          </p:cNvSpPr>
          <p:nvPr/>
        </p:nvSpPr>
        <p:spPr bwMode="auto">
          <a:xfrm>
            <a:off x="457200" y="1828800"/>
            <a:ext cx="868363"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i7-980, </a:t>
            </a:r>
            <a:r>
              <a:rPr lang="en-US" sz="500">
                <a:latin typeface="Calibri" pitchFamily="34" charset="0"/>
              </a:rPr>
              <a:t>6core</a:t>
            </a:r>
            <a:r>
              <a:rPr lang="en-US" sz="800">
                <a:latin typeface="Calibri" pitchFamily="34" charset="0"/>
              </a:rPr>
              <a:t> </a:t>
            </a:r>
            <a:r>
              <a:rPr lang="en-US" sz="500">
                <a:latin typeface="Calibri" pitchFamily="34" charset="0"/>
              </a:rPr>
              <a:t>3.33 GHz, </a:t>
            </a:r>
          </a:p>
          <a:p>
            <a:pPr defTabSz="668338"/>
            <a:r>
              <a:rPr lang="en-US" sz="500">
                <a:latin typeface="Calibri" pitchFamily="34" charset="0"/>
              </a:rPr>
              <a:t>    32 nm, 1117MX</a:t>
            </a:r>
          </a:p>
        </p:txBody>
      </p:sp>
      <p:sp>
        <p:nvSpPr>
          <p:cNvPr id="109608" name="TextBox 67"/>
          <p:cNvSpPr txBox="1">
            <a:spLocks noChangeArrowheads="1"/>
          </p:cNvSpPr>
          <p:nvPr/>
        </p:nvSpPr>
        <p:spPr bwMode="auto">
          <a:xfrm>
            <a:off x="1371600" y="5334000"/>
            <a:ext cx="3873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SCSI-2</a:t>
            </a:r>
          </a:p>
        </p:txBody>
      </p:sp>
      <p:sp>
        <p:nvSpPr>
          <p:cNvPr id="109609" name="TextBox 69"/>
          <p:cNvSpPr txBox="1">
            <a:spLocks noChangeArrowheads="1"/>
          </p:cNvSpPr>
          <p:nvPr/>
        </p:nvSpPr>
        <p:spPr bwMode="auto">
          <a:xfrm>
            <a:off x="2919413" y="3240088"/>
            <a:ext cx="733425" cy="265112"/>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1</a:t>
            </a:r>
            <a:r>
              <a:rPr lang="en-US" sz="800" baseline="30000">
                <a:latin typeface="Calibri" pitchFamily="34" charset="0"/>
              </a:rPr>
              <a:t>st</a:t>
            </a:r>
            <a:r>
              <a:rPr lang="en-US" sz="800">
                <a:latin typeface="Calibri" pitchFamily="34" charset="0"/>
              </a:rPr>
              <a:t> USB Thumb</a:t>
            </a:r>
          </a:p>
          <a:p>
            <a:pPr algn="ctr" defTabSz="668338">
              <a:buFontTx/>
              <a:buChar char="•"/>
            </a:pPr>
            <a:r>
              <a:rPr lang="en-US" sz="500">
                <a:latin typeface="Calibri" pitchFamily="34" charset="0"/>
              </a:rPr>
              <a:t> 8 MB</a:t>
            </a:r>
          </a:p>
        </p:txBody>
      </p:sp>
      <p:sp>
        <p:nvSpPr>
          <p:cNvPr id="109610" name="TextBox 70"/>
          <p:cNvSpPr txBox="1">
            <a:spLocks noChangeArrowheads="1"/>
          </p:cNvSpPr>
          <p:nvPr/>
        </p:nvSpPr>
        <p:spPr bwMode="auto">
          <a:xfrm>
            <a:off x="2860675" y="1600200"/>
            <a:ext cx="850900" cy="433388"/>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USB Flash 256 GB</a:t>
            </a:r>
          </a:p>
          <a:p>
            <a:pPr algn="ctr" defTabSz="668338"/>
            <a:r>
              <a:rPr lang="en-US" sz="800">
                <a:latin typeface="Calibri" pitchFamily="34" charset="0"/>
              </a:rPr>
              <a:t>2TB drive</a:t>
            </a:r>
          </a:p>
          <a:p>
            <a:pPr algn="ctr" defTabSz="668338"/>
            <a:r>
              <a:rPr lang="en-US" sz="800">
                <a:latin typeface="Calibri" pitchFamily="34" charset="0"/>
              </a:rPr>
              <a:t>1TB - $69.99</a:t>
            </a:r>
          </a:p>
        </p:txBody>
      </p:sp>
      <p:sp>
        <p:nvSpPr>
          <p:cNvPr id="109611" name="TextBox 71"/>
          <p:cNvSpPr txBox="1">
            <a:spLocks noChangeArrowheads="1"/>
          </p:cNvSpPr>
          <p:nvPr/>
        </p:nvSpPr>
        <p:spPr bwMode="auto">
          <a:xfrm>
            <a:off x="8302625" y="6199188"/>
            <a:ext cx="836613" cy="188912"/>
          </a:xfrm>
          <a:prstGeom prst="rect">
            <a:avLst/>
          </a:prstGeom>
          <a:noFill/>
          <a:ln w="9525">
            <a:noFill/>
            <a:miter lim="800000"/>
            <a:headEnd/>
            <a:tailEnd/>
          </a:ln>
        </p:spPr>
        <p:txBody>
          <a:bodyPr wrap="none" lIns="66807" tIns="33403" rIns="66807" bIns="33403">
            <a:spAutoFit/>
          </a:bodyPr>
          <a:lstStyle/>
          <a:p>
            <a:pPr algn="r" defTabSz="668338"/>
            <a:r>
              <a:rPr lang="en-US" sz="800">
                <a:latin typeface="Calibri" pitchFamily="34" charset="0"/>
              </a:rPr>
              <a:t>CTIA formed </a:t>
            </a:r>
            <a:r>
              <a:rPr lang="en-US" sz="500">
                <a:latin typeface="Calibri" pitchFamily="34" charset="0"/>
              </a:rPr>
              <a:t>(1984)</a:t>
            </a:r>
          </a:p>
        </p:txBody>
      </p:sp>
      <p:sp>
        <p:nvSpPr>
          <p:cNvPr id="109612" name="TextBox 32"/>
          <p:cNvSpPr txBox="1">
            <a:spLocks noChangeArrowheads="1"/>
          </p:cNvSpPr>
          <p:nvPr/>
        </p:nvSpPr>
        <p:spPr bwMode="auto">
          <a:xfrm>
            <a:off x="8193088" y="2938463"/>
            <a:ext cx="950912" cy="188912"/>
          </a:xfrm>
          <a:prstGeom prst="rect">
            <a:avLst/>
          </a:prstGeom>
          <a:noFill/>
          <a:ln w="9525">
            <a:noFill/>
            <a:miter lim="800000"/>
            <a:headEnd/>
            <a:tailEnd/>
          </a:ln>
        </p:spPr>
        <p:txBody>
          <a:bodyPr wrap="none" lIns="66807" tIns="33403" rIns="66807" bIns="33403">
            <a:spAutoFit/>
          </a:bodyPr>
          <a:lstStyle/>
          <a:p>
            <a:pPr algn="r" defTabSz="668338"/>
            <a:r>
              <a:rPr lang="en-US" sz="800">
                <a:latin typeface="Calibri" pitchFamily="34" charset="0"/>
              </a:rPr>
              <a:t>802.20 formed  </a:t>
            </a:r>
            <a:r>
              <a:rPr lang="en-US" sz="500">
                <a:latin typeface="Calibri" pitchFamily="34" charset="0"/>
              </a:rPr>
              <a:t>(2002)</a:t>
            </a:r>
          </a:p>
        </p:txBody>
      </p:sp>
      <p:sp>
        <p:nvSpPr>
          <p:cNvPr id="109613" name="TextBox 32"/>
          <p:cNvSpPr txBox="1">
            <a:spLocks noChangeArrowheads="1"/>
          </p:cNvSpPr>
          <p:nvPr/>
        </p:nvSpPr>
        <p:spPr bwMode="auto">
          <a:xfrm>
            <a:off x="8159750" y="3157538"/>
            <a:ext cx="984250" cy="188912"/>
          </a:xfrm>
          <a:prstGeom prst="rect">
            <a:avLst/>
          </a:prstGeom>
          <a:noFill/>
          <a:ln w="9525">
            <a:noFill/>
            <a:miter lim="800000"/>
            <a:headEnd/>
            <a:tailEnd/>
          </a:ln>
        </p:spPr>
        <p:txBody>
          <a:bodyPr wrap="none" lIns="66807" tIns="33403" rIns="66807" bIns="33403">
            <a:spAutoFit/>
          </a:bodyPr>
          <a:lstStyle/>
          <a:p>
            <a:pPr algn="r" defTabSz="668338"/>
            <a:r>
              <a:rPr lang="en-US" sz="800">
                <a:latin typeface="Calibri" pitchFamily="34" charset="0"/>
              </a:rPr>
              <a:t>WiMAX formed  </a:t>
            </a:r>
            <a:r>
              <a:rPr lang="en-US" sz="500">
                <a:latin typeface="Calibri" pitchFamily="34" charset="0"/>
              </a:rPr>
              <a:t>(2001)</a:t>
            </a:r>
          </a:p>
        </p:txBody>
      </p:sp>
      <p:sp>
        <p:nvSpPr>
          <p:cNvPr id="109614" name="TextBox 19"/>
          <p:cNvSpPr txBox="1">
            <a:spLocks noChangeArrowheads="1"/>
          </p:cNvSpPr>
          <p:nvPr/>
        </p:nvSpPr>
        <p:spPr bwMode="auto">
          <a:xfrm>
            <a:off x="2287588" y="1958975"/>
            <a:ext cx="5953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7</a:t>
            </a:r>
          </a:p>
        </p:txBody>
      </p:sp>
      <p:sp>
        <p:nvSpPr>
          <p:cNvPr id="109615" name="TextBox 68"/>
          <p:cNvSpPr txBox="1">
            <a:spLocks noChangeArrowheads="1"/>
          </p:cNvSpPr>
          <p:nvPr/>
        </p:nvSpPr>
        <p:spPr bwMode="auto">
          <a:xfrm>
            <a:off x="1371600" y="2720975"/>
            <a:ext cx="7874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Express </a:t>
            </a:r>
            <a:r>
              <a:rPr lang="en-US" sz="500">
                <a:latin typeface="Calibri" pitchFamily="34" charset="0"/>
              </a:rPr>
              <a:t>(2007)</a:t>
            </a:r>
          </a:p>
        </p:txBody>
      </p:sp>
      <p:sp>
        <p:nvSpPr>
          <p:cNvPr id="109616" name="TextBox 21"/>
          <p:cNvSpPr txBox="1">
            <a:spLocks noChangeArrowheads="1"/>
          </p:cNvSpPr>
          <p:nvPr/>
        </p:nvSpPr>
        <p:spPr bwMode="auto">
          <a:xfrm>
            <a:off x="1371600" y="3863975"/>
            <a:ext cx="68103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USB 1.1 spec </a:t>
            </a:r>
          </a:p>
          <a:p>
            <a:pPr defTabSz="668338">
              <a:buFontTx/>
              <a:buChar char="•"/>
            </a:pPr>
            <a:r>
              <a:rPr lang="en-US" sz="500">
                <a:latin typeface="Calibri" pitchFamily="34" charset="0"/>
              </a:rPr>
              <a:t> 12 Mbps (1998)</a:t>
            </a:r>
          </a:p>
        </p:txBody>
      </p:sp>
      <p:sp>
        <p:nvSpPr>
          <p:cNvPr id="109617" name="TextBox 6"/>
          <p:cNvSpPr txBox="1">
            <a:spLocks noChangeArrowheads="1"/>
          </p:cNvSpPr>
          <p:nvPr/>
        </p:nvSpPr>
        <p:spPr bwMode="auto">
          <a:xfrm>
            <a:off x="5192713" y="914400"/>
            <a:ext cx="404812"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LAN</a:t>
            </a:r>
          </a:p>
        </p:txBody>
      </p:sp>
      <p:sp>
        <p:nvSpPr>
          <p:cNvPr id="109618" name="TextBox 7"/>
          <p:cNvSpPr txBox="1">
            <a:spLocks noChangeArrowheads="1"/>
          </p:cNvSpPr>
          <p:nvPr/>
        </p:nvSpPr>
        <p:spPr bwMode="auto">
          <a:xfrm>
            <a:off x="5794375" y="914400"/>
            <a:ext cx="608013"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Mobile</a:t>
            </a:r>
          </a:p>
        </p:txBody>
      </p:sp>
      <p:sp>
        <p:nvSpPr>
          <p:cNvPr id="109619" name="TextBox 15"/>
          <p:cNvSpPr txBox="1">
            <a:spLocks noChangeArrowheads="1"/>
          </p:cNvSpPr>
          <p:nvPr/>
        </p:nvSpPr>
        <p:spPr bwMode="auto">
          <a:xfrm>
            <a:off x="5867400" y="2676525"/>
            <a:ext cx="763588" cy="433388"/>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TD-SCDMA</a:t>
            </a:r>
          </a:p>
          <a:p>
            <a:pPr defTabSz="668338"/>
            <a:r>
              <a:rPr lang="en-US" sz="800">
                <a:latin typeface="Calibri" pitchFamily="34" charset="0"/>
              </a:rPr>
              <a:t>WiMAX</a:t>
            </a:r>
          </a:p>
          <a:p>
            <a:pPr defTabSz="668338"/>
            <a:r>
              <a:rPr lang="en-US" sz="800">
                <a:latin typeface="Calibri" pitchFamily="34" charset="0"/>
              </a:rPr>
              <a:t>GSM Edge </a:t>
            </a:r>
            <a:r>
              <a:rPr lang="en-US" sz="500">
                <a:latin typeface="Calibri" pitchFamily="34" charset="0"/>
              </a:rPr>
              <a:t>(2003)</a:t>
            </a:r>
            <a:r>
              <a:rPr lang="en-US" sz="800">
                <a:latin typeface="Calibri" pitchFamily="34" charset="0"/>
              </a:rPr>
              <a:t> </a:t>
            </a:r>
          </a:p>
        </p:txBody>
      </p:sp>
      <p:sp>
        <p:nvSpPr>
          <p:cNvPr id="109620" name="TextBox 16"/>
          <p:cNvSpPr txBox="1">
            <a:spLocks noChangeArrowheads="1"/>
          </p:cNvSpPr>
          <p:nvPr/>
        </p:nvSpPr>
        <p:spPr bwMode="auto">
          <a:xfrm>
            <a:off x="5994400" y="5943600"/>
            <a:ext cx="377825"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AMPS</a:t>
            </a:r>
          </a:p>
          <a:p>
            <a:pPr defTabSz="668338"/>
            <a:r>
              <a:rPr lang="en-US" sz="800">
                <a:latin typeface="Calibri" pitchFamily="34" charset="0"/>
              </a:rPr>
              <a:t>TACs</a:t>
            </a:r>
          </a:p>
        </p:txBody>
      </p:sp>
      <p:sp>
        <p:nvSpPr>
          <p:cNvPr id="109621" name="TextBox 17"/>
          <p:cNvSpPr txBox="1">
            <a:spLocks noChangeArrowheads="1"/>
          </p:cNvSpPr>
          <p:nvPr/>
        </p:nvSpPr>
        <p:spPr bwMode="auto">
          <a:xfrm>
            <a:off x="5846763" y="4137025"/>
            <a:ext cx="825500" cy="433388"/>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IS-95 CDMA</a:t>
            </a:r>
          </a:p>
          <a:p>
            <a:pPr defTabSz="668338"/>
            <a:r>
              <a:rPr lang="en-US" sz="800">
                <a:latin typeface="Calibri" pitchFamily="34" charset="0"/>
              </a:rPr>
              <a:t>IS-54 TDMA</a:t>
            </a:r>
          </a:p>
          <a:p>
            <a:pPr defTabSz="668338"/>
            <a:r>
              <a:rPr lang="en-US" sz="800">
                <a:latin typeface="Calibri" pitchFamily="34" charset="0"/>
              </a:rPr>
              <a:t>1st GSM call </a:t>
            </a:r>
            <a:r>
              <a:rPr lang="en-US" sz="500">
                <a:latin typeface="Calibri" pitchFamily="34" charset="0"/>
              </a:rPr>
              <a:t>(1991)</a:t>
            </a:r>
          </a:p>
        </p:txBody>
      </p:sp>
      <p:sp>
        <p:nvSpPr>
          <p:cNvPr id="109622" name="TextBox 30"/>
          <p:cNvSpPr txBox="1">
            <a:spLocks noChangeArrowheads="1"/>
          </p:cNvSpPr>
          <p:nvPr/>
        </p:nvSpPr>
        <p:spPr bwMode="auto">
          <a:xfrm>
            <a:off x="4983163" y="6019800"/>
            <a:ext cx="69373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10Mbps Coax</a:t>
            </a:r>
          </a:p>
        </p:txBody>
      </p:sp>
      <p:sp>
        <p:nvSpPr>
          <p:cNvPr id="109623" name="TextBox 39"/>
          <p:cNvSpPr txBox="1">
            <a:spLocks noChangeArrowheads="1"/>
          </p:cNvSpPr>
          <p:nvPr/>
        </p:nvSpPr>
        <p:spPr bwMode="auto">
          <a:xfrm>
            <a:off x="3800475" y="4408488"/>
            <a:ext cx="1095375" cy="265112"/>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www browser &amp; HTML </a:t>
            </a:r>
          </a:p>
          <a:p>
            <a:pPr algn="ctr" defTabSz="668338"/>
            <a:r>
              <a:rPr lang="en-US" sz="500">
                <a:latin typeface="Calibri" pitchFamily="34" charset="0"/>
              </a:rPr>
              <a:t>(Berners-Lee 1991)</a:t>
            </a:r>
          </a:p>
        </p:txBody>
      </p:sp>
      <p:sp>
        <p:nvSpPr>
          <p:cNvPr id="109624" name="TextBox 42"/>
          <p:cNvSpPr txBox="1">
            <a:spLocks noChangeArrowheads="1"/>
          </p:cNvSpPr>
          <p:nvPr/>
        </p:nvSpPr>
        <p:spPr bwMode="auto">
          <a:xfrm>
            <a:off x="5651500" y="4843463"/>
            <a:ext cx="952500" cy="173037"/>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10 M WW mobile subs</a:t>
            </a:r>
          </a:p>
        </p:txBody>
      </p:sp>
      <p:sp>
        <p:nvSpPr>
          <p:cNvPr id="109625" name="TextBox 43"/>
          <p:cNvSpPr txBox="1">
            <a:spLocks noChangeArrowheads="1"/>
          </p:cNvSpPr>
          <p:nvPr/>
        </p:nvSpPr>
        <p:spPr bwMode="auto">
          <a:xfrm>
            <a:off x="5624513" y="3733800"/>
            <a:ext cx="996950" cy="173038"/>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100 M WW mobile subs</a:t>
            </a:r>
          </a:p>
        </p:txBody>
      </p:sp>
      <p:sp>
        <p:nvSpPr>
          <p:cNvPr id="109626" name="TextBox 44"/>
          <p:cNvSpPr txBox="1">
            <a:spLocks noChangeArrowheads="1"/>
          </p:cNvSpPr>
          <p:nvPr/>
        </p:nvSpPr>
        <p:spPr bwMode="auto">
          <a:xfrm>
            <a:off x="5634038" y="3276600"/>
            <a:ext cx="981075" cy="295275"/>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1B WW mobile subs</a:t>
            </a:r>
          </a:p>
          <a:p>
            <a:pPr defTabSz="668338"/>
            <a:r>
              <a:rPr lang="en-US" sz="800">
                <a:latin typeface="Calibri" pitchFamily="34" charset="0"/>
              </a:rPr>
              <a:t>1st Bluetooth phone</a:t>
            </a:r>
          </a:p>
        </p:txBody>
      </p:sp>
      <p:sp>
        <p:nvSpPr>
          <p:cNvPr id="109627" name="TextBox 45"/>
          <p:cNvSpPr txBox="1">
            <a:spLocks noChangeArrowheads="1"/>
          </p:cNvSpPr>
          <p:nvPr/>
        </p:nvSpPr>
        <p:spPr bwMode="auto">
          <a:xfrm>
            <a:off x="4941888" y="5715000"/>
            <a:ext cx="72866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a:t>
            </a:r>
            <a:r>
              <a:rPr lang="en-US" sz="800" baseline="30000">
                <a:latin typeface="Calibri" pitchFamily="34" charset="0"/>
              </a:rPr>
              <a:t>st</a:t>
            </a:r>
            <a:r>
              <a:rPr lang="en-US" sz="800">
                <a:latin typeface="Calibri" pitchFamily="34" charset="0"/>
              </a:rPr>
              <a:t> Enet switch</a:t>
            </a:r>
          </a:p>
        </p:txBody>
      </p:sp>
      <p:sp>
        <p:nvSpPr>
          <p:cNvPr id="109628" name="TextBox 62"/>
          <p:cNvSpPr txBox="1">
            <a:spLocks noChangeArrowheads="1"/>
          </p:cNvSpPr>
          <p:nvPr/>
        </p:nvSpPr>
        <p:spPr bwMode="auto">
          <a:xfrm>
            <a:off x="6054725" y="1981200"/>
            <a:ext cx="27463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LTE</a:t>
            </a:r>
          </a:p>
        </p:txBody>
      </p:sp>
      <p:sp>
        <p:nvSpPr>
          <p:cNvPr id="109629" name="TextBox 65"/>
          <p:cNvSpPr txBox="1">
            <a:spLocks noChangeArrowheads="1"/>
          </p:cNvSpPr>
          <p:nvPr/>
        </p:nvSpPr>
        <p:spPr bwMode="auto">
          <a:xfrm>
            <a:off x="5707063" y="2438400"/>
            <a:ext cx="858837" cy="173038"/>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4B WW mobile subs</a:t>
            </a:r>
          </a:p>
        </p:txBody>
      </p:sp>
      <p:sp>
        <p:nvSpPr>
          <p:cNvPr id="109630" name="TextBox 66"/>
          <p:cNvSpPr txBox="1">
            <a:spLocks noChangeArrowheads="1"/>
          </p:cNvSpPr>
          <p:nvPr/>
        </p:nvSpPr>
        <p:spPr bwMode="auto">
          <a:xfrm>
            <a:off x="5707063" y="1752600"/>
            <a:ext cx="858837" cy="173038"/>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5B WW mobile subs</a:t>
            </a:r>
          </a:p>
        </p:txBody>
      </p:sp>
      <p:sp>
        <p:nvSpPr>
          <p:cNvPr id="109631" name="TextBox 20"/>
          <p:cNvSpPr txBox="1">
            <a:spLocks noChangeArrowheads="1"/>
          </p:cNvSpPr>
          <p:nvPr/>
        </p:nvSpPr>
        <p:spPr bwMode="auto">
          <a:xfrm>
            <a:off x="4030663" y="3810000"/>
            <a:ext cx="5445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 1.0 </a:t>
            </a:r>
            <a:r>
              <a:rPr lang="en-US" sz="500">
                <a:latin typeface="Calibri" pitchFamily="34" charset="0"/>
              </a:rPr>
              <a:t>(1995)</a:t>
            </a:r>
          </a:p>
        </p:txBody>
      </p:sp>
      <p:sp>
        <p:nvSpPr>
          <p:cNvPr id="109632" name="TextBox 20"/>
          <p:cNvSpPr txBox="1">
            <a:spLocks noChangeArrowheads="1"/>
          </p:cNvSpPr>
          <p:nvPr/>
        </p:nvSpPr>
        <p:spPr bwMode="auto">
          <a:xfrm>
            <a:off x="3711575" y="3973513"/>
            <a:ext cx="115411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Netscape Navigator  </a:t>
            </a:r>
            <a:r>
              <a:rPr lang="en-US" sz="500">
                <a:latin typeface="Calibri" pitchFamily="34" charset="0"/>
              </a:rPr>
              <a:t>(1994)</a:t>
            </a:r>
          </a:p>
        </p:txBody>
      </p:sp>
      <p:sp>
        <p:nvSpPr>
          <p:cNvPr id="109633" name="TextBox 20"/>
          <p:cNvSpPr txBox="1">
            <a:spLocks noChangeArrowheads="1"/>
          </p:cNvSpPr>
          <p:nvPr/>
        </p:nvSpPr>
        <p:spPr bwMode="auto">
          <a:xfrm>
            <a:off x="3863975" y="4191000"/>
            <a:ext cx="8636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NCSA Mosaic </a:t>
            </a:r>
            <a:r>
              <a:rPr lang="en-US" sz="500">
                <a:latin typeface="Calibri" pitchFamily="34" charset="0"/>
              </a:rPr>
              <a:t>(1993)</a:t>
            </a:r>
          </a:p>
        </p:txBody>
      </p:sp>
      <p:sp>
        <p:nvSpPr>
          <p:cNvPr id="109634" name="TextBox 6"/>
          <p:cNvSpPr txBox="1">
            <a:spLocks noChangeArrowheads="1"/>
          </p:cNvSpPr>
          <p:nvPr/>
        </p:nvSpPr>
        <p:spPr bwMode="auto">
          <a:xfrm>
            <a:off x="3933825" y="898525"/>
            <a:ext cx="682625"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Internet</a:t>
            </a:r>
          </a:p>
        </p:txBody>
      </p:sp>
      <p:sp>
        <p:nvSpPr>
          <p:cNvPr id="109635" name="TextBox 30"/>
          <p:cNvSpPr txBox="1">
            <a:spLocks noChangeArrowheads="1"/>
          </p:cNvSpPr>
          <p:nvPr/>
        </p:nvSpPr>
        <p:spPr bwMode="auto">
          <a:xfrm>
            <a:off x="3887788" y="5878513"/>
            <a:ext cx="819150"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IETF formed </a:t>
            </a:r>
            <a:r>
              <a:rPr lang="en-US" sz="500">
                <a:latin typeface="Calibri" pitchFamily="34" charset="0"/>
              </a:rPr>
              <a:t>(1986)</a:t>
            </a:r>
          </a:p>
        </p:txBody>
      </p:sp>
      <p:sp>
        <p:nvSpPr>
          <p:cNvPr id="109636" name="TextBox 7"/>
          <p:cNvSpPr txBox="1">
            <a:spLocks noChangeArrowheads="1"/>
          </p:cNvSpPr>
          <p:nvPr/>
        </p:nvSpPr>
        <p:spPr bwMode="auto">
          <a:xfrm>
            <a:off x="6883400" y="925513"/>
            <a:ext cx="7096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Wireless</a:t>
            </a:r>
          </a:p>
        </p:txBody>
      </p:sp>
      <p:sp>
        <p:nvSpPr>
          <p:cNvPr id="109637" name="TextBox 15"/>
          <p:cNvSpPr txBox="1">
            <a:spLocks noChangeArrowheads="1"/>
          </p:cNvSpPr>
          <p:nvPr/>
        </p:nvSpPr>
        <p:spPr bwMode="auto">
          <a:xfrm>
            <a:off x="6956425" y="2689225"/>
            <a:ext cx="6540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802.11n </a:t>
            </a:r>
            <a:r>
              <a:rPr lang="en-US" sz="500">
                <a:latin typeface="Calibri" pitchFamily="34" charset="0"/>
              </a:rPr>
              <a:t>(2009)</a:t>
            </a:r>
          </a:p>
        </p:txBody>
      </p:sp>
      <p:sp>
        <p:nvSpPr>
          <p:cNvPr id="109638" name="TextBox 17"/>
          <p:cNvSpPr txBox="1">
            <a:spLocks noChangeArrowheads="1"/>
          </p:cNvSpPr>
          <p:nvPr/>
        </p:nvSpPr>
        <p:spPr bwMode="auto">
          <a:xfrm>
            <a:off x="6811963" y="3810000"/>
            <a:ext cx="92233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a:t>
            </a:r>
            <a:r>
              <a:rPr lang="en-US" sz="800" baseline="30000">
                <a:latin typeface="Calibri" pitchFamily="34" charset="0"/>
              </a:rPr>
              <a:t>st</a:t>
            </a:r>
            <a:r>
              <a:rPr lang="en-US" sz="800">
                <a:latin typeface="Calibri" pitchFamily="34" charset="0"/>
              </a:rPr>
              <a:t> 802.11 card </a:t>
            </a:r>
            <a:r>
              <a:rPr lang="en-US" sz="500">
                <a:latin typeface="Calibri" pitchFamily="34" charset="0"/>
              </a:rPr>
              <a:t>(1997)</a:t>
            </a:r>
          </a:p>
        </p:txBody>
      </p:sp>
      <p:sp>
        <p:nvSpPr>
          <p:cNvPr id="109639" name="TextBox 62"/>
          <p:cNvSpPr txBox="1">
            <a:spLocks noChangeArrowheads="1"/>
          </p:cNvSpPr>
          <p:nvPr/>
        </p:nvSpPr>
        <p:spPr bwMode="auto">
          <a:xfrm>
            <a:off x="7145338" y="1992313"/>
            <a:ext cx="274637"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LTE</a:t>
            </a:r>
          </a:p>
        </p:txBody>
      </p:sp>
      <p:sp>
        <p:nvSpPr>
          <p:cNvPr id="109640" name="TextBox 65"/>
          <p:cNvSpPr txBox="1">
            <a:spLocks noChangeArrowheads="1"/>
          </p:cNvSpPr>
          <p:nvPr/>
        </p:nvSpPr>
        <p:spPr bwMode="auto">
          <a:xfrm>
            <a:off x="6796088" y="2449513"/>
            <a:ext cx="881062"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Bluetooth 3.0</a:t>
            </a:r>
            <a:r>
              <a:rPr lang="en-US" sz="700">
                <a:latin typeface="Calibri" pitchFamily="34" charset="0"/>
              </a:rPr>
              <a:t> </a:t>
            </a:r>
            <a:r>
              <a:rPr lang="en-US" sz="500">
                <a:latin typeface="Calibri" pitchFamily="34" charset="0"/>
              </a:rPr>
              <a:t>(2009)</a:t>
            </a:r>
          </a:p>
        </p:txBody>
      </p:sp>
      <p:sp>
        <p:nvSpPr>
          <p:cNvPr id="109641" name="TextBox 15"/>
          <p:cNvSpPr txBox="1">
            <a:spLocks noChangeArrowheads="1"/>
          </p:cNvSpPr>
          <p:nvPr/>
        </p:nvSpPr>
        <p:spPr bwMode="auto">
          <a:xfrm>
            <a:off x="6904038" y="3101975"/>
            <a:ext cx="67627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802.15.4 </a:t>
            </a:r>
            <a:r>
              <a:rPr lang="en-US" sz="500">
                <a:latin typeface="Calibri" pitchFamily="34" charset="0"/>
              </a:rPr>
              <a:t>(2003)</a:t>
            </a:r>
          </a:p>
        </p:txBody>
      </p:sp>
      <p:sp>
        <p:nvSpPr>
          <p:cNvPr id="109642" name="TextBox 65"/>
          <p:cNvSpPr txBox="1">
            <a:spLocks noChangeArrowheads="1"/>
          </p:cNvSpPr>
          <p:nvPr/>
        </p:nvSpPr>
        <p:spPr bwMode="auto">
          <a:xfrm>
            <a:off x="6811963" y="2938463"/>
            <a:ext cx="881062"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Bluetooth 2.0</a:t>
            </a:r>
            <a:r>
              <a:rPr lang="en-US" sz="700">
                <a:latin typeface="Calibri" pitchFamily="34" charset="0"/>
              </a:rPr>
              <a:t> </a:t>
            </a:r>
            <a:r>
              <a:rPr lang="en-US" sz="500">
                <a:latin typeface="Calibri" pitchFamily="34" charset="0"/>
              </a:rPr>
              <a:t>(2004)</a:t>
            </a:r>
          </a:p>
        </p:txBody>
      </p:sp>
      <p:sp>
        <p:nvSpPr>
          <p:cNvPr id="109643" name="TextBox 65"/>
          <p:cNvSpPr txBox="1">
            <a:spLocks noChangeArrowheads="1"/>
          </p:cNvSpPr>
          <p:nvPr/>
        </p:nvSpPr>
        <p:spPr bwMode="auto">
          <a:xfrm>
            <a:off x="6767513" y="3646488"/>
            <a:ext cx="1090612"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Bluetooth 1.0 spec</a:t>
            </a:r>
            <a:r>
              <a:rPr lang="en-US" sz="700">
                <a:latin typeface="Calibri" pitchFamily="34" charset="0"/>
              </a:rPr>
              <a:t> </a:t>
            </a:r>
            <a:r>
              <a:rPr lang="en-US" sz="500">
                <a:latin typeface="Calibri" pitchFamily="34" charset="0"/>
              </a:rPr>
              <a:t>(1999)</a:t>
            </a:r>
          </a:p>
        </p:txBody>
      </p:sp>
      <p:sp>
        <p:nvSpPr>
          <p:cNvPr id="109644" name="TextBox 65"/>
          <p:cNvSpPr txBox="1">
            <a:spLocks noChangeArrowheads="1"/>
          </p:cNvSpPr>
          <p:nvPr/>
        </p:nvSpPr>
        <p:spPr bwMode="auto">
          <a:xfrm>
            <a:off x="6767513" y="3429000"/>
            <a:ext cx="11414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a:t>
            </a:r>
            <a:r>
              <a:rPr lang="en-US" sz="800" baseline="30000">
                <a:latin typeface="Calibri" pitchFamily="34" charset="0"/>
              </a:rPr>
              <a:t>st</a:t>
            </a:r>
            <a:r>
              <a:rPr lang="en-US" sz="800">
                <a:latin typeface="Calibri" pitchFamily="34" charset="0"/>
              </a:rPr>
              <a:t> Bluetooth device</a:t>
            </a:r>
            <a:r>
              <a:rPr lang="en-US" sz="700">
                <a:latin typeface="Calibri" pitchFamily="34" charset="0"/>
              </a:rPr>
              <a:t> </a:t>
            </a:r>
            <a:r>
              <a:rPr lang="en-US" sz="500">
                <a:latin typeface="Calibri" pitchFamily="34" charset="0"/>
              </a:rPr>
              <a:t>(2000)</a:t>
            </a:r>
          </a:p>
        </p:txBody>
      </p:sp>
      <p:sp>
        <p:nvSpPr>
          <p:cNvPr id="109645" name="TextBox 18"/>
          <p:cNvSpPr txBox="1">
            <a:spLocks noChangeArrowheads="1"/>
          </p:cNvSpPr>
          <p:nvPr/>
        </p:nvSpPr>
        <p:spPr bwMode="auto">
          <a:xfrm>
            <a:off x="4892675" y="4191000"/>
            <a:ext cx="92233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100BaseT (.3y) </a:t>
            </a:r>
            <a:r>
              <a:rPr lang="en-US" sz="500">
                <a:latin typeface="Calibri" pitchFamily="34" charset="0"/>
              </a:rPr>
              <a:t>(1995)</a:t>
            </a:r>
          </a:p>
        </p:txBody>
      </p:sp>
      <p:sp>
        <p:nvSpPr>
          <p:cNvPr id="109646" name="TextBox 67"/>
          <p:cNvSpPr txBox="1">
            <a:spLocks noChangeArrowheads="1"/>
          </p:cNvSpPr>
          <p:nvPr/>
        </p:nvSpPr>
        <p:spPr bwMode="auto">
          <a:xfrm>
            <a:off x="1371600" y="1252538"/>
            <a:ext cx="765175"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Light Peak  10G</a:t>
            </a:r>
          </a:p>
        </p:txBody>
      </p:sp>
      <p:sp>
        <p:nvSpPr>
          <p:cNvPr id="109647" name="TextBox 31"/>
          <p:cNvSpPr txBox="1">
            <a:spLocks noChangeArrowheads="1"/>
          </p:cNvSpPr>
          <p:nvPr/>
        </p:nvSpPr>
        <p:spPr bwMode="auto">
          <a:xfrm>
            <a:off x="2879725" y="2085975"/>
            <a:ext cx="7286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80GB – $35.99</a:t>
            </a:r>
          </a:p>
        </p:txBody>
      </p:sp>
      <p:sp>
        <p:nvSpPr>
          <p:cNvPr id="109648" name="TextBox 18"/>
          <p:cNvSpPr txBox="1">
            <a:spLocks noChangeArrowheads="1"/>
          </p:cNvSpPr>
          <p:nvPr/>
        </p:nvSpPr>
        <p:spPr bwMode="auto">
          <a:xfrm>
            <a:off x="4664075" y="2503488"/>
            <a:ext cx="99218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10GBaseT (.3an) </a:t>
            </a:r>
            <a:r>
              <a:rPr lang="en-US" sz="500">
                <a:latin typeface="Calibri" pitchFamily="34" charset="0"/>
              </a:rPr>
              <a:t>(2006)</a:t>
            </a:r>
          </a:p>
        </p:txBody>
      </p:sp>
      <p:sp>
        <p:nvSpPr>
          <p:cNvPr id="109649" name="TextBox 18"/>
          <p:cNvSpPr txBox="1">
            <a:spLocks noChangeArrowheads="1"/>
          </p:cNvSpPr>
          <p:nvPr/>
        </p:nvSpPr>
        <p:spPr bwMode="auto">
          <a:xfrm>
            <a:off x="4572000" y="3756025"/>
            <a:ext cx="103028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1000BaseT (.3ab) </a:t>
            </a:r>
            <a:r>
              <a:rPr lang="en-US" sz="500">
                <a:latin typeface="Calibri" pitchFamily="34" charset="0"/>
              </a:rPr>
              <a:t>(1999)</a:t>
            </a:r>
          </a:p>
        </p:txBody>
      </p:sp>
      <p:sp>
        <p:nvSpPr>
          <p:cNvPr id="109650" name="TextBox 18"/>
          <p:cNvSpPr txBox="1">
            <a:spLocks noChangeArrowheads="1"/>
          </p:cNvSpPr>
          <p:nvPr/>
        </p:nvSpPr>
        <p:spPr bwMode="auto">
          <a:xfrm>
            <a:off x="4800600" y="5116513"/>
            <a:ext cx="84931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10BaseT (.3i) </a:t>
            </a:r>
            <a:r>
              <a:rPr lang="en-US" sz="500">
                <a:latin typeface="Calibri" pitchFamily="34" charset="0"/>
              </a:rPr>
              <a:t>(1990)</a:t>
            </a:r>
          </a:p>
        </p:txBody>
      </p:sp>
      <p:cxnSp>
        <p:nvCxnSpPr>
          <p:cNvPr id="3" name="Straight Connector 24"/>
          <p:cNvCxnSpPr/>
          <p:nvPr/>
        </p:nvCxnSpPr>
        <p:spPr>
          <a:xfrm>
            <a:off x="228600" y="22860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24"/>
          <p:cNvCxnSpPr/>
          <p:nvPr/>
        </p:nvCxnSpPr>
        <p:spPr>
          <a:xfrm>
            <a:off x="228600" y="4772025"/>
            <a:ext cx="868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24"/>
          <p:cNvCxnSpPr/>
          <p:nvPr/>
        </p:nvCxnSpPr>
        <p:spPr>
          <a:xfrm>
            <a:off x="381000" y="5715000"/>
            <a:ext cx="8682038" cy="0"/>
          </a:xfrm>
          <a:prstGeom prst="line">
            <a:avLst/>
          </a:prstGeom>
        </p:spPr>
        <p:style>
          <a:lnRef idx="1">
            <a:schemeClr val="accent1"/>
          </a:lnRef>
          <a:fillRef idx="0">
            <a:schemeClr val="accent1"/>
          </a:fillRef>
          <a:effectRef idx="0">
            <a:schemeClr val="accent1"/>
          </a:effectRef>
          <a:fontRef idx="minor">
            <a:schemeClr val="tx1"/>
          </a:fontRef>
        </p:style>
      </p:cxnSp>
      <p:sp>
        <p:nvSpPr>
          <p:cNvPr id="109654" name="TextBox 50"/>
          <p:cNvSpPr txBox="1">
            <a:spLocks noChangeArrowheads="1"/>
          </p:cNvSpPr>
          <p:nvPr/>
        </p:nvSpPr>
        <p:spPr bwMode="auto">
          <a:xfrm>
            <a:off x="1381125" y="4429125"/>
            <a:ext cx="84772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 </a:t>
            </a:r>
            <a:r>
              <a:rPr lang="en-US" sz="500">
                <a:latin typeface="Calibri" pitchFamily="34" charset="0"/>
              </a:rPr>
              <a:t>(400)- 1995</a:t>
            </a:r>
          </a:p>
        </p:txBody>
      </p:sp>
      <p:sp>
        <p:nvSpPr>
          <p:cNvPr id="109655" name="TextBox 50"/>
          <p:cNvSpPr txBox="1">
            <a:spLocks noChangeArrowheads="1"/>
          </p:cNvSpPr>
          <p:nvPr/>
        </p:nvSpPr>
        <p:spPr bwMode="auto">
          <a:xfrm>
            <a:off x="1357313" y="3552825"/>
            <a:ext cx="89693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1394a </a:t>
            </a:r>
            <a:r>
              <a:rPr lang="en-US" sz="500">
                <a:latin typeface="Calibri" pitchFamily="34" charset="0"/>
              </a:rPr>
              <a:t>(400)- 2000</a:t>
            </a:r>
          </a:p>
        </p:txBody>
      </p:sp>
      <p:sp>
        <p:nvSpPr>
          <p:cNvPr id="109656" name="TextBox 50"/>
          <p:cNvSpPr txBox="1">
            <a:spLocks noChangeArrowheads="1"/>
          </p:cNvSpPr>
          <p:nvPr/>
        </p:nvSpPr>
        <p:spPr bwMode="auto">
          <a:xfrm>
            <a:off x="1357313" y="3429000"/>
            <a:ext cx="9017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1394b </a:t>
            </a:r>
            <a:r>
              <a:rPr lang="en-US" sz="500">
                <a:latin typeface="Calibri" pitchFamily="34" charset="0"/>
              </a:rPr>
              <a:t>(800)- 2002</a:t>
            </a:r>
          </a:p>
        </p:txBody>
      </p:sp>
      <p:sp>
        <p:nvSpPr>
          <p:cNvPr id="109657" name="TextBox 50"/>
          <p:cNvSpPr txBox="1">
            <a:spLocks noChangeArrowheads="1"/>
          </p:cNvSpPr>
          <p:nvPr/>
        </p:nvSpPr>
        <p:spPr bwMode="auto">
          <a:xfrm>
            <a:off x="1365250" y="2557463"/>
            <a:ext cx="110013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1394-2008 </a:t>
            </a:r>
            <a:r>
              <a:rPr lang="en-US" sz="500">
                <a:latin typeface="Calibri" pitchFamily="34" charset="0"/>
              </a:rPr>
              <a:t>(1600-3200)</a:t>
            </a:r>
          </a:p>
        </p:txBody>
      </p:sp>
      <p:sp>
        <p:nvSpPr>
          <p:cNvPr id="109658" name="TextBox 20"/>
          <p:cNvSpPr txBox="1">
            <a:spLocks noChangeArrowheads="1"/>
          </p:cNvSpPr>
          <p:nvPr/>
        </p:nvSpPr>
        <p:spPr bwMode="auto">
          <a:xfrm>
            <a:off x="2262188" y="3771900"/>
            <a:ext cx="81438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98 </a:t>
            </a:r>
            <a:r>
              <a:rPr lang="en-US" sz="500">
                <a:latin typeface="Calibri" pitchFamily="34" charset="0"/>
              </a:rPr>
              <a:t>-1998</a:t>
            </a:r>
          </a:p>
        </p:txBody>
      </p:sp>
      <p:sp>
        <p:nvSpPr>
          <p:cNvPr id="109659" name="TextBox 20"/>
          <p:cNvSpPr txBox="1">
            <a:spLocks noChangeArrowheads="1"/>
          </p:cNvSpPr>
          <p:nvPr/>
        </p:nvSpPr>
        <p:spPr bwMode="auto">
          <a:xfrm>
            <a:off x="2262188" y="3971925"/>
            <a:ext cx="81438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95 </a:t>
            </a:r>
            <a:r>
              <a:rPr lang="en-US" sz="500">
                <a:latin typeface="Calibri" pitchFamily="34" charset="0"/>
              </a:rPr>
              <a:t>-1995</a:t>
            </a:r>
          </a:p>
        </p:txBody>
      </p:sp>
      <p:cxnSp>
        <p:nvCxnSpPr>
          <p:cNvPr id="6" name="Straight Connector 24"/>
          <p:cNvCxnSpPr/>
          <p:nvPr/>
        </p:nvCxnSpPr>
        <p:spPr>
          <a:xfrm>
            <a:off x="457200" y="1524000"/>
            <a:ext cx="861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9661" name="TextBox 30"/>
          <p:cNvSpPr txBox="1">
            <a:spLocks noChangeArrowheads="1"/>
          </p:cNvSpPr>
          <p:nvPr/>
        </p:nvSpPr>
        <p:spPr bwMode="auto">
          <a:xfrm>
            <a:off x="3905250" y="6259513"/>
            <a:ext cx="857250"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TCP RFC 761 </a:t>
            </a:r>
            <a:r>
              <a:rPr lang="en-US" sz="600">
                <a:latin typeface="Calibri" pitchFamily="34" charset="0"/>
              </a:rPr>
              <a:t>- 1980</a:t>
            </a:r>
          </a:p>
        </p:txBody>
      </p:sp>
      <p:sp>
        <p:nvSpPr>
          <p:cNvPr id="109662" name="TextBox 30"/>
          <p:cNvSpPr txBox="1">
            <a:spLocks noChangeArrowheads="1"/>
          </p:cNvSpPr>
          <p:nvPr/>
        </p:nvSpPr>
        <p:spPr bwMode="auto">
          <a:xfrm>
            <a:off x="3905250" y="6367463"/>
            <a:ext cx="84613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IP    RFC 760 </a:t>
            </a:r>
            <a:r>
              <a:rPr lang="en-US" sz="600">
                <a:latin typeface="Calibri" pitchFamily="34" charset="0"/>
              </a:rPr>
              <a:t>- 1980</a:t>
            </a:r>
          </a:p>
        </p:txBody>
      </p:sp>
      <p:sp>
        <p:nvSpPr>
          <p:cNvPr id="109663" name="TextBox 30"/>
          <p:cNvSpPr txBox="1">
            <a:spLocks noChangeArrowheads="1"/>
          </p:cNvSpPr>
          <p:nvPr/>
        </p:nvSpPr>
        <p:spPr bwMode="auto">
          <a:xfrm>
            <a:off x="3879850" y="6149975"/>
            <a:ext cx="881063"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UDP RFC 768 </a:t>
            </a:r>
            <a:r>
              <a:rPr lang="en-US" sz="600">
                <a:latin typeface="Calibri" pitchFamily="34" charset="0"/>
              </a:rPr>
              <a:t>- 1980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33400"/>
            <a:ext cx="7772400" cy="669925"/>
          </a:xfrm>
        </p:spPr>
        <p:txBody>
          <a:bodyPr lIns="91440" tIns="45720" rIns="91440" bIns="45720">
            <a:normAutofit/>
          </a:bodyPr>
          <a:lstStyle/>
          <a:p>
            <a:r>
              <a:rPr lang="en-US" sz="2800" smtClean="0"/>
              <a:t>1</a:t>
            </a:r>
            <a:r>
              <a:rPr lang="en-US" sz="2800" baseline="30000" smtClean="0"/>
              <a:t>st</a:t>
            </a:r>
            <a:r>
              <a:rPr lang="en-US" sz="2800" smtClean="0"/>
              <a:t> Dell Laptop</a:t>
            </a:r>
          </a:p>
        </p:txBody>
      </p:sp>
      <p:sp>
        <p:nvSpPr>
          <p:cNvPr id="110595" name="TextBox 4"/>
          <p:cNvSpPr txBox="1">
            <a:spLocks noChangeArrowheads="1"/>
          </p:cNvSpPr>
          <p:nvPr/>
        </p:nvSpPr>
        <p:spPr bwMode="auto">
          <a:xfrm>
            <a:off x="5029200" y="1219200"/>
            <a:ext cx="3200400" cy="5216525"/>
          </a:xfrm>
          <a:prstGeom prst="rect">
            <a:avLst/>
          </a:prstGeom>
          <a:noFill/>
          <a:ln w="9525">
            <a:noFill/>
            <a:miter lim="800000"/>
            <a:headEnd/>
            <a:tailEnd/>
          </a:ln>
        </p:spPr>
        <p:txBody>
          <a:bodyPr>
            <a:spAutoFit/>
          </a:bodyPr>
          <a:lstStyle/>
          <a:p>
            <a:pPr eaLnBrk="0" hangingPunct="0"/>
            <a:r>
              <a:rPr lang="en-US" sz="2000"/>
              <a:t>Winner of 4-way comparison</a:t>
            </a:r>
          </a:p>
          <a:p>
            <a:pPr eaLnBrk="0" hangingPunct="0"/>
            <a:r>
              <a:rPr lang="en-US" sz="2000"/>
              <a:t>InfoWorld May 21, 1990</a:t>
            </a:r>
          </a:p>
          <a:p>
            <a:pPr eaLnBrk="0" hangingPunct="0"/>
            <a:r>
              <a:rPr lang="en-US" sz="2000"/>
              <a:t>Dell 316LT $3499</a:t>
            </a:r>
          </a:p>
          <a:p>
            <a:pPr eaLnBrk="0" hangingPunct="0"/>
            <a:r>
              <a:rPr lang="en-US" sz="2000"/>
              <a:t>Grid 1450sx $4995</a:t>
            </a:r>
          </a:p>
          <a:p>
            <a:pPr eaLnBrk="0" hangingPunct="0"/>
            <a:r>
              <a:rPr lang="en-US" sz="2000"/>
              <a:t>NEC Prospeed 386sx $5799</a:t>
            </a:r>
          </a:p>
          <a:p>
            <a:pPr eaLnBrk="0" hangingPunct="0"/>
            <a:r>
              <a:rPr lang="en-US" sz="2000"/>
              <a:t>Toshiba T3100sx  $5999</a:t>
            </a:r>
          </a:p>
          <a:p>
            <a:endParaRPr lang="en-US" sz="1800">
              <a:latin typeface="Calibri" pitchFamily="34" charset="0"/>
            </a:endParaRPr>
          </a:p>
          <a:p>
            <a:r>
              <a:rPr lang="en-US" sz="1800">
                <a:latin typeface="Calibri" pitchFamily="34" charset="0"/>
              </a:rPr>
              <a:t>November 6, 1989</a:t>
            </a:r>
          </a:p>
          <a:p>
            <a:r>
              <a:rPr lang="en-US" sz="1800">
                <a:latin typeface="Calibri" pitchFamily="34" charset="0"/>
              </a:rPr>
              <a:t>316LT</a:t>
            </a:r>
          </a:p>
          <a:p>
            <a:r>
              <a:rPr lang="en-US" sz="1800">
                <a:latin typeface="Calibri" pitchFamily="34" charset="0"/>
              </a:rPr>
              <a:t>$3499</a:t>
            </a:r>
          </a:p>
          <a:p>
            <a:r>
              <a:rPr lang="en-US" sz="1800">
                <a:latin typeface="Calibri" pitchFamily="34" charset="0"/>
              </a:rPr>
              <a:t>15 lb with Battery</a:t>
            </a:r>
          </a:p>
          <a:p>
            <a:r>
              <a:rPr lang="en-US" sz="1800">
                <a:latin typeface="Calibri" pitchFamily="34" charset="0"/>
              </a:rPr>
              <a:t>16MHz 80386SX</a:t>
            </a:r>
          </a:p>
          <a:p>
            <a:r>
              <a:rPr lang="en-US" sz="1800">
                <a:latin typeface="Calibri" pitchFamily="34" charset="0"/>
              </a:rPr>
              <a:t>20MB HDD</a:t>
            </a:r>
          </a:p>
          <a:p>
            <a:r>
              <a:rPr lang="en-US" sz="1800">
                <a:latin typeface="Calibri" pitchFamily="34" charset="0"/>
              </a:rPr>
              <a:t>1.4MB floppy</a:t>
            </a:r>
          </a:p>
          <a:p>
            <a:r>
              <a:rPr lang="en-US" sz="1800">
                <a:latin typeface="Calibri" pitchFamily="34" charset="0"/>
              </a:rPr>
              <a:t>1MB RAM</a:t>
            </a:r>
          </a:p>
          <a:p>
            <a:r>
              <a:rPr lang="en-US" sz="1800">
                <a:latin typeface="Calibri" pitchFamily="34" charset="0"/>
              </a:rPr>
              <a:t>Internal modem</a:t>
            </a:r>
          </a:p>
          <a:p>
            <a:r>
              <a:rPr lang="en-US" sz="1800">
                <a:latin typeface="Calibri" pitchFamily="34" charset="0"/>
              </a:rPr>
              <a:t>640x480 mono display</a:t>
            </a:r>
          </a:p>
          <a:p>
            <a:endParaRPr lang="en-US" sz="1800">
              <a:latin typeface="Calibri" pitchFamily="34" charset="0"/>
            </a:endParaRPr>
          </a:p>
        </p:txBody>
      </p:sp>
      <p:pic>
        <p:nvPicPr>
          <p:cNvPr id="110596" name="Picture 4" descr="Dell 316LT Laptop"/>
          <p:cNvPicPr>
            <a:picLocks noChangeAspect="1" noChangeArrowheads="1"/>
          </p:cNvPicPr>
          <p:nvPr/>
        </p:nvPicPr>
        <p:blipFill>
          <a:blip r:embed="rId2"/>
          <a:srcRect/>
          <a:stretch>
            <a:fillRect/>
          </a:stretch>
        </p:blipFill>
        <p:spPr bwMode="auto">
          <a:xfrm>
            <a:off x="228600" y="1143000"/>
            <a:ext cx="456565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
          <p:cNvSpPr>
            <a:spLocks noGrp="1" noChangeArrowheads="1"/>
          </p:cNvSpPr>
          <p:nvPr>
            <p:ph type="dt" sz="half" idx="10"/>
          </p:nvPr>
        </p:nvSpPr>
        <p:spPr>
          <a:ln/>
        </p:spPr>
        <p:txBody>
          <a:bodyPr/>
          <a:lstStyle/>
          <a:p>
            <a:pPr>
              <a:defRPr/>
            </a:pPr>
            <a:r>
              <a:rPr lang="en-US"/>
              <a:t>September 2010</a:t>
            </a:r>
            <a:endParaRPr lang="en-US" dirty="0"/>
          </a:p>
        </p:txBody>
      </p:sp>
      <p:sp>
        <p:nvSpPr>
          <p:cNvPr id="29" name="Rectangle 5"/>
          <p:cNvSpPr>
            <a:spLocks noGrp="1" noChangeArrowheads="1"/>
          </p:cNvSpPr>
          <p:nvPr>
            <p:ph type="ftr" sz="quarter" idx="11"/>
          </p:nvPr>
        </p:nvSpPr>
        <p:spPr>
          <a:ln/>
        </p:spPr>
        <p:txBody>
          <a:bodyPr/>
          <a:lstStyle/>
          <a:p>
            <a:pPr>
              <a:defRPr/>
            </a:pPr>
            <a:r>
              <a:rPr lang="en-US"/>
              <a:t>Hayes, Kerry and Kraemer- 802.11 WG Chairs</a:t>
            </a:r>
            <a:endParaRPr lang="en-US" dirty="0"/>
          </a:p>
        </p:txBody>
      </p:sp>
      <p:sp>
        <p:nvSpPr>
          <p:cNvPr id="30" name="Rectangle 6"/>
          <p:cNvSpPr>
            <a:spLocks noGrp="1" noChangeArrowheads="1"/>
          </p:cNvSpPr>
          <p:nvPr>
            <p:ph type="sldNum" sz="quarter" idx="12"/>
          </p:nvPr>
        </p:nvSpPr>
        <p:spPr>
          <a:ln/>
        </p:spPr>
        <p:txBody>
          <a:bodyPr/>
          <a:lstStyle/>
          <a:p>
            <a:pPr>
              <a:defRPr/>
            </a:pPr>
            <a:r>
              <a:rPr lang="en-US"/>
              <a:t>Slide </a:t>
            </a:r>
            <a:fld id="{5D20C927-4524-42B6-B8A5-E1D5E5EC5758}" type="slidenum">
              <a:rPr lang="en-US"/>
              <a:pPr>
                <a:defRPr/>
              </a:pPr>
              <a:t>46</a:t>
            </a:fld>
            <a:endParaRPr lang="en-US"/>
          </a:p>
        </p:txBody>
      </p:sp>
      <p:sp>
        <p:nvSpPr>
          <p:cNvPr id="111618" name="Title 1"/>
          <p:cNvSpPr>
            <a:spLocks noGrp="1"/>
          </p:cNvSpPr>
          <p:nvPr>
            <p:ph type="title" idx="4294967295"/>
          </p:nvPr>
        </p:nvSpPr>
        <p:spPr>
          <a:xfrm>
            <a:off x="685800" y="381000"/>
            <a:ext cx="7772400" cy="1066800"/>
          </a:xfrm>
        </p:spPr>
        <p:txBody>
          <a:bodyPr lIns="91440" tIns="45720" rIns="91440" bIns="45720"/>
          <a:lstStyle/>
          <a:p>
            <a:r>
              <a:rPr lang="en-US" smtClean="0"/>
              <a:t>Dell Alien M17x</a:t>
            </a:r>
          </a:p>
        </p:txBody>
      </p:sp>
      <p:pic>
        <p:nvPicPr>
          <p:cNvPr id="111619" name="Picture 4" descr="column_m17x.png"/>
          <p:cNvPicPr>
            <a:picLocks noChangeAspect="1"/>
          </p:cNvPicPr>
          <p:nvPr/>
        </p:nvPicPr>
        <p:blipFill>
          <a:blip r:embed="rId3"/>
          <a:srcRect/>
          <a:stretch>
            <a:fillRect/>
          </a:stretch>
        </p:blipFill>
        <p:spPr bwMode="auto">
          <a:xfrm>
            <a:off x="76200" y="1371600"/>
            <a:ext cx="5299075" cy="3505200"/>
          </a:xfrm>
          <a:prstGeom prst="rect">
            <a:avLst/>
          </a:prstGeom>
          <a:noFill/>
          <a:ln w="9525">
            <a:noFill/>
            <a:miter lim="800000"/>
            <a:headEnd/>
            <a:tailEnd/>
          </a:ln>
        </p:spPr>
      </p:pic>
      <p:pic>
        <p:nvPicPr>
          <p:cNvPr id="111620" name="Picture 7" descr="http://i.dell.com/images/global/configurator/general/spacer.gif"/>
          <p:cNvPicPr>
            <a:picLocks noChangeAspect="1" noChangeArrowheads="1"/>
          </p:cNvPicPr>
          <p:nvPr/>
        </p:nvPicPr>
        <p:blipFill>
          <a:blip r:embed="rId4"/>
          <a:srcRect/>
          <a:stretch>
            <a:fillRect/>
          </a:stretch>
        </p:blipFill>
        <p:spPr bwMode="auto">
          <a:xfrm>
            <a:off x="1228725" y="952500"/>
            <a:ext cx="9525" cy="47625"/>
          </a:xfrm>
          <a:prstGeom prst="rect">
            <a:avLst/>
          </a:prstGeom>
          <a:noFill/>
          <a:ln w="9525">
            <a:noFill/>
            <a:miter lim="800000"/>
            <a:headEnd/>
            <a:tailEnd/>
          </a:ln>
        </p:spPr>
      </p:pic>
      <p:pic>
        <p:nvPicPr>
          <p:cNvPr id="111621" name="Picture 8" descr="http://i.dell.com/images/global/configurator/general/spacer.gif"/>
          <p:cNvPicPr>
            <a:picLocks noChangeAspect="1" noChangeArrowheads="1"/>
          </p:cNvPicPr>
          <p:nvPr/>
        </p:nvPicPr>
        <p:blipFill>
          <a:blip r:embed="rId4"/>
          <a:srcRect/>
          <a:stretch>
            <a:fillRect/>
          </a:stretch>
        </p:blipFill>
        <p:spPr bwMode="auto">
          <a:xfrm>
            <a:off x="1228725" y="1333500"/>
            <a:ext cx="9525" cy="47625"/>
          </a:xfrm>
          <a:prstGeom prst="rect">
            <a:avLst/>
          </a:prstGeom>
          <a:noFill/>
          <a:ln w="9525">
            <a:noFill/>
            <a:miter lim="800000"/>
            <a:headEnd/>
            <a:tailEnd/>
          </a:ln>
        </p:spPr>
      </p:pic>
      <p:pic>
        <p:nvPicPr>
          <p:cNvPr id="111622" name="Picture 9" descr="http://i.dell.com/images/global/configurator/general/spacer.gif"/>
          <p:cNvPicPr>
            <a:picLocks noChangeAspect="1" noChangeArrowheads="1"/>
          </p:cNvPicPr>
          <p:nvPr/>
        </p:nvPicPr>
        <p:blipFill>
          <a:blip r:embed="rId4"/>
          <a:srcRect/>
          <a:stretch>
            <a:fillRect/>
          </a:stretch>
        </p:blipFill>
        <p:spPr bwMode="auto">
          <a:xfrm>
            <a:off x="1228725" y="1714500"/>
            <a:ext cx="9525" cy="47625"/>
          </a:xfrm>
          <a:prstGeom prst="rect">
            <a:avLst/>
          </a:prstGeom>
          <a:noFill/>
          <a:ln w="9525">
            <a:noFill/>
            <a:miter lim="800000"/>
            <a:headEnd/>
            <a:tailEnd/>
          </a:ln>
        </p:spPr>
      </p:pic>
      <p:pic>
        <p:nvPicPr>
          <p:cNvPr id="111623" name="Picture 10" descr="http://i.dell.com/images/global/configurator/general/spacer.gif"/>
          <p:cNvPicPr>
            <a:picLocks noChangeAspect="1" noChangeArrowheads="1"/>
          </p:cNvPicPr>
          <p:nvPr/>
        </p:nvPicPr>
        <p:blipFill>
          <a:blip r:embed="rId4"/>
          <a:srcRect/>
          <a:stretch>
            <a:fillRect/>
          </a:stretch>
        </p:blipFill>
        <p:spPr bwMode="auto">
          <a:xfrm>
            <a:off x="1228725" y="2095500"/>
            <a:ext cx="9525" cy="47625"/>
          </a:xfrm>
          <a:prstGeom prst="rect">
            <a:avLst/>
          </a:prstGeom>
          <a:noFill/>
          <a:ln w="9525">
            <a:noFill/>
            <a:miter lim="800000"/>
            <a:headEnd/>
            <a:tailEnd/>
          </a:ln>
        </p:spPr>
      </p:pic>
      <p:pic>
        <p:nvPicPr>
          <p:cNvPr id="111624" name="Picture 11" descr="http://i.dell.com/images/global/configurator/general/spacer.gif"/>
          <p:cNvPicPr>
            <a:picLocks noChangeAspect="1" noChangeArrowheads="1"/>
          </p:cNvPicPr>
          <p:nvPr/>
        </p:nvPicPr>
        <p:blipFill>
          <a:blip r:embed="rId4"/>
          <a:srcRect/>
          <a:stretch>
            <a:fillRect/>
          </a:stretch>
        </p:blipFill>
        <p:spPr bwMode="auto">
          <a:xfrm>
            <a:off x="1228725" y="2476500"/>
            <a:ext cx="9525" cy="47625"/>
          </a:xfrm>
          <a:prstGeom prst="rect">
            <a:avLst/>
          </a:prstGeom>
          <a:noFill/>
          <a:ln w="9525">
            <a:noFill/>
            <a:miter lim="800000"/>
            <a:headEnd/>
            <a:tailEnd/>
          </a:ln>
        </p:spPr>
      </p:pic>
      <p:pic>
        <p:nvPicPr>
          <p:cNvPr id="111625" name="Picture 12" descr="http://i.dell.com/images/global/configurator/general/spacer.gif"/>
          <p:cNvPicPr>
            <a:picLocks noChangeAspect="1" noChangeArrowheads="1"/>
          </p:cNvPicPr>
          <p:nvPr/>
        </p:nvPicPr>
        <p:blipFill>
          <a:blip r:embed="rId4"/>
          <a:srcRect/>
          <a:stretch>
            <a:fillRect/>
          </a:stretch>
        </p:blipFill>
        <p:spPr bwMode="auto">
          <a:xfrm>
            <a:off x="1228725" y="2857500"/>
            <a:ext cx="9525" cy="47625"/>
          </a:xfrm>
          <a:prstGeom prst="rect">
            <a:avLst/>
          </a:prstGeom>
          <a:noFill/>
          <a:ln w="9525">
            <a:noFill/>
            <a:miter lim="800000"/>
            <a:headEnd/>
            <a:tailEnd/>
          </a:ln>
        </p:spPr>
      </p:pic>
      <p:pic>
        <p:nvPicPr>
          <p:cNvPr id="111626" name="Picture 13" descr="http://i.dell.com/images/global/configurator/general/spacer.gif"/>
          <p:cNvPicPr>
            <a:picLocks noChangeAspect="1" noChangeArrowheads="1"/>
          </p:cNvPicPr>
          <p:nvPr/>
        </p:nvPicPr>
        <p:blipFill>
          <a:blip r:embed="rId4"/>
          <a:srcRect/>
          <a:stretch>
            <a:fillRect/>
          </a:stretch>
        </p:blipFill>
        <p:spPr bwMode="auto">
          <a:xfrm>
            <a:off x="1228725" y="3238500"/>
            <a:ext cx="9525" cy="47625"/>
          </a:xfrm>
          <a:prstGeom prst="rect">
            <a:avLst/>
          </a:prstGeom>
          <a:noFill/>
          <a:ln w="9525">
            <a:noFill/>
            <a:miter lim="800000"/>
            <a:headEnd/>
            <a:tailEnd/>
          </a:ln>
        </p:spPr>
      </p:pic>
      <p:pic>
        <p:nvPicPr>
          <p:cNvPr id="111627" name="Picture 14" descr="http://i.dell.com/images/global/configurator/general/spacer.gif"/>
          <p:cNvPicPr>
            <a:picLocks noChangeAspect="1" noChangeArrowheads="1"/>
          </p:cNvPicPr>
          <p:nvPr/>
        </p:nvPicPr>
        <p:blipFill>
          <a:blip r:embed="rId4"/>
          <a:srcRect/>
          <a:stretch>
            <a:fillRect/>
          </a:stretch>
        </p:blipFill>
        <p:spPr bwMode="auto">
          <a:xfrm>
            <a:off x="1228725" y="3619500"/>
            <a:ext cx="9525" cy="47625"/>
          </a:xfrm>
          <a:prstGeom prst="rect">
            <a:avLst/>
          </a:prstGeom>
          <a:noFill/>
          <a:ln w="9525">
            <a:noFill/>
            <a:miter lim="800000"/>
            <a:headEnd/>
            <a:tailEnd/>
          </a:ln>
        </p:spPr>
      </p:pic>
      <p:pic>
        <p:nvPicPr>
          <p:cNvPr id="111628" name="Picture 15" descr="http://i.dell.com/images/global/configurator/general/spacer.gif"/>
          <p:cNvPicPr>
            <a:picLocks noChangeAspect="1" noChangeArrowheads="1"/>
          </p:cNvPicPr>
          <p:nvPr/>
        </p:nvPicPr>
        <p:blipFill>
          <a:blip r:embed="rId4"/>
          <a:srcRect/>
          <a:stretch>
            <a:fillRect/>
          </a:stretch>
        </p:blipFill>
        <p:spPr bwMode="auto">
          <a:xfrm>
            <a:off x="1228725" y="4000500"/>
            <a:ext cx="9525" cy="47625"/>
          </a:xfrm>
          <a:prstGeom prst="rect">
            <a:avLst/>
          </a:prstGeom>
          <a:noFill/>
          <a:ln w="9525">
            <a:noFill/>
            <a:miter lim="800000"/>
            <a:headEnd/>
            <a:tailEnd/>
          </a:ln>
        </p:spPr>
      </p:pic>
      <p:pic>
        <p:nvPicPr>
          <p:cNvPr id="111629" name="Picture 16" descr="http://i.dell.com/images/global/configurator/general/spacer.gif"/>
          <p:cNvPicPr>
            <a:picLocks noChangeAspect="1" noChangeArrowheads="1"/>
          </p:cNvPicPr>
          <p:nvPr/>
        </p:nvPicPr>
        <p:blipFill>
          <a:blip r:embed="rId4"/>
          <a:srcRect/>
          <a:stretch>
            <a:fillRect/>
          </a:stretch>
        </p:blipFill>
        <p:spPr bwMode="auto">
          <a:xfrm>
            <a:off x="1228725" y="4381500"/>
            <a:ext cx="9525" cy="47625"/>
          </a:xfrm>
          <a:prstGeom prst="rect">
            <a:avLst/>
          </a:prstGeom>
          <a:noFill/>
          <a:ln w="9525">
            <a:noFill/>
            <a:miter lim="800000"/>
            <a:headEnd/>
            <a:tailEnd/>
          </a:ln>
        </p:spPr>
      </p:pic>
      <p:pic>
        <p:nvPicPr>
          <p:cNvPr id="111630" name="Picture 17" descr="http://i.dell.com/images/global/configurator/general/spacer.gif"/>
          <p:cNvPicPr>
            <a:picLocks noChangeAspect="1" noChangeArrowheads="1"/>
          </p:cNvPicPr>
          <p:nvPr/>
        </p:nvPicPr>
        <p:blipFill>
          <a:blip r:embed="rId4"/>
          <a:srcRect/>
          <a:stretch>
            <a:fillRect/>
          </a:stretch>
        </p:blipFill>
        <p:spPr bwMode="auto">
          <a:xfrm>
            <a:off x="1228725" y="4762500"/>
            <a:ext cx="9525" cy="47625"/>
          </a:xfrm>
          <a:prstGeom prst="rect">
            <a:avLst/>
          </a:prstGeom>
          <a:noFill/>
          <a:ln w="9525">
            <a:noFill/>
            <a:miter lim="800000"/>
            <a:headEnd/>
            <a:tailEnd/>
          </a:ln>
        </p:spPr>
      </p:pic>
      <p:graphicFrame>
        <p:nvGraphicFramePr>
          <p:cNvPr id="111631" name="Group 15"/>
          <p:cNvGraphicFramePr>
            <a:graphicFrameLocks noGrp="1"/>
          </p:cNvGraphicFramePr>
          <p:nvPr/>
        </p:nvGraphicFramePr>
        <p:xfrm>
          <a:off x="4724400" y="1143000"/>
          <a:ext cx="4138613" cy="4962525"/>
        </p:xfrm>
        <a:graphic>
          <a:graphicData uri="http://schemas.openxmlformats.org/drawingml/2006/table">
            <a:tbl>
              <a:tblPr/>
              <a:tblGrid>
                <a:gridCol w="4138613"/>
              </a:tblGrid>
              <a:tr h="195263">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Processor</a:t>
                      </a:r>
                      <a:r>
                        <a:rPr kumimoji="0" lang="en-US" sz="1200" b="1" i="0" u="none" strike="noStrike" cap="none" normalizeH="0" baseline="0" smtClean="0">
                          <a:ln>
                            <a:noFill/>
                          </a:ln>
                          <a:solidFill>
                            <a:srgbClr val="000000"/>
                          </a:solidFill>
                          <a:effectLst/>
                          <a:latin typeface="Arial" charset="0"/>
                        </a:rPr>
                        <a:t>:</a:t>
                      </a:r>
                      <a:endParaRPr kumimoji="0" lang="en-US" sz="1200" b="0" i="0" u="none" strike="noStrike" cap="none" normalizeH="0" baseline="0" smtClean="0">
                        <a:ln>
                          <a:noFill/>
                        </a:ln>
                        <a:solidFill>
                          <a:srgbClr val="000000"/>
                        </a:solidFill>
                        <a:effectLst/>
                        <a:latin typeface="Arial" charset="0"/>
                      </a:endParaRPr>
                    </a:p>
                  </a:txBody>
                  <a:tcPr marL="0" marR="0" marT="33642" marB="0" anchor="b"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rPr>
                        <a:t>Intel® Core™ i7 920XM 2.0GHz (3.2GHz Turbo Mode, 8MB Cache)</a:t>
                      </a:r>
                      <a:endParaRPr kumimoji="0" lang="en-US" sz="1000" b="1" i="0" u="none" strike="noStrike" cap="none" normalizeH="0" baseline="0" smtClean="0">
                        <a:ln>
                          <a:noFill/>
                        </a:ln>
                        <a:solidFill>
                          <a:srgbClr val="000000"/>
                        </a:solidFill>
                        <a:effectLst/>
                        <a:latin typeface="Times New Roman" pitchFamily="18" charset="0"/>
                      </a:endParaRPr>
                    </a:p>
                  </a:txBody>
                  <a:tcPr marL="0" marR="0" marT="0" marB="0"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Operating System</a:t>
                      </a:r>
                      <a:r>
                        <a:rPr kumimoji="0" lang="en-US" sz="1200" b="1" i="0" u="none" strike="noStrike" cap="none" normalizeH="0" baseline="0" smtClean="0">
                          <a:ln>
                            <a:noFill/>
                          </a:ln>
                          <a:solidFill>
                            <a:srgbClr val="000000"/>
                          </a:solidFill>
                          <a:effectLst/>
                          <a:latin typeface="Arial" charset="0"/>
                        </a:rPr>
                        <a:t>:</a:t>
                      </a:r>
                      <a:endParaRPr kumimoji="0" lang="en-US" sz="1200" b="0" i="0" u="none" strike="noStrike" cap="none" normalizeH="0" baseline="0" smtClean="0">
                        <a:ln>
                          <a:noFill/>
                        </a:ln>
                        <a:solidFill>
                          <a:srgbClr val="000000"/>
                        </a:solidFill>
                        <a:effectLst/>
                        <a:latin typeface="Arial" charset="0"/>
                      </a:endParaRPr>
                    </a:p>
                  </a:txBody>
                  <a:tcPr marL="0" marR="0" marT="0" marB="0" anchor="b"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rPr>
                        <a:t>Genuine Windows® 7 Home Premium, 64bit, English</a:t>
                      </a:r>
                    </a:p>
                  </a:txBody>
                  <a:tcPr marL="0" marR="0" marT="0" marB="0" anchor="b"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Service</a:t>
                      </a:r>
                      <a:r>
                        <a:rPr kumimoji="0" lang="en-US" sz="1200" b="1" i="0" u="none" strike="noStrike" cap="none" normalizeH="0" baseline="0" smtClean="0">
                          <a:ln>
                            <a:noFill/>
                          </a:ln>
                          <a:solidFill>
                            <a:srgbClr val="000000"/>
                          </a:solidFill>
                          <a:effectLst/>
                          <a:latin typeface="Arial" charset="0"/>
                        </a:rPr>
                        <a:t>:</a:t>
                      </a:r>
                      <a:endParaRPr kumimoji="0" lang="en-US" sz="1000" b="1" i="0" u="none" strike="noStrike" cap="none" normalizeH="0" baseline="0" smtClean="0">
                        <a:ln>
                          <a:noFill/>
                        </a:ln>
                        <a:solidFill>
                          <a:srgbClr val="000000"/>
                        </a:solidFill>
                        <a:effectLst/>
                        <a:latin typeface="Times New Roman" pitchFamily="18" charset="0"/>
                      </a:endParaRPr>
                    </a:p>
                  </a:txBody>
                  <a:tcPr marL="0" marR="0" marT="0" marB="0"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rPr>
                        <a:t>1 Year Basic Service Plan</a:t>
                      </a:r>
                      <a:endParaRPr kumimoji="0" lang="en-US" sz="1000" b="1" i="0" u="none" strike="noStrike" cap="none" normalizeH="0" baseline="0" smtClean="0">
                        <a:ln>
                          <a:noFill/>
                        </a:ln>
                        <a:solidFill>
                          <a:srgbClr val="000000"/>
                        </a:solidFill>
                        <a:effectLst/>
                        <a:latin typeface="Times New Roman" pitchFamily="18" charset="0"/>
                      </a:endParaRPr>
                    </a:p>
                  </a:txBody>
                  <a:tcPr marL="0" marR="0" marT="0" marB="0"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Video Card</a:t>
                      </a:r>
                      <a:r>
                        <a:rPr kumimoji="0" lang="en-US" sz="1200" b="1" i="0" u="none" strike="noStrike" cap="none" normalizeH="0" baseline="0" smtClean="0">
                          <a:ln>
                            <a:noFill/>
                          </a:ln>
                          <a:solidFill>
                            <a:srgbClr val="000000"/>
                          </a:solidFill>
                          <a:effectLst/>
                          <a:latin typeface="Arial" charset="0"/>
                        </a:rPr>
                        <a:t>:</a:t>
                      </a:r>
                      <a:endParaRPr kumimoji="0" lang="en-US" sz="1200" b="0" i="0" u="none" strike="noStrike" cap="none" normalizeH="0" baseline="0" smtClean="0">
                        <a:ln>
                          <a:noFill/>
                        </a:ln>
                        <a:solidFill>
                          <a:srgbClr val="000000"/>
                        </a:solidFill>
                        <a:effectLst/>
                        <a:latin typeface="Arial" charset="0"/>
                      </a:endParaRPr>
                    </a:p>
                  </a:txBody>
                  <a:tcPr marL="0" marR="0" marT="0" marB="0" anchor="b"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Arial" charset="0"/>
                        </a:rPr>
                        <a:t>1GB ATI Radeon™ Mobility HD 5870</a:t>
                      </a:r>
                    </a:p>
                  </a:txBody>
                  <a:tcPr marL="0" marR="0" marT="0" marB="0" anchor="b"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Display Panels</a:t>
                      </a:r>
                      <a:r>
                        <a:rPr kumimoji="0" lang="en-US" sz="1200" b="1" i="0" u="none" strike="noStrike" cap="none" normalizeH="0" baseline="0" smtClean="0">
                          <a:ln>
                            <a:noFill/>
                          </a:ln>
                          <a:solidFill>
                            <a:srgbClr val="000000"/>
                          </a:solidFill>
                          <a:effectLst/>
                          <a:latin typeface="Arial" charset="0"/>
                        </a:rPr>
                        <a:t>:</a:t>
                      </a:r>
                      <a:endParaRPr kumimoji="0" lang="en-US" sz="1000" b="1" i="0" u="none" strike="noStrike" cap="none" normalizeH="0" baseline="0" smtClean="0">
                        <a:ln>
                          <a:noFill/>
                        </a:ln>
                        <a:solidFill>
                          <a:srgbClr val="000000"/>
                        </a:solidFill>
                        <a:effectLst/>
                        <a:latin typeface="Times New Roman" pitchFamily="18" charset="0"/>
                      </a:endParaRPr>
                    </a:p>
                  </a:txBody>
                  <a:tcPr marL="0" marR="0" marT="0" marB="0"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rPr>
                        <a:t>17-inch WideUXGA 1920 x 1200 RGB LED (1200p)</a:t>
                      </a:r>
                      <a:endParaRPr kumimoji="0" lang="en-US" sz="1000" b="1" i="0" u="none" strike="noStrike" cap="none" normalizeH="0" baseline="0" smtClean="0">
                        <a:ln>
                          <a:noFill/>
                        </a:ln>
                        <a:solidFill>
                          <a:srgbClr val="000000"/>
                        </a:solidFill>
                        <a:effectLst/>
                        <a:latin typeface="Times New Roman" pitchFamily="18" charset="0"/>
                      </a:endParaRPr>
                    </a:p>
                  </a:txBody>
                  <a:tcPr marL="0" marR="0" marT="0" marB="0"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Memory</a:t>
                      </a:r>
                      <a:r>
                        <a:rPr kumimoji="0" lang="en-US" sz="1200" b="1" i="0" u="none" strike="noStrike" cap="none" normalizeH="0" baseline="0" smtClean="0">
                          <a:ln>
                            <a:noFill/>
                          </a:ln>
                          <a:solidFill>
                            <a:srgbClr val="000000"/>
                          </a:solidFill>
                          <a:effectLst/>
                          <a:latin typeface="Arial" charset="0"/>
                        </a:rPr>
                        <a:t>:</a:t>
                      </a:r>
                      <a:endParaRPr kumimoji="0" lang="en-US" sz="1200" b="0" i="0" u="none" strike="noStrike" cap="none" normalizeH="0" baseline="0" smtClean="0">
                        <a:ln>
                          <a:noFill/>
                        </a:ln>
                        <a:solidFill>
                          <a:srgbClr val="000000"/>
                        </a:solidFill>
                        <a:effectLst/>
                        <a:latin typeface="Arial" charset="0"/>
                      </a:endParaRPr>
                    </a:p>
                  </a:txBody>
                  <a:tcPr marL="0" marR="0" marT="0" marB="0" anchor="b"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rPr>
                        <a:t>8GB Dual Channel DDR3 at 1333MHz</a:t>
                      </a:r>
                    </a:p>
                  </a:txBody>
                  <a:tcPr marL="0" marR="0" marT="0" marB="0" anchor="b"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Hard Drive</a:t>
                      </a:r>
                      <a:r>
                        <a:rPr kumimoji="0" lang="en-US" sz="1200" b="1" i="0" u="none" strike="noStrike" cap="none" normalizeH="0" baseline="0" smtClean="0">
                          <a:ln>
                            <a:noFill/>
                          </a:ln>
                          <a:solidFill>
                            <a:srgbClr val="000000"/>
                          </a:solidFill>
                          <a:effectLst/>
                          <a:latin typeface="Arial" charset="0"/>
                        </a:rPr>
                        <a:t>:</a:t>
                      </a:r>
                      <a:endParaRPr kumimoji="0" lang="en-US" sz="1000" b="1" i="0" u="none" strike="noStrike" cap="none" normalizeH="0" baseline="0" smtClean="0">
                        <a:ln>
                          <a:noFill/>
                        </a:ln>
                        <a:solidFill>
                          <a:srgbClr val="000000"/>
                        </a:solidFill>
                        <a:effectLst/>
                        <a:latin typeface="Times New Roman" pitchFamily="18" charset="0"/>
                      </a:endParaRPr>
                    </a:p>
                  </a:txBody>
                  <a:tcPr marL="0" marR="0" marT="0" marB="0"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rPr>
                        <a:t>1.2TB Raid 0 (2x 640GB 5,400RPM)</a:t>
                      </a:r>
                      <a:endParaRPr kumimoji="0" lang="en-US" sz="1000" b="1" i="0" u="none" strike="noStrike" cap="none" normalizeH="0" baseline="0" smtClean="0">
                        <a:ln>
                          <a:noFill/>
                        </a:ln>
                        <a:solidFill>
                          <a:srgbClr val="000000"/>
                        </a:solidFill>
                        <a:effectLst/>
                        <a:latin typeface="Times New Roman" pitchFamily="18" charset="0"/>
                      </a:endParaRPr>
                    </a:p>
                  </a:txBody>
                  <a:tcPr marL="0" marR="0" marT="0" marB="0"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CD ROM/DVD ROM</a:t>
                      </a:r>
                      <a:r>
                        <a:rPr kumimoji="0" lang="en-US" sz="1200" b="1" i="0" u="none" strike="noStrike" cap="none" normalizeH="0" baseline="0" smtClean="0">
                          <a:ln>
                            <a:noFill/>
                          </a:ln>
                          <a:solidFill>
                            <a:srgbClr val="000000"/>
                          </a:solidFill>
                          <a:effectLst/>
                          <a:latin typeface="Arial" charset="0"/>
                        </a:rPr>
                        <a:t>:</a:t>
                      </a:r>
                      <a:endParaRPr kumimoji="0" lang="en-US" sz="1200" b="0" i="0" u="none" strike="noStrike" cap="none" normalizeH="0" baseline="0" smtClean="0">
                        <a:ln>
                          <a:noFill/>
                        </a:ln>
                        <a:solidFill>
                          <a:srgbClr val="000000"/>
                        </a:solidFill>
                        <a:effectLst/>
                        <a:latin typeface="Arial" charset="0"/>
                      </a:endParaRPr>
                    </a:p>
                  </a:txBody>
                  <a:tcPr marL="0" marR="0" marT="0" marB="0" anchor="b"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rPr>
                        <a:t>Slot-Loading Dual Layer Blu-ray Burner (BR-R, DVD+-RW, CD-RW)</a:t>
                      </a:r>
                    </a:p>
                  </a:txBody>
                  <a:tcPr marL="0" marR="0" marT="0" marB="0" anchor="b"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Sound</a:t>
                      </a:r>
                      <a:r>
                        <a:rPr kumimoji="0" lang="en-US" sz="1200" b="1" i="0" u="none" strike="noStrike" cap="none" normalizeH="0" baseline="0" smtClean="0">
                          <a:ln>
                            <a:noFill/>
                          </a:ln>
                          <a:solidFill>
                            <a:srgbClr val="000000"/>
                          </a:solidFill>
                          <a:effectLst/>
                          <a:latin typeface="Arial" charset="0"/>
                        </a:rPr>
                        <a:t>:</a:t>
                      </a:r>
                      <a:endParaRPr kumimoji="0" lang="en-US" sz="1000" b="1" i="0" u="none" strike="noStrike" cap="none" normalizeH="0" baseline="0" smtClean="0">
                        <a:ln>
                          <a:noFill/>
                        </a:ln>
                        <a:solidFill>
                          <a:srgbClr val="000000"/>
                        </a:solidFill>
                        <a:effectLst/>
                        <a:latin typeface="Times New Roman" pitchFamily="18" charset="0"/>
                      </a:endParaRPr>
                    </a:p>
                  </a:txBody>
                  <a:tcPr marL="0" marR="0" marT="0" marB="0"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rPr>
                        <a:t>Internal High-Definition 5.1 Surround Sound Audio</a:t>
                      </a:r>
                      <a:endParaRPr kumimoji="0" lang="en-US" sz="1000" b="1" i="0" u="none" strike="noStrike" cap="none" normalizeH="0" baseline="0" smtClean="0">
                        <a:ln>
                          <a:noFill/>
                        </a:ln>
                        <a:solidFill>
                          <a:srgbClr val="000000"/>
                        </a:solidFill>
                        <a:effectLst/>
                        <a:latin typeface="Times New Roman" pitchFamily="18" charset="0"/>
                      </a:endParaRPr>
                    </a:p>
                  </a:txBody>
                  <a:tcPr marL="0" marR="0" marT="0" marB="0"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Bluetooth</a:t>
                      </a:r>
                      <a:r>
                        <a:rPr kumimoji="0" lang="en-US" sz="1200" b="1" i="0" u="none" strike="noStrike" cap="none" normalizeH="0" baseline="0" smtClean="0">
                          <a:ln>
                            <a:noFill/>
                          </a:ln>
                          <a:solidFill>
                            <a:srgbClr val="000000"/>
                          </a:solidFill>
                          <a:effectLst/>
                          <a:latin typeface="Arial" charset="0"/>
                        </a:rPr>
                        <a:t>:</a:t>
                      </a:r>
                      <a:endParaRPr kumimoji="0" lang="en-US" sz="1200" b="0" i="0" u="none" strike="noStrike" cap="none" normalizeH="0" baseline="0" smtClean="0">
                        <a:ln>
                          <a:noFill/>
                        </a:ln>
                        <a:solidFill>
                          <a:srgbClr val="000000"/>
                        </a:solidFill>
                        <a:effectLst/>
                        <a:latin typeface="Arial" charset="0"/>
                      </a:endParaRPr>
                    </a:p>
                  </a:txBody>
                  <a:tcPr marL="0" marR="0" marT="0" marB="0" anchor="b"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rPr>
                        <a:t>Internal Wireless Bluetooth® 2.1 with EDR</a:t>
                      </a:r>
                    </a:p>
                  </a:txBody>
                  <a:tcPr marL="0" marR="0" marT="0" marB="0" anchor="b"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Wireless</a:t>
                      </a:r>
                      <a:r>
                        <a:rPr kumimoji="0" lang="en-US" sz="1200" b="1" i="0" u="none" strike="noStrike" cap="none" normalizeH="0" baseline="0" smtClean="0">
                          <a:ln>
                            <a:noFill/>
                          </a:ln>
                          <a:solidFill>
                            <a:srgbClr val="000000"/>
                          </a:solidFill>
                          <a:effectLst/>
                          <a:latin typeface="Arial" charset="0"/>
                        </a:rPr>
                        <a:t>:</a:t>
                      </a:r>
                      <a:endParaRPr kumimoji="0" lang="en-US" sz="1000" b="1" i="0" u="none" strike="noStrike" cap="none" normalizeH="0" baseline="0" smtClean="0">
                        <a:ln>
                          <a:noFill/>
                        </a:ln>
                        <a:solidFill>
                          <a:srgbClr val="000000"/>
                        </a:solidFill>
                        <a:effectLst/>
                        <a:latin typeface="Times New Roman" pitchFamily="18" charset="0"/>
                      </a:endParaRPr>
                    </a:p>
                  </a:txBody>
                  <a:tcPr marL="0" marR="0" marT="0" marB="0"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pt-BR" sz="1200" b="1" i="0" u="none" strike="noStrike" cap="none" normalizeH="0" baseline="0" smtClean="0">
                          <a:ln>
                            <a:noFill/>
                          </a:ln>
                          <a:solidFill>
                            <a:srgbClr val="000000"/>
                          </a:solidFill>
                          <a:effectLst/>
                          <a:latin typeface="Arial" charset="0"/>
                        </a:rPr>
                        <a:t>Intel® Ultimate N WiFi Link 6300 a/g/n 3x3 MIMO Technology</a:t>
                      </a:r>
                      <a:endParaRPr kumimoji="0" lang="pt-BR" sz="1000" b="1" i="0" u="none" strike="noStrike" cap="none" normalizeH="0" baseline="0" smtClean="0">
                        <a:ln>
                          <a:noFill/>
                        </a:ln>
                        <a:solidFill>
                          <a:srgbClr val="000000"/>
                        </a:solidFill>
                        <a:effectLst/>
                        <a:latin typeface="Times New Roman" pitchFamily="18" charset="0"/>
                      </a:endParaRPr>
                    </a:p>
                  </a:txBody>
                  <a:tcPr marL="0" marR="0" marT="0" marB="0"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TV Tuners</a:t>
                      </a:r>
                      <a:r>
                        <a:rPr kumimoji="0" lang="en-US" sz="1200" b="1" i="0" u="none" strike="noStrike" cap="none" normalizeH="0" baseline="0" smtClean="0">
                          <a:ln>
                            <a:noFill/>
                          </a:ln>
                          <a:solidFill>
                            <a:srgbClr val="000000"/>
                          </a:solidFill>
                          <a:effectLst/>
                          <a:latin typeface="Arial" charset="0"/>
                        </a:rPr>
                        <a:t>:</a:t>
                      </a:r>
                      <a:endParaRPr kumimoji="0" lang="en-US" sz="1200" b="0" i="0" u="none" strike="noStrike" cap="none" normalizeH="0" baseline="0" smtClean="0">
                        <a:ln>
                          <a:noFill/>
                        </a:ln>
                        <a:solidFill>
                          <a:srgbClr val="000000"/>
                        </a:solidFill>
                        <a:effectLst/>
                        <a:latin typeface="Arial" charset="0"/>
                      </a:endParaRPr>
                    </a:p>
                  </a:txBody>
                  <a:tcPr marL="0" marR="0" marT="0" marB="0" anchor="b"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rPr>
                        <a:t>ExpressCard Digital TV Tuner</a:t>
                      </a:r>
                    </a:p>
                  </a:txBody>
                  <a:tcPr marL="0" marR="0" marT="0" marB="0" anchor="b" horzOverflow="overflow">
                    <a:lnL>
                      <a:noFill/>
                    </a:lnL>
                    <a:lnR>
                      <a:noFill/>
                    </a:lnR>
                    <a:lnT>
                      <a:noFill/>
                    </a:lnT>
                    <a:lnB>
                      <a:noFill/>
                    </a:lnB>
                    <a:lnTlToBr>
                      <a:noFill/>
                    </a:lnTlToBr>
                    <a:lnBlToTr>
                      <a:noFill/>
                    </a:lnBlToTr>
                    <a:noFill/>
                  </a:tcPr>
                </a:tc>
              </a:tr>
            </a:tbl>
          </a:graphicData>
        </a:graphic>
      </p:graphicFrame>
      <p:pic>
        <p:nvPicPr>
          <p:cNvPr id="111656" name="Picture 19" descr="http://i.dell.com/images/global/configurator/general/spacer.gif"/>
          <p:cNvPicPr>
            <a:picLocks noChangeAspect="1" noChangeArrowheads="1"/>
          </p:cNvPicPr>
          <p:nvPr/>
        </p:nvPicPr>
        <p:blipFill>
          <a:blip r:embed="rId4"/>
          <a:srcRect/>
          <a:stretch>
            <a:fillRect/>
          </a:stretch>
        </p:blipFill>
        <p:spPr bwMode="auto">
          <a:xfrm>
            <a:off x="676275" y="952500"/>
            <a:ext cx="9525" cy="47625"/>
          </a:xfrm>
          <a:prstGeom prst="rect">
            <a:avLst/>
          </a:prstGeom>
          <a:noFill/>
          <a:ln w="9525">
            <a:noFill/>
            <a:miter lim="800000"/>
            <a:headEnd/>
            <a:tailEnd/>
          </a:ln>
        </p:spPr>
      </p:pic>
      <p:pic>
        <p:nvPicPr>
          <p:cNvPr id="111657" name="Picture 20" descr="http://i.dell.com/images/global/configurator/general/spacer.gif"/>
          <p:cNvPicPr>
            <a:picLocks noChangeAspect="1" noChangeArrowheads="1"/>
          </p:cNvPicPr>
          <p:nvPr/>
        </p:nvPicPr>
        <p:blipFill>
          <a:blip r:embed="rId4"/>
          <a:srcRect/>
          <a:stretch>
            <a:fillRect/>
          </a:stretch>
        </p:blipFill>
        <p:spPr bwMode="auto">
          <a:xfrm>
            <a:off x="676275" y="1333500"/>
            <a:ext cx="9525" cy="47625"/>
          </a:xfrm>
          <a:prstGeom prst="rect">
            <a:avLst/>
          </a:prstGeom>
          <a:noFill/>
          <a:ln w="9525">
            <a:noFill/>
            <a:miter lim="800000"/>
            <a:headEnd/>
            <a:tailEnd/>
          </a:ln>
        </p:spPr>
      </p:pic>
      <p:pic>
        <p:nvPicPr>
          <p:cNvPr id="111658" name="Picture 21" descr="http://i.dell.com/images/global/configurator/general/spacer.gif"/>
          <p:cNvPicPr>
            <a:picLocks noChangeAspect="1" noChangeArrowheads="1"/>
          </p:cNvPicPr>
          <p:nvPr/>
        </p:nvPicPr>
        <p:blipFill>
          <a:blip r:embed="rId4"/>
          <a:srcRect/>
          <a:stretch>
            <a:fillRect/>
          </a:stretch>
        </p:blipFill>
        <p:spPr bwMode="auto">
          <a:xfrm>
            <a:off x="676275" y="1714500"/>
            <a:ext cx="9525" cy="47625"/>
          </a:xfrm>
          <a:prstGeom prst="rect">
            <a:avLst/>
          </a:prstGeom>
          <a:noFill/>
          <a:ln w="9525">
            <a:noFill/>
            <a:miter lim="800000"/>
            <a:headEnd/>
            <a:tailEnd/>
          </a:ln>
        </p:spPr>
      </p:pic>
      <p:pic>
        <p:nvPicPr>
          <p:cNvPr id="111659" name="Picture 22" descr="http://i.dell.com/images/global/configurator/general/spacer.gif"/>
          <p:cNvPicPr>
            <a:picLocks noChangeAspect="1" noChangeArrowheads="1"/>
          </p:cNvPicPr>
          <p:nvPr/>
        </p:nvPicPr>
        <p:blipFill>
          <a:blip r:embed="rId4"/>
          <a:srcRect/>
          <a:stretch>
            <a:fillRect/>
          </a:stretch>
        </p:blipFill>
        <p:spPr bwMode="auto">
          <a:xfrm>
            <a:off x="676275" y="2095500"/>
            <a:ext cx="9525" cy="47625"/>
          </a:xfrm>
          <a:prstGeom prst="rect">
            <a:avLst/>
          </a:prstGeom>
          <a:noFill/>
          <a:ln w="9525">
            <a:noFill/>
            <a:miter lim="800000"/>
            <a:headEnd/>
            <a:tailEnd/>
          </a:ln>
        </p:spPr>
      </p:pic>
      <p:pic>
        <p:nvPicPr>
          <p:cNvPr id="111660" name="Picture 23" descr="http://i.dell.com/images/global/configurator/general/spacer.gif"/>
          <p:cNvPicPr>
            <a:picLocks noChangeAspect="1" noChangeArrowheads="1"/>
          </p:cNvPicPr>
          <p:nvPr/>
        </p:nvPicPr>
        <p:blipFill>
          <a:blip r:embed="rId4"/>
          <a:srcRect/>
          <a:stretch>
            <a:fillRect/>
          </a:stretch>
        </p:blipFill>
        <p:spPr bwMode="auto">
          <a:xfrm>
            <a:off x="676275" y="2476500"/>
            <a:ext cx="9525" cy="47625"/>
          </a:xfrm>
          <a:prstGeom prst="rect">
            <a:avLst/>
          </a:prstGeom>
          <a:noFill/>
          <a:ln w="9525">
            <a:noFill/>
            <a:miter lim="800000"/>
            <a:headEnd/>
            <a:tailEnd/>
          </a:ln>
        </p:spPr>
      </p:pic>
      <p:pic>
        <p:nvPicPr>
          <p:cNvPr id="111661" name="Picture 24" descr="http://i.dell.com/images/global/configurator/general/spacer.gif"/>
          <p:cNvPicPr>
            <a:picLocks noChangeAspect="1" noChangeArrowheads="1"/>
          </p:cNvPicPr>
          <p:nvPr/>
        </p:nvPicPr>
        <p:blipFill>
          <a:blip r:embed="rId4"/>
          <a:srcRect/>
          <a:stretch>
            <a:fillRect/>
          </a:stretch>
        </p:blipFill>
        <p:spPr bwMode="auto">
          <a:xfrm>
            <a:off x="676275" y="2857500"/>
            <a:ext cx="9525" cy="47625"/>
          </a:xfrm>
          <a:prstGeom prst="rect">
            <a:avLst/>
          </a:prstGeom>
          <a:noFill/>
          <a:ln w="9525">
            <a:noFill/>
            <a:miter lim="800000"/>
            <a:headEnd/>
            <a:tailEnd/>
          </a:ln>
        </p:spPr>
      </p:pic>
      <p:pic>
        <p:nvPicPr>
          <p:cNvPr id="111662" name="Picture 25" descr="http://i.dell.com/images/global/configurator/general/spacer.gif"/>
          <p:cNvPicPr>
            <a:picLocks noChangeAspect="1" noChangeArrowheads="1"/>
          </p:cNvPicPr>
          <p:nvPr/>
        </p:nvPicPr>
        <p:blipFill>
          <a:blip r:embed="rId4"/>
          <a:srcRect/>
          <a:stretch>
            <a:fillRect/>
          </a:stretch>
        </p:blipFill>
        <p:spPr bwMode="auto">
          <a:xfrm>
            <a:off x="676275" y="3238500"/>
            <a:ext cx="9525" cy="47625"/>
          </a:xfrm>
          <a:prstGeom prst="rect">
            <a:avLst/>
          </a:prstGeom>
          <a:noFill/>
          <a:ln w="9525">
            <a:noFill/>
            <a:miter lim="800000"/>
            <a:headEnd/>
            <a:tailEnd/>
          </a:ln>
        </p:spPr>
      </p:pic>
      <p:pic>
        <p:nvPicPr>
          <p:cNvPr id="111663" name="Picture 26" descr="http://i.dell.com/images/global/configurator/general/spacer.gif"/>
          <p:cNvPicPr>
            <a:picLocks noChangeAspect="1" noChangeArrowheads="1"/>
          </p:cNvPicPr>
          <p:nvPr/>
        </p:nvPicPr>
        <p:blipFill>
          <a:blip r:embed="rId4"/>
          <a:srcRect/>
          <a:stretch>
            <a:fillRect/>
          </a:stretch>
        </p:blipFill>
        <p:spPr bwMode="auto">
          <a:xfrm>
            <a:off x="676275" y="3619500"/>
            <a:ext cx="9525" cy="47625"/>
          </a:xfrm>
          <a:prstGeom prst="rect">
            <a:avLst/>
          </a:prstGeom>
          <a:noFill/>
          <a:ln w="9525">
            <a:noFill/>
            <a:miter lim="800000"/>
            <a:headEnd/>
            <a:tailEnd/>
          </a:ln>
        </p:spPr>
      </p:pic>
      <p:pic>
        <p:nvPicPr>
          <p:cNvPr id="111664" name="Picture 27" descr="http://i.dell.com/images/global/configurator/general/spacer.gif"/>
          <p:cNvPicPr>
            <a:picLocks noChangeAspect="1" noChangeArrowheads="1"/>
          </p:cNvPicPr>
          <p:nvPr/>
        </p:nvPicPr>
        <p:blipFill>
          <a:blip r:embed="rId4"/>
          <a:srcRect/>
          <a:stretch>
            <a:fillRect/>
          </a:stretch>
        </p:blipFill>
        <p:spPr bwMode="auto">
          <a:xfrm>
            <a:off x="676275" y="4000500"/>
            <a:ext cx="9525" cy="47625"/>
          </a:xfrm>
          <a:prstGeom prst="rect">
            <a:avLst/>
          </a:prstGeom>
          <a:noFill/>
          <a:ln w="9525">
            <a:noFill/>
            <a:miter lim="800000"/>
            <a:headEnd/>
            <a:tailEnd/>
          </a:ln>
        </p:spPr>
      </p:pic>
      <p:pic>
        <p:nvPicPr>
          <p:cNvPr id="111665" name="Picture 28" descr="http://i.dell.com/images/global/configurator/general/spacer.gif"/>
          <p:cNvPicPr>
            <a:picLocks noChangeAspect="1" noChangeArrowheads="1"/>
          </p:cNvPicPr>
          <p:nvPr/>
        </p:nvPicPr>
        <p:blipFill>
          <a:blip r:embed="rId4"/>
          <a:srcRect/>
          <a:stretch>
            <a:fillRect/>
          </a:stretch>
        </p:blipFill>
        <p:spPr bwMode="auto">
          <a:xfrm>
            <a:off x="676275" y="4381500"/>
            <a:ext cx="9525" cy="47625"/>
          </a:xfrm>
          <a:prstGeom prst="rect">
            <a:avLst/>
          </a:prstGeom>
          <a:noFill/>
          <a:ln w="9525">
            <a:noFill/>
            <a:miter lim="800000"/>
            <a:headEnd/>
            <a:tailEnd/>
          </a:ln>
        </p:spPr>
      </p:pic>
      <p:pic>
        <p:nvPicPr>
          <p:cNvPr id="111666" name="Picture 29" descr="http://i.dell.com/images/global/configurator/general/spacer.gif"/>
          <p:cNvPicPr>
            <a:picLocks noChangeAspect="1" noChangeArrowheads="1"/>
          </p:cNvPicPr>
          <p:nvPr/>
        </p:nvPicPr>
        <p:blipFill>
          <a:blip r:embed="rId4"/>
          <a:srcRect/>
          <a:stretch>
            <a:fillRect/>
          </a:stretch>
        </p:blipFill>
        <p:spPr bwMode="auto">
          <a:xfrm>
            <a:off x="676275" y="4762500"/>
            <a:ext cx="9525" cy="47625"/>
          </a:xfrm>
          <a:prstGeom prst="rect">
            <a:avLst/>
          </a:prstGeom>
          <a:noFill/>
          <a:ln w="9525">
            <a:noFill/>
            <a:miter lim="800000"/>
            <a:headEnd/>
            <a:tailEnd/>
          </a:ln>
        </p:spPr>
      </p:pic>
      <p:sp>
        <p:nvSpPr>
          <p:cNvPr id="111667" name="TextBox 30"/>
          <p:cNvSpPr txBox="1">
            <a:spLocks noChangeArrowheads="1"/>
          </p:cNvSpPr>
          <p:nvPr/>
        </p:nvSpPr>
        <p:spPr bwMode="auto">
          <a:xfrm>
            <a:off x="762000" y="4572000"/>
            <a:ext cx="822325" cy="369888"/>
          </a:xfrm>
          <a:prstGeom prst="rect">
            <a:avLst/>
          </a:prstGeom>
          <a:noFill/>
          <a:ln w="9525">
            <a:noFill/>
            <a:miter lim="800000"/>
            <a:headEnd/>
            <a:tailEnd/>
          </a:ln>
        </p:spPr>
        <p:txBody>
          <a:bodyPr wrap="none">
            <a:spAutoFit/>
          </a:bodyPr>
          <a:lstStyle/>
          <a:p>
            <a:r>
              <a:rPr lang="en-US" sz="1800">
                <a:latin typeface="Calibri" pitchFamily="34" charset="0"/>
              </a:rPr>
              <a:t>$ 4016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9888" y="492125"/>
            <a:ext cx="8231187" cy="388938"/>
          </a:xfrm>
        </p:spPr>
        <p:txBody>
          <a:bodyPr lIns="66807" tIns="33403" rIns="66807" bIns="33403"/>
          <a:lstStyle/>
          <a:p>
            <a:r>
              <a:rPr lang="en-US" sz="1600" smtClean="0"/>
              <a:t>20 year Technology Perspective</a:t>
            </a:r>
          </a:p>
        </p:txBody>
      </p:sp>
      <p:sp>
        <p:nvSpPr>
          <p:cNvPr id="113667" name="TextBox 3"/>
          <p:cNvSpPr txBox="1">
            <a:spLocks noChangeArrowheads="1"/>
          </p:cNvSpPr>
          <p:nvPr/>
        </p:nvSpPr>
        <p:spPr bwMode="auto">
          <a:xfrm>
            <a:off x="457200" y="914400"/>
            <a:ext cx="412750"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CPU</a:t>
            </a:r>
          </a:p>
        </p:txBody>
      </p:sp>
      <p:sp>
        <p:nvSpPr>
          <p:cNvPr id="113668" name="TextBox 4"/>
          <p:cNvSpPr txBox="1">
            <a:spLocks noChangeArrowheads="1"/>
          </p:cNvSpPr>
          <p:nvPr/>
        </p:nvSpPr>
        <p:spPr bwMode="auto">
          <a:xfrm>
            <a:off x="1371600" y="925513"/>
            <a:ext cx="7350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Bus Tech</a:t>
            </a:r>
          </a:p>
        </p:txBody>
      </p:sp>
      <p:sp>
        <p:nvSpPr>
          <p:cNvPr id="113669" name="TextBox 5"/>
          <p:cNvSpPr txBox="1">
            <a:spLocks noChangeArrowheads="1"/>
          </p:cNvSpPr>
          <p:nvPr/>
        </p:nvSpPr>
        <p:spPr bwMode="auto">
          <a:xfrm>
            <a:off x="2444750" y="914400"/>
            <a:ext cx="319088"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OS</a:t>
            </a:r>
          </a:p>
        </p:txBody>
      </p:sp>
      <p:sp>
        <p:nvSpPr>
          <p:cNvPr id="113670" name="TextBox 8"/>
          <p:cNvSpPr txBox="1">
            <a:spLocks noChangeArrowheads="1"/>
          </p:cNvSpPr>
          <p:nvPr/>
        </p:nvSpPr>
        <p:spPr bwMode="auto">
          <a:xfrm>
            <a:off x="2916238" y="914400"/>
            <a:ext cx="649287"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Storage</a:t>
            </a:r>
          </a:p>
        </p:txBody>
      </p:sp>
      <p:sp>
        <p:nvSpPr>
          <p:cNvPr id="113671" name="TextBox 12"/>
          <p:cNvSpPr txBox="1">
            <a:spLocks noChangeArrowheads="1"/>
          </p:cNvSpPr>
          <p:nvPr/>
        </p:nvSpPr>
        <p:spPr bwMode="auto">
          <a:xfrm>
            <a:off x="8001000" y="871538"/>
            <a:ext cx="876300"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SDOs/SSOs</a:t>
            </a:r>
          </a:p>
        </p:txBody>
      </p:sp>
      <p:sp>
        <p:nvSpPr>
          <p:cNvPr id="113672" name="TextBox 19"/>
          <p:cNvSpPr txBox="1">
            <a:spLocks noChangeArrowheads="1"/>
          </p:cNvSpPr>
          <p:nvPr/>
        </p:nvSpPr>
        <p:spPr bwMode="auto">
          <a:xfrm>
            <a:off x="2287588" y="5257800"/>
            <a:ext cx="850900" cy="80010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7</a:t>
            </a:r>
          </a:p>
          <a:p>
            <a:pPr defTabSz="668338"/>
            <a:r>
              <a:rPr lang="en-US" sz="800">
                <a:latin typeface="Calibri" pitchFamily="34" charset="0"/>
              </a:rPr>
              <a:t>OS X</a:t>
            </a:r>
          </a:p>
          <a:p>
            <a:pPr defTabSz="668338"/>
            <a:r>
              <a:rPr lang="en-US" sz="800">
                <a:latin typeface="Calibri" pitchFamily="34" charset="0"/>
              </a:rPr>
              <a:t>Vista </a:t>
            </a:r>
            <a:r>
              <a:rPr lang="en-US" sz="500">
                <a:latin typeface="Calibri" pitchFamily="34" charset="0"/>
              </a:rPr>
              <a:t>-2007</a:t>
            </a:r>
          </a:p>
          <a:p>
            <a:pPr defTabSz="668338"/>
            <a:r>
              <a:rPr lang="en-US" sz="800">
                <a:latin typeface="Calibri" pitchFamily="34" charset="0"/>
              </a:rPr>
              <a:t>Win XP </a:t>
            </a:r>
            <a:r>
              <a:rPr lang="en-US" sz="500">
                <a:latin typeface="Calibri" pitchFamily="34" charset="0"/>
              </a:rPr>
              <a:t>- 2001</a:t>
            </a:r>
          </a:p>
          <a:p>
            <a:pPr defTabSz="668338"/>
            <a:r>
              <a:rPr lang="en-US" sz="800">
                <a:latin typeface="Calibri" pitchFamily="34" charset="0"/>
              </a:rPr>
              <a:t>Windows Me </a:t>
            </a:r>
            <a:r>
              <a:rPr lang="en-US" sz="500">
                <a:latin typeface="Calibri" pitchFamily="34" charset="0"/>
              </a:rPr>
              <a:t>-2000</a:t>
            </a:r>
          </a:p>
          <a:p>
            <a:pPr defTabSz="668338"/>
            <a:r>
              <a:rPr lang="en-US" sz="800">
                <a:latin typeface="Calibri" pitchFamily="34" charset="0"/>
              </a:rPr>
              <a:t>Win 2000 </a:t>
            </a:r>
            <a:r>
              <a:rPr lang="en-US" sz="500">
                <a:latin typeface="Calibri" pitchFamily="34" charset="0"/>
              </a:rPr>
              <a:t>-2000</a:t>
            </a:r>
          </a:p>
        </p:txBody>
      </p:sp>
      <p:sp>
        <p:nvSpPr>
          <p:cNvPr id="113673" name="TextBox 22"/>
          <p:cNvSpPr txBox="1">
            <a:spLocks noChangeArrowheads="1"/>
          </p:cNvSpPr>
          <p:nvPr/>
        </p:nvSpPr>
        <p:spPr bwMode="auto">
          <a:xfrm>
            <a:off x="457200" y="5181600"/>
            <a:ext cx="814388" cy="2651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i7-965, </a:t>
            </a:r>
            <a:r>
              <a:rPr lang="en-US" sz="500">
                <a:latin typeface="Calibri" pitchFamily="34" charset="0"/>
              </a:rPr>
              <a:t>4 core,3.2 GHz</a:t>
            </a:r>
          </a:p>
          <a:p>
            <a:pPr defTabSz="668338"/>
            <a:r>
              <a:rPr lang="en-US" sz="500">
                <a:latin typeface="Calibri" pitchFamily="34" charset="0"/>
              </a:rPr>
              <a:t>, 731MX</a:t>
            </a:r>
          </a:p>
        </p:txBody>
      </p:sp>
      <p:cxnSp>
        <p:nvCxnSpPr>
          <p:cNvPr id="25" name="Straight Connector 24"/>
          <p:cNvCxnSpPr/>
          <p:nvPr/>
        </p:nvCxnSpPr>
        <p:spPr>
          <a:xfrm>
            <a:off x="142875" y="3313113"/>
            <a:ext cx="8915400" cy="0"/>
          </a:xfrm>
          <a:prstGeom prst="line">
            <a:avLst/>
          </a:prstGeom>
        </p:spPr>
        <p:style>
          <a:lnRef idx="1">
            <a:schemeClr val="accent1"/>
          </a:lnRef>
          <a:fillRef idx="0">
            <a:schemeClr val="accent1"/>
          </a:fillRef>
          <a:effectRef idx="0">
            <a:schemeClr val="accent1"/>
          </a:effectRef>
          <a:fontRef idx="minor">
            <a:schemeClr val="tx1"/>
          </a:fontRef>
        </p:style>
      </p:cxnSp>
      <p:sp>
        <p:nvSpPr>
          <p:cNvPr id="113675" name="TextBox 27"/>
          <p:cNvSpPr txBox="1">
            <a:spLocks noChangeArrowheads="1"/>
          </p:cNvSpPr>
          <p:nvPr/>
        </p:nvSpPr>
        <p:spPr bwMode="auto">
          <a:xfrm>
            <a:off x="2952750" y="5573713"/>
            <a:ext cx="635000"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Blu-ray -</a:t>
            </a:r>
            <a:r>
              <a:rPr lang="en-US" sz="600">
                <a:latin typeface="Calibri" pitchFamily="34" charset="0"/>
              </a:rPr>
              <a:t>2006</a:t>
            </a:r>
          </a:p>
        </p:txBody>
      </p:sp>
      <p:sp>
        <p:nvSpPr>
          <p:cNvPr id="113676" name="TextBox 35"/>
          <p:cNvSpPr txBox="1">
            <a:spLocks noChangeArrowheads="1"/>
          </p:cNvSpPr>
          <p:nvPr/>
        </p:nvSpPr>
        <p:spPr bwMode="auto">
          <a:xfrm>
            <a:off x="1371600" y="5083175"/>
            <a:ext cx="846138" cy="311150"/>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SATA 3 spec </a:t>
            </a:r>
            <a:r>
              <a:rPr lang="en-US" sz="500">
                <a:latin typeface="Calibri" pitchFamily="34" charset="0"/>
              </a:rPr>
              <a:t>(2008)</a:t>
            </a:r>
          </a:p>
          <a:p>
            <a:pPr defTabSz="668338"/>
            <a:r>
              <a:rPr lang="en-US" sz="800">
                <a:latin typeface="Calibri" pitchFamily="34" charset="0"/>
              </a:rPr>
              <a:t>USB 3.0 spec </a:t>
            </a:r>
            <a:r>
              <a:rPr lang="en-US" sz="500">
                <a:latin typeface="Calibri" pitchFamily="34" charset="0"/>
              </a:rPr>
              <a:t>(2008)</a:t>
            </a:r>
          </a:p>
        </p:txBody>
      </p:sp>
      <p:sp>
        <p:nvSpPr>
          <p:cNvPr id="113677" name="TextBox 36"/>
          <p:cNvSpPr txBox="1">
            <a:spLocks noChangeArrowheads="1"/>
          </p:cNvSpPr>
          <p:nvPr/>
        </p:nvSpPr>
        <p:spPr bwMode="auto">
          <a:xfrm>
            <a:off x="1371600" y="5681663"/>
            <a:ext cx="738188" cy="509587"/>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Bus </a:t>
            </a:r>
            <a:r>
              <a:rPr lang="en-US" sz="500">
                <a:latin typeface="Calibri" pitchFamily="34" charset="0"/>
              </a:rPr>
              <a:t>(2002)</a:t>
            </a:r>
          </a:p>
          <a:p>
            <a:pPr defTabSz="668338"/>
            <a:r>
              <a:rPr lang="en-US" sz="800">
                <a:latin typeface="Calibri" pitchFamily="34" charset="0"/>
              </a:rPr>
              <a:t>Serial ATA </a:t>
            </a:r>
            <a:r>
              <a:rPr lang="en-US" sz="500">
                <a:latin typeface="Calibri" pitchFamily="34" charset="0"/>
              </a:rPr>
              <a:t>(2002)</a:t>
            </a:r>
          </a:p>
          <a:p>
            <a:pPr defTabSz="668338"/>
            <a:r>
              <a:rPr lang="en-US" sz="800">
                <a:latin typeface="Calibri" pitchFamily="34" charset="0"/>
              </a:rPr>
              <a:t>USB 2.0 spec</a:t>
            </a:r>
          </a:p>
          <a:p>
            <a:pPr defTabSz="668338">
              <a:buFontTx/>
              <a:buChar char="•"/>
            </a:pPr>
            <a:r>
              <a:rPr lang="en-US" sz="500">
                <a:latin typeface="Calibri" pitchFamily="34" charset="0"/>
              </a:rPr>
              <a:t>480 Mbps (2001)</a:t>
            </a:r>
          </a:p>
        </p:txBody>
      </p:sp>
      <p:sp>
        <p:nvSpPr>
          <p:cNvPr id="113678" name="TextBox 37"/>
          <p:cNvSpPr txBox="1">
            <a:spLocks noChangeArrowheads="1"/>
          </p:cNvSpPr>
          <p:nvPr/>
        </p:nvSpPr>
        <p:spPr bwMode="auto">
          <a:xfrm>
            <a:off x="2997200" y="5257800"/>
            <a:ext cx="5207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2TB drive</a:t>
            </a:r>
          </a:p>
        </p:txBody>
      </p:sp>
      <p:sp>
        <p:nvSpPr>
          <p:cNvPr id="113679" name="TextBox 46"/>
          <p:cNvSpPr txBox="1">
            <a:spLocks noChangeArrowheads="1"/>
          </p:cNvSpPr>
          <p:nvPr/>
        </p:nvSpPr>
        <p:spPr bwMode="auto">
          <a:xfrm>
            <a:off x="457200" y="5638800"/>
            <a:ext cx="70167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Pentium 4</a:t>
            </a:r>
            <a:r>
              <a:rPr lang="en-US" sz="500">
                <a:latin typeface="Calibri" pitchFamily="34" charset="0"/>
              </a:rPr>
              <a:t>-2000</a:t>
            </a:r>
          </a:p>
        </p:txBody>
      </p:sp>
      <p:sp>
        <p:nvSpPr>
          <p:cNvPr id="113680" name="TextBox 52"/>
          <p:cNvSpPr txBox="1">
            <a:spLocks noChangeArrowheads="1"/>
          </p:cNvSpPr>
          <p:nvPr/>
        </p:nvSpPr>
        <p:spPr bwMode="auto">
          <a:xfrm rot="-2801461">
            <a:off x="24607" y="5663406"/>
            <a:ext cx="461962" cy="403225"/>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2000-</a:t>
            </a:r>
          </a:p>
          <a:p>
            <a:pPr defTabSz="668338"/>
            <a:r>
              <a:rPr lang="en-US" sz="1100">
                <a:latin typeface="Calibri" pitchFamily="34" charset="0"/>
              </a:rPr>
              <a:t>2009</a:t>
            </a:r>
          </a:p>
        </p:txBody>
      </p:sp>
      <p:sp>
        <p:nvSpPr>
          <p:cNvPr id="113681" name="TextBox 53"/>
          <p:cNvSpPr txBox="1">
            <a:spLocks noChangeArrowheads="1"/>
          </p:cNvSpPr>
          <p:nvPr/>
        </p:nvSpPr>
        <p:spPr bwMode="auto">
          <a:xfrm rot="-2801461">
            <a:off x="-34925" y="4672013"/>
            <a:ext cx="4191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2010</a:t>
            </a:r>
          </a:p>
        </p:txBody>
      </p:sp>
      <p:sp>
        <p:nvSpPr>
          <p:cNvPr id="113682" name="TextBox 54"/>
          <p:cNvSpPr txBox="1">
            <a:spLocks noChangeArrowheads="1"/>
          </p:cNvSpPr>
          <p:nvPr/>
        </p:nvSpPr>
        <p:spPr bwMode="auto">
          <a:xfrm rot="-2801461">
            <a:off x="53182" y="3685381"/>
            <a:ext cx="461962" cy="403225"/>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2011-</a:t>
            </a:r>
          </a:p>
          <a:p>
            <a:pPr defTabSz="668338"/>
            <a:r>
              <a:rPr lang="en-US" sz="1100">
                <a:latin typeface="Calibri" pitchFamily="34" charset="0"/>
              </a:rPr>
              <a:t>2119</a:t>
            </a:r>
          </a:p>
        </p:txBody>
      </p:sp>
      <p:sp>
        <p:nvSpPr>
          <p:cNvPr id="113683" name="TextBox 55"/>
          <p:cNvSpPr txBox="1">
            <a:spLocks noChangeArrowheads="1"/>
          </p:cNvSpPr>
          <p:nvPr/>
        </p:nvSpPr>
        <p:spPr bwMode="auto">
          <a:xfrm rot="-2801461">
            <a:off x="84932" y="2685256"/>
            <a:ext cx="493712" cy="403225"/>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2020 -</a:t>
            </a:r>
          </a:p>
          <a:p>
            <a:pPr defTabSz="668338"/>
            <a:r>
              <a:rPr lang="en-US" sz="1100">
                <a:latin typeface="Calibri" pitchFamily="34" charset="0"/>
              </a:rPr>
              <a:t>2029</a:t>
            </a:r>
          </a:p>
        </p:txBody>
      </p:sp>
      <p:sp>
        <p:nvSpPr>
          <p:cNvPr id="113684" name="TextBox 57"/>
          <p:cNvSpPr txBox="1">
            <a:spLocks noChangeArrowheads="1"/>
          </p:cNvSpPr>
          <p:nvPr/>
        </p:nvSpPr>
        <p:spPr bwMode="auto">
          <a:xfrm rot="-2801461">
            <a:off x="9525" y="1857375"/>
            <a:ext cx="622300" cy="355600"/>
          </a:xfrm>
          <a:prstGeom prst="rect">
            <a:avLst/>
          </a:prstGeom>
          <a:noFill/>
          <a:ln w="9525">
            <a:noFill/>
            <a:miter lim="800000"/>
            <a:headEnd/>
            <a:tailEnd/>
          </a:ln>
        </p:spPr>
        <p:txBody>
          <a:bodyPr wrap="none" lIns="66807" tIns="33403" rIns="66807" bIns="33403">
            <a:spAutoFit/>
          </a:bodyPr>
          <a:lstStyle/>
          <a:p>
            <a:pPr defTabSz="668338"/>
            <a:r>
              <a:rPr lang="en-US" sz="1900">
                <a:latin typeface="Calibri" pitchFamily="34" charset="0"/>
              </a:rPr>
              <a:t>2030</a:t>
            </a:r>
          </a:p>
        </p:txBody>
      </p:sp>
      <p:sp>
        <p:nvSpPr>
          <p:cNvPr id="113685" name="TextBox 58"/>
          <p:cNvSpPr txBox="1">
            <a:spLocks noChangeArrowheads="1"/>
          </p:cNvSpPr>
          <p:nvPr/>
        </p:nvSpPr>
        <p:spPr bwMode="auto">
          <a:xfrm rot="-2801461">
            <a:off x="-53975" y="1203325"/>
            <a:ext cx="508000" cy="234950"/>
          </a:xfrm>
          <a:prstGeom prst="rect">
            <a:avLst/>
          </a:prstGeom>
          <a:noFill/>
          <a:ln w="9525">
            <a:noFill/>
            <a:miter lim="800000"/>
            <a:headEnd/>
            <a:tailEnd/>
          </a:ln>
        </p:spPr>
        <p:txBody>
          <a:bodyPr wrap="none" lIns="66807" tIns="33403" rIns="66807" bIns="33403">
            <a:spAutoFit/>
          </a:bodyPr>
          <a:lstStyle/>
          <a:p>
            <a:pPr defTabSz="668338"/>
            <a:r>
              <a:rPr lang="en-US" sz="1100">
                <a:latin typeface="Calibri" pitchFamily="34" charset="0"/>
              </a:rPr>
              <a:t>Future</a:t>
            </a:r>
          </a:p>
        </p:txBody>
      </p:sp>
      <p:sp>
        <p:nvSpPr>
          <p:cNvPr id="113686" name="TextBox 60"/>
          <p:cNvSpPr txBox="1">
            <a:spLocks noChangeArrowheads="1"/>
          </p:cNvSpPr>
          <p:nvPr/>
        </p:nvSpPr>
        <p:spPr bwMode="auto">
          <a:xfrm>
            <a:off x="531813" y="4602163"/>
            <a:ext cx="868362" cy="2651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i7-980, </a:t>
            </a:r>
            <a:r>
              <a:rPr lang="en-US" sz="500">
                <a:latin typeface="Calibri" pitchFamily="34" charset="0"/>
              </a:rPr>
              <a:t>6core</a:t>
            </a:r>
            <a:r>
              <a:rPr lang="en-US" sz="800">
                <a:latin typeface="Calibri" pitchFamily="34" charset="0"/>
              </a:rPr>
              <a:t> </a:t>
            </a:r>
            <a:r>
              <a:rPr lang="en-US" sz="500">
                <a:latin typeface="Calibri" pitchFamily="34" charset="0"/>
              </a:rPr>
              <a:t>3.33 GHz, </a:t>
            </a:r>
          </a:p>
          <a:p>
            <a:pPr defTabSz="668338"/>
            <a:r>
              <a:rPr lang="en-US" sz="500">
                <a:latin typeface="Calibri" pitchFamily="34" charset="0"/>
              </a:rPr>
              <a:t>    32 nm, 1117MX</a:t>
            </a:r>
          </a:p>
        </p:txBody>
      </p:sp>
      <p:sp>
        <p:nvSpPr>
          <p:cNvPr id="113687" name="TextBox 69"/>
          <p:cNvSpPr txBox="1">
            <a:spLocks noChangeArrowheads="1"/>
          </p:cNvSpPr>
          <p:nvPr/>
        </p:nvSpPr>
        <p:spPr bwMode="auto">
          <a:xfrm>
            <a:off x="2919413" y="5983288"/>
            <a:ext cx="733425" cy="265112"/>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1</a:t>
            </a:r>
            <a:r>
              <a:rPr lang="en-US" sz="800" baseline="30000">
                <a:latin typeface="Calibri" pitchFamily="34" charset="0"/>
              </a:rPr>
              <a:t>st</a:t>
            </a:r>
            <a:r>
              <a:rPr lang="en-US" sz="800">
                <a:latin typeface="Calibri" pitchFamily="34" charset="0"/>
              </a:rPr>
              <a:t> USB Thumb</a:t>
            </a:r>
          </a:p>
          <a:p>
            <a:pPr algn="ctr" defTabSz="668338">
              <a:buFontTx/>
              <a:buChar char="•"/>
            </a:pPr>
            <a:r>
              <a:rPr lang="en-US" sz="500">
                <a:latin typeface="Calibri" pitchFamily="34" charset="0"/>
              </a:rPr>
              <a:t> 8 MB</a:t>
            </a:r>
          </a:p>
        </p:txBody>
      </p:sp>
      <p:sp>
        <p:nvSpPr>
          <p:cNvPr id="113688" name="TextBox 70"/>
          <p:cNvSpPr txBox="1">
            <a:spLocks noChangeArrowheads="1"/>
          </p:cNvSpPr>
          <p:nvPr/>
        </p:nvSpPr>
        <p:spPr bwMode="auto">
          <a:xfrm>
            <a:off x="2935288" y="4373563"/>
            <a:ext cx="850900" cy="433387"/>
          </a:xfrm>
          <a:prstGeom prst="rect">
            <a:avLst/>
          </a:prstGeom>
          <a:noFill/>
          <a:ln w="9525">
            <a:noFill/>
            <a:miter lim="800000"/>
            <a:headEnd/>
            <a:tailEnd/>
          </a:ln>
        </p:spPr>
        <p:txBody>
          <a:bodyPr wrap="none" lIns="66807" tIns="33403" rIns="66807" bIns="33403">
            <a:spAutoFit/>
          </a:bodyPr>
          <a:lstStyle/>
          <a:p>
            <a:pPr algn="ctr" defTabSz="668338"/>
            <a:r>
              <a:rPr lang="en-US" sz="800">
                <a:latin typeface="Calibri" pitchFamily="34" charset="0"/>
              </a:rPr>
              <a:t>USB Flash 256 GB</a:t>
            </a:r>
          </a:p>
          <a:p>
            <a:pPr algn="ctr" defTabSz="668338"/>
            <a:r>
              <a:rPr lang="en-US" sz="800">
                <a:latin typeface="Calibri" pitchFamily="34" charset="0"/>
              </a:rPr>
              <a:t>2TB drive</a:t>
            </a:r>
          </a:p>
          <a:p>
            <a:pPr algn="ctr" defTabSz="668338"/>
            <a:r>
              <a:rPr lang="en-US" sz="800">
                <a:latin typeface="Calibri" pitchFamily="34" charset="0"/>
              </a:rPr>
              <a:t>1TB - $69.99</a:t>
            </a:r>
          </a:p>
        </p:txBody>
      </p:sp>
      <p:sp>
        <p:nvSpPr>
          <p:cNvPr id="113689" name="TextBox 32"/>
          <p:cNvSpPr txBox="1">
            <a:spLocks noChangeArrowheads="1"/>
          </p:cNvSpPr>
          <p:nvPr/>
        </p:nvSpPr>
        <p:spPr bwMode="auto">
          <a:xfrm>
            <a:off x="8193088" y="5681663"/>
            <a:ext cx="950912" cy="188912"/>
          </a:xfrm>
          <a:prstGeom prst="rect">
            <a:avLst/>
          </a:prstGeom>
          <a:noFill/>
          <a:ln w="9525">
            <a:noFill/>
            <a:miter lim="800000"/>
            <a:headEnd/>
            <a:tailEnd/>
          </a:ln>
        </p:spPr>
        <p:txBody>
          <a:bodyPr wrap="none" lIns="66807" tIns="33403" rIns="66807" bIns="33403">
            <a:spAutoFit/>
          </a:bodyPr>
          <a:lstStyle/>
          <a:p>
            <a:pPr algn="r" defTabSz="668338"/>
            <a:r>
              <a:rPr lang="en-US" sz="800">
                <a:latin typeface="Calibri" pitchFamily="34" charset="0"/>
              </a:rPr>
              <a:t>802.20 formed  </a:t>
            </a:r>
            <a:r>
              <a:rPr lang="en-US" sz="500">
                <a:latin typeface="Calibri" pitchFamily="34" charset="0"/>
              </a:rPr>
              <a:t>(2002)</a:t>
            </a:r>
          </a:p>
        </p:txBody>
      </p:sp>
      <p:sp>
        <p:nvSpPr>
          <p:cNvPr id="113690" name="TextBox 32"/>
          <p:cNvSpPr txBox="1">
            <a:spLocks noChangeArrowheads="1"/>
          </p:cNvSpPr>
          <p:nvPr/>
        </p:nvSpPr>
        <p:spPr bwMode="auto">
          <a:xfrm>
            <a:off x="8159750" y="5900738"/>
            <a:ext cx="984250" cy="188912"/>
          </a:xfrm>
          <a:prstGeom prst="rect">
            <a:avLst/>
          </a:prstGeom>
          <a:noFill/>
          <a:ln w="9525">
            <a:noFill/>
            <a:miter lim="800000"/>
            <a:headEnd/>
            <a:tailEnd/>
          </a:ln>
        </p:spPr>
        <p:txBody>
          <a:bodyPr wrap="none" lIns="66807" tIns="33403" rIns="66807" bIns="33403">
            <a:spAutoFit/>
          </a:bodyPr>
          <a:lstStyle/>
          <a:p>
            <a:pPr algn="r" defTabSz="668338"/>
            <a:r>
              <a:rPr lang="en-US" sz="800">
                <a:latin typeface="Calibri" pitchFamily="34" charset="0"/>
              </a:rPr>
              <a:t>WiMAX formed  </a:t>
            </a:r>
            <a:r>
              <a:rPr lang="en-US" sz="500">
                <a:latin typeface="Calibri" pitchFamily="34" charset="0"/>
              </a:rPr>
              <a:t>(2001)</a:t>
            </a:r>
          </a:p>
        </p:txBody>
      </p:sp>
      <p:sp>
        <p:nvSpPr>
          <p:cNvPr id="113691" name="TextBox 19"/>
          <p:cNvSpPr txBox="1">
            <a:spLocks noChangeArrowheads="1"/>
          </p:cNvSpPr>
          <p:nvPr/>
        </p:nvSpPr>
        <p:spPr bwMode="auto">
          <a:xfrm>
            <a:off x="2362200" y="4732338"/>
            <a:ext cx="595313"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Windows 7</a:t>
            </a:r>
          </a:p>
        </p:txBody>
      </p:sp>
      <p:sp>
        <p:nvSpPr>
          <p:cNvPr id="113692" name="TextBox 68"/>
          <p:cNvSpPr txBox="1">
            <a:spLocks noChangeArrowheads="1"/>
          </p:cNvSpPr>
          <p:nvPr/>
        </p:nvSpPr>
        <p:spPr bwMode="auto">
          <a:xfrm>
            <a:off x="1371600" y="5464175"/>
            <a:ext cx="7874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PCI Express </a:t>
            </a:r>
            <a:r>
              <a:rPr lang="en-US" sz="500">
                <a:latin typeface="Calibri" pitchFamily="34" charset="0"/>
              </a:rPr>
              <a:t>(2007)</a:t>
            </a:r>
          </a:p>
        </p:txBody>
      </p:sp>
      <p:sp>
        <p:nvSpPr>
          <p:cNvPr id="113693" name="TextBox 6"/>
          <p:cNvSpPr txBox="1">
            <a:spLocks noChangeArrowheads="1"/>
          </p:cNvSpPr>
          <p:nvPr/>
        </p:nvSpPr>
        <p:spPr bwMode="auto">
          <a:xfrm>
            <a:off x="5192713" y="914400"/>
            <a:ext cx="404812"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LAN</a:t>
            </a:r>
          </a:p>
        </p:txBody>
      </p:sp>
      <p:sp>
        <p:nvSpPr>
          <p:cNvPr id="113694" name="TextBox 7"/>
          <p:cNvSpPr txBox="1">
            <a:spLocks noChangeArrowheads="1"/>
          </p:cNvSpPr>
          <p:nvPr/>
        </p:nvSpPr>
        <p:spPr bwMode="auto">
          <a:xfrm>
            <a:off x="5794375" y="914400"/>
            <a:ext cx="608013"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Mobile</a:t>
            </a:r>
          </a:p>
        </p:txBody>
      </p:sp>
      <p:sp>
        <p:nvSpPr>
          <p:cNvPr id="113695" name="TextBox 15"/>
          <p:cNvSpPr txBox="1">
            <a:spLocks noChangeArrowheads="1"/>
          </p:cNvSpPr>
          <p:nvPr/>
        </p:nvSpPr>
        <p:spPr bwMode="auto">
          <a:xfrm>
            <a:off x="5867400" y="5419725"/>
            <a:ext cx="763588" cy="433388"/>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TD-SCDMA</a:t>
            </a:r>
          </a:p>
          <a:p>
            <a:pPr defTabSz="668338"/>
            <a:r>
              <a:rPr lang="en-US" sz="800">
                <a:latin typeface="Calibri" pitchFamily="34" charset="0"/>
              </a:rPr>
              <a:t>WiMAX</a:t>
            </a:r>
          </a:p>
          <a:p>
            <a:pPr defTabSz="668338"/>
            <a:r>
              <a:rPr lang="en-US" sz="800">
                <a:latin typeface="Calibri" pitchFamily="34" charset="0"/>
              </a:rPr>
              <a:t>GSM Edge </a:t>
            </a:r>
            <a:r>
              <a:rPr lang="en-US" sz="500">
                <a:latin typeface="Calibri" pitchFamily="34" charset="0"/>
              </a:rPr>
              <a:t>(2003)</a:t>
            </a:r>
            <a:r>
              <a:rPr lang="en-US" sz="800">
                <a:latin typeface="Calibri" pitchFamily="34" charset="0"/>
              </a:rPr>
              <a:t> </a:t>
            </a:r>
          </a:p>
        </p:txBody>
      </p:sp>
      <p:sp>
        <p:nvSpPr>
          <p:cNvPr id="113696" name="TextBox 44"/>
          <p:cNvSpPr txBox="1">
            <a:spLocks noChangeArrowheads="1"/>
          </p:cNvSpPr>
          <p:nvPr/>
        </p:nvSpPr>
        <p:spPr bwMode="auto">
          <a:xfrm>
            <a:off x="5634038" y="6019800"/>
            <a:ext cx="981075" cy="295275"/>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1B WW mobile subs</a:t>
            </a:r>
          </a:p>
          <a:p>
            <a:pPr defTabSz="668338"/>
            <a:r>
              <a:rPr lang="en-US" sz="800">
                <a:latin typeface="Calibri" pitchFamily="34" charset="0"/>
              </a:rPr>
              <a:t>1st Bluetooth phone</a:t>
            </a:r>
          </a:p>
        </p:txBody>
      </p:sp>
      <p:sp>
        <p:nvSpPr>
          <p:cNvPr id="113697" name="TextBox 62"/>
          <p:cNvSpPr txBox="1">
            <a:spLocks noChangeArrowheads="1"/>
          </p:cNvSpPr>
          <p:nvPr/>
        </p:nvSpPr>
        <p:spPr bwMode="auto">
          <a:xfrm>
            <a:off x="5943600" y="4695825"/>
            <a:ext cx="274638"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LTE</a:t>
            </a:r>
          </a:p>
        </p:txBody>
      </p:sp>
      <p:sp>
        <p:nvSpPr>
          <p:cNvPr id="113698" name="TextBox 65"/>
          <p:cNvSpPr txBox="1">
            <a:spLocks noChangeArrowheads="1"/>
          </p:cNvSpPr>
          <p:nvPr/>
        </p:nvSpPr>
        <p:spPr bwMode="auto">
          <a:xfrm>
            <a:off x="5707063" y="5181600"/>
            <a:ext cx="858837" cy="173038"/>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4B WW mobile subs</a:t>
            </a:r>
          </a:p>
        </p:txBody>
      </p:sp>
      <p:sp>
        <p:nvSpPr>
          <p:cNvPr id="113699" name="TextBox 66"/>
          <p:cNvSpPr txBox="1">
            <a:spLocks noChangeArrowheads="1"/>
          </p:cNvSpPr>
          <p:nvPr/>
        </p:nvSpPr>
        <p:spPr bwMode="auto">
          <a:xfrm>
            <a:off x="5781675" y="4525963"/>
            <a:ext cx="858838" cy="173037"/>
          </a:xfrm>
          <a:prstGeom prst="rect">
            <a:avLst/>
          </a:prstGeom>
          <a:noFill/>
          <a:ln w="9525">
            <a:noFill/>
            <a:miter lim="800000"/>
            <a:headEnd/>
            <a:tailEnd/>
          </a:ln>
        </p:spPr>
        <p:txBody>
          <a:bodyPr wrap="none" lIns="66807" tIns="33403" rIns="66807" bIns="33403">
            <a:spAutoFit/>
          </a:bodyPr>
          <a:lstStyle/>
          <a:p>
            <a:pPr defTabSz="668338"/>
            <a:r>
              <a:rPr lang="en-US" sz="700">
                <a:latin typeface="Calibri" pitchFamily="34" charset="0"/>
              </a:rPr>
              <a:t>5B WW mobile subs</a:t>
            </a:r>
          </a:p>
        </p:txBody>
      </p:sp>
      <p:sp>
        <p:nvSpPr>
          <p:cNvPr id="113700" name="TextBox 6"/>
          <p:cNvSpPr txBox="1">
            <a:spLocks noChangeArrowheads="1"/>
          </p:cNvSpPr>
          <p:nvPr/>
        </p:nvSpPr>
        <p:spPr bwMode="auto">
          <a:xfrm>
            <a:off x="3933825" y="898525"/>
            <a:ext cx="682625" cy="265113"/>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Internet</a:t>
            </a:r>
          </a:p>
        </p:txBody>
      </p:sp>
      <p:sp>
        <p:nvSpPr>
          <p:cNvPr id="113701" name="TextBox 7"/>
          <p:cNvSpPr txBox="1">
            <a:spLocks noChangeArrowheads="1"/>
          </p:cNvSpPr>
          <p:nvPr/>
        </p:nvSpPr>
        <p:spPr bwMode="auto">
          <a:xfrm>
            <a:off x="6883400" y="925513"/>
            <a:ext cx="709613" cy="265112"/>
          </a:xfrm>
          <a:prstGeom prst="rect">
            <a:avLst/>
          </a:prstGeom>
          <a:noFill/>
          <a:ln w="9525">
            <a:noFill/>
            <a:miter lim="800000"/>
            <a:headEnd/>
            <a:tailEnd/>
          </a:ln>
        </p:spPr>
        <p:txBody>
          <a:bodyPr wrap="none" lIns="66807" tIns="33403" rIns="66807" bIns="33403">
            <a:spAutoFit/>
          </a:bodyPr>
          <a:lstStyle/>
          <a:p>
            <a:pPr defTabSz="668338"/>
            <a:r>
              <a:rPr lang="en-US" sz="1300">
                <a:latin typeface="Calibri" pitchFamily="34" charset="0"/>
              </a:rPr>
              <a:t>Wireless</a:t>
            </a:r>
          </a:p>
        </p:txBody>
      </p:sp>
      <p:sp>
        <p:nvSpPr>
          <p:cNvPr id="113702" name="TextBox 15"/>
          <p:cNvSpPr txBox="1">
            <a:spLocks noChangeArrowheads="1"/>
          </p:cNvSpPr>
          <p:nvPr/>
        </p:nvSpPr>
        <p:spPr bwMode="auto">
          <a:xfrm>
            <a:off x="6956425" y="5432425"/>
            <a:ext cx="65405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802.11n </a:t>
            </a:r>
            <a:r>
              <a:rPr lang="en-US" sz="500">
                <a:latin typeface="Calibri" pitchFamily="34" charset="0"/>
              </a:rPr>
              <a:t>(2009)</a:t>
            </a:r>
          </a:p>
        </p:txBody>
      </p:sp>
      <p:sp>
        <p:nvSpPr>
          <p:cNvPr id="113703" name="TextBox 65"/>
          <p:cNvSpPr txBox="1">
            <a:spLocks noChangeArrowheads="1"/>
          </p:cNvSpPr>
          <p:nvPr/>
        </p:nvSpPr>
        <p:spPr bwMode="auto">
          <a:xfrm>
            <a:off x="6796088" y="5192713"/>
            <a:ext cx="881062"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Bluetooth 3.0</a:t>
            </a:r>
            <a:r>
              <a:rPr lang="en-US" sz="700">
                <a:latin typeface="Calibri" pitchFamily="34" charset="0"/>
              </a:rPr>
              <a:t> </a:t>
            </a:r>
            <a:r>
              <a:rPr lang="en-US" sz="500">
                <a:latin typeface="Calibri" pitchFamily="34" charset="0"/>
              </a:rPr>
              <a:t>(2009)</a:t>
            </a:r>
          </a:p>
        </p:txBody>
      </p:sp>
      <p:sp>
        <p:nvSpPr>
          <p:cNvPr id="113704" name="TextBox 15"/>
          <p:cNvSpPr txBox="1">
            <a:spLocks noChangeArrowheads="1"/>
          </p:cNvSpPr>
          <p:nvPr/>
        </p:nvSpPr>
        <p:spPr bwMode="auto">
          <a:xfrm>
            <a:off x="6904038" y="5845175"/>
            <a:ext cx="676275"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802.15.4 </a:t>
            </a:r>
            <a:r>
              <a:rPr lang="en-US" sz="500">
                <a:latin typeface="Calibri" pitchFamily="34" charset="0"/>
              </a:rPr>
              <a:t>(2003)</a:t>
            </a:r>
          </a:p>
        </p:txBody>
      </p:sp>
      <p:sp>
        <p:nvSpPr>
          <p:cNvPr id="113705" name="TextBox 65"/>
          <p:cNvSpPr txBox="1">
            <a:spLocks noChangeArrowheads="1"/>
          </p:cNvSpPr>
          <p:nvPr/>
        </p:nvSpPr>
        <p:spPr bwMode="auto">
          <a:xfrm>
            <a:off x="6811963" y="5681663"/>
            <a:ext cx="881062"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Bluetooth 2.0</a:t>
            </a:r>
            <a:r>
              <a:rPr lang="en-US" sz="700">
                <a:latin typeface="Calibri" pitchFamily="34" charset="0"/>
              </a:rPr>
              <a:t> </a:t>
            </a:r>
            <a:r>
              <a:rPr lang="en-US" sz="500">
                <a:latin typeface="Calibri" pitchFamily="34" charset="0"/>
              </a:rPr>
              <a:t>(2004)</a:t>
            </a:r>
          </a:p>
        </p:txBody>
      </p:sp>
      <p:sp>
        <p:nvSpPr>
          <p:cNvPr id="113706" name="TextBox 65"/>
          <p:cNvSpPr txBox="1">
            <a:spLocks noChangeArrowheads="1"/>
          </p:cNvSpPr>
          <p:nvPr/>
        </p:nvSpPr>
        <p:spPr bwMode="auto">
          <a:xfrm>
            <a:off x="6767513" y="6172200"/>
            <a:ext cx="1141412"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a:t>
            </a:r>
            <a:r>
              <a:rPr lang="en-US" sz="800" baseline="30000">
                <a:latin typeface="Calibri" pitchFamily="34" charset="0"/>
              </a:rPr>
              <a:t>st</a:t>
            </a:r>
            <a:r>
              <a:rPr lang="en-US" sz="800">
                <a:latin typeface="Calibri" pitchFamily="34" charset="0"/>
              </a:rPr>
              <a:t> Bluetooth device</a:t>
            </a:r>
            <a:r>
              <a:rPr lang="en-US" sz="700">
                <a:latin typeface="Calibri" pitchFamily="34" charset="0"/>
              </a:rPr>
              <a:t> </a:t>
            </a:r>
            <a:r>
              <a:rPr lang="en-US" sz="500">
                <a:latin typeface="Calibri" pitchFamily="34" charset="0"/>
              </a:rPr>
              <a:t>(2000)</a:t>
            </a:r>
          </a:p>
        </p:txBody>
      </p:sp>
      <p:sp>
        <p:nvSpPr>
          <p:cNvPr id="113707" name="TextBox 31"/>
          <p:cNvSpPr txBox="1">
            <a:spLocks noChangeArrowheads="1"/>
          </p:cNvSpPr>
          <p:nvPr/>
        </p:nvSpPr>
        <p:spPr bwMode="auto">
          <a:xfrm>
            <a:off x="2954338" y="4859338"/>
            <a:ext cx="728662"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80GB – $35.99</a:t>
            </a:r>
          </a:p>
        </p:txBody>
      </p:sp>
      <p:sp>
        <p:nvSpPr>
          <p:cNvPr id="113708" name="TextBox 18"/>
          <p:cNvSpPr txBox="1">
            <a:spLocks noChangeArrowheads="1"/>
          </p:cNvSpPr>
          <p:nvPr/>
        </p:nvSpPr>
        <p:spPr bwMode="auto">
          <a:xfrm>
            <a:off x="4664075" y="5246688"/>
            <a:ext cx="99218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10GBaseT (.3an) </a:t>
            </a:r>
            <a:r>
              <a:rPr lang="en-US" sz="500">
                <a:latin typeface="Calibri" pitchFamily="34" charset="0"/>
              </a:rPr>
              <a:t>(2006)</a:t>
            </a:r>
          </a:p>
        </p:txBody>
      </p:sp>
      <p:cxnSp>
        <p:nvCxnSpPr>
          <p:cNvPr id="3" name="Straight Connector 24"/>
          <p:cNvCxnSpPr/>
          <p:nvPr/>
        </p:nvCxnSpPr>
        <p:spPr>
          <a:xfrm>
            <a:off x="228600" y="22860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24"/>
          <p:cNvCxnSpPr/>
          <p:nvPr/>
        </p:nvCxnSpPr>
        <p:spPr>
          <a:xfrm>
            <a:off x="228600" y="4398963"/>
            <a:ext cx="8686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3711" name="TextBox 50"/>
          <p:cNvSpPr txBox="1">
            <a:spLocks noChangeArrowheads="1"/>
          </p:cNvSpPr>
          <p:nvPr/>
        </p:nvSpPr>
        <p:spPr bwMode="auto">
          <a:xfrm>
            <a:off x="1357313" y="6296025"/>
            <a:ext cx="896937"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1394a </a:t>
            </a:r>
            <a:r>
              <a:rPr lang="en-US" sz="500">
                <a:latin typeface="Calibri" pitchFamily="34" charset="0"/>
              </a:rPr>
              <a:t>(400)- 2000</a:t>
            </a:r>
          </a:p>
        </p:txBody>
      </p:sp>
      <p:sp>
        <p:nvSpPr>
          <p:cNvPr id="113712" name="TextBox 50"/>
          <p:cNvSpPr txBox="1">
            <a:spLocks noChangeArrowheads="1"/>
          </p:cNvSpPr>
          <p:nvPr/>
        </p:nvSpPr>
        <p:spPr bwMode="auto">
          <a:xfrm>
            <a:off x="1357313" y="6172200"/>
            <a:ext cx="901700" cy="188913"/>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1394b </a:t>
            </a:r>
            <a:r>
              <a:rPr lang="en-US" sz="500">
                <a:latin typeface="Calibri" pitchFamily="34" charset="0"/>
              </a:rPr>
              <a:t>(800)- 2002</a:t>
            </a:r>
          </a:p>
        </p:txBody>
      </p:sp>
      <p:sp>
        <p:nvSpPr>
          <p:cNvPr id="113713" name="TextBox 50"/>
          <p:cNvSpPr txBox="1">
            <a:spLocks noChangeArrowheads="1"/>
          </p:cNvSpPr>
          <p:nvPr/>
        </p:nvSpPr>
        <p:spPr bwMode="auto">
          <a:xfrm>
            <a:off x="1365250" y="5300663"/>
            <a:ext cx="1100138" cy="188912"/>
          </a:xfrm>
          <a:prstGeom prst="rect">
            <a:avLst/>
          </a:prstGeom>
          <a:noFill/>
          <a:ln w="9525">
            <a:noFill/>
            <a:miter lim="800000"/>
            <a:headEnd/>
            <a:tailEnd/>
          </a:ln>
        </p:spPr>
        <p:txBody>
          <a:bodyPr wrap="none" lIns="66807" tIns="33403" rIns="66807" bIns="33403">
            <a:spAutoFit/>
          </a:bodyPr>
          <a:lstStyle/>
          <a:p>
            <a:pPr defTabSz="668338"/>
            <a:r>
              <a:rPr lang="en-US" sz="800">
                <a:latin typeface="Calibri" pitchFamily="34" charset="0"/>
              </a:rPr>
              <a:t>IEEE 1394-2008 </a:t>
            </a:r>
            <a:r>
              <a:rPr lang="en-US" sz="500">
                <a:latin typeface="Calibri" pitchFamily="34" charset="0"/>
              </a:rPr>
              <a:t>(1600-3200)</a:t>
            </a:r>
          </a:p>
        </p:txBody>
      </p:sp>
      <p:cxnSp>
        <p:nvCxnSpPr>
          <p:cNvPr id="5" name="Straight Connector 24"/>
          <p:cNvCxnSpPr/>
          <p:nvPr/>
        </p:nvCxnSpPr>
        <p:spPr>
          <a:xfrm>
            <a:off x="457200" y="1524000"/>
            <a:ext cx="861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24"/>
          <p:cNvCxnSpPr/>
          <p:nvPr/>
        </p:nvCxnSpPr>
        <p:spPr>
          <a:xfrm>
            <a:off x="304800" y="5037138"/>
            <a:ext cx="8686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3716" name="Text Box 52"/>
          <p:cNvSpPr txBox="1">
            <a:spLocks noChangeArrowheads="1"/>
          </p:cNvSpPr>
          <p:nvPr/>
        </p:nvSpPr>
        <p:spPr bwMode="auto">
          <a:xfrm>
            <a:off x="1566863" y="1679575"/>
            <a:ext cx="336550" cy="457200"/>
          </a:xfrm>
          <a:prstGeom prst="rect">
            <a:avLst/>
          </a:prstGeom>
          <a:noFill/>
          <a:ln w="12700">
            <a:noFill/>
            <a:miter lim="800000"/>
            <a:headEnd type="none" w="sm" len="sm"/>
            <a:tailEnd type="none" w="sm" len="sm"/>
          </a:ln>
          <a:effectLst/>
        </p:spPr>
        <p:txBody>
          <a:bodyPr wrap="none">
            <a:spAutoFit/>
          </a:bodyPr>
          <a:lstStyle/>
          <a:p>
            <a:pPr algn="ctr" eaLnBrk="0" hangingPunct="0"/>
            <a:r>
              <a:rPr lang="en-US" sz="2400" b="1"/>
              <a:t>?</a:t>
            </a:r>
          </a:p>
        </p:txBody>
      </p:sp>
      <p:sp>
        <p:nvSpPr>
          <p:cNvPr id="113717" name="Text Box 53"/>
          <p:cNvSpPr txBox="1">
            <a:spLocks noChangeArrowheads="1"/>
          </p:cNvSpPr>
          <p:nvPr/>
        </p:nvSpPr>
        <p:spPr bwMode="auto">
          <a:xfrm>
            <a:off x="2460625" y="1685925"/>
            <a:ext cx="336550" cy="457200"/>
          </a:xfrm>
          <a:prstGeom prst="rect">
            <a:avLst/>
          </a:prstGeom>
          <a:noFill/>
          <a:ln w="12700">
            <a:noFill/>
            <a:miter lim="800000"/>
            <a:headEnd type="none" w="sm" len="sm"/>
            <a:tailEnd type="none" w="sm" len="sm"/>
          </a:ln>
          <a:effectLst/>
        </p:spPr>
        <p:txBody>
          <a:bodyPr wrap="none">
            <a:spAutoFit/>
          </a:bodyPr>
          <a:lstStyle/>
          <a:p>
            <a:pPr algn="ctr" eaLnBrk="0" hangingPunct="0"/>
            <a:r>
              <a:rPr lang="en-US" sz="2400" b="1"/>
              <a:t>?</a:t>
            </a:r>
          </a:p>
        </p:txBody>
      </p:sp>
      <p:sp>
        <p:nvSpPr>
          <p:cNvPr id="113718" name="Text Box 54"/>
          <p:cNvSpPr txBox="1">
            <a:spLocks noChangeArrowheads="1"/>
          </p:cNvSpPr>
          <p:nvPr/>
        </p:nvSpPr>
        <p:spPr bwMode="auto">
          <a:xfrm>
            <a:off x="3354388" y="1692275"/>
            <a:ext cx="336550" cy="457200"/>
          </a:xfrm>
          <a:prstGeom prst="rect">
            <a:avLst/>
          </a:prstGeom>
          <a:noFill/>
          <a:ln w="12700">
            <a:noFill/>
            <a:miter lim="800000"/>
            <a:headEnd type="none" w="sm" len="sm"/>
            <a:tailEnd type="none" w="sm" len="sm"/>
          </a:ln>
          <a:effectLst/>
        </p:spPr>
        <p:txBody>
          <a:bodyPr wrap="none">
            <a:spAutoFit/>
          </a:bodyPr>
          <a:lstStyle/>
          <a:p>
            <a:pPr algn="ctr" eaLnBrk="0" hangingPunct="0"/>
            <a:r>
              <a:rPr lang="en-US" sz="2400" b="1"/>
              <a:t>?</a:t>
            </a:r>
          </a:p>
        </p:txBody>
      </p:sp>
      <p:sp>
        <p:nvSpPr>
          <p:cNvPr id="113719" name="Text Box 55"/>
          <p:cNvSpPr txBox="1">
            <a:spLocks noChangeArrowheads="1"/>
          </p:cNvSpPr>
          <p:nvPr/>
        </p:nvSpPr>
        <p:spPr bwMode="auto">
          <a:xfrm>
            <a:off x="4248150" y="1698625"/>
            <a:ext cx="336550" cy="457200"/>
          </a:xfrm>
          <a:prstGeom prst="rect">
            <a:avLst/>
          </a:prstGeom>
          <a:noFill/>
          <a:ln w="12700">
            <a:noFill/>
            <a:miter lim="800000"/>
            <a:headEnd type="none" w="sm" len="sm"/>
            <a:tailEnd type="none" w="sm" len="sm"/>
          </a:ln>
          <a:effectLst/>
        </p:spPr>
        <p:txBody>
          <a:bodyPr wrap="none">
            <a:spAutoFit/>
          </a:bodyPr>
          <a:lstStyle/>
          <a:p>
            <a:pPr algn="ctr" eaLnBrk="0" hangingPunct="0"/>
            <a:r>
              <a:rPr lang="en-US" sz="2400" b="1"/>
              <a:t>?</a:t>
            </a:r>
          </a:p>
        </p:txBody>
      </p:sp>
      <p:sp>
        <p:nvSpPr>
          <p:cNvPr id="113720" name="Text Box 56"/>
          <p:cNvSpPr txBox="1">
            <a:spLocks noChangeArrowheads="1"/>
          </p:cNvSpPr>
          <p:nvPr/>
        </p:nvSpPr>
        <p:spPr bwMode="auto">
          <a:xfrm>
            <a:off x="5141913" y="1704975"/>
            <a:ext cx="336550" cy="457200"/>
          </a:xfrm>
          <a:prstGeom prst="rect">
            <a:avLst/>
          </a:prstGeom>
          <a:noFill/>
          <a:ln w="12700">
            <a:noFill/>
            <a:miter lim="800000"/>
            <a:headEnd type="none" w="sm" len="sm"/>
            <a:tailEnd type="none" w="sm" len="sm"/>
          </a:ln>
          <a:effectLst/>
        </p:spPr>
        <p:txBody>
          <a:bodyPr wrap="none">
            <a:spAutoFit/>
          </a:bodyPr>
          <a:lstStyle/>
          <a:p>
            <a:pPr algn="ctr" eaLnBrk="0" hangingPunct="0"/>
            <a:r>
              <a:rPr lang="en-US" sz="2400" b="1"/>
              <a:t>?</a:t>
            </a:r>
          </a:p>
        </p:txBody>
      </p:sp>
      <p:sp>
        <p:nvSpPr>
          <p:cNvPr id="113721" name="Text Box 57"/>
          <p:cNvSpPr txBox="1">
            <a:spLocks noChangeArrowheads="1"/>
          </p:cNvSpPr>
          <p:nvPr/>
        </p:nvSpPr>
        <p:spPr bwMode="auto">
          <a:xfrm>
            <a:off x="6035675" y="1711325"/>
            <a:ext cx="336550" cy="457200"/>
          </a:xfrm>
          <a:prstGeom prst="rect">
            <a:avLst/>
          </a:prstGeom>
          <a:noFill/>
          <a:ln w="12700">
            <a:noFill/>
            <a:miter lim="800000"/>
            <a:headEnd type="none" w="sm" len="sm"/>
            <a:tailEnd type="none" w="sm" len="sm"/>
          </a:ln>
          <a:effectLst/>
        </p:spPr>
        <p:txBody>
          <a:bodyPr wrap="none">
            <a:spAutoFit/>
          </a:bodyPr>
          <a:lstStyle/>
          <a:p>
            <a:pPr algn="ctr" eaLnBrk="0" hangingPunct="0"/>
            <a:r>
              <a:rPr lang="en-US" sz="2400" b="1"/>
              <a:t>?</a:t>
            </a:r>
          </a:p>
        </p:txBody>
      </p:sp>
      <p:sp>
        <p:nvSpPr>
          <p:cNvPr id="113722" name="Text Box 58"/>
          <p:cNvSpPr txBox="1">
            <a:spLocks noChangeArrowheads="1"/>
          </p:cNvSpPr>
          <p:nvPr/>
        </p:nvSpPr>
        <p:spPr bwMode="auto">
          <a:xfrm>
            <a:off x="6929438" y="1717675"/>
            <a:ext cx="336550" cy="457200"/>
          </a:xfrm>
          <a:prstGeom prst="rect">
            <a:avLst/>
          </a:prstGeom>
          <a:noFill/>
          <a:ln w="12700">
            <a:noFill/>
            <a:miter lim="800000"/>
            <a:headEnd type="none" w="sm" len="sm"/>
            <a:tailEnd type="none" w="sm" len="sm"/>
          </a:ln>
          <a:effectLst/>
        </p:spPr>
        <p:txBody>
          <a:bodyPr wrap="none">
            <a:spAutoFit/>
          </a:bodyPr>
          <a:lstStyle/>
          <a:p>
            <a:pPr algn="ctr" eaLnBrk="0" hangingPunct="0"/>
            <a:r>
              <a:rPr lang="en-US" sz="2400" b="1"/>
              <a:t>?</a:t>
            </a:r>
          </a:p>
        </p:txBody>
      </p:sp>
      <p:sp>
        <p:nvSpPr>
          <p:cNvPr id="113723" name="Text Box 59"/>
          <p:cNvSpPr txBox="1">
            <a:spLocks noChangeArrowheads="1"/>
          </p:cNvSpPr>
          <p:nvPr/>
        </p:nvSpPr>
        <p:spPr bwMode="auto">
          <a:xfrm>
            <a:off x="7823200" y="1724025"/>
            <a:ext cx="336550" cy="457200"/>
          </a:xfrm>
          <a:prstGeom prst="rect">
            <a:avLst/>
          </a:prstGeom>
          <a:noFill/>
          <a:ln w="12700">
            <a:noFill/>
            <a:miter lim="800000"/>
            <a:headEnd type="none" w="sm" len="sm"/>
            <a:tailEnd type="none" w="sm" len="sm"/>
          </a:ln>
          <a:effectLst/>
        </p:spPr>
        <p:txBody>
          <a:bodyPr wrap="none">
            <a:spAutoFit/>
          </a:bodyPr>
          <a:lstStyle/>
          <a:p>
            <a:pPr algn="ctr" eaLnBrk="0" hangingPunct="0"/>
            <a:r>
              <a:rPr lang="en-US" sz="2400" b="1"/>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Date Placeholder 3"/>
          <p:cNvSpPr>
            <a:spLocks noGrp="1"/>
          </p:cNvSpPr>
          <p:nvPr>
            <p:ph type="dt" sz="quarter" idx="10"/>
          </p:nvPr>
        </p:nvSpPr>
        <p:spPr>
          <a:noFill/>
          <a:ln>
            <a:miter lim="800000"/>
            <a:headEnd/>
            <a:tailEnd/>
          </a:ln>
        </p:spPr>
        <p:txBody>
          <a:bodyPr/>
          <a:lstStyle/>
          <a:p>
            <a:r>
              <a:rPr lang="en-US"/>
              <a:t>September 2010</a:t>
            </a:r>
          </a:p>
        </p:txBody>
      </p:sp>
      <p:sp>
        <p:nvSpPr>
          <p:cNvPr id="77826"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77827" name="Slide Number Placeholder 5"/>
          <p:cNvSpPr>
            <a:spLocks noGrp="1"/>
          </p:cNvSpPr>
          <p:nvPr>
            <p:ph type="sldNum" sz="quarter" idx="12"/>
          </p:nvPr>
        </p:nvSpPr>
        <p:spPr>
          <a:xfrm>
            <a:off x="4357688" y="6475413"/>
            <a:ext cx="504825" cy="182562"/>
          </a:xfrm>
          <a:noFill/>
          <a:ln>
            <a:miter lim="800000"/>
            <a:headEnd/>
            <a:tailEnd/>
          </a:ln>
        </p:spPr>
        <p:txBody>
          <a:bodyPr/>
          <a:lstStyle/>
          <a:p>
            <a:r>
              <a:rPr lang="en-US" smtClean="0"/>
              <a:t>Slide </a:t>
            </a:r>
            <a:fld id="{DD56C07A-700B-4C46-BE8D-F122DDB239B5}" type="slidenum">
              <a:rPr lang="en-US" smtClean="0"/>
              <a:pPr/>
              <a:t>48</a:t>
            </a:fld>
            <a:endParaRPr lang="en-US" smtClean="0"/>
          </a:p>
        </p:txBody>
      </p:sp>
      <p:graphicFrame>
        <p:nvGraphicFramePr>
          <p:cNvPr id="8" name="Table 7"/>
          <p:cNvGraphicFramePr>
            <a:graphicFrameLocks noGrp="1"/>
          </p:cNvGraphicFramePr>
          <p:nvPr/>
        </p:nvGraphicFramePr>
        <p:xfrm>
          <a:off x="609600" y="990600"/>
          <a:ext cx="7848600" cy="5105400"/>
        </p:xfrm>
        <a:graphic>
          <a:graphicData uri="http://schemas.openxmlformats.org/drawingml/2006/table">
            <a:tbl>
              <a:tblPr firstRow="1" bandRow="1">
                <a:tableStyleId>{5C22544A-7EE6-4342-B048-85BDC9FD1C3A}</a:tableStyleId>
              </a:tblPr>
              <a:tblGrid>
                <a:gridCol w="3924300"/>
                <a:gridCol w="3924300"/>
              </a:tblGrid>
              <a:tr h="5105400">
                <a:tc>
                  <a:txBody>
                    <a:bodyPr/>
                    <a:lstStyle/>
                    <a:p>
                      <a:endParaRPr lang="en-US" dirty="0"/>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"Our dream of having the standard implemented in all PCs came true.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Moreover, it surpassed our dreams because implementations are also in PDAs and mobile telephones and, thanks to user innovation and community initiatives, brings broadband Internet access and telephone services in rural areas otherwise not served. It dramatically improves the economic and social situation there. I am proud of the group I led for the first decade because it continues to broaden the horizon of capabilities. Congratulations and continue the good works!"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a:r>
                      <a:br>
                        <a:rPr lang="en-US" sz="1600" baseline="0" dirty="0" smtClean="0">
                          <a:solidFill>
                            <a:schemeClr val="tx1"/>
                          </a:solidFill>
                        </a:rPr>
                      </a:br>
                      <a:r>
                        <a:rPr lang="en-US" sz="1600" baseline="0" dirty="0" smtClean="0">
                          <a:solidFill>
                            <a:schemeClr val="tx1"/>
                          </a:solidFill>
                        </a:rPr>
                        <a:t>- Vic Hayes, Chair of the very first 802.11 Working Group, established in September 1990</a:t>
                      </a:r>
                    </a:p>
                    <a:p>
                      <a:pPr algn="just"/>
                      <a:endParaRPr lang="en-US" baseline="0" dirty="0">
                        <a:solidFill>
                          <a:schemeClr val="tx1"/>
                        </a:solidFill>
                      </a:endParaRPr>
                    </a:p>
                  </a:txBody>
                  <a:tcPr>
                    <a:solidFill>
                      <a:schemeClr val="accent2">
                        <a:lumMod val="40000"/>
                        <a:lumOff val="60000"/>
                      </a:schemeClr>
                    </a:solidFill>
                  </a:tcPr>
                </a:tc>
              </a:tr>
            </a:tbl>
          </a:graphicData>
        </a:graphic>
      </p:graphicFrame>
      <p:pic>
        <p:nvPicPr>
          <p:cNvPr id="77836" name="Picture 9"/>
          <p:cNvPicPr>
            <a:picLocks noChangeAspect="1"/>
          </p:cNvPicPr>
          <p:nvPr/>
        </p:nvPicPr>
        <p:blipFill>
          <a:blip r:embed="rId3"/>
          <a:srcRect/>
          <a:stretch>
            <a:fillRect/>
          </a:stretch>
        </p:blipFill>
        <p:spPr bwMode="auto">
          <a:xfrm>
            <a:off x="1055688" y="1223963"/>
            <a:ext cx="3068637" cy="467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Date Placeholder 3"/>
          <p:cNvSpPr>
            <a:spLocks noGrp="1"/>
          </p:cNvSpPr>
          <p:nvPr>
            <p:ph type="dt" sz="quarter" idx="10"/>
          </p:nvPr>
        </p:nvSpPr>
        <p:spPr>
          <a:noFill/>
          <a:ln>
            <a:miter lim="800000"/>
            <a:headEnd/>
            <a:tailEnd/>
          </a:ln>
        </p:spPr>
        <p:txBody>
          <a:bodyPr/>
          <a:lstStyle/>
          <a:p>
            <a:r>
              <a:rPr lang="en-US"/>
              <a:t>September 2010</a:t>
            </a:r>
          </a:p>
        </p:txBody>
      </p:sp>
      <p:sp>
        <p:nvSpPr>
          <p:cNvPr id="79874"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79875" name="Slide Number Placeholder 5"/>
          <p:cNvSpPr>
            <a:spLocks noGrp="1"/>
          </p:cNvSpPr>
          <p:nvPr>
            <p:ph type="sldNum" sz="quarter" idx="12"/>
          </p:nvPr>
        </p:nvSpPr>
        <p:spPr>
          <a:xfrm>
            <a:off x="4357688" y="6475413"/>
            <a:ext cx="504825" cy="182562"/>
          </a:xfrm>
          <a:noFill/>
          <a:ln>
            <a:miter lim="800000"/>
            <a:headEnd/>
            <a:tailEnd/>
          </a:ln>
        </p:spPr>
        <p:txBody>
          <a:bodyPr/>
          <a:lstStyle/>
          <a:p>
            <a:r>
              <a:rPr lang="en-US" smtClean="0"/>
              <a:t>Slide </a:t>
            </a:r>
            <a:fld id="{5C4C6F9E-C004-4C18-A522-23E7FFEC8DE1}" type="slidenum">
              <a:rPr lang="en-US" smtClean="0"/>
              <a:pPr/>
              <a:t>49</a:t>
            </a:fld>
            <a:endParaRPr lang="en-US" smtClean="0"/>
          </a:p>
        </p:txBody>
      </p:sp>
      <p:graphicFrame>
        <p:nvGraphicFramePr>
          <p:cNvPr id="8" name="Table 7"/>
          <p:cNvGraphicFramePr>
            <a:graphicFrameLocks noGrp="1"/>
          </p:cNvGraphicFramePr>
          <p:nvPr/>
        </p:nvGraphicFramePr>
        <p:xfrm>
          <a:off x="609600" y="990600"/>
          <a:ext cx="7848600" cy="5105400"/>
        </p:xfrm>
        <a:graphic>
          <a:graphicData uri="http://schemas.openxmlformats.org/drawingml/2006/table">
            <a:tbl>
              <a:tblPr firstRow="1" bandRow="1">
                <a:tableStyleId>{5C22544A-7EE6-4342-B048-85BDC9FD1C3A}</a:tableStyleId>
              </a:tblPr>
              <a:tblGrid>
                <a:gridCol w="3924300"/>
                <a:gridCol w="3924300"/>
              </a:tblGrid>
              <a:tr h="5105400">
                <a:tc>
                  <a:txBody>
                    <a:bodyPr/>
                    <a:lstStyle/>
                    <a:p>
                      <a:endParaRPr lang="en-US" dirty="0"/>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"Without the brains, creativity and vision of the 802.11 Working Group, we would still be tied to phone and computer cords, no mobile anything.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Productivity as we know it today, on the go, would also be tied to a cord, tethered and held back. Standards carry the burden of being called 'boring' but how can anyone call boring the thing that literally lets our communications fly?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The 802.11 Working Group has accomplished amazing things and it isn't done yet. Prepare to be astounded.“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Stuart J. Kerry, "Lifelong WG Member," IEEE 802.11 WG Ex-Chair 2000 - 2008 and IEEE 802.11 WG Vice-Chair 1994 - 2000</a:t>
                      </a:r>
                      <a:endParaRPr lang="en-US" baseline="0" dirty="0">
                        <a:solidFill>
                          <a:schemeClr val="tx1"/>
                        </a:solidFill>
                      </a:endParaRPr>
                    </a:p>
                  </a:txBody>
                  <a:tcPr>
                    <a:solidFill>
                      <a:schemeClr val="accent2">
                        <a:lumMod val="40000"/>
                        <a:lumOff val="60000"/>
                      </a:schemeClr>
                    </a:solidFill>
                  </a:tcPr>
                </a:tc>
              </a:tr>
            </a:tbl>
          </a:graphicData>
        </a:graphic>
      </p:graphicFrame>
      <p:pic>
        <p:nvPicPr>
          <p:cNvPr id="79884" name="Picture 2"/>
          <p:cNvPicPr>
            <a:picLocks noChangeAspect="1" noChangeArrowheads="1"/>
          </p:cNvPicPr>
          <p:nvPr/>
        </p:nvPicPr>
        <p:blipFill>
          <a:blip r:embed="rId3"/>
          <a:srcRect/>
          <a:stretch>
            <a:fillRect/>
          </a:stretch>
        </p:blipFill>
        <p:spPr bwMode="auto">
          <a:xfrm>
            <a:off x="990600" y="1219200"/>
            <a:ext cx="309245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Social at first meeting September 1990</a:t>
            </a:r>
          </a:p>
        </p:txBody>
      </p:sp>
      <p:pic>
        <p:nvPicPr>
          <p:cNvPr id="24578" name="Content Placeholder 6"/>
          <p:cNvPicPr>
            <a:picLocks noGrp="1" noChangeAspect="1"/>
          </p:cNvPicPr>
          <p:nvPr>
            <p:ph idx="1"/>
          </p:nvPr>
        </p:nvPicPr>
        <p:blipFill>
          <a:blip r:embed="rId3"/>
          <a:srcRect/>
          <a:stretch>
            <a:fillRect/>
          </a:stretch>
        </p:blipFill>
        <p:spPr>
          <a:xfrm>
            <a:off x="1066800" y="1447800"/>
            <a:ext cx="7091363" cy="4876800"/>
          </a:xfrm>
        </p:spPr>
      </p:pic>
      <p:sp>
        <p:nvSpPr>
          <p:cNvPr id="24579" name="Date Placeholder 3"/>
          <p:cNvSpPr>
            <a:spLocks noGrp="1"/>
          </p:cNvSpPr>
          <p:nvPr>
            <p:ph type="dt" sz="quarter" idx="10"/>
          </p:nvPr>
        </p:nvSpPr>
        <p:spPr>
          <a:noFill/>
          <a:ln>
            <a:miter lim="800000"/>
            <a:headEnd/>
            <a:tailEnd/>
          </a:ln>
        </p:spPr>
        <p:txBody>
          <a:bodyPr/>
          <a:lstStyle/>
          <a:p>
            <a:r>
              <a:rPr lang="en-US"/>
              <a:t>September 2010</a:t>
            </a:r>
          </a:p>
        </p:txBody>
      </p:sp>
      <p:sp>
        <p:nvSpPr>
          <p:cNvPr id="24580"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24581" name="Slide Number Placeholder 5"/>
          <p:cNvSpPr>
            <a:spLocks noGrp="1"/>
          </p:cNvSpPr>
          <p:nvPr>
            <p:ph type="sldNum" sz="quarter" idx="12"/>
          </p:nvPr>
        </p:nvSpPr>
        <p:spPr>
          <a:noFill/>
          <a:ln>
            <a:miter lim="800000"/>
            <a:headEnd/>
            <a:tailEnd/>
          </a:ln>
        </p:spPr>
        <p:txBody>
          <a:bodyPr/>
          <a:lstStyle/>
          <a:p>
            <a:r>
              <a:rPr lang="en-US" smtClean="0"/>
              <a:t>Slide </a:t>
            </a:r>
            <a:fld id="{30746D1E-CA32-4411-8038-7DFBF076A4A3}" type="slidenum">
              <a:rPr lang="en-US" smtClean="0"/>
              <a:pPr/>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Date Placeholder 3"/>
          <p:cNvSpPr>
            <a:spLocks noGrp="1"/>
          </p:cNvSpPr>
          <p:nvPr>
            <p:ph type="dt" sz="quarter" idx="10"/>
          </p:nvPr>
        </p:nvSpPr>
        <p:spPr>
          <a:noFill/>
          <a:ln>
            <a:miter lim="800000"/>
            <a:headEnd/>
            <a:tailEnd/>
          </a:ln>
        </p:spPr>
        <p:txBody>
          <a:bodyPr/>
          <a:lstStyle/>
          <a:p>
            <a:r>
              <a:rPr lang="en-US"/>
              <a:t>September 2010</a:t>
            </a:r>
          </a:p>
        </p:txBody>
      </p:sp>
      <p:sp>
        <p:nvSpPr>
          <p:cNvPr id="81922"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81923" name="Slide Number Placeholder 5"/>
          <p:cNvSpPr>
            <a:spLocks noGrp="1"/>
          </p:cNvSpPr>
          <p:nvPr>
            <p:ph type="sldNum" sz="quarter" idx="12"/>
          </p:nvPr>
        </p:nvSpPr>
        <p:spPr>
          <a:xfrm>
            <a:off x="4357688" y="6475413"/>
            <a:ext cx="504825" cy="182562"/>
          </a:xfrm>
          <a:noFill/>
          <a:ln>
            <a:miter lim="800000"/>
            <a:headEnd/>
            <a:tailEnd/>
          </a:ln>
        </p:spPr>
        <p:txBody>
          <a:bodyPr/>
          <a:lstStyle/>
          <a:p>
            <a:r>
              <a:rPr lang="en-US" smtClean="0"/>
              <a:t>Slide </a:t>
            </a:r>
            <a:fld id="{3E75A996-402E-4A35-8A45-FFC21007E25C}" type="slidenum">
              <a:rPr lang="en-US" smtClean="0"/>
              <a:pPr/>
              <a:t>50</a:t>
            </a:fld>
            <a:endParaRPr lang="en-US" smtClean="0"/>
          </a:p>
        </p:txBody>
      </p:sp>
      <p:graphicFrame>
        <p:nvGraphicFramePr>
          <p:cNvPr id="8" name="Table 7"/>
          <p:cNvGraphicFramePr>
            <a:graphicFrameLocks noGrp="1"/>
          </p:cNvGraphicFramePr>
          <p:nvPr/>
        </p:nvGraphicFramePr>
        <p:xfrm>
          <a:off x="609600" y="990600"/>
          <a:ext cx="7848600" cy="5105400"/>
        </p:xfrm>
        <a:graphic>
          <a:graphicData uri="http://schemas.openxmlformats.org/drawingml/2006/table">
            <a:tbl>
              <a:tblPr firstRow="1" bandRow="1">
                <a:tableStyleId>{5C22544A-7EE6-4342-B048-85BDC9FD1C3A}</a:tableStyleId>
              </a:tblPr>
              <a:tblGrid>
                <a:gridCol w="3924300"/>
                <a:gridCol w="3924300"/>
              </a:tblGrid>
              <a:tr h="5105400">
                <a:tc>
                  <a:txBody>
                    <a:bodyPr/>
                    <a:lstStyle/>
                    <a:p>
                      <a:endParaRPr lang="en-US" dirty="0"/>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"The standards produced by the IEEE 802.11 Working Group have provided untethered, low cost, high rate data communications that dramatically influence our everyday lives and will continue to do so well into the future.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The high quality and broad commercial acceptance of the IEEE 802.11 standard is a testament to all of the members' dedication, innovation, and vision. IEEE 802.11 continues to push the boundaries of innovation two decades after its inception.“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Bruce Kraemer, Chairman of the 802.11 Working Group</a:t>
                      </a:r>
                      <a:endParaRPr lang="en-US" baseline="0" dirty="0">
                        <a:solidFill>
                          <a:schemeClr val="tx1"/>
                        </a:solidFill>
                      </a:endParaRPr>
                    </a:p>
                  </a:txBody>
                  <a:tcPr>
                    <a:solidFill>
                      <a:schemeClr val="accent2">
                        <a:lumMod val="40000"/>
                        <a:lumOff val="60000"/>
                      </a:schemeClr>
                    </a:solidFill>
                  </a:tcPr>
                </a:tc>
              </a:tr>
            </a:tbl>
          </a:graphicData>
        </a:graphic>
      </p:graphicFrame>
      <p:pic>
        <p:nvPicPr>
          <p:cNvPr id="81932" name="Picture 8"/>
          <p:cNvPicPr>
            <a:picLocks noChangeAspect="1"/>
          </p:cNvPicPr>
          <p:nvPr/>
        </p:nvPicPr>
        <p:blipFill>
          <a:blip r:embed="rId3"/>
          <a:srcRect/>
          <a:stretch>
            <a:fillRect/>
          </a:stretch>
        </p:blipFill>
        <p:spPr bwMode="auto">
          <a:xfrm>
            <a:off x="990600" y="1157288"/>
            <a:ext cx="3048000" cy="466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smtClean="0"/>
              <a:t>Looking to the future …</a:t>
            </a:r>
          </a:p>
        </p:txBody>
      </p:sp>
      <p:sp>
        <p:nvSpPr>
          <p:cNvPr id="83970" name="Content Placeholder 2"/>
          <p:cNvSpPr>
            <a:spLocks noGrp="1"/>
          </p:cNvSpPr>
          <p:nvPr>
            <p:ph idx="1"/>
          </p:nvPr>
        </p:nvSpPr>
        <p:spPr>
          <a:xfrm>
            <a:off x="685800" y="1752600"/>
            <a:ext cx="7772400" cy="4114800"/>
          </a:xfrm>
        </p:spPr>
        <p:txBody>
          <a:bodyPr/>
          <a:lstStyle/>
          <a:p>
            <a:r>
              <a:rPr lang="en-US" smtClean="0"/>
              <a:t>It’s Now, it’s Easy, it’s a No Brainer</a:t>
            </a:r>
          </a:p>
          <a:p>
            <a:r>
              <a:rPr lang="en-US" smtClean="0"/>
              <a:t>People Don’t know what it’s name is, but it has to be there</a:t>
            </a:r>
          </a:p>
          <a:p>
            <a:r>
              <a:rPr lang="en-US" smtClean="0"/>
              <a:t>Complements Wired Access</a:t>
            </a:r>
          </a:p>
          <a:p>
            <a:r>
              <a:rPr lang="en-US" smtClean="0"/>
              <a:t>The standard will be there in another 20 years similar to what Ethernet has shown in its continuing long life</a:t>
            </a:r>
          </a:p>
          <a:p>
            <a:r>
              <a:rPr lang="en-US" smtClean="0"/>
              <a:t>Has an growing Future of Innovations and Applications</a:t>
            </a:r>
          </a:p>
          <a:p>
            <a:r>
              <a:rPr lang="en-US" smtClean="0"/>
              <a:t>On-going support of industry and individual engineers for a bright future in the world of global standards</a:t>
            </a:r>
          </a:p>
          <a:p>
            <a:endParaRPr lang="en-US" smtClean="0"/>
          </a:p>
          <a:p>
            <a:endParaRPr lang="en-US" smtClean="0"/>
          </a:p>
          <a:p>
            <a:endParaRPr lang="en-US" smtClean="0"/>
          </a:p>
        </p:txBody>
      </p:sp>
      <p:sp>
        <p:nvSpPr>
          <p:cNvPr id="83971" name="Date Placeholder 3"/>
          <p:cNvSpPr>
            <a:spLocks noGrp="1"/>
          </p:cNvSpPr>
          <p:nvPr>
            <p:ph type="dt" sz="quarter" idx="10"/>
          </p:nvPr>
        </p:nvSpPr>
        <p:spPr>
          <a:noFill/>
          <a:ln>
            <a:miter lim="800000"/>
            <a:headEnd/>
            <a:tailEnd/>
          </a:ln>
        </p:spPr>
        <p:txBody>
          <a:bodyPr/>
          <a:lstStyle/>
          <a:p>
            <a:r>
              <a:rPr lang="en-US"/>
              <a:t>September 2010</a:t>
            </a:r>
          </a:p>
        </p:txBody>
      </p:sp>
      <p:sp>
        <p:nvSpPr>
          <p:cNvPr id="83972" name="Footer Placeholder 4"/>
          <p:cNvSpPr>
            <a:spLocks noGrp="1"/>
          </p:cNvSpPr>
          <p:nvPr>
            <p:ph type="ftr" sz="quarter" idx="11"/>
          </p:nvPr>
        </p:nvSpPr>
        <p:spPr>
          <a:xfrm>
            <a:off x="5562600" y="6475413"/>
            <a:ext cx="2981325" cy="230187"/>
          </a:xfrm>
          <a:noFill/>
          <a:ln>
            <a:miter lim="800000"/>
            <a:headEnd/>
            <a:tailEnd/>
          </a:ln>
        </p:spPr>
        <p:txBody>
          <a:bodyPr/>
          <a:lstStyle/>
          <a:p>
            <a:r>
              <a:rPr lang="en-US"/>
              <a:t>Hayes, Kerry and Kraemer- 802.11 WG Chairs</a:t>
            </a:r>
          </a:p>
        </p:txBody>
      </p:sp>
      <p:sp>
        <p:nvSpPr>
          <p:cNvPr id="83973" name="Slide Number Placeholder 5"/>
          <p:cNvSpPr>
            <a:spLocks noGrp="1"/>
          </p:cNvSpPr>
          <p:nvPr>
            <p:ph type="sldNum" sz="quarter" idx="12"/>
          </p:nvPr>
        </p:nvSpPr>
        <p:spPr>
          <a:xfrm>
            <a:off x="4357688" y="6475413"/>
            <a:ext cx="504825" cy="182562"/>
          </a:xfrm>
          <a:noFill/>
          <a:ln>
            <a:miter lim="800000"/>
            <a:headEnd/>
            <a:tailEnd/>
          </a:ln>
        </p:spPr>
        <p:txBody>
          <a:bodyPr/>
          <a:lstStyle/>
          <a:p>
            <a:r>
              <a:rPr lang="en-US" smtClean="0"/>
              <a:t>Slide </a:t>
            </a:r>
            <a:fld id="{75939D6A-4C67-4676-B1B5-FCFD5014E446}" type="slidenum">
              <a:rPr lang="en-US" smtClean="0"/>
              <a:pPr/>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685800" y="685800"/>
            <a:ext cx="7772400" cy="762000"/>
          </a:xfrm>
        </p:spPr>
        <p:txBody>
          <a:bodyPr/>
          <a:lstStyle/>
          <a:p>
            <a:r>
              <a:rPr lang="en-US" sz="3600" smtClean="0"/>
              <a:t>Thanks to all the members for allowing us to be part of this history</a:t>
            </a:r>
          </a:p>
        </p:txBody>
      </p:sp>
      <p:sp>
        <p:nvSpPr>
          <p:cNvPr id="86018" name="Date Placeholder 3"/>
          <p:cNvSpPr>
            <a:spLocks noGrp="1"/>
          </p:cNvSpPr>
          <p:nvPr>
            <p:ph type="dt" sz="quarter" idx="10"/>
          </p:nvPr>
        </p:nvSpPr>
        <p:spPr>
          <a:noFill/>
          <a:ln>
            <a:miter lim="800000"/>
            <a:headEnd/>
            <a:tailEnd/>
          </a:ln>
        </p:spPr>
        <p:txBody>
          <a:bodyPr/>
          <a:lstStyle/>
          <a:p>
            <a:r>
              <a:rPr lang="en-US"/>
              <a:t>September 2010</a:t>
            </a:r>
          </a:p>
        </p:txBody>
      </p:sp>
      <p:sp>
        <p:nvSpPr>
          <p:cNvPr id="86019"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86020" name="Slide Number Placeholder 5"/>
          <p:cNvSpPr>
            <a:spLocks noGrp="1"/>
          </p:cNvSpPr>
          <p:nvPr>
            <p:ph type="sldNum" sz="quarter" idx="12"/>
          </p:nvPr>
        </p:nvSpPr>
        <p:spPr>
          <a:xfrm>
            <a:off x="4357688" y="6475413"/>
            <a:ext cx="504825" cy="182562"/>
          </a:xfrm>
          <a:noFill/>
          <a:ln>
            <a:miter lim="800000"/>
            <a:headEnd/>
            <a:tailEnd/>
          </a:ln>
        </p:spPr>
        <p:txBody>
          <a:bodyPr/>
          <a:lstStyle/>
          <a:p>
            <a:r>
              <a:rPr lang="en-US" smtClean="0"/>
              <a:t>Slide </a:t>
            </a:r>
            <a:fld id="{23082654-9767-4C9A-8A2F-0EDAD375DFAA}" type="slidenum">
              <a:rPr lang="en-US" smtClean="0"/>
              <a:pPr/>
              <a:t>52</a:t>
            </a:fld>
            <a:endParaRPr lang="en-US" smtClean="0"/>
          </a:p>
        </p:txBody>
      </p:sp>
      <p:pic>
        <p:nvPicPr>
          <p:cNvPr id="86021" name="Content Placeholder 8"/>
          <p:cNvPicPr>
            <a:picLocks noGrp="1" noChangeAspect="1"/>
          </p:cNvPicPr>
          <p:nvPr>
            <p:ph idx="1"/>
          </p:nvPr>
        </p:nvPicPr>
        <p:blipFill>
          <a:blip r:embed="rId3"/>
          <a:srcRect/>
          <a:stretch>
            <a:fillRect/>
          </a:stretch>
        </p:blipFill>
        <p:spPr>
          <a:xfrm>
            <a:off x="1066800" y="1630363"/>
            <a:ext cx="7239000" cy="4760912"/>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685800" y="1636713"/>
            <a:ext cx="7772400" cy="3302000"/>
          </a:xfrm>
        </p:spPr>
        <p:txBody>
          <a:bodyPr/>
          <a:lstStyle/>
          <a:p>
            <a:pPr algn="ctr">
              <a:buFontTx/>
              <a:buNone/>
            </a:pPr>
            <a:endParaRPr lang="en-US" sz="4800" smtClean="0"/>
          </a:p>
          <a:p>
            <a:pPr algn="ctr">
              <a:buFontTx/>
              <a:buNone/>
            </a:pPr>
            <a:r>
              <a:rPr lang="en-US" sz="4800" smtClean="0"/>
              <a:t>Others may have memories and comments to share…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smtClean="0"/>
              <a:t>Stay tuned, more to come in</a:t>
            </a:r>
          </a:p>
        </p:txBody>
      </p:sp>
      <p:pic>
        <p:nvPicPr>
          <p:cNvPr id="75778" name="Content Placeholder 6"/>
          <p:cNvPicPr>
            <a:picLocks noGrp="1" noChangeAspect="1"/>
          </p:cNvPicPr>
          <p:nvPr>
            <p:ph idx="1"/>
          </p:nvPr>
        </p:nvPicPr>
        <p:blipFill>
          <a:blip r:embed="rId3"/>
          <a:srcRect/>
          <a:stretch>
            <a:fillRect/>
          </a:stretch>
        </p:blipFill>
        <p:spPr>
          <a:xfrm>
            <a:off x="2819400" y="1447800"/>
            <a:ext cx="3278188" cy="4953000"/>
          </a:xfrm>
        </p:spPr>
      </p:pic>
      <p:sp>
        <p:nvSpPr>
          <p:cNvPr id="75779" name="Date Placeholder 3"/>
          <p:cNvSpPr>
            <a:spLocks noGrp="1"/>
          </p:cNvSpPr>
          <p:nvPr>
            <p:ph type="dt" sz="quarter" idx="10"/>
          </p:nvPr>
        </p:nvSpPr>
        <p:spPr>
          <a:noFill/>
          <a:ln>
            <a:miter lim="800000"/>
            <a:headEnd/>
            <a:tailEnd/>
          </a:ln>
        </p:spPr>
        <p:txBody>
          <a:bodyPr/>
          <a:lstStyle/>
          <a:p>
            <a:r>
              <a:rPr lang="en-US"/>
              <a:t>September 2010</a:t>
            </a:r>
          </a:p>
        </p:txBody>
      </p:sp>
      <p:sp>
        <p:nvSpPr>
          <p:cNvPr id="75780"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75781" name="Slide Number Placeholder 5"/>
          <p:cNvSpPr>
            <a:spLocks noGrp="1"/>
          </p:cNvSpPr>
          <p:nvPr>
            <p:ph type="sldNum" sz="quarter" idx="12"/>
          </p:nvPr>
        </p:nvSpPr>
        <p:spPr>
          <a:xfrm>
            <a:off x="4357688" y="6475413"/>
            <a:ext cx="504825" cy="182562"/>
          </a:xfrm>
          <a:noFill/>
          <a:ln>
            <a:miter lim="800000"/>
            <a:headEnd/>
            <a:tailEnd/>
          </a:ln>
        </p:spPr>
        <p:txBody>
          <a:bodyPr/>
          <a:lstStyle/>
          <a:p>
            <a:r>
              <a:rPr lang="en-US" smtClean="0"/>
              <a:t>Slide </a:t>
            </a:r>
            <a:fld id="{120C5E03-7491-4183-8101-526EA78DBE22}" type="slidenum">
              <a:rPr lang="en-US" smtClean="0"/>
              <a:pPr/>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Date Placeholder 3"/>
          <p:cNvSpPr>
            <a:spLocks noGrp="1"/>
          </p:cNvSpPr>
          <p:nvPr>
            <p:ph type="dt" sz="quarter" idx="10"/>
          </p:nvPr>
        </p:nvSpPr>
        <p:spPr>
          <a:noFill/>
          <a:ln>
            <a:miter lim="800000"/>
            <a:headEnd/>
            <a:tailEnd/>
          </a:ln>
        </p:spPr>
        <p:txBody>
          <a:bodyPr/>
          <a:lstStyle/>
          <a:p>
            <a:r>
              <a:rPr lang="en-US"/>
              <a:t>September 2010</a:t>
            </a:r>
          </a:p>
        </p:txBody>
      </p:sp>
      <p:sp>
        <p:nvSpPr>
          <p:cNvPr id="88068"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88069" name="Slide Number Placeholder 5"/>
          <p:cNvSpPr>
            <a:spLocks noGrp="1"/>
          </p:cNvSpPr>
          <p:nvPr>
            <p:ph type="sldNum" sz="quarter" idx="12"/>
          </p:nvPr>
        </p:nvSpPr>
        <p:spPr>
          <a:xfrm>
            <a:off x="4357688" y="6475413"/>
            <a:ext cx="504825" cy="182562"/>
          </a:xfrm>
          <a:noFill/>
          <a:ln>
            <a:miter lim="800000"/>
            <a:headEnd/>
            <a:tailEnd/>
          </a:ln>
        </p:spPr>
        <p:txBody>
          <a:bodyPr/>
          <a:lstStyle/>
          <a:p>
            <a:r>
              <a:rPr lang="en-US" smtClean="0"/>
              <a:t>Slide </a:t>
            </a:r>
            <a:fld id="{2A399392-9C28-4DA1-A7B0-121BD1E47BDE}" type="slidenum">
              <a:rPr lang="en-US" smtClean="0"/>
              <a:pPr/>
              <a:t>55</a:t>
            </a:fld>
            <a:endParaRPr lang="en-US" smtClean="0"/>
          </a:p>
        </p:txBody>
      </p:sp>
      <p:pic>
        <p:nvPicPr>
          <p:cNvPr id="88070" name="Picture 4" descr="ieee802-11-logo"/>
          <p:cNvPicPr>
            <a:picLocks noChangeAspect="1" noChangeArrowheads="1"/>
          </p:cNvPicPr>
          <p:nvPr/>
        </p:nvPicPr>
        <p:blipFill>
          <a:blip r:embed="rId3"/>
          <a:srcRect/>
          <a:stretch>
            <a:fillRect/>
          </a:stretch>
        </p:blipFill>
        <p:spPr bwMode="auto">
          <a:xfrm>
            <a:off x="1524000" y="1908175"/>
            <a:ext cx="6019800" cy="3170238"/>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Date Placeholder 3"/>
          <p:cNvSpPr>
            <a:spLocks noGrp="1"/>
          </p:cNvSpPr>
          <p:nvPr>
            <p:ph type="dt" sz="quarter" idx="10"/>
          </p:nvPr>
        </p:nvSpPr>
        <p:spPr>
          <a:noFill/>
          <a:ln>
            <a:miter lim="800000"/>
            <a:headEnd/>
            <a:tailEnd/>
          </a:ln>
        </p:spPr>
        <p:txBody>
          <a:bodyPr/>
          <a:lstStyle/>
          <a:p>
            <a:r>
              <a:rPr lang="en-US"/>
              <a:t>September 2010</a:t>
            </a:r>
          </a:p>
        </p:txBody>
      </p:sp>
      <p:sp>
        <p:nvSpPr>
          <p:cNvPr id="90114"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90115" name="Slide Number Placeholder 5"/>
          <p:cNvSpPr>
            <a:spLocks noGrp="1"/>
          </p:cNvSpPr>
          <p:nvPr>
            <p:ph type="sldNum" sz="quarter" idx="12"/>
          </p:nvPr>
        </p:nvSpPr>
        <p:spPr>
          <a:xfrm>
            <a:off x="4357688" y="6475413"/>
            <a:ext cx="504825" cy="182562"/>
          </a:xfrm>
          <a:noFill/>
          <a:ln>
            <a:miter lim="800000"/>
            <a:headEnd/>
            <a:tailEnd/>
          </a:ln>
        </p:spPr>
        <p:txBody>
          <a:bodyPr/>
          <a:lstStyle/>
          <a:p>
            <a:r>
              <a:rPr lang="en-US" smtClean="0"/>
              <a:t>Slide </a:t>
            </a:r>
            <a:fld id="{262D8F50-4C56-4A88-9BFB-F6C90656581D}" type="slidenum">
              <a:rPr lang="en-US" smtClean="0"/>
              <a:pPr/>
              <a:t>56</a:t>
            </a:fld>
            <a:endParaRPr lang="en-US" smtClean="0"/>
          </a:p>
        </p:txBody>
      </p:sp>
      <p:sp>
        <p:nvSpPr>
          <p:cNvPr id="90116" name="Rectangle 2"/>
          <p:cNvSpPr>
            <a:spLocks noGrp="1" noChangeArrowheads="1"/>
          </p:cNvSpPr>
          <p:nvPr>
            <p:ph type="title"/>
          </p:nvPr>
        </p:nvSpPr>
        <p:spPr/>
        <p:txBody>
          <a:bodyPr/>
          <a:lstStyle/>
          <a:p>
            <a:pPr eaLnBrk="1" hangingPunct="1"/>
            <a:r>
              <a:rPr lang="en-GB" smtClean="0"/>
              <a:t>References</a:t>
            </a:r>
          </a:p>
        </p:txBody>
      </p:sp>
      <p:sp>
        <p:nvSpPr>
          <p:cNvPr id="23558" name="Rectangle 3"/>
          <p:cNvSpPr>
            <a:spLocks noGrp="1" noChangeArrowheads="1"/>
          </p:cNvSpPr>
          <p:nvPr>
            <p:ph type="body" idx="1"/>
          </p:nvPr>
        </p:nvSpPr>
        <p:spPr>
          <a:xfrm>
            <a:off x="533400" y="1600200"/>
            <a:ext cx="3657600" cy="4495800"/>
          </a:xfrm>
        </p:spPr>
        <p:txBody>
          <a:bodyPr/>
          <a:lstStyle/>
          <a:p>
            <a:pPr eaLnBrk="1" hangingPunct="1">
              <a:lnSpc>
                <a:spcPct val="90000"/>
              </a:lnSpc>
            </a:pPr>
            <a:r>
              <a:rPr lang="en-US" smtClean="0"/>
              <a:t>For community networks</a:t>
            </a:r>
          </a:p>
          <a:p>
            <a:pPr eaLnBrk="1" hangingPunct="1">
              <a:lnSpc>
                <a:spcPct val="90000"/>
              </a:lnSpc>
            </a:pPr>
            <a:endParaRPr lang="en-US" smtClean="0"/>
          </a:p>
          <a:p>
            <a:pPr eaLnBrk="1" hangingPunct="1">
              <a:lnSpc>
                <a:spcPct val="90000"/>
              </a:lnSpc>
              <a:buFontTx/>
              <a:buNone/>
            </a:pPr>
            <a:r>
              <a:rPr lang="en-US" smtClean="0"/>
              <a:t>	</a:t>
            </a:r>
          </a:p>
          <a:p>
            <a:pPr eaLnBrk="1" hangingPunct="1">
              <a:lnSpc>
                <a:spcPct val="90000"/>
              </a:lnSpc>
            </a:pPr>
            <a:r>
              <a:rPr lang="en-US" smtClean="0"/>
              <a:t>For more unlicensed spectrum	</a:t>
            </a:r>
          </a:p>
          <a:p>
            <a:pPr eaLnBrk="1" hangingPunct="1">
              <a:lnSpc>
                <a:spcPct val="90000"/>
              </a:lnSpc>
            </a:pPr>
            <a:endParaRPr lang="en-US" smtClean="0"/>
          </a:p>
          <a:p>
            <a:pPr eaLnBrk="1" hangingPunct="1">
              <a:lnSpc>
                <a:spcPct val="90000"/>
              </a:lnSpc>
            </a:pPr>
            <a:r>
              <a:rPr lang="en-US" smtClean="0"/>
              <a:t>For the quotes on the 20</a:t>
            </a:r>
            <a:r>
              <a:rPr lang="en-US" baseline="30000" smtClean="0"/>
              <a:t>th</a:t>
            </a:r>
            <a:r>
              <a:rPr lang="en-US" smtClean="0"/>
              <a:t> anniversary</a:t>
            </a:r>
          </a:p>
          <a:p>
            <a:pPr eaLnBrk="1" hangingPunct="1">
              <a:lnSpc>
                <a:spcPct val="90000"/>
              </a:lnSpc>
            </a:pPr>
            <a:endParaRPr lang="en-US" smtClean="0"/>
          </a:p>
          <a:p>
            <a:pPr eaLnBrk="1" hangingPunct="1">
              <a:lnSpc>
                <a:spcPct val="90000"/>
              </a:lnSpc>
            </a:pPr>
            <a:r>
              <a:rPr lang="en-US" smtClean="0"/>
              <a:t>802.11 website</a:t>
            </a:r>
          </a:p>
        </p:txBody>
      </p:sp>
      <p:sp>
        <p:nvSpPr>
          <p:cNvPr id="7" name="Rectangle 3"/>
          <p:cNvSpPr txBox="1">
            <a:spLocks noChangeArrowheads="1"/>
          </p:cNvSpPr>
          <p:nvPr/>
        </p:nvSpPr>
        <p:spPr bwMode="auto">
          <a:xfrm>
            <a:off x="4419600" y="1524000"/>
            <a:ext cx="4200525" cy="4514850"/>
          </a:xfrm>
          <a:prstGeom prst="rect">
            <a:avLst/>
          </a:prstGeom>
          <a:noFill/>
          <a:ln>
            <a:noFill/>
          </a:ln>
          <a:effectLst/>
          <a:extLst>
            <a:ext uri="{909E8E84-426E-40DD-AFC4-6F175D3DCCD1}"/>
            <a:ext uri="{91240B29-F687-4F45-9708-019B960494DF}"/>
            <a:ext uri="{AF507438-7753-43E0-B8FC-AC1667EBCBE1}"/>
          </a:extLst>
        </p:spPr>
        <p:txBody>
          <a:bodyPr lIns="92075" tIns="46038" rIns="92075" bIns="46038"/>
          <a:lstStyle/>
          <a:p>
            <a:pPr marL="342900" indent="-342900">
              <a:spcBef>
                <a:spcPct val="20000"/>
              </a:spcBef>
              <a:buFontTx/>
              <a:buChar char="•"/>
            </a:pPr>
            <a:r>
              <a:rPr lang="en-US" sz="2400" b="1" u="sng">
                <a:hlinkClick r:id="rId3"/>
              </a:rPr>
              <a:t>http://en.wikipedia.org/wiki/List_of_wireless_community_networks_by_region</a:t>
            </a:r>
            <a:r>
              <a:rPr lang="en-US" sz="2400" b="1"/>
              <a:t>	</a:t>
            </a:r>
          </a:p>
          <a:p>
            <a:pPr marL="342900" indent="-342900">
              <a:spcBef>
                <a:spcPct val="20000"/>
              </a:spcBef>
              <a:buFontTx/>
              <a:buChar char="•"/>
            </a:pPr>
            <a:endParaRPr lang="en-US" b="1"/>
          </a:p>
          <a:p>
            <a:pPr marL="342900" indent="-342900">
              <a:spcBef>
                <a:spcPct val="20000"/>
              </a:spcBef>
              <a:buFontTx/>
              <a:buChar char="•"/>
            </a:pPr>
            <a:endParaRPr lang="en-US" b="1"/>
          </a:p>
          <a:p>
            <a:pPr marL="342900" indent="-342900">
              <a:spcBef>
                <a:spcPct val="20000"/>
              </a:spcBef>
              <a:buFontTx/>
              <a:buChar char="•"/>
            </a:pPr>
            <a:r>
              <a:rPr lang="en-US" sz="2400" b="1">
                <a:hlinkClick r:id="rId4"/>
              </a:rPr>
              <a:t>www.openspectrum.eu</a:t>
            </a:r>
            <a:r>
              <a:rPr lang="en-US" sz="2400" b="1"/>
              <a:t> </a:t>
            </a:r>
          </a:p>
          <a:p>
            <a:pPr marL="342900" indent="-342900">
              <a:spcBef>
                <a:spcPct val="20000"/>
              </a:spcBef>
              <a:buFontTx/>
              <a:buChar char="•"/>
            </a:pPr>
            <a:endParaRPr lang="en-US" sz="2400" b="1"/>
          </a:p>
          <a:p>
            <a:pPr marL="342900" indent="-342900">
              <a:spcBef>
                <a:spcPct val="20000"/>
              </a:spcBef>
              <a:buFontTx/>
              <a:buChar char="•"/>
            </a:pPr>
            <a:endParaRPr lang="en-US" sz="1800" b="1"/>
          </a:p>
          <a:p>
            <a:pPr marL="342900" indent="-342900">
              <a:spcBef>
                <a:spcPct val="20000"/>
              </a:spcBef>
              <a:buFontTx/>
              <a:buChar char="•"/>
            </a:pPr>
            <a:r>
              <a:rPr lang="en-US" sz="2400" b="1">
                <a:hlinkClick r:id="rId5"/>
              </a:rPr>
              <a:t>Facebook link</a:t>
            </a:r>
            <a:endParaRPr lang="en-US" sz="2400" b="1"/>
          </a:p>
          <a:p>
            <a:pPr marL="342900" indent="-342900">
              <a:spcBef>
                <a:spcPct val="20000"/>
              </a:spcBef>
              <a:buFontTx/>
              <a:buChar char="•"/>
            </a:pPr>
            <a:endParaRPr lang="en-US" sz="2400" b="1"/>
          </a:p>
          <a:p>
            <a:pPr marL="342900" indent="-342900">
              <a:spcBef>
                <a:spcPct val="20000"/>
              </a:spcBef>
              <a:buFontTx/>
              <a:buChar char="•"/>
            </a:pPr>
            <a:r>
              <a:rPr lang="en-US" sz="2400" b="1">
                <a:hlinkClick r:id="rId6"/>
              </a:rPr>
              <a:t>http://grouper.ieee.org/groups/802/11/</a:t>
            </a:r>
            <a:endParaRPr lang="en-US" sz="2400"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endParaRPr lang="en-US" smtClean="0"/>
          </a:p>
        </p:txBody>
      </p:sp>
      <p:sp>
        <p:nvSpPr>
          <p:cNvPr id="26626" name="Content Placeholder 2"/>
          <p:cNvSpPr>
            <a:spLocks noGrp="1"/>
          </p:cNvSpPr>
          <p:nvPr>
            <p:ph idx="1"/>
          </p:nvPr>
        </p:nvSpPr>
        <p:spPr/>
        <p:txBody>
          <a:bodyPr/>
          <a:lstStyle/>
          <a:p>
            <a:endParaRPr lang="en-US" smtClean="0"/>
          </a:p>
        </p:txBody>
      </p:sp>
      <p:sp>
        <p:nvSpPr>
          <p:cNvPr id="26627" name="Date Placeholder 3"/>
          <p:cNvSpPr>
            <a:spLocks noGrp="1"/>
          </p:cNvSpPr>
          <p:nvPr>
            <p:ph type="dt" sz="quarter" idx="10"/>
          </p:nvPr>
        </p:nvSpPr>
        <p:spPr>
          <a:noFill/>
          <a:ln>
            <a:miter lim="800000"/>
            <a:headEnd/>
            <a:tailEnd/>
          </a:ln>
        </p:spPr>
        <p:txBody>
          <a:bodyPr/>
          <a:lstStyle/>
          <a:p>
            <a:r>
              <a:rPr lang="en-US"/>
              <a:t>September 2010</a:t>
            </a:r>
          </a:p>
        </p:txBody>
      </p:sp>
      <p:sp>
        <p:nvSpPr>
          <p:cNvPr id="26628"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26629" name="Slide Number Placeholder 5"/>
          <p:cNvSpPr>
            <a:spLocks noGrp="1"/>
          </p:cNvSpPr>
          <p:nvPr>
            <p:ph type="sldNum" sz="quarter" idx="12"/>
          </p:nvPr>
        </p:nvSpPr>
        <p:spPr>
          <a:noFill/>
          <a:ln>
            <a:miter lim="800000"/>
            <a:headEnd/>
            <a:tailEnd/>
          </a:ln>
        </p:spPr>
        <p:txBody>
          <a:bodyPr/>
          <a:lstStyle/>
          <a:p>
            <a:r>
              <a:rPr lang="en-US" smtClean="0"/>
              <a:t>Slide </a:t>
            </a:r>
            <a:fld id="{9732FAB8-698F-4AC8-974D-6A8FF990F1AC}" type="slidenum">
              <a:rPr lang="en-US" smtClean="0"/>
              <a:pPr/>
              <a:t>6</a:t>
            </a:fld>
            <a:endParaRPr lang="en-US" smtClean="0"/>
          </a:p>
        </p:txBody>
      </p:sp>
      <p:graphicFrame>
        <p:nvGraphicFramePr>
          <p:cNvPr id="10" name="Chart 9"/>
          <p:cNvGraphicFramePr>
            <a:graphicFrameLocks noGrp="1"/>
          </p:cNvGraphicFramePr>
          <p:nvPr/>
        </p:nvGraphicFramePr>
        <p:xfrm>
          <a:off x="-55305" y="685800"/>
          <a:ext cx="9210191" cy="56181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endParaRPr lang="en-US" smtClean="0"/>
          </a:p>
        </p:txBody>
      </p:sp>
      <p:sp>
        <p:nvSpPr>
          <p:cNvPr id="28674" name="Date Placeholder 3"/>
          <p:cNvSpPr>
            <a:spLocks noGrp="1"/>
          </p:cNvSpPr>
          <p:nvPr>
            <p:ph type="dt" sz="quarter" idx="10"/>
          </p:nvPr>
        </p:nvSpPr>
        <p:spPr>
          <a:noFill/>
          <a:ln>
            <a:miter lim="800000"/>
            <a:headEnd/>
            <a:tailEnd/>
          </a:ln>
        </p:spPr>
        <p:txBody>
          <a:bodyPr/>
          <a:lstStyle/>
          <a:p>
            <a:r>
              <a:rPr lang="en-US"/>
              <a:t>September 2010</a:t>
            </a:r>
          </a:p>
        </p:txBody>
      </p:sp>
      <p:sp>
        <p:nvSpPr>
          <p:cNvPr id="28675"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28676" name="Slide Number Placeholder 5"/>
          <p:cNvSpPr>
            <a:spLocks noGrp="1"/>
          </p:cNvSpPr>
          <p:nvPr>
            <p:ph type="sldNum" sz="quarter" idx="12"/>
          </p:nvPr>
        </p:nvSpPr>
        <p:spPr>
          <a:noFill/>
          <a:ln>
            <a:miter lim="800000"/>
            <a:headEnd/>
            <a:tailEnd/>
          </a:ln>
        </p:spPr>
        <p:txBody>
          <a:bodyPr/>
          <a:lstStyle/>
          <a:p>
            <a:r>
              <a:rPr lang="en-US" smtClean="0"/>
              <a:t>Slide </a:t>
            </a:r>
            <a:fld id="{A61CD05E-4262-49B5-9AEE-02FE12951AD7}" type="slidenum">
              <a:rPr lang="en-US" smtClean="0"/>
              <a:pPr/>
              <a:t>7</a:t>
            </a:fld>
            <a:endParaRPr lang="en-US" smtClean="0"/>
          </a:p>
        </p:txBody>
      </p:sp>
      <p:graphicFrame>
        <p:nvGraphicFramePr>
          <p:cNvPr id="7" name="Content Placeholder 6"/>
          <p:cNvGraphicFramePr>
            <a:graphicFrameLocks noGrp="1"/>
          </p:cNvGraphicFramePr>
          <p:nvPr>
            <p:ph idx="1"/>
          </p:nvPr>
        </p:nvGraphicFramePr>
        <p:xfrm>
          <a:off x="228600" y="838200"/>
          <a:ext cx="86868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a:spLocks noChangeArrowheads="1"/>
          </p:cNvSpPr>
          <p:nvPr/>
        </p:nvSpPr>
        <p:spPr bwMode="auto">
          <a:xfrm>
            <a:off x="1524000" y="4724400"/>
            <a:ext cx="1447800" cy="584200"/>
          </a:xfrm>
          <a:prstGeom prst="rect">
            <a:avLst/>
          </a:prstGeom>
          <a:noFill/>
          <a:ln w="9525">
            <a:solidFill>
              <a:schemeClr val="tx1"/>
            </a:solidFill>
            <a:miter lim="800000"/>
            <a:headEnd/>
            <a:tailEnd/>
          </a:ln>
        </p:spPr>
        <p:txBody>
          <a:bodyPr>
            <a:spAutoFit/>
          </a:bodyPr>
          <a:lstStyle/>
          <a:p>
            <a:pPr algn="ctr" eaLnBrk="0" hangingPunct="0"/>
            <a:r>
              <a:rPr lang="nl-NL" sz="1600" b="1"/>
              <a:t>Technology proposal time</a:t>
            </a:r>
          </a:p>
        </p:txBody>
      </p:sp>
      <p:grpSp>
        <p:nvGrpSpPr>
          <p:cNvPr id="19" name="Group 18"/>
          <p:cNvGrpSpPr>
            <a:grpSpLocks/>
          </p:cNvGrpSpPr>
          <p:nvPr/>
        </p:nvGrpSpPr>
        <p:grpSpPr bwMode="auto">
          <a:xfrm>
            <a:off x="2971800" y="1304925"/>
            <a:ext cx="430213" cy="4248150"/>
            <a:chOff x="2971800" y="1304925"/>
            <a:chExt cx="430887" cy="4248150"/>
          </a:xfrm>
        </p:grpSpPr>
        <p:sp>
          <p:nvSpPr>
            <p:cNvPr id="8" name="Rectangle 7"/>
            <p:cNvSpPr/>
            <p:nvPr/>
          </p:nvSpPr>
          <p:spPr>
            <a:xfrm>
              <a:off x="2971800" y="3429000"/>
              <a:ext cx="430887" cy="2057400"/>
            </a:xfrm>
            <a:prstGeom prst="rect">
              <a:avLst/>
            </a:prstGeom>
            <a:ln>
              <a:solidFill>
                <a:schemeClr val="bg1"/>
              </a:solidFill>
            </a:ln>
          </p:spPr>
          <p:txBody>
            <a:bodyPr vert="vert270">
              <a:spAutoFit/>
            </a:bodyPr>
            <a:lstStyle/>
            <a:p>
              <a:pPr algn="ctr" eaLnBrk="0" hangingPunct="0">
                <a:defRPr/>
              </a:pPr>
              <a:r>
                <a:rPr lang="nl-NL" sz="1600" b="1" dirty="0"/>
                <a:t>Technology </a:t>
              </a:r>
              <a:r>
                <a:rPr lang="nl-NL" sz="1600" b="1" dirty="0"/>
                <a:t>selection</a:t>
              </a:r>
              <a:endParaRPr lang="nl-NL" sz="1600" b="1" dirty="0"/>
            </a:p>
          </p:txBody>
        </p:sp>
        <p:sp>
          <p:nvSpPr>
            <p:cNvPr id="28690" name="Line 5"/>
            <p:cNvSpPr>
              <a:spLocks noChangeShapeType="1"/>
            </p:cNvSpPr>
            <p:nvPr/>
          </p:nvSpPr>
          <p:spPr bwMode="auto">
            <a:xfrm flipH="1">
              <a:off x="3048000" y="1304925"/>
              <a:ext cx="0" cy="4248150"/>
            </a:xfrm>
            <a:prstGeom prst="line">
              <a:avLst/>
            </a:prstGeom>
            <a:noFill/>
            <a:ln w="28575">
              <a:solidFill>
                <a:schemeClr val="tx1"/>
              </a:solidFill>
              <a:round/>
              <a:headEnd type="none" w="sm" len="sm"/>
              <a:tailEnd type="triangle" w="lg" len="lg"/>
            </a:ln>
          </p:spPr>
          <p:txBody>
            <a:bodyPr wrap="none" anchor="ctr"/>
            <a:lstStyle/>
            <a:p>
              <a:endParaRPr lang="en-US"/>
            </a:p>
          </p:txBody>
        </p:sp>
      </p:grpSp>
      <p:grpSp>
        <p:nvGrpSpPr>
          <p:cNvPr id="20" name="Group 19"/>
          <p:cNvGrpSpPr>
            <a:grpSpLocks/>
          </p:cNvGrpSpPr>
          <p:nvPr/>
        </p:nvGrpSpPr>
        <p:grpSpPr bwMode="auto">
          <a:xfrm>
            <a:off x="3802063" y="1304925"/>
            <a:ext cx="1074737" cy="4248150"/>
            <a:chOff x="3802743" y="1304925"/>
            <a:chExt cx="1074057" cy="4248150"/>
          </a:xfrm>
        </p:grpSpPr>
        <p:sp>
          <p:nvSpPr>
            <p:cNvPr id="28687" name="Rectangle 8"/>
            <p:cNvSpPr>
              <a:spLocks noChangeArrowheads="1"/>
            </p:cNvSpPr>
            <p:nvPr/>
          </p:nvSpPr>
          <p:spPr bwMode="auto">
            <a:xfrm>
              <a:off x="3824514" y="4688689"/>
              <a:ext cx="1052286" cy="584775"/>
            </a:xfrm>
            <a:prstGeom prst="rect">
              <a:avLst/>
            </a:prstGeom>
            <a:noFill/>
            <a:ln w="9525">
              <a:solidFill>
                <a:schemeClr val="tx1"/>
              </a:solidFill>
              <a:miter lim="800000"/>
              <a:headEnd/>
              <a:tailEnd/>
            </a:ln>
          </p:spPr>
          <p:txBody>
            <a:bodyPr>
              <a:spAutoFit/>
            </a:bodyPr>
            <a:lstStyle/>
            <a:p>
              <a:pPr algn="ctr" eaLnBrk="0" hangingPunct="0"/>
              <a:r>
                <a:rPr lang="nl-NL" sz="1600" b="1"/>
                <a:t>WG Ballots</a:t>
              </a:r>
            </a:p>
          </p:txBody>
        </p:sp>
        <p:sp>
          <p:nvSpPr>
            <p:cNvPr id="28688" name="Line 5"/>
            <p:cNvSpPr>
              <a:spLocks noChangeShapeType="1"/>
            </p:cNvSpPr>
            <p:nvPr/>
          </p:nvSpPr>
          <p:spPr bwMode="auto">
            <a:xfrm flipH="1">
              <a:off x="3802743" y="1304925"/>
              <a:ext cx="0" cy="4248150"/>
            </a:xfrm>
            <a:prstGeom prst="line">
              <a:avLst/>
            </a:prstGeom>
            <a:noFill/>
            <a:ln w="28575">
              <a:solidFill>
                <a:schemeClr val="tx1"/>
              </a:solidFill>
              <a:round/>
              <a:headEnd type="none" w="sm" len="sm"/>
              <a:tailEnd type="triangle" w="lg" len="lg"/>
            </a:ln>
          </p:spPr>
          <p:txBody>
            <a:bodyPr wrap="none" anchor="ctr"/>
            <a:lstStyle/>
            <a:p>
              <a:endParaRPr lang="en-US"/>
            </a:p>
          </p:txBody>
        </p:sp>
      </p:grpSp>
      <p:grpSp>
        <p:nvGrpSpPr>
          <p:cNvPr id="21" name="Group 20"/>
          <p:cNvGrpSpPr>
            <a:grpSpLocks/>
          </p:cNvGrpSpPr>
          <p:nvPr/>
        </p:nvGrpSpPr>
        <p:grpSpPr bwMode="auto">
          <a:xfrm>
            <a:off x="4876800" y="1304925"/>
            <a:ext cx="430213" cy="4248150"/>
            <a:chOff x="4876800" y="1304925"/>
            <a:chExt cx="430887" cy="4248150"/>
          </a:xfrm>
        </p:grpSpPr>
        <p:sp>
          <p:nvSpPr>
            <p:cNvPr id="28685" name="Line 5"/>
            <p:cNvSpPr>
              <a:spLocks noChangeShapeType="1"/>
            </p:cNvSpPr>
            <p:nvPr/>
          </p:nvSpPr>
          <p:spPr bwMode="auto">
            <a:xfrm flipH="1">
              <a:off x="4876800" y="1304925"/>
              <a:ext cx="0" cy="4248150"/>
            </a:xfrm>
            <a:prstGeom prst="line">
              <a:avLst/>
            </a:prstGeom>
            <a:noFill/>
            <a:ln w="28575">
              <a:solidFill>
                <a:schemeClr val="tx1"/>
              </a:solidFill>
              <a:round/>
              <a:headEnd type="none" w="sm" len="sm"/>
              <a:tailEnd type="triangle" w="lg" len="lg"/>
            </a:ln>
          </p:spPr>
          <p:txBody>
            <a:bodyPr wrap="none" anchor="ctr"/>
            <a:lstStyle/>
            <a:p>
              <a:endParaRPr lang="en-US"/>
            </a:p>
          </p:txBody>
        </p:sp>
        <p:sp>
          <p:nvSpPr>
            <p:cNvPr id="15" name="Rectangle 14"/>
            <p:cNvSpPr/>
            <p:nvPr/>
          </p:nvSpPr>
          <p:spPr>
            <a:xfrm>
              <a:off x="4876800" y="1447800"/>
              <a:ext cx="430887" cy="1696644"/>
            </a:xfrm>
            <a:prstGeom prst="rect">
              <a:avLst/>
            </a:prstGeom>
            <a:ln>
              <a:solidFill>
                <a:schemeClr val="tx1"/>
              </a:solidFill>
            </a:ln>
          </p:spPr>
          <p:txBody>
            <a:bodyPr vert="vert270">
              <a:spAutoFit/>
            </a:bodyPr>
            <a:lstStyle/>
            <a:p>
              <a:pPr algn="ctr" eaLnBrk="0" hangingPunct="0">
                <a:defRPr/>
              </a:pPr>
              <a:r>
                <a:rPr lang="nl-NL" sz="1600" b="1" dirty="0"/>
                <a:t>Sponsor Ballots</a:t>
              </a:r>
              <a:endParaRPr lang="nl-NL" sz="1600" b="1" dirty="0"/>
            </a:p>
          </p:txBody>
        </p:sp>
      </p:grpSp>
      <p:grpSp>
        <p:nvGrpSpPr>
          <p:cNvPr id="22" name="Group 21"/>
          <p:cNvGrpSpPr>
            <a:grpSpLocks/>
          </p:cNvGrpSpPr>
          <p:nvPr/>
        </p:nvGrpSpPr>
        <p:grpSpPr bwMode="auto">
          <a:xfrm>
            <a:off x="5307013" y="1304925"/>
            <a:ext cx="431800" cy="4248150"/>
            <a:chOff x="5307687" y="1304925"/>
            <a:chExt cx="430887" cy="4248150"/>
          </a:xfrm>
        </p:grpSpPr>
        <p:sp>
          <p:nvSpPr>
            <p:cNvPr id="28683" name="Line 5"/>
            <p:cNvSpPr>
              <a:spLocks noChangeShapeType="1"/>
            </p:cNvSpPr>
            <p:nvPr/>
          </p:nvSpPr>
          <p:spPr bwMode="auto">
            <a:xfrm flipH="1">
              <a:off x="5334000" y="1304925"/>
              <a:ext cx="0" cy="4248150"/>
            </a:xfrm>
            <a:prstGeom prst="line">
              <a:avLst/>
            </a:prstGeom>
            <a:noFill/>
            <a:ln w="28575">
              <a:solidFill>
                <a:schemeClr val="tx1"/>
              </a:solidFill>
              <a:round/>
              <a:headEnd type="none" w="sm" len="sm"/>
              <a:tailEnd type="triangle" w="lg" len="lg"/>
            </a:ln>
          </p:spPr>
          <p:txBody>
            <a:bodyPr wrap="none" anchor="ctr"/>
            <a:lstStyle/>
            <a:p>
              <a:endParaRPr lang="en-US"/>
            </a:p>
          </p:txBody>
        </p:sp>
        <p:sp>
          <p:nvSpPr>
            <p:cNvPr id="18" name="Rectangle 17"/>
            <p:cNvSpPr/>
            <p:nvPr/>
          </p:nvSpPr>
          <p:spPr>
            <a:xfrm>
              <a:off x="5307687" y="1447800"/>
              <a:ext cx="430887" cy="2057400"/>
            </a:xfrm>
            <a:prstGeom prst="rect">
              <a:avLst/>
            </a:prstGeom>
            <a:ln>
              <a:solidFill>
                <a:schemeClr val="bg1"/>
              </a:solidFill>
            </a:ln>
          </p:spPr>
          <p:txBody>
            <a:bodyPr vert="vert270">
              <a:spAutoFit/>
            </a:bodyPr>
            <a:lstStyle/>
            <a:p>
              <a:pPr algn="ctr" eaLnBrk="0" hangingPunct="0">
                <a:defRPr/>
              </a:pPr>
              <a:r>
                <a:rPr lang="nl-NL" sz="1600" b="1" dirty="0"/>
                <a:t>Submission RevCOM</a:t>
              </a:r>
              <a:endParaRPr lang="nl-NL" sz="16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p:cNvGraphicFramePr>
            <a:graphicFrameLocks/>
          </p:cNvGraphicFramePr>
          <p:nvPr/>
        </p:nvGraphicFramePr>
        <p:xfrm>
          <a:off x="361950" y="1017487"/>
          <a:ext cx="85344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30722" name="Title 1"/>
          <p:cNvSpPr>
            <a:spLocks noGrp="1"/>
          </p:cNvSpPr>
          <p:nvPr>
            <p:ph type="title"/>
          </p:nvPr>
        </p:nvSpPr>
        <p:spPr/>
        <p:txBody>
          <a:bodyPr/>
          <a:lstStyle/>
          <a:p>
            <a:endParaRPr lang="en-US" smtClean="0"/>
          </a:p>
        </p:txBody>
      </p:sp>
      <p:sp>
        <p:nvSpPr>
          <p:cNvPr id="30723" name="Content Placeholder 2"/>
          <p:cNvSpPr>
            <a:spLocks noGrp="1"/>
          </p:cNvSpPr>
          <p:nvPr>
            <p:ph idx="1"/>
          </p:nvPr>
        </p:nvSpPr>
        <p:spPr/>
        <p:txBody>
          <a:bodyPr/>
          <a:lstStyle/>
          <a:p>
            <a:endParaRPr lang="en-US" smtClean="0"/>
          </a:p>
        </p:txBody>
      </p:sp>
      <p:sp>
        <p:nvSpPr>
          <p:cNvPr id="30724" name="Date Placeholder 3"/>
          <p:cNvSpPr>
            <a:spLocks noGrp="1"/>
          </p:cNvSpPr>
          <p:nvPr>
            <p:ph type="dt" sz="quarter" idx="10"/>
          </p:nvPr>
        </p:nvSpPr>
        <p:spPr>
          <a:noFill/>
          <a:ln>
            <a:miter lim="800000"/>
            <a:headEnd/>
            <a:tailEnd/>
          </a:ln>
        </p:spPr>
        <p:txBody>
          <a:bodyPr/>
          <a:lstStyle/>
          <a:p>
            <a:r>
              <a:rPr lang="en-US"/>
              <a:t>September 2010</a:t>
            </a:r>
          </a:p>
        </p:txBody>
      </p:sp>
      <p:sp>
        <p:nvSpPr>
          <p:cNvPr id="30725" name="Footer Placeholder 4"/>
          <p:cNvSpPr>
            <a:spLocks noGrp="1"/>
          </p:cNvSpPr>
          <p:nvPr>
            <p:ph type="ftr" sz="quarter" idx="11"/>
          </p:nvPr>
        </p:nvSpPr>
        <p:spPr>
          <a:noFill/>
          <a:ln>
            <a:miter lim="800000"/>
            <a:headEnd/>
            <a:tailEnd/>
          </a:ln>
        </p:spPr>
        <p:txBody>
          <a:bodyPr/>
          <a:lstStyle/>
          <a:p>
            <a:r>
              <a:rPr lang="en-US"/>
              <a:t>Hayes, Kerry and Kraemer- 802.11 WG Chairs</a:t>
            </a:r>
          </a:p>
        </p:txBody>
      </p:sp>
      <p:sp>
        <p:nvSpPr>
          <p:cNvPr id="30726" name="Slide Number Placeholder 5"/>
          <p:cNvSpPr>
            <a:spLocks noGrp="1"/>
          </p:cNvSpPr>
          <p:nvPr>
            <p:ph type="sldNum" sz="quarter" idx="12"/>
          </p:nvPr>
        </p:nvSpPr>
        <p:spPr>
          <a:noFill/>
          <a:ln>
            <a:miter lim="800000"/>
            <a:headEnd/>
            <a:tailEnd/>
          </a:ln>
        </p:spPr>
        <p:txBody>
          <a:bodyPr/>
          <a:lstStyle/>
          <a:p>
            <a:r>
              <a:rPr lang="en-US" smtClean="0"/>
              <a:t>Slide </a:t>
            </a:r>
            <a:fld id="{3566E99D-9627-4DC9-A2AF-18E2FC4929DA}" type="slidenum">
              <a:rPr lang="en-US" smtClean="0"/>
              <a:pPr/>
              <a:t>8</a:t>
            </a:fld>
            <a:endParaRPr lang="en-US" smtClean="0"/>
          </a:p>
        </p:txBody>
      </p:sp>
      <p:grpSp>
        <p:nvGrpSpPr>
          <p:cNvPr id="30727" name="Group 7"/>
          <p:cNvGrpSpPr>
            <a:grpSpLocks/>
          </p:cNvGrpSpPr>
          <p:nvPr/>
        </p:nvGrpSpPr>
        <p:grpSpPr bwMode="auto">
          <a:xfrm>
            <a:off x="1117600" y="1303338"/>
            <a:ext cx="481013" cy="4248150"/>
            <a:chOff x="4853203" y="1304925"/>
            <a:chExt cx="480797" cy="4248150"/>
          </a:xfrm>
        </p:grpSpPr>
        <p:sp>
          <p:nvSpPr>
            <p:cNvPr id="30754" name="Line 5"/>
            <p:cNvSpPr>
              <a:spLocks noChangeShapeType="1"/>
            </p:cNvSpPr>
            <p:nvPr/>
          </p:nvSpPr>
          <p:spPr bwMode="auto">
            <a:xfrm flipH="1">
              <a:off x="5334000" y="1304925"/>
              <a:ext cx="0" cy="4248150"/>
            </a:xfrm>
            <a:prstGeom prst="line">
              <a:avLst/>
            </a:prstGeom>
            <a:noFill/>
            <a:ln w="28575">
              <a:solidFill>
                <a:schemeClr val="tx1"/>
              </a:solidFill>
              <a:round/>
              <a:headEnd type="none" w="sm" len="sm"/>
              <a:tailEnd type="triangle" w="lg" len="lg"/>
            </a:ln>
          </p:spPr>
          <p:txBody>
            <a:bodyPr wrap="none" anchor="ctr"/>
            <a:lstStyle/>
            <a:p>
              <a:endParaRPr lang="en-US"/>
            </a:p>
          </p:txBody>
        </p:sp>
        <p:sp>
          <p:nvSpPr>
            <p:cNvPr id="10" name="Rectangle 9"/>
            <p:cNvSpPr/>
            <p:nvPr/>
          </p:nvSpPr>
          <p:spPr>
            <a:xfrm>
              <a:off x="4853203" y="1447800"/>
              <a:ext cx="430887" cy="2057400"/>
            </a:xfrm>
            <a:prstGeom prst="rect">
              <a:avLst/>
            </a:prstGeom>
            <a:ln>
              <a:solidFill>
                <a:schemeClr val="bg1"/>
              </a:solidFill>
            </a:ln>
          </p:spPr>
          <p:txBody>
            <a:bodyPr vert="vert270">
              <a:spAutoFit/>
            </a:bodyPr>
            <a:lstStyle/>
            <a:p>
              <a:pPr algn="ctr" eaLnBrk="0" hangingPunct="0">
                <a:defRPr/>
              </a:pPr>
              <a:r>
                <a:rPr lang="nl-NL" sz="1600" b="1" dirty="0"/>
                <a:t>Submission RevCOM</a:t>
              </a:r>
              <a:endParaRPr lang="nl-NL" sz="1600" b="1" dirty="0"/>
            </a:p>
          </p:txBody>
        </p:sp>
      </p:grpSp>
      <p:grpSp>
        <p:nvGrpSpPr>
          <p:cNvPr id="14" name="Group 13"/>
          <p:cNvGrpSpPr>
            <a:grpSpLocks/>
          </p:cNvGrpSpPr>
          <p:nvPr/>
        </p:nvGrpSpPr>
        <p:grpSpPr bwMode="auto">
          <a:xfrm>
            <a:off x="2425700" y="1020763"/>
            <a:ext cx="430213" cy="4530725"/>
            <a:chOff x="2133599" y="911800"/>
            <a:chExt cx="430887" cy="4530150"/>
          </a:xfrm>
        </p:grpSpPr>
        <p:sp>
          <p:nvSpPr>
            <p:cNvPr id="30752" name="Line 5"/>
            <p:cNvSpPr>
              <a:spLocks noChangeShapeType="1"/>
            </p:cNvSpPr>
            <p:nvPr/>
          </p:nvSpPr>
          <p:spPr bwMode="auto">
            <a:xfrm flipH="1">
              <a:off x="2226651" y="1193800"/>
              <a:ext cx="0" cy="4248150"/>
            </a:xfrm>
            <a:prstGeom prst="line">
              <a:avLst/>
            </a:prstGeom>
            <a:noFill/>
            <a:ln w="28575">
              <a:solidFill>
                <a:schemeClr val="tx1"/>
              </a:solidFill>
              <a:round/>
              <a:headEnd type="none" w="sm" len="sm"/>
              <a:tailEnd type="triangle" w="lg" len="lg"/>
            </a:ln>
          </p:spPr>
          <p:txBody>
            <a:bodyPr wrap="none" anchor="ctr"/>
            <a:lstStyle/>
            <a:p>
              <a:endParaRPr lang="en-US"/>
            </a:p>
          </p:txBody>
        </p:sp>
        <p:sp>
          <p:nvSpPr>
            <p:cNvPr id="13" name="Rectangle 12"/>
            <p:cNvSpPr/>
            <p:nvPr/>
          </p:nvSpPr>
          <p:spPr>
            <a:xfrm>
              <a:off x="2133599" y="911800"/>
              <a:ext cx="430887" cy="1333954"/>
            </a:xfrm>
            <a:prstGeom prst="rect">
              <a:avLst/>
            </a:prstGeom>
            <a:ln>
              <a:solidFill>
                <a:schemeClr val="bg1"/>
              </a:solidFill>
            </a:ln>
          </p:spPr>
          <p:txBody>
            <a:bodyPr vert="vert270">
              <a:spAutoFit/>
            </a:bodyPr>
            <a:lstStyle/>
            <a:p>
              <a:pPr algn="ctr" eaLnBrk="0" hangingPunct="0">
                <a:defRPr/>
              </a:pPr>
              <a:r>
                <a:rPr lang="nl-NL" sz="1600" b="1" dirty="0"/>
                <a:t>Appr PAR a</a:t>
              </a:r>
              <a:endParaRPr lang="nl-NL" sz="1600" b="1" dirty="0"/>
            </a:p>
          </p:txBody>
        </p:sp>
      </p:grpSp>
      <p:grpSp>
        <p:nvGrpSpPr>
          <p:cNvPr id="20" name="Group 19"/>
          <p:cNvGrpSpPr>
            <a:grpSpLocks/>
          </p:cNvGrpSpPr>
          <p:nvPr/>
        </p:nvGrpSpPr>
        <p:grpSpPr bwMode="auto">
          <a:xfrm>
            <a:off x="4724400" y="1508125"/>
            <a:ext cx="1295400" cy="1117600"/>
            <a:chOff x="4724400" y="1508325"/>
            <a:chExt cx="1295400" cy="1116944"/>
          </a:xfrm>
        </p:grpSpPr>
        <p:sp>
          <p:nvSpPr>
            <p:cNvPr id="30750" name="TextBox 20"/>
            <p:cNvSpPr txBox="1">
              <a:spLocks noChangeArrowheads="1"/>
            </p:cNvSpPr>
            <p:nvPr/>
          </p:nvSpPr>
          <p:spPr bwMode="auto">
            <a:xfrm>
              <a:off x="5105400" y="1508325"/>
              <a:ext cx="914400" cy="584775"/>
            </a:xfrm>
            <a:prstGeom prst="rect">
              <a:avLst/>
            </a:prstGeom>
            <a:noFill/>
            <a:ln w="9525">
              <a:solidFill>
                <a:schemeClr val="tx1"/>
              </a:solidFill>
              <a:miter lim="800000"/>
              <a:headEnd/>
              <a:tailEnd/>
            </a:ln>
          </p:spPr>
          <p:txBody>
            <a:bodyPr>
              <a:spAutoFit/>
            </a:bodyPr>
            <a:lstStyle/>
            <a:p>
              <a:pPr algn="ctr" eaLnBrk="0" hangingPunct="0"/>
              <a:r>
                <a:rPr lang="en-US" sz="1600" b="1"/>
                <a:t>WG Blt a</a:t>
              </a:r>
            </a:p>
          </p:txBody>
        </p:sp>
        <p:sp>
          <p:nvSpPr>
            <p:cNvPr id="30751" name="TextBox 21"/>
            <p:cNvSpPr txBox="1">
              <a:spLocks noChangeArrowheads="1"/>
            </p:cNvSpPr>
            <p:nvPr/>
          </p:nvSpPr>
          <p:spPr bwMode="auto">
            <a:xfrm>
              <a:off x="4724400" y="2286715"/>
              <a:ext cx="1295400" cy="338554"/>
            </a:xfrm>
            <a:prstGeom prst="rect">
              <a:avLst/>
            </a:prstGeom>
            <a:noFill/>
            <a:ln w="9525">
              <a:solidFill>
                <a:schemeClr val="tx1"/>
              </a:solidFill>
              <a:miter lim="800000"/>
              <a:headEnd/>
              <a:tailEnd/>
            </a:ln>
          </p:spPr>
          <p:txBody>
            <a:bodyPr>
              <a:spAutoFit/>
            </a:bodyPr>
            <a:lstStyle/>
            <a:p>
              <a:pPr algn="ctr" eaLnBrk="0" hangingPunct="0"/>
              <a:r>
                <a:rPr lang="en-US" sz="1600" b="1"/>
                <a:t>WG Blt b</a:t>
              </a:r>
            </a:p>
          </p:txBody>
        </p:sp>
      </p:grpSp>
      <p:grpSp>
        <p:nvGrpSpPr>
          <p:cNvPr id="7" name="Group 6"/>
          <p:cNvGrpSpPr>
            <a:grpSpLocks/>
          </p:cNvGrpSpPr>
          <p:nvPr/>
        </p:nvGrpSpPr>
        <p:grpSpPr bwMode="auto">
          <a:xfrm>
            <a:off x="3048000" y="3343275"/>
            <a:ext cx="609600" cy="2001838"/>
            <a:chOff x="3048000" y="3343275"/>
            <a:chExt cx="609599" cy="2001887"/>
          </a:xfrm>
        </p:grpSpPr>
        <p:sp>
          <p:nvSpPr>
            <p:cNvPr id="30748" name="TextBox 22"/>
            <p:cNvSpPr txBox="1">
              <a:spLocks noChangeArrowheads="1"/>
            </p:cNvSpPr>
            <p:nvPr/>
          </p:nvSpPr>
          <p:spPr bwMode="auto">
            <a:xfrm>
              <a:off x="3048000" y="3343275"/>
              <a:ext cx="609599" cy="523220"/>
            </a:xfrm>
            <a:prstGeom prst="rect">
              <a:avLst/>
            </a:prstGeom>
            <a:noFill/>
            <a:ln w="9525">
              <a:solidFill>
                <a:schemeClr val="tx1"/>
              </a:solidFill>
              <a:miter lim="800000"/>
              <a:headEnd/>
              <a:tailEnd/>
            </a:ln>
          </p:spPr>
          <p:txBody>
            <a:bodyPr>
              <a:spAutoFit/>
            </a:bodyPr>
            <a:lstStyle/>
            <a:p>
              <a:pPr algn="ctr" eaLnBrk="0" hangingPunct="0"/>
              <a:r>
                <a:rPr lang="en-US" sz="1400" b="1"/>
                <a:t>WG Blt c</a:t>
              </a:r>
            </a:p>
          </p:txBody>
        </p:sp>
        <p:sp>
          <p:nvSpPr>
            <p:cNvPr id="30749" name="TextBox 23"/>
            <p:cNvSpPr txBox="1">
              <a:spLocks noChangeArrowheads="1"/>
            </p:cNvSpPr>
            <p:nvPr/>
          </p:nvSpPr>
          <p:spPr bwMode="auto">
            <a:xfrm>
              <a:off x="3048000" y="4606498"/>
              <a:ext cx="609599" cy="738664"/>
            </a:xfrm>
            <a:prstGeom prst="rect">
              <a:avLst/>
            </a:prstGeom>
            <a:noFill/>
            <a:ln w="9525">
              <a:solidFill>
                <a:schemeClr val="tx1"/>
              </a:solidFill>
              <a:miter lim="800000"/>
              <a:headEnd/>
              <a:tailEnd/>
            </a:ln>
          </p:spPr>
          <p:txBody>
            <a:bodyPr>
              <a:spAutoFit/>
            </a:bodyPr>
            <a:lstStyle/>
            <a:p>
              <a:pPr algn="ctr" eaLnBrk="0" hangingPunct="0"/>
              <a:r>
                <a:rPr lang="en-US" sz="1400" b="1"/>
                <a:t>WG Blt rev</a:t>
              </a:r>
            </a:p>
          </p:txBody>
        </p:sp>
      </p:grpSp>
      <p:grpSp>
        <p:nvGrpSpPr>
          <p:cNvPr id="30" name="Group 29"/>
          <p:cNvGrpSpPr>
            <a:grpSpLocks/>
          </p:cNvGrpSpPr>
          <p:nvPr/>
        </p:nvGrpSpPr>
        <p:grpSpPr bwMode="auto">
          <a:xfrm>
            <a:off x="2546350" y="1284288"/>
            <a:ext cx="676275" cy="4267200"/>
            <a:chOff x="2450514" y="1244373"/>
            <a:chExt cx="677108" cy="4267200"/>
          </a:xfrm>
        </p:grpSpPr>
        <p:sp>
          <p:nvSpPr>
            <p:cNvPr id="30744" name="Line 5"/>
            <p:cNvSpPr>
              <a:spLocks noChangeShapeType="1"/>
            </p:cNvSpPr>
            <p:nvPr/>
          </p:nvSpPr>
          <p:spPr bwMode="auto">
            <a:xfrm flipH="1">
              <a:off x="2976450" y="1244373"/>
              <a:ext cx="0" cy="4248150"/>
            </a:xfrm>
            <a:prstGeom prst="line">
              <a:avLst/>
            </a:prstGeom>
            <a:noFill/>
            <a:ln w="28575">
              <a:solidFill>
                <a:schemeClr val="tx1"/>
              </a:solidFill>
              <a:round/>
              <a:headEnd type="none" w="sm" len="sm"/>
              <a:tailEnd type="triangle" w="lg" len="lg"/>
            </a:ln>
          </p:spPr>
          <p:txBody>
            <a:bodyPr wrap="none" anchor="ctr"/>
            <a:lstStyle/>
            <a:p>
              <a:endParaRPr lang="en-US"/>
            </a:p>
          </p:txBody>
        </p:sp>
        <p:sp>
          <p:nvSpPr>
            <p:cNvPr id="18" name="Rectangle 17"/>
            <p:cNvSpPr/>
            <p:nvPr/>
          </p:nvSpPr>
          <p:spPr>
            <a:xfrm>
              <a:off x="2545563" y="3200400"/>
              <a:ext cx="430887" cy="1333954"/>
            </a:xfrm>
            <a:prstGeom prst="rect">
              <a:avLst/>
            </a:prstGeom>
            <a:ln>
              <a:solidFill>
                <a:schemeClr val="bg1"/>
              </a:solidFill>
            </a:ln>
          </p:spPr>
          <p:txBody>
            <a:bodyPr vert="vert270">
              <a:spAutoFit/>
            </a:bodyPr>
            <a:lstStyle/>
            <a:p>
              <a:pPr algn="ctr" eaLnBrk="0" hangingPunct="0">
                <a:defRPr/>
              </a:pPr>
              <a:r>
                <a:rPr lang="nl-NL" sz="1600" b="1" dirty="0"/>
                <a:t>Appr PAR c</a:t>
              </a:r>
              <a:endParaRPr lang="nl-NL" sz="1600" b="1" dirty="0"/>
            </a:p>
          </p:txBody>
        </p:sp>
        <p:sp>
          <p:nvSpPr>
            <p:cNvPr id="19" name="Rectangle 18"/>
            <p:cNvSpPr/>
            <p:nvPr/>
          </p:nvSpPr>
          <p:spPr>
            <a:xfrm>
              <a:off x="2559799" y="2093100"/>
              <a:ext cx="430887" cy="1333954"/>
            </a:xfrm>
            <a:prstGeom prst="rect">
              <a:avLst/>
            </a:prstGeom>
            <a:ln>
              <a:solidFill>
                <a:schemeClr val="bg1"/>
              </a:solidFill>
            </a:ln>
          </p:spPr>
          <p:txBody>
            <a:bodyPr vert="vert270">
              <a:spAutoFit/>
            </a:bodyPr>
            <a:lstStyle/>
            <a:p>
              <a:pPr algn="ctr" eaLnBrk="0" hangingPunct="0">
                <a:defRPr/>
              </a:pPr>
              <a:r>
                <a:rPr lang="nl-NL" sz="1600" b="1" dirty="0"/>
                <a:t>Appr PAR b</a:t>
              </a:r>
              <a:endParaRPr lang="nl-NL" sz="1600" b="1" dirty="0"/>
            </a:p>
          </p:txBody>
        </p:sp>
        <p:sp>
          <p:nvSpPr>
            <p:cNvPr id="25" name="Rectangle 24"/>
            <p:cNvSpPr/>
            <p:nvPr/>
          </p:nvSpPr>
          <p:spPr>
            <a:xfrm>
              <a:off x="2450514" y="4368119"/>
              <a:ext cx="677108" cy="1143454"/>
            </a:xfrm>
            <a:prstGeom prst="rect">
              <a:avLst/>
            </a:prstGeom>
            <a:ln>
              <a:solidFill>
                <a:schemeClr val="bg1"/>
              </a:solidFill>
            </a:ln>
          </p:spPr>
          <p:txBody>
            <a:bodyPr vert="vert270">
              <a:spAutoFit/>
            </a:bodyPr>
            <a:lstStyle/>
            <a:p>
              <a:pPr algn="ctr" eaLnBrk="0" hangingPunct="0">
                <a:defRPr/>
              </a:pPr>
              <a:r>
                <a:rPr lang="nl-NL" sz="1600" b="1" dirty="0"/>
                <a:t>Appr PAR rev</a:t>
              </a:r>
              <a:endParaRPr lang="nl-NL" sz="1600" b="1" dirty="0"/>
            </a:p>
          </p:txBody>
        </p:sp>
      </p:grpSp>
      <p:grpSp>
        <p:nvGrpSpPr>
          <p:cNvPr id="35" name="Group 34"/>
          <p:cNvGrpSpPr>
            <a:grpSpLocks/>
          </p:cNvGrpSpPr>
          <p:nvPr/>
        </p:nvGrpSpPr>
        <p:grpSpPr bwMode="auto">
          <a:xfrm>
            <a:off x="6019800" y="1539875"/>
            <a:ext cx="762000" cy="1196975"/>
            <a:chOff x="6019800" y="1539102"/>
            <a:chExt cx="762000" cy="1197066"/>
          </a:xfrm>
        </p:grpSpPr>
        <p:sp>
          <p:nvSpPr>
            <p:cNvPr id="30742" name="TextBox 25"/>
            <p:cNvSpPr txBox="1">
              <a:spLocks noChangeArrowheads="1"/>
            </p:cNvSpPr>
            <p:nvPr/>
          </p:nvSpPr>
          <p:spPr bwMode="auto">
            <a:xfrm>
              <a:off x="6019800" y="1539102"/>
              <a:ext cx="762000" cy="523220"/>
            </a:xfrm>
            <a:prstGeom prst="rect">
              <a:avLst/>
            </a:prstGeom>
            <a:noFill/>
            <a:ln w="9525">
              <a:solidFill>
                <a:schemeClr val="tx1"/>
              </a:solidFill>
              <a:miter lim="800000"/>
              <a:headEnd/>
              <a:tailEnd/>
            </a:ln>
          </p:spPr>
          <p:txBody>
            <a:bodyPr>
              <a:spAutoFit/>
            </a:bodyPr>
            <a:lstStyle/>
            <a:p>
              <a:pPr algn="ctr" eaLnBrk="0" hangingPunct="0"/>
              <a:r>
                <a:rPr lang="en-US" sz="1400" b="1"/>
                <a:t>SPR Blt a</a:t>
              </a:r>
            </a:p>
          </p:txBody>
        </p:sp>
        <p:sp>
          <p:nvSpPr>
            <p:cNvPr id="30743" name="TextBox 26"/>
            <p:cNvSpPr txBox="1">
              <a:spLocks noChangeArrowheads="1"/>
            </p:cNvSpPr>
            <p:nvPr/>
          </p:nvSpPr>
          <p:spPr bwMode="auto">
            <a:xfrm>
              <a:off x="6019800" y="2212948"/>
              <a:ext cx="762000" cy="523220"/>
            </a:xfrm>
            <a:prstGeom prst="rect">
              <a:avLst/>
            </a:prstGeom>
            <a:noFill/>
            <a:ln w="9525">
              <a:solidFill>
                <a:schemeClr val="tx1"/>
              </a:solidFill>
              <a:miter lim="800000"/>
              <a:headEnd/>
              <a:tailEnd/>
            </a:ln>
          </p:spPr>
          <p:txBody>
            <a:bodyPr>
              <a:spAutoFit/>
            </a:bodyPr>
            <a:lstStyle/>
            <a:p>
              <a:pPr algn="ctr" eaLnBrk="0" hangingPunct="0"/>
              <a:r>
                <a:rPr lang="en-US" sz="1400" b="1"/>
                <a:t>SPR Blt b</a:t>
              </a:r>
            </a:p>
          </p:txBody>
        </p:sp>
      </p:grpSp>
      <p:grpSp>
        <p:nvGrpSpPr>
          <p:cNvPr id="16" name="Group 15"/>
          <p:cNvGrpSpPr>
            <a:grpSpLocks/>
          </p:cNvGrpSpPr>
          <p:nvPr/>
        </p:nvGrpSpPr>
        <p:grpSpPr bwMode="auto">
          <a:xfrm>
            <a:off x="3657600" y="3313113"/>
            <a:ext cx="914400" cy="1958975"/>
            <a:chOff x="3657598" y="3312497"/>
            <a:chExt cx="914402" cy="1959296"/>
          </a:xfrm>
        </p:grpSpPr>
        <p:sp>
          <p:nvSpPr>
            <p:cNvPr id="30740" name="TextBox 27"/>
            <p:cNvSpPr txBox="1">
              <a:spLocks noChangeArrowheads="1"/>
            </p:cNvSpPr>
            <p:nvPr/>
          </p:nvSpPr>
          <p:spPr bwMode="auto">
            <a:xfrm>
              <a:off x="3657600" y="3312497"/>
              <a:ext cx="714375" cy="584775"/>
            </a:xfrm>
            <a:prstGeom prst="rect">
              <a:avLst/>
            </a:prstGeom>
            <a:noFill/>
            <a:ln w="9525">
              <a:solidFill>
                <a:schemeClr val="tx1"/>
              </a:solidFill>
              <a:miter lim="800000"/>
              <a:headEnd/>
              <a:tailEnd/>
            </a:ln>
          </p:spPr>
          <p:txBody>
            <a:bodyPr>
              <a:spAutoFit/>
            </a:bodyPr>
            <a:lstStyle/>
            <a:p>
              <a:pPr algn="ctr" eaLnBrk="0" hangingPunct="0"/>
              <a:r>
                <a:rPr lang="en-US" sz="1600" b="1"/>
                <a:t>SPR Blt c</a:t>
              </a:r>
            </a:p>
          </p:txBody>
        </p:sp>
        <p:sp>
          <p:nvSpPr>
            <p:cNvPr id="30741" name="TextBox 28"/>
            <p:cNvSpPr txBox="1">
              <a:spLocks noChangeArrowheads="1"/>
            </p:cNvSpPr>
            <p:nvPr/>
          </p:nvSpPr>
          <p:spPr bwMode="auto">
            <a:xfrm>
              <a:off x="3657598" y="4687018"/>
              <a:ext cx="914402" cy="584775"/>
            </a:xfrm>
            <a:prstGeom prst="rect">
              <a:avLst/>
            </a:prstGeom>
            <a:noFill/>
            <a:ln w="9525">
              <a:solidFill>
                <a:schemeClr val="tx1"/>
              </a:solidFill>
              <a:miter lim="800000"/>
              <a:headEnd/>
              <a:tailEnd/>
            </a:ln>
          </p:spPr>
          <p:txBody>
            <a:bodyPr>
              <a:spAutoFit/>
            </a:bodyPr>
            <a:lstStyle/>
            <a:p>
              <a:pPr algn="ctr" eaLnBrk="0" hangingPunct="0"/>
              <a:r>
                <a:rPr lang="en-US" sz="1600" b="1"/>
                <a:t>SPR Blt rev</a:t>
              </a:r>
            </a:p>
          </p:txBody>
        </p:sp>
      </p:grpSp>
      <p:grpSp>
        <p:nvGrpSpPr>
          <p:cNvPr id="15" name="Group 14"/>
          <p:cNvGrpSpPr>
            <a:grpSpLocks/>
          </p:cNvGrpSpPr>
          <p:nvPr/>
        </p:nvGrpSpPr>
        <p:grpSpPr bwMode="auto">
          <a:xfrm>
            <a:off x="6019800" y="3956050"/>
            <a:ext cx="430213" cy="1568450"/>
            <a:chOff x="5703213" y="3897271"/>
            <a:chExt cx="430887" cy="1568203"/>
          </a:xfrm>
        </p:grpSpPr>
        <p:sp>
          <p:nvSpPr>
            <p:cNvPr id="30738" name="Line 5"/>
            <p:cNvSpPr>
              <a:spLocks noChangeShapeType="1"/>
            </p:cNvSpPr>
            <p:nvPr/>
          </p:nvSpPr>
          <p:spPr bwMode="auto">
            <a:xfrm flipH="1">
              <a:off x="6104487" y="3897271"/>
              <a:ext cx="0" cy="1568203"/>
            </a:xfrm>
            <a:prstGeom prst="line">
              <a:avLst/>
            </a:prstGeom>
            <a:noFill/>
            <a:ln w="28575">
              <a:solidFill>
                <a:schemeClr val="tx1"/>
              </a:solidFill>
              <a:round/>
              <a:headEnd type="none" w="sm" len="sm"/>
              <a:tailEnd type="triangle" w="lg" len="lg"/>
            </a:ln>
          </p:spPr>
          <p:txBody>
            <a:bodyPr wrap="none" anchor="ctr"/>
            <a:lstStyle/>
            <a:p>
              <a:endParaRPr lang="en-US"/>
            </a:p>
          </p:txBody>
        </p:sp>
        <p:sp>
          <p:nvSpPr>
            <p:cNvPr id="33" name="Rectangle 32"/>
            <p:cNvSpPr/>
            <p:nvPr/>
          </p:nvSpPr>
          <p:spPr>
            <a:xfrm>
              <a:off x="5703213" y="4066249"/>
              <a:ext cx="430887" cy="1333954"/>
            </a:xfrm>
            <a:prstGeom prst="rect">
              <a:avLst/>
            </a:prstGeom>
            <a:ln>
              <a:solidFill>
                <a:schemeClr val="bg1"/>
              </a:solidFill>
            </a:ln>
          </p:spPr>
          <p:txBody>
            <a:bodyPr vert="vert270">
              <a:spAutoFit/>
            </a:bodyPr>
            <a:lstStyle/>
            <a:p>
              <a:pPr algn="ctr" eaLnBrk="0" hangingPunct="0">
                <a:defRPr/>
              </a:pPr>
              <a:r>
                <a:rPr lang="nl-NL" sz="1600" b="1" dirty="0"/>
                <a:t>Appr PAR d</a:t>
              </a:r>
              <a:endParaRPr lang="nl-NL" sz="1600" b="1" dirty="0"/>
            </a:p>
          </p:txBody>
        </p:sp>
      </p:grpSp>
      <p:grpSp>
        <p:nvGrpSpPr>
          <p:cNvPr id="11" name="Group 10"/>
          <p:cNvGrpSpPr>
            <a:grpSpLocks/>
          </p:cNvGrpSpPr>
          <p:nvPr/>
        </p:nvGrpSpPr>
        <p:grpSpPr bwMode="auto">
          <a:xfrm>
            <a:off x="7239000" y="2312988"/>
            <a:ext cx="677863" cy="3211512"/>
            <a:chOff x="6691073" y="2280226"/>
            <a:chExt cx="677108" cy="3212298"/>
          </a:xfrm>
        </p:grpSpPr>
        <p:sp>
          <p:nvSpPr>
            <p:cNvPr id="30736" name="Line 5"/>
            <p:cNvSpPr>
              <a:spLocks noChangeShapeType="1"/>
            </p:cNvSpPr>
            <p:nvPr/>
          </p:nvSpPr>
          <p:spPr bwMode="auto">
            <a:xfrm flipH="1">
              <a:off x="7010400" y="2280226"/>
              <a:ext cx="0" cy="3212298"/>
            </a:xfrm>
            <a:prstGeom prst="line">
              <a:avLst/>
            </a:prstGeom>
            <a:noFill/>
            <a:ln w="28575">
              <a:solidFill>
                <a:schemeClr val="tx1"/>
              </a:solidFill>
              <a:round/>
              <a:headEnd type="none" w="sm" len="sm"/>
              <a:tailEnd type="triangle" w="lg" len="lg"/>
            </a:ln>
          </p:spPr>
          <p:txBody>
            <a:bodyPr wrap="none" anchor="ctr"/>
            <a:lstStyle/>
            <a:p>
              <a:endParaRPr lang="en-US"/>
            </a:p>
          </p:txBody>
        </p:sp>
        <p:sp>
          <p:nvSpPr>
            <p:cNvPr id="36" name="Rectangle 35"/>
            <p:cNvSpPr/>
            <p:nvPr/>
          </p:nvSpPr>
          <p:spPr>
            <a:xfrm>
              <a:off x="6691073" y="2312433"/>
              <a:ext cx="677108" cy="1333954"/>
            </a:xfrm>
            <a:prstGeom prst="rect">
              <a:avLst/>
            </a:prstGeom>
            <a:ln>
              <a:solidFill>
                <a:schemeClr val="bg1"/>
              </a:solidFill>
            </a:ln>
          </p:spPr>
          <p:txBody>
            <a:bodyPr vert="vert270">
              <a:spAutoFit/>
            </a:bodyPr>
            <a:lstStyle/>
            <a:p>
              <a:pPr algn="ctr" eaLnBrk="0" hangingPunct="0">
                <a:defRPr/>
              </a:pPr>
              <a:r>
                <a:rPr lang="nl-NL" sz="1600" b="1" dirty="0"/>
                <a:t>Appr PAR b corr</a:t>
              </a:r>
              <a:endParaRPr lang="nl-NL" sz="16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93738" y="685800"/>
            <a:ext cx="7772400" cy="400050"/>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2000" b="1" u="sng" dirty="0">
                <a:solidFill>
                  <a:schemeClr val="hlink"/>
                </a:solidFill>
                <a:effectLst>
                  <a:outerShdw blurRad="38100" dist="38100" dir="2700000" algn="tl">
                    <a:srgbClr val="000000"/>
                  </a:outerShdw>
                </a:effectLst>
                <a:latin typeface="Tahoma" pitchFamily="34" charset="0"/>
                <a:cs typeface="Arial" charset="0"/>
              </a:rPr>
              <a:t>Completed </a:t>
            </a:r>
            <a:r>
              <a:rPr lang="en-US" sz="2000" b="1" u="sng" dirty="0">
                <a:solidFill>
                  <a:schemeClr val="hlink"/>
                </a:solidFill>
                <a:effectLst>
                  <a:outerShdw blurRad="38100" dist="38100" dir="2700000" algn="tl">
                    <a:srgbClr val="000000"/>
                  </a:outerShdw>
                </a:effectLst>
                <a:latin typeface="Tahoma" pitchFamily="34" charset="0"/>
                <a:cs typeface="Arial" charset="0"/>
              </a:rPr>
              <a:t>Standards &amp; </a:t>
            </a:r>
            <a:r>
              <a:rPr lang="en-US" sz="2000" b="1" u="sng" dirty="0">
                <a:solidFill>
                  <a:schemeClr val="hlink"/>
                </a:solidFill>
                <a:effectLst>
                  <a:outerShdw blurRad="38100" dist="38100" dir="2700000" algn="tl">
                    <a:srgbClr val="000000"/>
                  </a:outerShdw>
                </a:effectLst>
                <a:latin typeface="Tahoma" pitchFamily="34" charset="0"/>
                <a:cs typeface="Arial" charset="0"/>
              </a:rPr>
              <a:t>Amendments</a:t>
            </a:r>
            <a:endParaRPr lang="en-US" sz="2000" b="1" u="sng" dirty="0">
              <a:solidFill>
                <a:schemeClr val="hlink"/>
              </a:solidFill>
              <a:effectLst>
                <a:outerShdw blurRad="38100" dist="38100" dir="2700000" algn="tl">
                  <a:srgbClr val="000000"/>
                </a:outerShdw>
              </a:effectLst>
              <a:latin typeface="Tahoma" pitchFamily="34" charset="0"/>
              <a:cs typeface="Arial" charset="0"/>
            </a:endParaRPr>
          </a:p>
        </p:txBody>
      </p:sp>
      <p:pic>
        <p:nvPicPr>
          <p:cNvPr id="32771" name="Picture 3" descr="8802"/>
          <p:cNvPicPr>
            <a:picLocks noChangeAspect="1" noChangeArrowheads="1"/>
          </p:cNvPicPr>
          <p:nvPr/>
        </p:nvPicPr>
        <p:blipFill>
          <a:blip r:embed="rId3"/>
          <a:srcRect/>
          <a:stretch>
            <a:fillRect/>
          </a:stretch>
        </p:blipFill>
        <p:spPr bwMode="auto">
          <a:xfrm>
            <a:off x="4581525" y="1219200"/>
            <a:ext cx="1544638" cy="2209800"/>
          </a:xfrm>
          <a:prstGeom prst="rect">
            <a:avLst/>
          </a:prstGeom>
          <a:noFill/>
          <a:ln w="9525">
            <a:noFill/>
            <a:miter lim="800000"/>
            <a:headEnd/>
            <a:tailEnd/>
          </a:ln>
        </p:spPr>
      </p:pic>
      <p:pic>
        <p:nvPicPr>
          <p:cNvPr id="32772" name="Picture 4" descr="802"/>
          <p:cNvPicPr>
            <a:picLocks noChangeAspect="1" noChangeArrowheads="1"/>
          </p:cNvPicPr>
          <p:nvPr/>
        </p:nvPicPr>
        <p:blipFill>
          <a:blip r:embed="rId4"/>
          <a:srcRect/>
          <a:stretch>
            <a:fillRect/>
          </a:stretch>
        </p:blipFill>
        <p:spPr bwMode="auto">
          <a:xfrm>
            <a:off x="2905125" y="1219200"/>
            <a:ext cx="1541463" cy="2209800"/>
          </a:xfrm>
          <a:prstGeom prst="rect">
            <a:avLst/>
          </a:prstGeom>
          <a:noFill/>
          <a:ln w="9525">
            <a:noFill/>
            <a:miter lim="800000"/>
            <a:headEnd/>
            <a:tailEnd/>
          </a:ln>
        </p:spPr>
      </p:pic>
      <p:pic>
        <p:nvPicPr>
          <p:cNvPr id="32773" name="Picture 5" descr="802"/>
          <p:cNvPicPr>
            <a:picLocks noChangeAspect="1" noChangeArrowheads="1"/>
          </p:cNvPicPr>
          <p:nvPr/>
        </p:nvPicPr>
        <p:blipFill>
          <a:blip r:embed="rId5"/>
          <a:srcRect/>
          <a:stretch>
            <a:fillRect/>
          </a:stretch>
        </p:blipFill>
        <p:spPr bwMode="auto">
          <a:xfrm>
            <a:off x="1228725" y="3505200"/>
            <a:ext cx="1560513" cy="2189163"/>
          </a:xfrm>
          <a:prstGeom prst="rect">
            <a:avLst/>
          </a:prstGeom>
          <a:noFill/>
          <a:ln w="9525">
            <a:noFill/>
            <a:miter lim="800000"/>
            <a:headEnd/>
            <a:tailEnd/>
          </a:ln>
        </p:spPr>
      </p:pic>
      <p:pic>
        <p:nvPicPr>
          <p:cNvPr id="32774" name="Picture 6" descr="802"/>
          <p:cNvPicPr>
            <a:picLocks noChangeAspect="1" noChangeArrowheads="1"/>
          </p:cNvPicPr>
          <p:nvPr/>
        </p:nvPicPr>
        <p:blipFill>
          <a:blip r:embed="rId6"/>
          <a:srcRect/>
          <a:stretch>
            <a:fillRect/>
          </a:stretch>
        </p:blipFill>
        <p:spPr bwMode="auto">
          <a:xfrm>
            <a:off x="2905125" y="3505200"/>
            <a:ext cx="1558925" cy="2205038"/>
          </a:xfrm>
          <a:prstGeom prst="rect">
            <a:avLst/>
          </a:prstGeom>
          <a:noFill/>
          <a:ln w="9525">
            <a:noFill/>
            <a:miter lim="800000"/>
            <a:headEnd/>
            <a:tailEnd/>
          </a:ln>
        </p:spPr>
      </p:pic>
      <p:pic>
        <p:nvPicPr>
          <p:cNvPr id="32775" name="Picture 7" descr="802"/>
          <p:cNvPicPr>
            <a:picLocks noChangeAspect="1" noChangeArrowheads="1"/>
          </p:cNvPicPr>
          <p:nvPr/>
        </p:nvPicPr>
        <p:blipFill>
          <a:blip r:embed="rId7"/>
          <a:srcRect/>
          <a:stretch>
            <a:fillRect/>
          </a:stretch>
        </p:blipFill>
        <p:spPr bwMode="auto">
          <a:xfrm>
            <a:off x="4581525" y="3505200"/>
            <a:ext cx="1590675" cy="2197100"/>
          </a:xfrm>
          <a:prstGeom prst="rect">
            <a:avLst/>
          </a:prstGeom>
          <a:noFill/>
          <a:ln w="9525">
            <a:noFill/>
            <a:miter lim="800000"/>
            <a:headEnd/>
            <a:tailEnd/>
          </a:ln>
        </p:spPr>
      </p:pic>
      <p:pic>
        <p:nvPicPr>
          <p:cNvPr id="32776" name="Picture 8" descr="802"/>
          <p:cNvPicPr>
            <a:picLocks noChangeAspect="1" noChangeArrowheads="1"/>
          </p:cNvPicPr>
          <p:nvPr/>
        </p:nvPicPr>
        <p:blipFill>
          <a:blip r:embed="rId8"/>
          <a:srcRect/>
          <a:stretch>
            <a:fillRect/>
          </a:stretch>
        </p:blipFill>
        <p:spPr bwMode="auto">
          <a:xfrm>
            <a:off x="6257925" y="3505200"/>
            <a:ext cx="1574800" cy="2189163"/>
          </a:xfrm>
          <a:prstGeom prst="rect">
            <a:avLst/>
          </a:prstGeom>
          <a:noFill/>
          <a:ln w="9525">
            <a:noFill/>
            <a:miter lim="800000"/>
            <a:headEnd/>
            <a:tailEnd/>
          </a:ln>
        </p:spPr>
      </p:pic>
      <p:sp>
        <p:nvSpPr>
          <p:cNvPr id="14346" name="Text Box 10"/>
          <p:cNvSpPr txBox="1">
            <a:spLocks noChangeArrowheads="1"/>
          </p:cNvSpPr>
          <p:nvPr/>
        </p:nvSpPr>
        <p:spPr bwMode="auto">
          <a:xfrm>
            <a:off x="1381125" y="5759450"/>
            <a:ext cx="1238250" cy="641350"/>
          </a:xfrm>
          <a:prstGeom prst="rect">
            <a:avLst/>
          </a:prstGeom>
          <a:noFill/>
          <a:ln w="9525">
            <a:noFill/>
            <a:miter lim="800000"/>
            <a:headEnd/>
            <a:tailEnd/>
          </a:ln>
          <a:effectLst/>
        </p:spPr>
        <p:txBody>
          <a:bodyPr wrap="none">
            <a:spAutoFit/>
          </a:bodyPr>
          <a:lstStyle/>
          <a:p>
            <a:pPr algn="ctr" eaLnBrk="0" hangingPunct="0">
              <a:defRPr/>
            </a:pPr>
            <a:r>
              <a:rPr lang="en-US" sz="1800">
                <a:effectLst>
                  <a:outerShdw blurRad="38100" dist="38100" dir="2700000" algn="tl">
                    <a:srgbClr val="000000"/>
                  </a:outerShdw>
                </a:effectLst>
              </a:rPr>
              <a:t>1999</a:t>
            </a:r>
          </a:p>
          <a:p>
            <a:pPr algn="ctr" eaLnBrk="0" hangingPunct="0">
              <a:defRPr/>
            </a:pPr>
            <a:r>
              <a:rPr lang="en-US" sz="1800">
                <a:effectLst>
                  <a:outerShdw blurRad="38100" dist="38100" dir="2700000" algn="tl">
                    <a:srgbClr val="000000"/>
                  </a:outerShdw>
                </a:effectLst>
              </a:rPr>
              <a:t>802.11a™</a:t>
            </a:r>
          </a:p>
        </p:txBody>
      </p:sp>
      <p:sp>
        <p:nvSpPr>
          <p:cNvPr id="14348" name="Text Box 12"/>
          <p:cNvSpPr txBox="1">
            <a:spLocks noChangeArrowheads="1"/>
          </p:cNvSpPr>
          <p:nvPr/>
        </p:nvSpPr>
        <p:spPr bwMode="auto">
          <a:xfrm>
            <a:off x="1457325" y="1828800"/>
            <a:ext cx="1447800" cy="915988"/>
          </a:xfrm>
          <a:prstGeom prst="rect">
            <a:avLst/>
          </a:prstGeom>
          <a:noFill/>
          <a:ln w="9525">
            <a:noFill/>
            <a:miter lim="800000"/>
            <a:headEnd/>
            <a:tailEnd/>
          </a:ln>
          <a:effectLst/>
        </p:spPr>
        <p:txBody>
          <a:bodyPr>
            <a:spAutoFit/>
          </a:bodyPr>
          <a:lstStyle/>
          <a:p>
            <a:pPr algn="ctr" eaLnBrk="0" hangingPunct="0">
              <a:defRPr/>
            </a:pPr>
            <a:r>
              <a:rPr lang="en-US" sz="1800">
                <a:effectLst>
                  <a:outerShdw blurRad="38100" dist="38100" dir="2700000" algn="tl">
                    <a:srgbClr val="000000"/>
                  </a:outerShdw>
                </a:effectLst>
              </a:rPr>
              <a:t>1997</a:t>
            </a:r>
          </a:p>
          <a:p>
            <a:pPr algn="ctr" eaLnBrk="0" hangingPunct="0">
              <a:defRPr/>
            </a:pPr>
            <a:r>
              <a:rPr lang="en-US" sz="1800">
                <a:effectLst>
                  <a:outerShdw blurRad="38100" dist="38100" dir="2700000" algn="tl">
                    <a:srgbClr val="000000"/>
                  </a:outerShdw>
                </a:effectLst>
              </a:rPr>
              <a:t>802.11™ Standard</a:t>
            </a:r>
          </a:p>
        </p:txBody>
      </p:sp>
      <p:sp>
        <p:nvSpPr>
          <p:cNvPr id="14349" name="Text Box 13"/>
          <p:cNvSpPr txBox="1">
            <a:spLocks noChangeArrowheads="1"/>
          </p:cNvSpPr>
          <p:nvPr/>
        </p:nvSpPr>
        <p:spPr bwMode="auto">
          <a:xfrm>
            <a:off x="3095625" y="5759450"/>
            <a:ext cx="1238250" cy="641350"/>
          </a:xfrm>
          <a:prstGeom prst="rect">
            <a:avLst/>
          </a:prstGeom>
          <a:noFill/>
          <a:ln w="9525">
            <a:noFill/>
            <a:miter lim="800000"/>
            <a:headEnd/>
            <a:tailEnd/>
          </a:ln>
          <a:effectLst/>
        </p:spPr>
        <p:txBody>
          <a:bodyPr wrap="none">
            <a:spAutoFit/>
          </a:bodyPr>
          <a:lstStyle/>
          <a:p>
            <a:pPr algn="ctr" eaLnBrk="0" hangingPunct="0">
              <a:defRPr/>
            </a:pPr>
            <a:r>
              <a:rPr lang="en-US" sz="1800">
                <a:effectLst>
                  <a:outerShdw blurRad="38100" dist="38100" dir="2700000" algn="tl">
                    <a:srgbClr val="000000"/>
                  </a:outerShdw>
                </a:effectLst>
              </a:rPr>
              <a:t>1999</a:t>
            </a:r>
          </a:p>
          <a:p>
            <a:pPr algn="ctr" eaLnBrk="0" hangingPunct="0">
              <a:defRPr/>
            </a:pPr>
            <a:r>
              <a:rPr lang="en-US" sz="1800">
                <a:effectLst>
                  <a:outerShdw blurRad="38100" dist="38100" dir="2700000" algn="tl">
                    <a:srgbClr val="000000"/>
                  </a:outerShdw>
                </a:effectLst>
              </a:rPr>
              <a:t>802.11b™</a:t>
            </a:r>
          </a:p>
        </p:txBody>
      </p:sp>
      <p:sp>
        <p:nvSpPr>
          <p:cNvPr id="14350" name="Text Box 14"/>
          <p:cNvSpPr txBox="1">
            <a:spLocks noChangeArrowheads="1"/>
          </p:cNvSpPr>
          <p:nvPr/>
        </p:nvSpPr>
        <p:spPr bwMode="auto">
          <a:xfrm>
            <a:off x="4467225" y="5759450"/>
            <a:ext cx="1809750" cy="641350"/>
          </a:xfrm>
          <a:prstGeom prst="rect">
            <a:avLst/>
          </a:prstGeom>
          <a:noFill/>
          <a:ln w="9525">
            <a:noFill/>
            <a:miter lim="800000"/>
            <a:headEnd/>
            <a:tailEnd/>
          </a:ln>
          <a:effectLst/>
        </p:spPr>
        <p:txBody>
          <a:bodyPr wrap="none">
            <a:spAutoFit/>
          </a:bodyPr>
          <a:lstStyle/>
          <a:p>
            <a:pPr algn="ctr" eaLnBrk="0" hangingPunct="0">
              <a:defRPr/>
            </a:pPr>
            <a:r>
              <a:rPr lang="en-US" sz="1800">
                <a:effectLst>
                  <a:outerShdw blurRad="38100" dist="38100" dir="2700000" algn="tl">
                    <a:srgbClr val="000000"/>
                  </a:outerShdw>
                </a:effectLst>
              </a:rPr>
              <a:t>2001</a:t>
            </a:r>
          </a:p>
          <a:p>
            <a:pPr algn="ctr" eaLnBrk="0" hangingPunct="0">
              <a:defRPr/>
            </a:pPr>
            <a:r>
              <a:rPr lang="en-US" sz="1800">
                <a:effectLst>
                  <a:outerShdw blurRad="38100" dist="38100" dir="2700000" algn="tl">
                    <a:srgbClr val="000000"/>
                  </a:outerShdw>
                </a:effectLst>
              </a:rPr>
              <a:t>802.11b-Cor1™</a:t>
            </a:r>
          </a:p>
        </p:txBody>
      </p:sp>
      <p:sp>
        <p:nvSpPr>
          <p:cNvPr id="14351" name="Text Box 15"/>
          <p:cNvSpPr txBox="1">
            <a:spLocks noChangeArrowheads="1"/>
          </p:cNvSpPr>
          <p:nvPr/>
        </p:nvSpPr>
        <p:spPr bwMode="auto">
          <a:xfrm>
            <a:off x="6448425" y="5759450"/>
            <a:ext cx="1238250" cy="641350"/>
          </a:xfrm>
          <a:prstGeom prst="rect">
            <a:avLst/>
          </a:prstGeom>
          <a:noFill/>
          <a:ln w="9525">
            <a:noFill/>
            <a:miter lim="800000"/>
            <a:headEnd/>
            <a:tailEnd/>
          </a:ln>
          <a:effectLst/>
        </p:spPr>
        <p:txBody>
          <a:bodyPr wrap="none">
            <a:spAutoFit/>
          </a:bodyPr>
          <a:lstStyle/>
          <a:p>
            <a:pPr algn="ctr" eaLnBrk="0" hangingPunct="0">
              <a:defRPr/>
            </a:pPr>
            <a:r>
              <a:rPr lang="en-US" sz="1800">
                <a:effectLst>
                  <a:outerShdw blurRad="38100" dist="38100" dir="2700000" algn="tl">
                    <a:srgbClr val="000000"/>
                  </a:outerShdw>
                </a:effectLst>
              </a:rPr>
              <a:t>2001</a:t>
            </a:r>
          </a:p>
          <a:p>
            <a:pPr algn="ctr" eaLnBrk="0" hangingPunct="0">
              <a:defRPr/>
            </a:pPr>
            <a:r>
              <a:rPr lang="en-US" sz="1800">
                <a:effectLst>
                  <a:outerShdw blurRad="38100" dist="38100" dir="2700000" algn="tl">
                    <a:srgbClr val="000000"/>
                  </a:outerShdw>
                </a:effectLst>
              </a:rPr>
              <a:t>802.11d™</a:t>
            </a:r>
          </a:p>
        </p:txBody>
      </p:sp>
      <p:sp>
        <p:nvSpPr>
          <p:cNvPr id="14353" name="Text Box 17"/>
          <p:cNvSpPr txBox="1">
            <a:spLocks noChangeArrowheads="1"/>
          </p:cNvSpPr>
          <p:nvPr/>
        </p:nvSpPr>
        <p:spPr bwMode="auto">
          <a:xfrm>
            <a:off x="6181725" y="1828800"/>
            <a:ext cx="1600200" cy="915988"/>
          </a:xfrm>
          <a:prstGeom prst="rect">
            <a:avLst/>
          </a:prstGeom>
          <a:noFill/>
          <a:ln w="9525">
            <a:noFill/>
            <a:miter lim="800000"/>
            <a:headEnd/>
            <a:tailEnd/>
          </a:ln>
          <a:effectLst/>
        </p:spPr>
        <p:txBody>
          <a:bodyPr>
            <a:spAutoFit/>
          </a:bodyPr>
          <a:lstStyle/>
          <a:p>
            <a:pPr algn="ctr" eaLnBrk="0" hangingPunct="0">
              <a:defRPr/>
            </a:pPr>
            <a:r>
              <a:rPr lang="en-US" sz="1800">
                <a:effectLst>
                  <a:outerShdw blurRad="38100" dist="38100" dir="2700000" algn="tl">
                    <a:srgbClr val="000000"/>
                  </a:outerShdw>
                </a:effectLst>
              </a:rPr>
              <a:t>1999</a:t>
            </a:r>
          </a:p>
          <a:p>
            <a:pPr algn="ctr" eaLnBrk="0" hangingPunct="0">
              <a:defRPr/>
            </a:pPr>
            <a:r>
              <a:rPr lang="en-US" sz="1800">
                <a:effectLst>
                  <a:outerShdw blurRad="38100" dist="38100" dir="2700000" algn="tl">
                    <a:srgbClr val="000000"/>
                  </a:outerShdw>
                </a:effectLst>
              </a:rPr>
              <a:t>8802.11</a:t>
            </a:r>
          </a:p>
          <a:p>
            <a:pPr algn="ctr" eaLnBrk="0" hangingPunct="0">
              <a:defRPr/>
            </a:pPr>
            <a:r>
              <a:rPr lang="en-US" sz="1800">
                <a:effectLst>
                  <a:outerShdw blurRad="38100" dist="38100" dir="2700000" algn="tl">
                    <a:srgbClr val="000000"/>
                  </a:outerShdw>
                </a:effectLst>
              </a:rPr>
              <a:t>ISO Standard</a:t>
            </a:r>
          </a:p>
        </p:txBody>
      </p:sp>
      <p:sp>
        <p:nvSpPr>
          <p:cNvPr id="32783" name="Date Placeholder 1"/>
          <p:cNvSpPr>
            <a:spLocks noGrp="1"/>
          </p:cNvSpPr>
          <p:nvPr>
            <p:ph type="dt" sz="quarter" idx="10"/>
          </p:nvPr>
        </p:nvSpPr>
        <p:spPr>
          <a:noFill/>
          <a:ln>
            <a:miter lim="800000"/>
            <a:headEnd/>
            <a:tailEnd/>
          </a:ln>
        </p:spPr>
        <p:txBody>
          <a:bodyPr/>
          <a:lstStyle/>
          <a:p>
            <a:r>
              <a:rPr lang="en-US"/>
              <a:t>September 2010</a:t>
            </a:r>
          </a:p>
        </p:txBody>
      </p:sp>
      <p:sp>
        <p:nvSpPr>
          <p:cNvPr id="32784" name="Footer Placeholder 2"/>
          <p:cNvSpPr>
            <a:spLocks noGrp="1"/>
          </p:cNvSpPr>
          <p:nvPr>
            <p:ph type="ftr" sz="quarter" idx="11"/>
          </p:nvPr>
        </p:nvSpPr>
        <p:spPr>
          <a:noFill/>
          <a:ln>
            <a:miter lim="800000"/>
            <a:headEnd/>
            <a:tailEnd/>
          </a:ln>
        </p:spPr>
        <p:txBody>
          <a:bodyPr/>
          <a:lstStyle/>
          <a:p>
            <a:r>
              <a:rPr lang="en-US"/>
              <a:t>Hayes, Kerry and Kraemer- 802.11 WG Chairs</a:t>
            </a:r>
          </a:p>
        </p:txBody>
      </p:sp>
      <p:sp>
        <p:nvSpPr>
          <p:cNvPr id="32785" name="Slide Number Placeholder 3"/>
          <p:cNvSpPr>
            <a:spLocks noGrp="1"/>
          </p:cNvSpPr>
          <p:nvPr>
            <p:ph type="sldNum" sz="quarter" idx="12"/>
          </p:nvPr>
        </p:nvSpPr>
        <p:spPr>
          <a:noFill/>
          <a:ln>
            <a:miter lim="800000"/>
            <a:headEnd/>
            <a:tailEnd/>
          </a:ln>
        </p:spPr>
        <p:txBody>
          <a:bodyPr/>
          <a:lstStyle/>
          <a:p>
            <a:r>
              <a:rPr lang="en-US" smtClean="0"/>
              <a:t>Slide </a:t>
            </a:r>
            <a:fld id="{A8141FEB-6792-4FE7-B913-6D3821EA50AC}" type="slidenum">
              <a:rPr lang="en-US" smtClean="0"/>
              <a:pPr/>
              <a:t>9</a:t>
            </a:fld>
            <a:endParaRPr lang="en-US" smtClean="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5717</TotalTime>
  <Words>5417</Words>
  <Application>Microsoft Office PowerPoint</Application>
  <PresentationFormat>On-screen Show (4:3)</PresentationFormat>
  <Paragraphs>1703</Paragraphs>
  <Slides>56</Slides>
  <Notes>39</Notes>
  <HiddenSlides>0</HiddenSlides>
  <MMClips>0</MMClips>
  <ScaleCrop>false</ScaleCrop>
  <HeadingPairs>
    <vt:vector size="8" baseType="variant">
      <vt:variant>
        <vt:lpstr>Fonts Used</vt:lpstr>
      </vt:variant>
      <vt:variant>
        <vt:i4>7</vt:i4>
      </vt:variant>
      <vt:variant>
        <vt:lpstr>Design Template</vt:lpstr>
      </vt:variant>
      <vt:variant>
        <vt:i4>1</vt:i4>
      </vt:variant>
      <vt:variant>
        <vt:lpstr>Embedded OLE Servers</vt:lpstr>
      </vt:variant>
      <vt:variant>
        <vt:i4>1</vt:i4>
      </vt:variant>
      <vt:variant>
        <vt:lpstr>Slide Titles</vt:lpstr>
      </vt:variant>
      <vt:variant>
        <vt:i4>56</vt:i4>
      </vt:variant>
    </vt:vector>
  </HeadingPairs>
  <TitlesOfParts>
    <vt:vector size="65" baseType="lpstr">
      <vt:lpstr>Times New Roman</vt:lpstr>
      <vt:lpstr>Arial</vt:lpstr>
      <vt:lpstr>Tahoma</vt:lpstr>
      <vt:lpstr>ＭＳ Ｐゴシック</vt:lpstr>
      <vt:lpstr>Arial Narrow</vt:lpstr>
      <vt:lpstr>Times</vt:lpstr>
      <vt:lpstr>Calibri</vt:lpstr>
      <vt:lpstr>802-11-Submission</vt:lpstr>
      <vt:lpstr>Document</vt:lpstr>
      <vt:lpstr>Two decades 802 dot 11</vt:lpstr>
      <vt:lpstr>Abstract</vt:lpstr>
      <vt:lpstr>20 Years - Three IEEE 802.11 chairs</vt:lpstr>
      <vt:lpstr>Congratulations on 20 years of perseverance</vt:lpstr>
      <vt:lpstr>Social at first meeting September 1990</vt:lpstr>
      <vt:lpstr>Slide 6</vt:lpstr>
      <vt:lpstr>Slide 7</vt:lpstr>
      <vt:lpstr>Slide 8</vt:lpstr>
      <vt:lpstr>Slide 9</vt:lpstr>
      <vt:lpstr>Slide 10</vt:lpstr>
      <vt:lpstr>Meeting governance July 1991 </vt:lpstr>
      <vt:lpstr>Slide 12</vt:lpstr>
      <vt:lpstr>Slide 13</vt:lpstr>
      <vt:lpstr>Slide 14</vt:lpstr>
      <vt:lpstr>Meeting governance September 1999</vt:lpstr>
      <vt:lpstr>Social at which the flash cards were stolen</vt:lpstr>
      <vt:lpstr>Meeting governance</vt:lpstr>
      <vt:lpstr>Meeting governance Document rules</vt:lpstr>
      <vt:lpstr>Number of copies to be brought for submissions</vt:lpstr>
      <vt:lpstr>Document distribution during meeting, paper</vt:lpstr>
      <vt:lpstr>Slide 21</vt:lpstr>
      <vt:lpstr>Slide 22</vt:lpstr>
      <vt:lpstr>Other means of information dissemination</vt:lpstr>
      <vt:lpstr>Document distribution outside meetings</vt:lpstr>
      <vt:lpstr>How much paper sent around? </vt:lpstr>
      <vt:lpstr>The metamorphosis</vt:lpstr>
      <vt:lpstr>Document distribution outside meetings Alphagraphics order service</vt:lpstr>
      <vt:lpstr>Form factor evolution</vt:lpstr>
      <vt:lpstr>Change during the two decades of dot11</vt:lpstr>
      <vt:lpstr>20 Year Perspective</vt:lpstr>
      <vt:lpstr>IEEE 802.11 Standards Pipeline</vt:lpstr>
      <vt:lpstr>1990 - World Leaders</vt:lpstr>
      <vt:lpstr>20 year Technology Perspective</vt:lpstr>
      <vt:lpstr>20 year Technology Perspective</vt:lpstr>
      <vt:lpstr>20 year Technology Perspective</vt:lpstr>
      <vt:lpstr>20 year Technology Perspective</vt:lpstr>
      <vt:lpstr>20 year Technology Perspective</vt:lpstr>
      <vt:lpstr>20 year Technology Perspective</vt:lpstr>
      <vt:lpstr>20 year Technology Perspective</vt:lpstr>
      <vt:lpstr>20 year Technology Perspective</vt:lpstr>
      <vt:lpstr>20 year Technology Perspective</vt:lpstr>
      <vt:lpstr>20 year Technology Perspective</vt:lpstr>
      <vt:lpstr>20 year Technology Perspective</vt:lpstr>
      <vt:lpstr>20 year Technology Perspective</vt:lpstr>
      <vt:lpstr>1st Dell Laptop</vt:lpstr>
      <vt:lpstr>Dell Alien M17x</vt:lpstr>
      <vt:lpstr>20 year Technology Perspective</vt:lpstr>
      <vt:lpstr>Slide 48</vt:lpstr>
      <vt:lpstr>Slide 49</vt:lpstr>
      <vt:lpstr>Slide 50</vt:lpstr>
      <vt:lpstr>Looking to the future …</vt:lpstr>
      <vt:lpstr>Thanks to all the members for allowing us to be part of this history</vt:lpstr>
      <vt:lpstr>Slide 53</vt:lpstr>
      <vt:lpstr>Stay tuned, more to come in</vt:lpstr>
      <vt:lpstr>Slide 55</vt:lpstr>
      <vt:lpstr>References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Vic Hayes</dc:creator>
  <cp:lastModifiedBy>Administrator</cp:lastModifiedBy>
  <cp:revision>135</cp:revision>
  <cp:lastPrinted>2010-09-15T03:21:48Z</cp:lastPrinted>
  <dcterms:created xsi:type="dcterms:W3CDTF">2010-08-25T10:15:42Z</dcterms:created>
  <dcterms:modified xsi:type="dcterms:W3CDTF">2010-09-15T19:19:49Z</dcterms:modified>
</cp:coreProperties>
</file>