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71" r:id="rId4"/>
    <p:sldId id="472" r:id="rId5"/>
    <p:sldId id="473" r:id="rId6"/>
    <p:sldId id="474" r:id="rId7"/>
    <p:sldId id="476" r:id="rId8"/>
    <p:sldId id="454" r:id="rId9"/>
    <p:sldId id="477" r:id="rId10"/>
    <p:sldId id="478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0033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1652" autoAdjust="0"/>
  </p:normalViewPr>
  <p:slideViewPr>
    <p:cSldViewPr>
      <p:cViewPr varScale="1">
        <p:scale>
          <a:sx n="50" d="100"/>
          <a:sy n="50" d="100"/>
        </p:scale>
        <p:origin x="-1018" y="-8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94388" y="17621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425" y="17398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81312" y="9293225"/>
            <a:ext cx="158460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98825" y="9293225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1BC609B0-ABBA-47A0-B371-456F41A9E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38" y="400050"/>
            <a:ext cx="5851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38" y="9293225"/>
            <a:ext cx="7508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73138">
              <a:defRPr/>
            </a:pPr>
            <a:r>
              <a:rPr lang="en-US" sz="13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38" y="9280525"/>
            <a:ext cx="601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38838" y="9366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563" y="9143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5488"/>
            <a:ext cx="4787900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0723" y="9296400"/>
            <a:ext cx="206550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250" lvl="4" algn="r" defTabSz="973138">
              <a:defRPr sz="1300"/>
            </a:lvl5pPr>
          </a:lstStyle>
          <a:p>
            <a:pPr lvl="4"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84550" y="9296400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E952940F-F414-43D7-9782-D52DC378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588" y="9296400"/>
            <a:ext cx="75088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54088">
              <a:defRPr/>
            </a:pPr>
            <a:r>
              <a:rPr lang="en-US" sz="13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588" y="9294813"/>
            <a:ext cx="5788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2625" y="306388"/>
            <a:ext cx="5949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A19E90D-1E1B-4888-AC17-4A850A11F0C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442DB21-35AF-4E4D-816D-B87D18532CC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 cap="flat"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9365" rIns="9936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DA5FB8E-CF0F-4CFB-8431-3F306F36271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560833-5F9A-4A67-85E7-4F19C1910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E963E-2359-422D-8D92-B3D1CE52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E1276A-D342-467C-894C-FD08DBD01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1F6176-2300-40C5-B8D4-1263A45ED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18920A-3E37-466B-9DE5-753893BE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0E7280-5D5E-421B-80D5-6FBE7400B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C9FD88-A9C4-4AB0-9924-FD4AA28C2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3A13E-3D0D-4D88-9749-E639D7032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C62E07-A62F-4431-A6D9-241DE3DC0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9D273B-BC76-4768-A1BB-12F569323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72E9AF-3E42-4494-9B42-97231E351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6AB56-972E-4C06-918F-AF811EA9D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7188" y="6475413"/>
            <a:ext cx="1836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</a:t>
            </a:r>
            <a:r>
              <a:rPr lang="en-US" dirty="0"/>
              <a:t>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A240ADFE-C39F-460E-8F43-C6B2B8491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802.11-10/1055-00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7E1ECF6-5996-4373-A104-58D450877D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dirty="0" smtClean="0"/>
              <a:t>PSMP-Based MU-MIMO Communications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2010, September 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7525" y="2286000"/>
          <a:ext cx="7508875" cy="4287838"/>
        </p:xfrm>
        <a:graphic>
          <a:graphicData uri="http://schemas.openxmlformats.org/presentationml/2006/ole">
            <p:oleObj spid="_x0000_s1026" name="Document" r:id="rId4" imgW="8299658" imgH="474686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Authors: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PSMP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sz="1800" dirty="0" smtClean="0"/>
              <a:t>Allows maximum power saving of clients, especially in enterprise and hotspot environments</a:t>
            </a:r>
          </a:p>
          <a:p>
            <a:pPr lvl="1"/>
            <a:r>
              <a:rPr lang="en-US" sz="1800" dirty="0" smtClean="0"/>
              <a:t>Hotspot is growing more and more important as a use case, as operators seek to offload mobile phone data traffic to </a:t>
            </a:r>
            <a:r>
              <a:rPr lang="en-US" sz="1800" dirty="0" err="1" smtClean="0"/>
              <a:t>WiFi</a:t>
            </a:r>
            <a:endParaRPr lang="en-US" sz="1800" dirty="0" smtClean="0"/>
          </a:p>
          <a:p>
            <a:pPr lvl="1"/>
            <a:r>
              <a:rPr lang="en-US" sz="1800" dirty="0" smtClean="0"/>
              <a:t>A good differentiator for AP vendors since the basic features have become commodities</a:t>
            </a:r>
          </a:p>
          <a:p>
            <a:pPr lvl="1"/>
            <a:r>
              <a:rPr lang="en-US" sz="1800" dirty="0" smtClean="0"/>
              <a:t>Client complexity is much less; a basic implementation can simply extend the fixed SIFS response to programmable UTT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sz="1800" dirty="0" smtClean="0"/>
              <a:t>AP complexity is significant, but not daunting, comparable to scheduling of </a:t>
            </a:r>
            <a:r>
              <a:rPr lang="en-US" sz="1800" dirty="0" err="1" smtClean="0"/>
              <a:t>TSpec</a:t>
            </a:r>
            <a:r>
              <a:rPr lang="en-US" sz="1800" dirty="0" smtClean="0"/>
              <a:t> and also can be considered as an extension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capabilities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6BC7FC8-626E-42C0-9F59-159D94A9B0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  <a:noFill/>
        </p:spPr>
        <p:txBody>
          <a:bodyPr/>
          <a:lstStyle/>
          <a:p>
            <a:r>
              <a:rPr lang="en-US" dirty="0" smtClean="0"/>
              <a:t>A scheme to enable MU-MIMO in 11n devices is presented</a:t>
            </a:r>
          </a:p>
          <a:p>
            <a:r>
              <a:rPr lang="en-US" dirty="0" smtClean="0"/>
              <a:t>Downlink stream padding and uplink scheduling in the MU-MIMO transmission can be replaced with PSMP </a:t>
            </a:r>
            <a:r>
              <a:rPr lang="en-US" dirty="0" err="1" smtClean="0"/>
              <a:t>sceduling</a:t>
            </a:r>
            <a:endParaRPr lang="en-US" dirty="0" smtClean="0"/>
          </a:p>
          <a:p>
            <a:r>
              <a:rPr lang="en-US" dirty="0" smtClean="0"/>
              <a:t>The proposed scheme does not require changes in current specification and 11n STAs and 11ac AP can “easily” include this feature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Co-existence with legacy 11n devices</a:t>
            </a:r>
          </a:p>
          <a:p>
            <a:pPr lvl="1">
              <a:defRPr/>
            </a:pPr>
            <a:r>
              <a:rPr lang="en-US" dirty="0" smtClean="0"/>
              <a:t>An 11ac BSS most likely will comprise 802.11n and 11ac STAs</a:t>
            </a:r>
          </a:p>
          <a:p>
            <a:pPr lvl="1">
              <a:defRPr/>
            </a:pPr>
            <a:r>
              <a:rPr lang="en-US" dirty="0" smtClean="0"/>
              <a:t>Performance of BSS is downgraded during transmission to 11n STAs</a:t>
            </a:r>
          </a:p>
          <a:p>
            <a:pPr>
              <a:defRPr/>
            </a:pPr>
            <a:r>
              <a:rPr lang="en-US" dirty="0" smtClean="0"/>
              <a:t>MU-MIMO (11ac) has advantages over SU-MIMO</a:t>
            </a:r>
          </a:p>
          <a:p>
            <a:pPr lvl="1">
              <a:defRPr/>
            </a:pPr>
            <a:r>
              <a:rPr lang="en-US" dirty="0" smtClean="0"/>
              <a:t>System capacity is determined by the complexity of AP</a:t>
            </a:r>
          </a:p>
          <a:p>
            <a:pPr lvl="1">
              <a:defRPr/>
            </a:pPr>
            <a:r>
              <a:rPr lang="en-US" dirty="0" smtClean="0"/>
              <a:t>High degree of spatial multiplexing (thus, high capacity) can be achieved with low cost clients</a:t>
            </a:r>
          </a:p>
          <a:p>
            <a:pPr lvl="1">
              <a:defRPr/>
            </a:pPr>
            <a:r>
              <a:rPr lang="en-US" dirty="0" smtClean="0"/>
              <a:t>Less immune to propagation limitations, works in LOS environment </a:t>
            </a:r>
          </a:p>
          <a:p>
            <a:pPr>
              <a:defRPr/>
            </a:pPr>
            <a:r>
              <a:rPr lang="en-US" sz="2400" dirty="0" smtClean="0"/>
              <a:t>Desirable to enable MU-MIMO transmission to 11n STAs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DAA2D-B187-48B8-A3D0-1D9D422A8CBD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with 11n 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Limitations of 11n STAs </a:t>
            </a:r>
          </a:p>
          <a:p>
            <a:pPr lvl="1">
              <a:defRPr/>
            </a:pPr>
            <a:r>
              <a:rPr lang="en-US" dirty="0" smtClean="0"/>
              <a:t>Scheduling:</a:t>
            </a:r>
          </a:p>
          <a:p>
            <a:pPr lvl="2">
              <a:defRPr/>
            </a:pPr>
            <a:r>
              <a:rPr lang="en-US" dirty="0" smtClean="0"/>
              <a:t>Downlink: not able to do padding (synchronize multiple spatial streams)</a:t>
            </a:r>
          </a:p>
          <a:p>
            <a:pPr lvl="2">
              <a:defRPr/>
            </a:pPr>
            <a:r>
              <a:rPr lang="en-US" dirty="0" smtClean="0"/>
              <a:t>Uplink: not able to perform scheduled or polled responses</a:t>
            </a:r>
          </a:p>
          <a:p>
            <a:pPr lvl="1">
              <a:defRPr/>
            </a:pPr>
            <a:r>
              <a:rPr lang="en-US" dirty="0" smtClean="0"/>
              <a:t>Only capable of  receiving SU-MIMO transmission</a:t>
            </a:r>
          </a:p>
          <a:p>
            <a:pPr>
              <a:defRPr/>
            </a:pPr>
            <a:r>
              <a:rPr lang="en-US" dirty="0" smtClean="0"/>
              <a:t>Scheduling limitations in 11n can be overcome by the use of PSMP</a:t>
            </a:r>
          </a:p>
          <a:p>
            <a:pPr>
              <a:defRPr/>
            </a:pPr>
            <a:r>
              <a:rPr lang="en-US" dirty="0" err="1" smtClean="0"/>
              <a:t>Precoding</a:t>
            </a:r>
            <a:r>
              <a:rPr lang="en-US" dirty="0" smtClean="0"/>
              <a:t> at AP makes the MU-MIMO signal look like SU-MIMO signal to each receiving STA </a:t>
            </a: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6483E-67B6-40B7-A883-2CCC3909408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7000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MU-MIMO to Legacy 11n 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54975" cy="495458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500" dirty="0" smtClean="0"/>
              <a:t>Downlink MU-MIMO using pre-coding: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300" dirty="0" smtClean="0"/>
              <a:t>AP transmits to STA11 while nulls to STA12 and transmits to STA12 while nulls to STA11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300" dirty="0" smtClean="0"/>
              <a:t>AP transmits to STA21 while nulls to STA22 and transmits to STA22 while nulls to STA21</a:t>
            </a:r>
          </a:p>
          <a:p>
            <a:pPr>
              <a:spcBef>
                <a:spcPts val="600"/>
              </a:spcBef>
              <a:defRPr/>
            </a:pPr>
            <a:r>
              <a:rPr lang="en-US" sz="1500" dirty="0" smtClean="0"/>
              <a:t>Scheduled uplink transmission from all STAs, no need to synchronize between STA’s</a:t>
            </a:r>
          </a:p>
          <a:p>
            <a:pPr>
              <a:defRPr/>
            </a:pPr>
            <a:endParaRPr lang="en-US" sz="1600" dirty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14800" y="6453187"/>
            <a:ext cx="463550" cy="404813"/>
          </a:xfrm>
          <a:noFill/>
        </p:spPr>
        <p:txBody>
          <a:bodyPr/>
          <a:lstStyle/>
          <a:p>
            <a:fld id="{B221D63E-3E84-4087-9196-5A0C3918CDC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cxnSp>
        <p:nvCxnSpPr>
          <p:cNvPr id="7174" name="Straight Connector 7"/>
          <p:cNvCxnSpPr>
            <a:cxnSpLocks noChangeShapeType="1"/>
          </p:cNvCxnSpPr>
          <p:nvPr/>
        </p:nvCxnSpPr>
        <p:spPr bwMode="auto">
          <a:xfrm>
            <a:off x="2166913" y="4031283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75" name="TextBox 8"/>
          <p:cNvSpPr txBox="1">
            <a:spLocks noChangeArrowheads="1"/>
          </p:cNvSpPr>
          <p:nvPr/>
        </p:nvSpPr>
        <p:spPr bwMode="auto">
          <a:xfrm rot="5400000" flipV="1">
            <a:off x="2303438" y="3462957"/>
            <a:ext cx="7239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PSMP</a:t>
            </a:r>
          </a:p>
        </p:txBody>
      </p:sp>
      <p:sp>
        <p:nvSpPr>
          <p:cNvPr id="7176" name="TextBox 15"/>
          <p:cNvSpPr txBox="1">
            <a:spLocks noChangeArrowheads="1"/>
          </p:cNvSpPr>
          <p:nvPr/>
        </p:nvSpPr>
        <p:spPr bwMode="auto">
          <a:xfrm rot="10800000" flipV="1">
            <a:off x="3030513" y="2950195"/>
            <a:ext cx="1150937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(STA11)</a:t>
            </a:r>
          </a:p>
        </p:txBody>
      </p:sp>
      <p:sp>
        <p:nvSpPr>
          <p:cNvPr id="7177" name="TextBox 16"/>
          <p:cNvSpPr txBox="1">
            <a:spLocks noChangeArrowheads="1"/>
          </p:cNvSpPr>
          <p:nvPr/>
        </p:nvSpPr>
        <p:spPr bwMode="auto">
          <a:xfrm rot="10800000" flipV="1">
            <a:off x="3030513" y="3456608"/>
            <a:ext cx="1150937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(STA12)</a:t>
            </a:r>
          </a:p>
        </p:txBody>
      </p:sp>
      <p:sp>
        <p:nvSpPr>
          <p:cNvPr id="7178" name="TextBox 18"/>
          <p:cNvSpPr txBox="1">
            <a:spLocks noChangeArrowheads="1"/>
          </p:cNvSpPr>
          <p:nvPr/>
        </p:nvSpPr>
        <p:spPr bwMode="auto">
          <a:xfrm rot="10800000" flipV="1">
            <a:off x="4254475" y="2948608"/>
            <a:ext cx="11509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(STA21)</a:t>
            </a:r>
          </a:p>
        </p:txBody>
      </p:sp>
      <p:sp>
        <p:nvSpPr>
          <p:cNvPr id="7179" name="TextBox 19"/>
          <p:cNvSpPr txBox="1">
            <a:spLocks noChangeArrowheads="1"/>
          </p:cNvSpPr>
          <p:nvPr/>
        </p:nvSpPr>
        <p:spPr bwMode="auto">
          <a:xfrm rot="10800000" flipV="1">
            <a:off x="4254475" y="3455020"/>
            <a:ext cx="11509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(STA22)</a:t>
            </a:r>
          </a:p>
        </p:txBody>
      </p:sp>
      <p:sp>
        <p:nvSpPr>
          <p:cNvPr id="7180" name="TextBox 22"/>
          <p:cNvSpPr txBox="1">
            <a:spLocks noChangeArrowheads="1"/>
          </p:cNvSpPr>
          <p:nvPr/>
        </p:nvSpPr>
        <p:spPr bwMode="auto">
          <a:xfrm rot="5400000" flipV="1">
            <a:off x="5398269" y="3908251"/>
            <a:ext cx="9731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(STA11)</a:t>
            </a:r>
          </a:p>
        </p:txBody>
      </p:sp>
      <p:sp>
        <p:nvSpPr>
          <p:cNvPr id="7181" name="Left Brace 28"/>
          <p:cNvSpPr>
            <a:spLocks/>
          </p:cNvSpPr>
          <p:nvPr/>
        </p:nvSpPr>
        <p:spPr bwMode="auto">
          <a:xfrm rot="5400000">
            <a:off x="4148112" y="1618283"/>
            <a:ext cx="142875" cy="2520950"/>
          </a:xfrm>
          <a:prstGeom prst="leftBrace">
            <a:avLst>
              <a:gd name="adj1" fmla="val 833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742950" indent="-285750"/>
            <a:endParaRPr lang="en-US"/>
          </a:p>
        </p:txBody>
      </p:sp>
      <p:sp>
        <p:nvSpPr>
          <p:cNvPr id="7182" name="TextBox 29"/>
          <p:cNvSpPr txBox="1">
            <a:spLocks noChangeArrowheads="1"/>
          </p:cNvSpPr>
          <p:nvPr/>
        </p:nvSpPr>
        <p:spPr bwMode="auto">
          <a:xfrm>
            <a:off x="2743200" y="2590800"/>
            <a:ext cx="27363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 dirty="0"/>
              <a:t>Downlink </a:t>
            </a:r>
            <a:r>
              <a:rPr lang="en-US" sz="1200" i="1" dirty="0" smtClean="0"/>
              <a:t>PSMP-Based MU-MIMO</a:t>
            </a:r>
            <a:endParaRPr lang="en-US" sz="1200" i="1" dirty="0"/>
          </a:p>
        </p:txBody>
      </p:sp>
      <p:sp>
        <p:nvSpPr>
          <p:cNvPr id="7183" name="Left Brace 30"/>
          <p:cNvSpPr>
            <a:spLocks/>
          </p:cNvSpPr>
          <p:nvPr/>
        </p:nvSpPr>
        <p:spPr bwMode="auto">
          <a:xfrm rot="5400000">
            <a:off x="6666681" y="1763539"/>
            <a:ext cx="144463" cy="2232025"/>
          </a:xfrm>
          <a:prstGeom prst="leftBrace">
            <a:avLst>
              <a:gd name="adj1" fmla="val 829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742950" indent="-285750"/>
            <a:endParaRPr lang="en-US"/>
          </a:p>
        </p:txBody>
      </p:sp>
      <p:sp>
        <p:nvSpPr>
          <p:cNvPr id="7184" name="TextBox 31"/>
          <p:cNvSpPr txBox="1">
            <a:spLocks noChangeArrowheads="1"/>
          </p:cNvSpPr>
          <p:nvPr/>
        </p:nvSpPr>
        <p:spPr bwMode="auto">
          <a:xfrm>
            <a:off x="5839544" y="2590800"/>
            <a:ext cx="1800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Scheduled Uplink</a:t>
            </a:r>
            <a:endParaRPr lang="en-US" sz="1200" b="0" dirty="0"/>
          </a:p>
        </p:txBody>
      </p:sp>
      <p:sp>
        <p:nvSpPr>
          <p:cNvPr id="7185" name="TextBox 32"/>
          <p:cNvSpPr txBox="1">
            <a:spLocks noChangeArrowheads="1"/>
          </p:cNvSpPr>
          <p:nvPr/>
        </p:nvSpPr>
        <p:spPr bwMode="auto">
          <a:xfrm>
            <a:off x="2022450" y="3458195"/>
            <a:ext cx="4333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AP</a:t>
            </a:r>
          </a:p>
        </p:txBody>
      </p:sp>
      <p:sp>
        <p:nvSpPr>
          <p:cNvPr id="7186" name="TextBox 33"/>
          <p:cNvSpPr txBox="1">
            <a:spLocks noChangeArrowheads="1"/>
          </p:cNvSpPr>
          <p:nvPr/>
        </p:nvSpPr>
        <p:spPr bwMode="auto">
          <a:xfrm>
            <a:off x="2022450" y="4318620"/>
            <a:ext cx="720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STA11</a:t>
            </a:r>
          </a:p>
        </p:txBody>
      </p:sp>
      <p:sp>
        <p:nvSpPr>
          <p:cNvPr id="7187" name="TextBox 34"/>
          <p:cNvSpPr txBox="1">
            <a:spLocks noChangeArrowheads="1"/>
          </p:cNvSpPr>
          <p:nvPr/>
        </p:nvSpPr>
        <p:spPr bwMode="auto">
          <a:xfrm>
            <a:off x="2022450" y="4894883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STA12</a:t>
            </a:r>
          </a:p>
        </p:txBody>
      </p:sp>
      <p:sp>
        <p:nvSpPr>
          <p:cNvPr id="7188" name="TextBox 35"/>
          <p:cNvSpPr txBox="1">
            <a:spLocks noChangeArrowheads="1"/>
          </p:cNvSpPr>
          <p:nvPr/>
        </p:nvSpPr>
        <p:spPr bwMode="auto">
          <a:xfrm>
            <a:off x="2022450" y="5471145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STA21</a:t>
            </a:r>
          </a:p>
        </p:txBody>
      </p:sp>
      <p:sp>
        <p:nvSpPr>
          <p:cNvPr id="7189" name="TextBox 36"/>
          <p:cNvSpPr txBox="1">
            <a:spLocks noChangeArrowheads="1"/>
          </p:cNvSpPr>
          <p:nvPr/>
        </p:nvSpPr>
        <p:spPr bwMode="auto">
          <a:xfrm>
            <a:off x="2022450" y="6047408"/>
            <a:ext cx="720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STA22</a:t>
            </a:r>
          </a:p>
        </p:txBody>
      </p:sp>
      <p:sp>
        <p:nvSpPr>
          <p:cNvPr id="7190" name="TextBox 38"/>
          <p:cNvSpPr txBox="1">
            <a:spLocks noChangeArrowheads="1"/>
          </p:cNvSpPr>
          <p:nvPr/>
        </p:nvSpPr>
        <p:spPr bwMode="auto">
          <a:xfrm rot="-5400000">
            <a:off x="-384993" y="4349576"/>
            <a:ext cx="3600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b="0"/>
              <a:t>Channel Sounding to stations</a:t>
            </a:r>
          </a:p>
        </p:txBody>
      </p:sp>
      <p:cxnSp>
        <p:nvCxnSpPr>
          <p:cNvPr id="7191" name="Straight Arrow Connector 42"/>
          <p:cNvCxnSpPr>
            <a:cxnSpLocks noChangeShapeType="1"/>
          </p:cNvCxnSpPr>
          <p:nvPr/>
        </p:nvCxnSpPr>
        <p:spPr bwMode="auto">
          <a:xfrm>
            <a:off x="1735113" y="4534520"/>
            <a:ext cx="1762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2" name="Straight Arrow Connector 43"/>
          <p:cNvCxnSpPr>
            <a:cxnSpLocks noChangeShapeType="1"/>
          </p:cNvCxnSpPr>
          <p:nvPr/>
        </p:nvCxnSpPr>
        <p:spPr bwMode="auto">
          <a:xfrm flipH="1">
            <a:off x="1014388" y="4534520"/>
            <a:ext cx="1762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3" name="Straight Connector 45"/>
          <p:cNvCxnSpPr>
            <a:cxnSpLocks noChangeShapeType="1"/>
          </p:cNvCxnSpPr>
          <p:nvPr/>
        </p:nvCxnSpPr>
        <p:spPr bwMode="auto">
          <a:xfrm rot="5400000">
            <a:off x="691331" y="4570239"/>
            <a:ext cx="5032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4" name="Straight Connector 46"/>
          <p:cNvCxnSpPr>
            <a:cxnSpLocks noChangeShapeType="1"/>
          </p:cNvCxnSpPr>
          <p:nvPr/>
        </p:nvCxnSpPr>
        <p:spPr bwMode="auto">
          <a:xfrm rot="5400000">
            <a:off x="1699394" y="4570239"/>
            <a:ext cx="5032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95" name="TextBox 22"/>
          <p:cNvSpPr txBox="1">
            <a:spLocks noChangeArrowheads="1"/>
          </p:cNvSpPr>
          <p:nvPr/>
        </p:nvSpPr>
        <p:spPr bwMode="auto">
          <a:xfrm rot="5400000" flipV="1">
            <a:off x="5962626" y="4483720"/>
            <a:ext cx="971550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(STA12)</a:t>
            </a:r>
          </a:p>
        </p:txBody>
      </p:sp>
      <p:sp>
        <p:nvSpPr>
          <p:cNvPr id="7196" name="TextBox 22"/>
          <p:cNvSpPr txBox="1">
            <a:spLocks noChangeArrowheads="1"/>
          </p:cNvSpPr>
          <p:nvPr/>
        </p:nvSpPr>
        <p:spPr bwMode="auto">
          <a:xfrm rot="5400000" flipV="1">
            <a:off x="6512694" y="5060776"/>
            <a:ext cx="9731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(STA21)</a:t>
            </a:r>
          </a:p>
        </p:txBody>
      </p:sp>
      <p:sp>
        <p:nvSpPr>
          <p:cNvPr id="7197" name="TextBox 22"/>
          <p:cNvSpPr txBox="1">
            <a:spLocks noChangeArrowheads="1"/>
          </p:cNvSpPr>
          <p:nvPr/>
        </p:nvSpPr>
        <p:spPr bwMode="auto">
          <a:xfrm rot="5400000" flipV="1">
            <a:off x="7088957" y="5635451"/>
            <a:ext cx="971550" cy="500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(STA22)</a:t>
            </a:r>
          </a:p>
        </p:txBody>
      </p:sp>
      <p:cxnSp>
        <p:nvCxnSpPr>
          <p:cNvPr id="7198" name="Straight Connector 7"/>
          <p:cNvCxnSpPr>
            <a:cxnSpLocks noChangeShapeType="1"/>
          </p:cNvCxnSpPr>
          <p:nvPr/>
        </p:nvCxnSpPr>
        <p:spPr bwMode="auto">
          <a:xfrm>
            <a:off x="2166913" y="4678983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9" name="Straight Connector 7"/>
          <p:cNvCxnSpPr>
            <a:cxnSpLocks noChangeShapeType="1"/>
          </p:cNvCxnSpPr>
          <p:nvPr/>
        </p:nvCxnSpPr>
        <p:spPr bwMode="auto">
          <a:xfrm>
            <a:off x="2166913" y="6407770"/>
            <a:ext cx="576103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00" name="Straight Connector 7"/>
          <p:cNvCxnSpPr>
            <a:cxnSpLocks noChangeShapeType="1"/>
          </p:cNvCxnSpPr>
          <p:nvPr/>
        </p:nvCxnSpPr>
        <p:spPr bwMode="auto">
          <a:xfrm>
            <a:off x="2166913" y="5255245"/>
            <a:ext cx="576103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01" name="Straight Connector 7"/>
          <p:cNvCxnSpPr>
            <a:cxnSpLocks noChangeShapeType="1"/>
          </p:cNvCxnSpPr>
          <p:nvPr/>
        </p:nvCxnSpPr>
        <p:spPr bwMode="auto">
          <a:xfrm>
            <a:off x="2166913" y="5831508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Transmit Beam-Forming (</a:t>
            </a:r>
            <a:r>
              <a:rPr lang="en-US" dirty="0" err="1" smtClean="0"/>
              <a:t>Precoding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54975" cy="4954588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is an optional feature for the SU-MIMO</a:t>
            </a:r>
          </a:p>
          <a:p>
            <a:pPr>
              <a:defRPr/>
            </a:pPr>
            <a:r>
              <a:rPr lang="en-US" sz="2000" dirty="0" smtClean="0"/>
              <a:t>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is crucial to reduce the system complexity in a MU-MIMO system</a:t>
            </a:r>
          </a:p>
          <a:p>
            <a:pPr>
              <a:defRPr/>
            </a:pPr>
            <a:r>
              <a:rPr lang="en-US" sz="2000" dirty="0" smtClean="0"/>
              <a:t>In a MU-MIMO transmission, 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allows</a:t>
            </a:r>
          </a:p>
          <a:p>
            <a:pPr lvl="1">
              <a:defRPr/>
            </a:pPr>
            <a:r>
              <a:rPr lang="en-US" sz="1800" dirty="0" smtClean="0"/>
              <a:t>minimizing or eliminating mutual interference among STA’s</a:t>
            </a:r>
          </a:p>
          <a:p>
            <a:pPr lvl="1">
              <a:defRPr/>
            </a:pPr>
            <a:r>
              <a:rPr lang="en-US" sz="1800" dirty="0" smtClean="0"/>
              <a:t>STA only deals with spatial stream(s) intended for itself</a:t>
            </a:r>
          </a:p>
          <a:p>
            <a:pPr lvl="1">
              <a:defRPr/>
            </a:pPr>
            <a:r>
              <a:rPr lang="en-US" sz="1800" dirty="0" smtClean="0"/>
              <a:t>STA antennas and processing are proportional to the number spatial streams intended for itself, not to the total number of spatial streams transmitted by AP</a:t>
            </a:r>
          </a:p>
          <a:p>
            <a:pPr lvl="1">
              <a:defRPr/>
            </a:pPr>
            <a:r>
              <a:rPr lang="en-US" sz="1800" dirty="0" smtClean="0"/>
              <a:t>Note w/o </a:t>
            </a:r>
            <a:r>
              <a:rPr lang="en-US" sz="1800" dirty="0" err="1" smtClean="0"/>
              <a:t>precoding</a:t>
            </a:r>
            <a:r>
              <a:rPr lang="en-US" sz="1800" dirty="0" smtClean="0"/>
              <a:t> at AP, the STA needs to have equal or more antennas than the number of the spatial streams transmitted by AP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DD148-22C0-42EB-B5A3-3315345B10C9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7000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Desirable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 specification changes required</a:t>
            </a:r>
          </a:p>
          <a:p>
            <a:pPr>
              <a:defRPr/>
            </a:pPr>
            <a:r>
              <a:rPr lang="en-US" dirty="0" smtClean="0"/>
              <a:t>No change in 11n STAs required</a:t>
            </a:r>
          </a:p>
          <a:p>
            <a:pPr>
              <a:defRPr/>
            </a:pPr>
            <a:r>
              <a:rPr lang="en-US" dirty="0" smtClean="0"/>
              <a:t>11ac AP can incorporate the PSMP-based MU-MIMO capability “easily”</a:t>
            </a:r>
          </a:p>
          <a:p>
            <a:pPr>
              <a:defRPr/>
            </a:pPr>
            <a:r>
              <a:rPr lang="en-US" dirty="0" smtClean="0"/>
              <a:t>PSMP also supports low power operation mode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96E87-BDC2-4B64-B82E-A4CD4C52B751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10B1FCA-03F6-43FD-8895-B6C82294D62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marL="457200" indent="-457200"/>
            <a:r>
              <a:rPr lang="en-US" sz="2000" dirty="0" smtClean="0"/>
              <a:t>A PSMP-based MU-MIMO communications to 11n STA’s is introduced</a:t>
            </a:r>
          </a:p>
          <a:p>
            <a:pPr marL="457200" indent="-457200"/>
            <a:r>
              <a:rPr lang="en-US" sz="2000" dirty="0" smtClean="0"/>
              <a:t>The proposed scheme resolves scheduling issues using PSMP</a:t>
            </a:r>
          </a:p>
          <a:p>
            <a:pPr marL="457200" indent="-457200"/>
            <a:r>
              <a:rPr lang="en-US" sz="2000" dirty="0" smtClean="0"/>
              <a:t>This approach enhances the system performance for 11ac BSS with mixed 11n and 11ac devices </a:t>
            </a:r>
          </a:p>
          <a:p>
            <a:pPr marL="457200" indent="-457200"/>
            <a:r>
              <a:rPr lang="en-US" sz="2000" dirty="0" smtClean="0"/>
              <a:t>It is expected that 11ac AP can incorporate such capability easily and no specification changes are required</a:t>
            </a:r>
          </a:p>
          <a:p>
            <a:pPr marL="457200" indent="-457200">
              <a:buFontTx/>
              <a:buNone/>
            </a:pPr>
            <a:r>
              <a:rPr lang="en-US" dirty="0" smtClean="0"/>
              <a:t>	</a:t>
            </a:r>
            <a:endParaRPr lang="en-US" u="sng" dirty="0" smtClean="0"/>
          </a:p>
          <a:p>
            <a:pPr marL="457200" indent="-457200">
              <a:buFontTx/>
              <a:buNone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1: “Zero-Forcing Methods for Downlink Spatial     Multiplexing in Multi-User MIMO Channels”, by </a:t>
            </a:r>
            <a:r>
              <a:rPr lang="nl-NL" dirty="0" smtClean="0"/>
              <a:t>Quentin H. Spencer, A. Lee Swindlehurst, Martin Haardt, May 2003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Reference 2:11-10-1054-00-00ac,  “Wide band OBSS Friendly PSMP”,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1DE53-0155-47C5-9B90-823698C04451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20124</TotalTime>
  <Words>741</Words>
  <Application>Microsoft Office PowerPoint</Application>
  <PresentationFormat>On-screen Show (4:3)</PresentationFormat>
  <Paragraphs>120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PSMP-Based MU-MIMO Communications</vt:lpstr>
      <vt:lpstr>Abstract</vt:lpstr>
      <vt:lpstr>Issues and Motivation</vt:lpstr>
      <vt:lpstr>Limitations with 11n STAs</vt:lpstr>
      <vt:lpstr>MU-MIMO to Legacy 11n Stations</vt:lpstr>
      <vt:lpstr>Transmit Beam-Forming (Precoding)</vt:lpstr>
      <vt:lpstr>Other Desirable Features</vt:lpstr>
      <vt:lpstr>Summary</vt:lpstr>
      <vt:lpstr>References</vt:lpstr>
      <vt:lpstr>PSMP Pros and Cons</vt:lpstr>
    </vt:vector>
  </TitlesOfParts>
  <Company>DSP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for EDCA Overhead Factor</dc:title>
  <dc:creator>G Smith</dc:creator>
  <cp:lastModifiedBy>JW</cp:lastModifiedBy>
  <cp:revision>254</cp:revision>
  <cp:lastPrinted>1998-02-10T13:28:06Z</cp:lastPrinted>
  <dcterms:created xsi:type="dcterms:W3CDTF">2007-05-21T21:00:37Z</dcterms:created>
  <dcterms:modified xsi:type="dcterms:W3CDTF">2010-09-15T02:01:03Z</dcterms:modified>
</cp:coreProperties>
</file>