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471" r:id="rId4"/>
    <p:sldId id="481" r:id="rId5"/>
    <p:sldId id="472" r:id="rId6"/>
    <p:sldId id="473" r:id="rId7"/>
    <p:sldId id="474" r:id="rId8"/>
    <p:sldId id="475" r:id="rId9"/>
    <p:sldId id="476" r:id="rId10"/>
    <p:sldId id="477" r:id="rId11"/>
    <p:sldId id="454" r:id="rId12"/>
    <p:sldId id="470" r:id="rId13"/>
    <p:sldId id="478" r:id="rId14"/>
    <p:sldId id="48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0033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1652" autoAdjust="0"/>
  </p:normalViewPr>
  <p:slideViewPr>
    <p:cSldViewPr>
      <p:cViewPr>
        <p:scale>
          <a:sx n="66" d="100"/>
          <a:sy n="66" d="100"/>
        </p:scale>
        <p:origin x="-562" y="58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38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94388" y="17621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425" y="17398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126038" y="9293225"/>
            <a:ext cx="15398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98825" y="9293225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1BC609B0-ABBA-47A0-B371-456F41A9E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38" y="400050"/>
            <a:ext cx="5851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38" y="9293225"/>
            <a:ext cx="7508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73138">
              <a:defRPr/>
            </a:pPr>
            <a:r>
              <a:rPr lang="en-US" sz="13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38" y="9280525"/>
            <a:ext cx="601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38838" y="9366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563" y="9143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5488"/>
            <a:ext cx="4787900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05338" y="9296400"/>
            <a:ext cx="2020887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250" lvl="4" algn="r" defTabSz="973138">
              <a:defRPr sz="1300"/>
            </a:lvl5pPr>
          </a:lstStyle>
          <a:p>
            <a:pPr lvl="4"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84550" y="9296400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E952940F-F414-43D7-9782-D52DC378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588" y="9296400"/>
            <a:ext cx="75088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54088">
              <a:defRPr/>
            </a:pPr>
            <a:r>
              <a:rPr lang="en-US" sz="13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588" y="9294813"/>
            <a:ext cx="5788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2625" y="306388"/>
            <a:ext cx="5949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James Wang, Mediatek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A19E90D-1E1B-4888-AC17-4A850A11F0C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James Wang, Mediatek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442DB21-35AF-4E4D-816D-B87D18532CC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 cap="flat"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9365" rIns="9936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James Wang, Mediatek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DA5FB8E-CF0F-4CFB-8431-3F306F36271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James Wang, Mediatek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CF404D8-D577-4014-B9D2-92F4D82FD0B0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560833-5F9A-4A67-85E7-4F19C1910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E963E-2359-422D-8D92-B3D1CE52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E1276A-D342-467C-894C-FD08DBD01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1F6176-2300-40C5-B8D4-1263A45ED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18920A-3E37-466B-9DE5-753893BE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0E7280-5D5E-421B-80D5-6FBE7400B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C9FD88-A9C4-4AB0-9924-FD4AA28C2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3A13E-3D0D-4D88-9749-E639D7032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C62E07-A62F-4431-A6D9-241DE3DC0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9D273B-BC76-4768-A1BB-12F569323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72E9AF-3E42-4494-9B42-97231E351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5175" y="6475413"/>
            <a:ext cx="14287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6AB56-972E-4C06-918F-AF811EA9D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7188" y="6475413"/>
            <a:ext cx="1836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James Wang, </a:t>
            </a:r>
            <a:r>
              <a:rPr lang="en-US" err="1"/>
              <a:t>MediaTek</a:t>
            </a:r>
            <a:r>
              <a:rPr lang="en-US"/>
              <a:t>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A240ADFE-C39F-460E-8F43-C6B2B8491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802.11-10/1054-00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James Wang, Mediatek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7E1ECF6-5996-4373-A104-58D450877D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dirty="0" smtClean="0"/>
              <a:t>Wide Band OBSS Friendly PSMP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2010, September 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7525" y="2286000"/>
          <a:ext cx="7508875" cy="4287838"/>
        </p:xfrm>
        <a:graphic>
          <a:graphicData uri="http://schemas.openxmlformats.org/presentationml/2006/ole">
            <p:oleObj spid="_x0000_s1026" name="Document" r:id="rId4" imgW="8299658" imgH="474686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Authors: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Available for Signaling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NAV setting: Duration ID -&gt; set up protection against legacy STAs</a:t>
            </a:r>
          </a:p>
          <a:p>
            <a:r>
              <a:rPr lang="en-US" dirty="0" smtClean="0"/>
              <a:t>“PSMP Sequence Duration” subfield (10 bits) in the PSMP Parameter Set field -&gt; allows indication of different durations for different </a:t>
            </a:r>
            <a:r>
              <a:rPr lang="en-US" dirty="0" err="1" smtClean="0"/>
              <a:t>subchannels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“Reserved” subfield (6 bits) in PSMP STA Info field -&gt; allow </a:t>
            </a:r>
            <a:r>
              <a:rPr lang="en-US" dirty="0" err="1" smtClean="0"/>
              <a:t>subchannel</a:t>
            </a:r>
            <a:r>
              <a:rPr lang="en-US" dirty="0" smtClean="0"/>
              <a:t> selection on a per STA basis</a:t>
            </a:r>
          </a:p>
          <a:p>
            <a:r>
              <a:rPr lang="en-US" dirty="0" smtClean="0"/>
              <a:t>Replicate the waveform only in selected </a:t>
            </a:r>
            <a:r>
              <a:rPr lang="en-US" dirty="0" err="1" smtClean="0"/>
              <a:t>subchannel</a:t>
            </a:r>
            <a:r>
              <a:rPr lang="en-US" dirty="0" smtClean="0"/>
              <a:t>(s)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James Wang, Mediatek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10B1FCA-03F6-43FD-8895-B6C82294D62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marL="457200" indent="-457200"/>
            <a:r>
              <a:rPr lang="en-US" sz="2000" dirty="0" smtClean="0"/>
              <a:t>A wide band PSMP scheme which extends the 11n PSMP to 11ac is presented</a:t>
            </a:r>
          </a:p>
          <a:p>
            <a:pPr marL="457200" indent="-457200"/>
            <a:r>
              <a:rPr lang="en-US" sz="2000" dirty="0" smtClean="0"/>
              <a:t>A wide band PSMP waveform constructed from replicating the 40MHz PSMP waveform in each of the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is introduced</a:t>
            </a:r>
          </a:p>
          <a:p>
            <a:pPr marL="457200" indent="-457200"/>
            <a:r>
              <a:rPr lang="en-US" sz="2000" dirty="0" smtClean="0"/>
              <a:t>Two OBSS friendly features promoting higher OBSS usage in the unused PSMP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(s) and unused PSMP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duration(s) are discussed </a:t>
            </a:r>
          </a:p>
          <a:p>
            <a:pPr marL="457200" indent="-457200"/>
            <a:r>
              <a:rPr lang="en-US" sz="2000" dirty="0" smtClean="0"/>
              <a:t>One capacity enhancing feature using FDM or OFDMA is discussed</a:t>
            </a:r>
          </a:p>
          <a:p>
            <a:pPr marL="457200" indent="-457200"/>
            <a:r>
              <a:rPr lang="en-US" sz="2000" dirty="0" smtClean="0"/>
              <a:t>Possible signaling methods are presented </a:t>
            </a:r>
          </a:p>
          <a:p>
            <a:pPr marL="457200" indent="-457200">
              <a:buFontTx/>
              <a:buNone/>
            </a:pPr>
            <a:r>
              <a:rPr lang="en-US" dirty="0" smtClean="0"/>
              <a:t>	</a:t>
            </a:r>
            <a:endParaRPr lang="en-US" u="sng" dirty="0" smtClean="0"/>
          </a:p>
          <a:p>
            <a:pPr marL="457200" indent="-457200">
              <a:buFontTx/>
              <a:buNone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September 2010</a:t>
            </a:r>
          </a:p>
        </p:txBody>
      </p:sp>
      <p:sp>
        <p:nvSpPr>
          <p:cNvPr id="25603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075488" y="6475413"/>
            <a:ext cx="1468437" cy="184150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James Wang., Mediatek</a:t>
            </a:r>
          </a:p>
        </p:txBody>
      </p:sp>
      <p:sp>
        <p:nvSpPr>
          <p:cNvPr id="2560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Slide </a:t>
            </a:r>
            <a:fld id="{02150C3D-23A6-4AF3-9AA2-9613049B927B}" type="slidenum">
              <a:rPr lang="en-US" altLang="ja-JP" smtClean="0">
                <a:ea typeface="ＭＳ Ｐゴシック" pitchFamily="34" charset="-128"/>
              </a:rPr>
              <a:pPr/>
              <a:t>12</a:t>
            </a:fld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ja-JP" smtClean="0">
                <a:ea typeface="ＭＳ Ｐゴシック" pitchFamily="34" charset="-128"/>
              </a:rPr>
              <a:t>References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000" dirty="0" smtClean="0">
                <a:ea typeface="ＭＳ Ｐゴシック" pitchFamily="34" charset="-128"/>
              </a:rPr>
              <a:t>[1]</a:t>
            </a:r>
            <a:r>
              <a:rPr lang="en-US" sz="2000" dirty="0" smtClean="0"/>
              <a:t> 11-10-0317-01-00ac, Brian Hart, Cisco “DL-OFDMA for Mixed Clients”</a:t>
            </a:r>
            <a:endParaRPr lang="en-US" altLang="ja-JP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interested in extending 11n PSMP to wide band (&gt;40MHz) 11ac channel as an optional feature in 11ac ?</a:t>
            </a:r>
          </a:p>
          <a:p>
            <a:pPr lvl="1"/>
            <a:r>
              <a:rPr lang="en-US" dirty="0" smtClean="0"/>
              <a:t>Yes:</a:t>
            </a:r>
          </a:p>
          <a:p>
            <a:pPr lvl="1"/>
            <a:r>
              <a:rPr lang="en-US" dirty="0" smtClean="0"/>
              <a:t>No:</a:t>
            </a:r>
          </a:p>
          <a:p>
            <a:pPr lvl="1"/>
            <a:r>
              <a:rPr lang="en-US" dirty="0" smtClean="0"/>
              <a:t>Abstain: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interested in enhancing higher OBSS usage during PSMP using the proposed features (1 and 2) ?</a:t>
            </a:r>
          </a:p>
          <a:p>
            <a:pPr lvl="1"/>
            <a:r>
              <a:rPr lang="en-US" dirty="0" smtClean="0"/>
              <a:t>Yes:</a:t>
            </a:r>
          </a:p>
          <a:p>
            <a:pPr lvl="1"/>
            <a:r>
              <a:rPr lang="en-US" dirty="0" smtClean="0"/>
              <a:t>No:</a:t>
            </a:r>
          </a:p>
          <a:p>
            <a:pPr lvl="1"/>
            <a:r>
              <a:rPr lang="en-US" dirty="0" smtClean="0"/>
              <a:t>Abstain: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James Wang, Mediatek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6BC7FC8-626E-42C0-9F59-159D94A9B0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  <a:noFill/>
        </p:spPr>
        <p:txBody>
          <a:bodyPr/>
          <a:lstStyle/>
          <a:p>
            <a:r>
              <a:rPr lang="en-US" dirty="0" smtClean="0"/>
              <a:t>PSMP is an optional low power scheduling mechanism for 11n </a:t>
            </a:r>
          </a:p>
          <a:p>
            <a:r>
              <a:rPr lang="en-US" dirty="0" smtClean="0"/>
              <a:t>The proposal extends the PSMP in 11n to the wide band 11ac channel </a:t>
            </a:r>
          </a:p>
          <a:p>
            <a:r>
              <a:rPr lang="en-US" dirty="0" smtClean="0"/>
              <a:t>The proposal introduces several OBSS friendly and  capacity enhancement features.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PSMP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Power Save Multi-Poll (PSMP) was introduced in 802.11n </a:t>
            </a:r>
          </a:p>
          <a:p>
            <a:pPr lvl="1"/>
            <a:r>
              <a:rPr lang="en-US" sz="1400" dirty="0" smtClean="0"/>
              <a:t>Provide a low power scheduling mechanism</a:t>
            </a:r>
          </a:p>
          <a:p>
            <a:pPr lvl="1"/>
            <a:r>
              <a:rPr lang="en-US" sz="1400" dirty="0" smtClean="0"/>
              <a:t>Use a duplicate non-HT (OFDM) waveform for 40MHz channel to set up protection period against legacy devices</a:t>
            </a:r>
          </a:p>
          <a:p>
            <a:pPr lvl="1"/>
            <a:r>
              <a:rPr lang="en-US" sz="1400" dirty="0" smtClean="0"/>
              <a:t>Provide (downlink and uplink) scheduling information in the PSMP frame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1328936" y="4373488"/>
            <a:ext cx="6335712" cy="0"/>
          </a:xfrm>
          <a:prstGeom prst="line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 rot="5400000" flipV="1">
            <a:off x="1321123" y="3805238"/>
            <a:ext cx="723900" cy="27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b="0" dirty="0"/>
              <a:t>PSMP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 rot="10800000" flipV="1">
            <a:off x="1904157" y="3799012"/>
            <a:ext cx="1223962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STA1</a:t>
            </a:r>
            <a:endParaRPr lang="en-US" sz="1200" b="0" dirty="0"/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 rot="10800000" flipV="1">
            <a:off x="3201144" y="3797424"/>
            <a:ext cx="1150938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STA2</a:t>
            </a:r>
            <a:endParaRPr lang="en-US" sz="1200" b="0" dirty="0"/>
          </a:p>
        </p:txBody>
      </p:sp>
      <p:sp>
        <p:nvSpPr>
          <p:cNvPr id="10" name="TextBox 18"/>
          <p:cNvSpPr txBox="1">
            <a:spLocks noChangeArrowheads="1"/>
          </p:cNvSpPr>
          <p:nvPr/>
        </p:nvSpPr>
        <p:spPr bwMode="auto">
          <a:xfrm rot="10800000" flipV="1">
            <a:off x="4425107" y="3795837"/>
            <a:ext cx="1150937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STA3</a:t>
            </a:r>
            <a:endParaRPr lang="en-US" sz="1200" b="0" dirty="0"/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 rot="5400000" flipV="1">
            <a:off x="5450680" y="4250854"/>
            <a:ext cx="973138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STA1</a:t>
            </a:r>
            <a:endParaRPr lang="en-US" sz="1200" b="0" dirty="0"/>
          </a:p>
        </p:txBody>
      </p: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330324" y="5599436"/>
            <a:ext cx="6335712" cy="0"/>
          </a:xfrm>
          <a:prstGeom prst="line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13" name="Left Brace 12"/>
          <p:cNvSpPr>
            <a:spLocks/>
          </p:cNvSpPr>
          <p:nvPr/>
        </p:nvSpPr>
        <p:spPr bwMode="auto">
          <a:xfrm rot="5400000">
            <a:off x="3668712" y="1817688"/>
            <a:ext cx="144462" cy="3671887"/>
          </a:xfrm>
          <a:prstGeom prst="leftBrace">
            <a:avLst>
              <a:gd name="adj1" fmla="val 8237"/>
              <a:gd name="adj2" fmla="val 50000"/>
            </a:avLst>
          </a:prstGeom>
          <a:noFill/>
          <a:ln w="952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marL="742950" indent="-285750"/>
            <a:endParaRPr lang="en-US"/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2913112" y="3257364"/>
            <a:ext cx="15128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dirty="0" smtClean="0"/>
              <a:t>PSMP-Downlink</a:t>
            </a:r>
            <a:endParaRPr lang="en-US" sz="1200" dirty="0"/>
          </a:p>
          <a:p>
            <a:pPr algn="ctr">
              <a:buFont typeface="Wingdings" pitchFamily="2" charset="2"/>
              <a:buNone/>
            </a:pPr>
            <a:endParaRPr lang="en-US" sz="1200" b="0" dirty="0"/>
          </a:p>
        </p:txBody>
      </p:sp>
      <p:sp>
        <p:nvSpPr>
          <p:cNvPr id="15" name="Left Brace 14"/>
          <p:cNvSpPr>
            <a:spLocks/>
          </p:cNvSpPr>
          <p:nvPr/>
        </p:nvSpPr>
        <p:spPr bwMode="auto">
          <a:xfrm rot="5400000">
            <a:off x="6405500" y="2825319"/>
            <a:ext cx="144016" cy="1656184"/>
          </a:xfrm>
          <a:prstGeom prst="leftBrace">
            <a:avLst>
              <a:gd name="adj1" fmla="val 8298"/>
              <a:gd name="adj2" fmla="val 50000"/>
            </a:avLst>
          </a:prstGeom>
          <a:noFill/>
          <a:ln w="952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marL="742950" indent="-285750"/>
            <a:endParaRPr lang="en-US"/>
          </a:p>
        </p:txBody>
      </p:sp>
      <p:sp>
        <p:nvSpPr>
          <p:cNvPr id="16" name="TextBox 31"/>
          <p:cNvSpPr txBox="1">
            <a:spLocks noChangeArrowheads="1"/>
          </p:cNvSpPr>
          <p:nvPr/>
        </p:nvSpPr>
        <p:spPr bwMode="auto">
          <a:xfrm>
            <a:off x="5961112" y="3257364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dirty="0" smtClean="0"/>
              <a:t>PSMP-Uplink</a:t>
            </a:r>
            <a:endParaRPr lang="en-US" sz="1200" dirty="0"/>
          </a:p>
        </p:txBody>
      </p:sp>
      <p:sp>
        <p:nvSpPr>
          <p:cNvPr id="17" name="TextBox 32"/>
          <p:cNvSpPr txBox="1">
            <a:spLocks noChangeArrowheads="1"/>
          </p:cNvSpPr>
          <p:nvPr/>
        </p:nvSpPr>
        <p:spPr bwMode="auto">
          <a:xfrm>
            <a:off x="1112836" y="3872236"/>
            <a:ext cx="4333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dirty="0"/>
              <a:t>AP</a:t>
            </a:r>
          </a:p>
        </p:txBody>
      </p:sp>
      <p:sp>
        <p:nvSpPr>
          <p:cNvPr id="18" name="TextBox 33"/>
          <p:cNvSpPr txBox="1">
            <a:spLocks noChangeArrowheads="1"/>
          </p:cNvSpPr>
          <p:nvPr/>
        </p:nvSpPr>
        <p:spPr bwMode="auto">
          <a:xfrm>
            <a:off x="1112836" y="4591373"/>
            <a:ext cx="720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dirty="0" smtClean="0"/>
              <a:t>STA1</a:t>
            </a:r>
            <a:endParaRPr lang="en-US" sz="1200" dirty="0"/>
          </a:p>
        </p:txBody>
      </p:sp>
      <p:sp>
        <p:nvSpPr>
          <p:cNvPr id="19" name="TextBox 34"/>
          <p:cNvSpPr txBox="1">
            <a:spLocks noChangeArrowheads="1"/>
          </p:cNvSpPr>
          <p:nvPr/>
        </p:nvSpPr>
        <p:spPr bwMode="auto">
          <a:xfrm>
            <a:off x="1112836" y="5096198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dirty="0" smtClean="0"/>
              <a:t>STA2</a:t>
            </a:r>
            <a:endParaRPr lang="en-US" sz="1200" dirty="0"/>
          </a:p>
        </p:txBody>
      </p:sp>
      <p:sp>
        <p:nvSpPr>
          <p:cNvPr id="20" name="TextBox 35"/>
          <p:cNvSpPr txBox="1">
            <a:spLocks noChangeArrowheads="1"/>
          </p:cNvSpPr>
          <p:nvPr/>
        </p:nvSpPr>
        <p:spPr bwMode="auto">
          <a:xfrm>
            <a:off x="1112836" y="5743898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dirty="0" smtClean="0"/>
              <a:t>STA3</a:t>
            </a:r>
            <a:endParaRPr lang="en-US" sz="1200" dirty="0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 rot="5400000" flipV="1">
            <a:off x="6015037" y="4826323"/>
            <a:ext cx="971550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STA2</a:t>
            </a:r>
            <a:endParaRPr lang="en-US" sz="1200" b="0" dirty="0"/>
          </a:p>
        </p:txBody>
      </p:sp>
      <p:sp>
        <p:nvSpPr>
          <p:cNvPr id="22" name="TextBox 22"/>
          <p:cNvSpPr txBox="1">
            <a:spLocks noChangeArrowheads="1"/>
          </p:cNvSpPr>
          <p:nvPr/>
        </p:nvSpPr>
        <p:spPr bwMode="auto">
          <a:xfrm rot="5400000" flipV="1">
            <a:off x="6565105" y="5403379"/>
            <a:ext cx="973138" cy="498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tx1"/>
                </a:solidFill>
                <a:latin typeface="Arial" charset="0"/>
                <a:ea typeface="標楷體" pitchFamily="65" charset="-120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1200" b="0" dirty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STA3</a:t>
            </a:r>
            <a:endParaRPr lang="en-US" sz="1200" b="0" dirty="0"/>
          </a:p>
        </p:txBody>
      </p: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>
            <a:off x="1330324" y="5021983"/>
            <a:ext cx="6335712" cy="0"/>
          </a:xfrm>
          <a:prstGeom prst="line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1330324" y="6174111"/>
            <a:ext cx="6335712" cy="0"/>
          </a:xfrm>
          <a:prstGeom prst="line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PSMP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sz="1800" dirty="0" smtClean="0"/>
              <a:t>Allows maximum power saving of clients, especially in enterprise and hotspot environments</a:t>
            </a:r>
          </a:p>
          <a:p>
            <a:pPr lvl="1"/>
            <a:r>
              <a:rPr lang="en-US" sz="1800" dirty="0" smtClean="0"/>
              <a:t>Hotspot is growing more and more important as a use case, as operators seek to offload mobile phone data traffic to </a:t>
            </a:r>
            <a:r>
              <a:rPr lang="en-US" sz="1800" dirty="0" err="1" smtClean="0"/>
              <a:t>WiFi</a:t>
            </a:r>
            <a:endParaRPr lang="en-US" sz="1800" dirty="0" smtClean="0"/>
          </a:p>
          <a:p>
            <a:pPr lvl="1"/>
            <a:r>
              <a:rPr lang="en-US" sz="1800" dirty="0" smtClean="0"/>
              <a:t>A good differentiator for AP vendors since the basic features have become commodities</a:t>
            </a:r>
          </a:p>
          <a:p>
            <a:pPr lvl="1"/>
            <a:r>
              <a:rPr lang="en-US" sz="1800" dirty="0" smtClean="0"/>
              <a:t>Client complexity is low; a basic implementation can simply extend the fixed SIFS response to programmable UTT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sz="1800" dirty="0" smtClean="0"/>
              <a:t>AP complexity is significant, but not daunting, comparable to scheduling of </a:t>
            </a:r>
            <a:r>
              <a:rPr lang="en-US" sz="1800" dirty="0" err="1" smtClean="0"/>
              <a:t>TSpec</a:t>
            </a:r>
            <a:r>
              <a:rPr lang="en-US" sz="1800" dirty="0" smtClean="0"/>
              <a:t> and also can be considered as an extension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capabilities</a:t>
            </a:r>
          </a:p>
          <a:p>
            <a:r>
              <a:rPr lang="en-US" dirty="0" smtClean="0"/>
              <a:t>This proposal can takes advantage of PSMP support in 11n devices when available, but does not depend on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Motivation and Potential Issues for Wide Band PSMP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Wide band extension of PSMP in 11ac is desirable</a:t>
            </a:r>
          </a:p>
          <a:p>
            <a:pPr lvl="1"/>
            <a:r>
              <a:rPr lang="en-US" dirty="0" smtClean="0"/>
              <a:t>Allow high bandwidth and low power PSMP operation</a:t>
            </a:r>
          </a:p>
          <a:p>
            <a:pPr lvl="1"/>
            <a:r>
              <a:rPr lang="en-US" dirty="0" smtClean="0"/>
              <a:t>Natural transition for 11n PSMP implementation</a:t>
            </a:r>
          </a:p>
          <a:p>
            <a:pPr lvl="1"/>
            <a:r>
              <a:rPr lang="en-US" dirty="0" smtClean="0"/>
              <a:t>Support of low power operation becomes more important as more the mobile devices, such as smart phones, incorporate </a:t>
            </a:r>
            <a:r>
              <a:rPr lang="en-US" dirty="0" err="1" smtClean="0"/>
              <a:t>WiFi</a:t>
            </a:r>
            <a:endParaRPr lang="en-US" dirty="0" smtClean="0"/>
          </a:p>
          <a:p>
            <a:r>
              <a:rPr lang="en-US" dirty="0" smtClean="0"/>
              <a:t>Issues associated with wide band PSMP</a:t>
            </a:r>
          </a:p>
          <a:p>
            <a:pPr lvl="1"/>
            <a:r>
              <a:rPr lang="en-US" dirty="0" smtClean="0"/>
              <a:t>OBSS issues become more severe with wide band channel</a:t>
            </a:r>
          </a:p>
          <a:p>
            <a:pPr lvl="1"/>
            <a:r>
              <a:rPr lang="en-US" dirty="0" smtClean="0"/>
              <a:t>Not full BSS bandwidth will be used since 11ac BSS most likely will comprise 802.11n and 11ac STAs</a:t>
            </a:r>
          </a:p>
          <a:p>
            <a:r>
              <a:rPr lang="en-US" sz="2400" dirty="0" smtClean="0"/>
              <a:t>It is desirable to use bandwidth more prudently in wide band PSMP, i.e., to make it more OBSS friendly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 band PSMP Waveforms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Proposed wide band </a:t>
            </a:r>
            <a:r>
              <a:rPr lang="en-US" sz="2000" dirty="0" err="1" smtClean="0"/>
              <a:t>TGac</a:t>
            </a:r>
            <a:r>
              <a:rPr lang="en-US" sz="2000" dirty="0" smtClean="0"/>
              <a:t> extension of PSMP waveform is to replicate the “40MHz 11n PSMP waveform” in each 40MHz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 rot="5400000">
            <a:off x="3019350" y="3696197"/>
            <a:ext cx="415925" cy="571500"/>
            <a:chOff x="5634" y="7560"/>
            <a:chExt cx="654" cy="900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445469" y="3711278"/>
            <a:ext cx="414337" cy="571500"/>
            <a:chOff x="5634" y="7560"/>
            <a:chExt cx="654" cy="900"/>
          </a:xfrm>
        </p:grpSpPr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1040" name="AutoShape 16"/>
          <p:cNvCxnSpPr>
            <a:cxnSpLocks noChangeShapeType="1"/>
          </p:cNvCxnSpPr>
          <p:nvPr/>
        </p:nvCxnSpPr>
        <p:spPr bwMode="auto">
          <a:xfrm>
            <a:off x="1979538" y="4286746"/>
            <a:ext cx="3194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3124200" y="4267200"/>
            <a:ext cx="9826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Frequency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18"/>
          <p:cNvGrpSpPr>
            <a:grpSpLocks/>
          </p:cNvGrpSpPr>
          <p:nvPr/>
        </p:nvGrpSpPr>
        <p:grpSpPr bwMode="auto">
          <a:xfrm rot="5400000">
            <a:off x="4163144" y="3681115"/>
            <a:ext cx="414338" cy="571500"/>
            <a:chOff x="5634" y="7560"/>
            <a:chExt cx="654" cy="900"/>
          </a:xfrm>
        </p:grpSpPr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9" name="Group 25"/>
          <p:cNvGrpSpPr>
            <a:grpSpLocks/>
          </p:cNvGrpSpPr>
          <p:nvPr/>
        </p:nvGrpSpPr>
        <p:grpSpPr bwMode="auto">
          <a:xfrm rot="5400000">
            <a:off x="3587675" y="3696197"/>
            <a:ext cx="415925" cy="571500"/>
            <a:chOff x="5634" y="7560"/>
            <a:chExt cx="654" cy="900"/>
          </a:xfrm>
        </p:grpSpPr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4" name="AutoShape 30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5" name="AutoShape 31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1676400" y="2895600"/>
            <a:ext cx="3488283" cy="31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40MHz  duplicate non-HT (OFDM) Waveform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7" name="AutoShape 33"/>
          <p:cNvCxnSpPr>
            <a:cxnSpLocks noChangeShapeType="1"/>
          </p:cNvCxnSpPr>
          <p:nvPr/>
        </p:nvCxnSpPr>
        <p:spPr bwMode="auto">
          <a:xfrm flipH="1">
            <a:off x="2932038" y="3129459"/>
            <a:ext cx="88900" cy="460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8" name="AutoShape 34"/>
          <p:cNvCxnSpPr>
            <a:cxnSpLocks noChangeShapeType="1"/>
          </p:cNvCxnSpPr>
          <p:nvPr/>
        </p:nvCxnSpPr>
        <p:spPr bwMode="auto">
          <a:xfrm>
            <a:off x="3020938" y="3132634"/>
            <a:ext cx="1031875" cy="454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59" name="AutoShape 35"/>
          <p:cNvSpPr>
            <a:spLocks/>
          </p:cNvSpPr>
          <p:nvPr/>
        </p:nvSpPr>
        <p:spPr bwMode="auto">
          <a:xfrm rot="5400000">
            <a:off x="2901876" y="3135808"/>
            <a:ext cx="114300" cy="1044575"/>
          </a:xfrm>
          <a:prstGeom prst="leftBrace">
            <a:avLst>
              <a:gd name="adj1" fmla="val 7615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0" name="AutoShape 36"/>
          <p:cNvSpPr>
            <a:spLocks/>
          </p:cNvSpPr>
          <p:nvPr/>
        </p:nvSpPr>
        <p:spPr bwMode="auto">
          <a:xfrm rot="5400000">
            <a:off x="4037732" y="3136602"/>
            <a:ext cx="114300" cy="1042988"/>
          </a:xfrm>
          <a:prstGeom prst="leftBrace">
            <a:avLst>
              <a:gd name="adj1" fmla="val 7604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6324600" y="3429000"/>
            <a:ext cx="169862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80MHz PSMP Waveform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37"/>
          <p:cNvGrpSpPr>
            <a:grpSpLocks/>
          </p:cNvGrpSpPr>
          <p:nvPr/>
        </p:nvGrpSpPr>
        <p:grpSpPr bwMode="auto">
          <a:xfrm rot="5400000">
            <a:off x="2098179" y="5476851"/>
            <a:ext cx="414337" cy="571500"/>
            <a:chOff x="5634" y="7560"/>
            <a:chExt cx="654" cy="900"/>
          </a:xfrm>
        </p:grpSpPr>
        <p:cxnSp>
          <p:nvCxnSpPr>
            <p:cNvPr id="1062" name="AutoShape 38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3" name="AutoShape 39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4" name="AutoShape 40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5" name="AutoShape 41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6" name="AutoShape 42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7" name="AutoShape 43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1" name="Group 44"/>
          <p:cNvGrpSpPr>
            <a:grpSpLocks/>
          </p:cNvGrpSpPr>
          <p:nvPr/>
        </p:nvGrpSpPr>
        <p:grpSpPr bwMode="auto">
          <a:xfrm rot="5400000">
            <a:off x="1521123" y="5491932"/>
            <a:ext cx="415925" cy="571500"/>
            <a:chOff x="5634" y="7560"/>
            <a:chExt cx="654" cy="900"/>
          </a:xfrm>
        </p:grpSpPr>
        <p:cxnSp>
          <p:nvCxnSpPr>
            <p:cNvPr id="1069" name="AutoShape 45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0" name="AutoShape 46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1" name="AutoShape 47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2" name="AutoShape 48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3" name="AutoShape 49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4" name="AutoShape 50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1075" name="AutoShape 51"/>
          <p:cNvCxnSpPr>
            <a:cxnSpLocks noChangeShapeType="1"/>
          </p:cNvCxnSpPr>
          <p:nvPr/>
        </p:nvCxnSpPr>
        <p:spPr bwMode="auto">
          <a:xfrm flipV="1">
            <a:off x="1057573" y="6052319"/>
            <a:ext cx="5165725" cy="15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76" name="Text Box 52"/>
          <p:cNvSpPr txBox="1">
            <a:spLocks noChangeArrowheads="1"/>
          </p:cNvSpPr>
          <p:nvPr/>
        </p:nvSpPr>
        <p:spPr bwMode="auto">
          <a:xfrm>
            <a:off x="3048000" y="6096000"/>
            <a:ext cx="9826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Frequency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53"/>
          <p:cNvGrpSpPr>
            <a:grpSpLocks/>
          </p:cNvGrpSpPr>
          <p:nvPr/>
        </p:nvGrpSpPr>
        <p:grpSpPr bwMode="auto">
          <a:xfrm rot="5400000">
            <a:off x="3240385" y="5461770"/>
            <a:ext cx="415925" cy="571500"/>
            <a:chOff x="5634" y="7560"/>
            <a:chExt cx="654" cy="900"/>
          </a:xfrm>
        </p:grpSpPr>
        <p:cxnSp>
          <p:nvCxnSpPr>
            <p:cNvPr id="1078" name="AutoShape 54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9" name="AutoShape 55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0" name="AutoShape 56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1" name="AutoShape 57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2" name="AutoShape 58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3" name="AutoShape 59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3" name="Group 60"/>
          <p:cNvGrpSpPr>
            <a:grpSpLocks/>
          </p:cNvGrpSpPr>
          <p:nvPr/>
        </p:nvGrpSpPr>
        <p:grpSpPr bwMode="auto">
          <a:xfrm rot="5400000">
            <a:off x="2664917" y="5476851"/>
            <a:ext cx="414337" cy="571500"/>
            <a:chOff x="5634" y="7560"/>
            <a:chExt cx="654" cy="900"/>
          </a:xfrm>
        </p:grpSpPr>
        <p:cxnSp>
          <p:nvCxnSpPr>
            <p:cNvPr id="1085" name="AutoShape 61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6" name="AutoShape 62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7" name="AutoShape 63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8" name="AutoShape 64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9" name="AutoShape 65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0" name="AutoShape 66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1092" name="AutoShape 68"/>
          <p:cNvCxnSpPr>
            <a:cxnSpLocks noChangeShapeType="1"/>
          </p:cNvCxnSpPr>
          <p:nvPr/>
        </p:nvCxnSpPr>
        <p:spPr bwMode="auto">
          <a:xfrm flipH="1">
            <a:off x="3191173" y="4901382"/>
            <a:ext cx="109538" cy="4460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93" name="AutoShape 69"/>
          <p:cNvCxnSpPr>
            <a:cxnSpLocks noChangeShapeType="1"/>
          </p:cNvCxnSpPr>
          <p:nvPr/>
        </p:nvCxnSpPr>
        <p:spPr bwMode="auto">
          <a:xfrm>
            <a:off x="3300711" y="4906144"/>
            <a:ext cx="949325" cy="4143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14" name="Group 70"/>
          <p:cNvGrpSpPr>
            <a:grpSpLocks/>
          </p:cNvGrpSpPr>
          <p:nvPr/>
        </p:nvGrpSpPr>
        <p:grpSpPr bwMode="auto">
          <a:xfrm rot="5400000">
            <a:off x="4389735" y="5431607"/>
            <a:ext cx="415925" cy="571500"/>
            <a:chOff x="5634" y="7560"/>
            <a:chExt cx="654" cy="900"/>
          </a:xfrm>
        </p:grpSpPr>
        <p:cxnSp>
          <p:nvCxnSpPr>
            <p:cNvPr id="1095" name="AutoShape 71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6" name="AutoShape 72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7" name="AutoShape 73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8" name="AutoShape 74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9" name="AutoShape 75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0" name="AutoShape 76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5" name="Group 77"/>
          <p:cNvGrpSpPr>
            <a:grpSpLocks/>
          </p:cNvGrpSpPr>
          <p:nvPr/>
        </p:nvGrpSpPr>
        <p:grpSpPr bwMode="auto">
          <a:xfrm rot="5400000">
            <a:off x="3815854" y="5446688"/>
            <a:ext cx="414338" cy="571500"/>
            <a:chOff x="5634" y="7560"/>
            <a:chExt cx="654" cy="900"/>
          </a:xfrm>
        </p:grpSpPr>
        <p:cxnSp>
          <p:nvCxnSpPr>
            <p:cNvPr id="1102" name="AutoShape 78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3" name="AutoShape 79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4" name="AutoShape 80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5" name="AutoShape 81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6" name="AutoShape 82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7" name="AutoShape 83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6" name="Group 84"/>
          <p:cNvGrpSpPr>
            <a:grpSpLocks/>
          </p:cNvGrpSpPr>
          <p:nvPr/>
        </p:nvGrpSpPr>
        <p:grpSpPr bwMode="auto">
          <a:xfrm rot="5400000">
            <a:off x="5532735" y="5415732"/>
            <a:ext cx="415925" cy="571500"/>
            <a:chOff x="5634" y="7560"/>
            <a:chExt cx="654" cy="900"/>
          </a:xfrm>
        </p:grpSpPr>
        <p:cxnSp>
          <p:nvCxnSpPr>
            <p:cNvPr id="1109" name="AutoShape 85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0" name="AutoShape 86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1" name="AutoShape 87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2" name="AutoShape 88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3" name="AutoShape 89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4" name="AutoShape 90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7" name="Group 91"/>
          <p:cNvGrpSpPr>
            <a:grpSpLocks/>
          </p:cNvGrpSpPr>
          <p:nvPr/>
        </p:nvGrpSpPr>
        <p:grpSpPr bwMode="auto">
          <a:xfrm rot="5400000">
            <a:off x="4958060" y="5431607"/>
            <a:ext cx="415925" cy="571500"/>
            <a:chOff x="5634" y="7560"/>
            <a:chExt cx="654" cy="900"/>
          </a:xfrm>
        </p:grpSpPr>
        <p:cxnSp>
          <p:nvCxnSpPr>
            <p:cNvPr id="1116" name="AutoShape 92"/>
            <p:cNvCxnSpPr>
              <a:cxnSpLocks noChangeShapeType="1"/>
            </p:cNvCxnSpPr>
            <p:nvPr/>
          </p:nvCxnSpPr>
          <p:spPr bwMode="auto">
            <a:xfrm>
              <a:off x="5640" y="7992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7" name="AutoShape 93"/>
            <p:cNvCxnSpPr>
              <a:cxnSpLocks noChangeShapeType="1"/>
            </p:cNvCxnSpPr>
            <p:nvPr/>
          </p:nvCxnSpPr>
          <p:spPr bwMode="auto">
            <a:xfrm flipV="1">
              <a:off x="5640" y="8016"/>
              <a:ext cx="39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8" name="AutoShape 94"/>
            <p:cNvCxnSpPr>
              <a:cxnSpLocks noChangeShapeType="1"/>
            </p:cNvCxnSpPr>
            <p:nvPr/>
          </p:nvCxnSpPr>
          <p:spPr bwMode="auto">
            <a:xfrm>
              <a:off x="5640" y="8388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9" name="AutoShape 95"/>
            <p:cNvCxnSpPr>
              <a:cxnSpLocks noChangeShapeType="1"/>
            </p:cNvCxnSpPr>
            <p:nvPr/>
          </p:nvCxnSpPr>
          <p:spPr bwMode="auto">
            <a:xfrm flipV="1">
              <a:off x="5634" y="8022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20" name="AutoShape 96"/>
            <p:cNvCxnSpPr>
              <a:cxnSpLocks noChangeShapeType="1"/>
            </p:cNvCxnSpPr>
            <p:nvPr/>
          </p:nvCxnSpPr>
          <p:spPr bwMode="auto">
            <a:xfrm flipV="1">
              <a:off x="5634" y="7560"/>
              <a:ext cx="648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21" name="AutoShape 97"/>
            <p:cNvCxnSpPr>
              <a:cxnSpLocks noChangeShapeType="1"/>
            </p:cNvCxnSpPr>
            <p:nvPr/>
          </p:nvCxnSpPr>
          <p:spPr bwMode="auto">
            <a:xfrm flipV="1">
              <a:off x="5634" y="7626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22" name="AutoShape 98"/>
          <p:cNvSpPr>
            <a:spLocks/>
          </p:cNvSpPr>
          <p:nvPr/>
        </p:nvSpPr>
        <p:spPr bwMode="auto">
          <a:xfrm rot="5400000">
            <a:off x="1979117" y="4918050"/>
            <a:ext cx="114300" cy="1042988"/>
          </a:xfrm>
          <a:prstGeom prst="leftBrace">
            <a:avLst>
              <a:gd name="adj1" fmla="val 7604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AutoShape 99"/>
          <p:cNvSpPr>
            <a:spLocks/>
          </p:cNvSpPr>
          <p:nvPr/>
        </p:nvSpPr>
        <p:spPr bwMode="auto">
          <a:xfrm rot="5400000">
            <a:off x="3114180" y="4918050"/>
            <a:ext cx="114300" cy="1042987"/>
          </a:xfrm>
          <a:prstGeom prst="leftBrace">
            <a:avLst>
              <a:gd name="adj1" fmla="val 7604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AutoShape 100"/>
          <p:cNvSpPr>
            <a:spLocks/>
          </p:cNvSpPr>
          <p:nvPr/>
        </p:nvSpPr>
        <p:spPr bwMode="auto">
          <a:xfrm rot="5400000">
            <a:off x="4257180" y="4886300"/>
            <a:ext cx="114300" cy="1042987"/>
          </a:xfrm>
          <a:prstGeom prst="leftBrace">
            <a:avLst>
              <a:gd name="adj1" fmla="val 7604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AutoShape 101"/>
          <p:cNvSpPr>
            <a:spLocks/>
          </p:cNvSpPr>
          <p:nvPr/>
        </p:nvSpPr>
        <p:spPr bwMode="auto">
          <a:xfrm rot="5400000">
            <a:off x="5393036" y="4885506"/>
            <a:ext cx="114300" cy="1044575"/>
          </a:xfrm>
          <a:prstGeom prst="leftBrace">
            <a:avLst>
              <a:gd name="adj1" fmla="val 7615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26" name="AutoShape 102"/>
          <p:cNvCxnSpPr>
            <a:cxnSpLocks noChangeShapeType="1"/>
          </p:cNvCxnSpPr>
          <p:nvPr/>
        </p:nvCxnSpPr>
        <p:spPr bwMode="auto">
          <a:xfrm>
            <a:off x="3308648" y="4906144"/>
            <a:ext cx="2106613" cy="406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27" name="AutoShape 103"/>
          <p:cNvCxnSpPr>
            <a:cxnSpLocks noChangeShapeType="1"/>
          </p:cNvCxnSpPr>
          <p:nvPr/>
        </p:nvCxnSpPr>
        <p:spPr bwMode="auto">
          <a:xfrm flipH="1">
            <a:off x="2168823" y="4901382"/>
            <a:ext cx="1123950" cy="4302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9" name="Text Box 32"/>
          <p:cNvSpPr txBox="1">
            <a:spLocks noChangeArrowheads="1"/>
          </p:cNvSpPr>
          <p:nvPr/>
        </p:nvSpPr>
        <p:spPr bwMode="auto">
          <a:xfrm>
            <a:off x="6324600" y="5410200"/>
            <a:ext cx="169862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160MHz PSMP Waveform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 Box 32"/>
          <p:cNvSpPr txBox="1">
            <a:spLocks noChangeArrowheads="1"/>
          </p:cNvSpPr>
          <p:nvPr/>
        </p:nvSpPr>
        <p:spPr bwMode="auto">
          <a:xfrm>
            <a:off x="1868488" y="4618112"/>
            <a:ext cx="3488283" cy="31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40MHz  duplicate non-HT (OFDM) Waveform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11ac OBSS PSMP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1: Allow different sub-channels to have different (protection) lengths</a:t>
            </a:r>
          </a:p>
          <a:p>
            <a:pPr lvl="1"/>
            <a:r>
              <a:rPr lang="en-US" dirty="0" smtClean="0"/>
              <a:t>Release the unused duration to OBSS</a:t>
            </a:r>
          </a:p>
          <a:p>
            <a:r>
              <a:rPr lang="en-US" dirty="0" smtClean="0"/>
              <a:t>Feature 2: Allow selected (instead of all) </a:t>
            </a:r>
            <a:r>
              <a:rPr lang="en-US" dirty="0" err="1" smtClean="0"/>
              <a:t>subchannel</a:t>
            </a:r>
            <a:r>
              <a:rPr lang="en-US" dirty="0" smtClean="0"/>
              <a:t>(s) to be used</a:t>
            </a:r>
          </a:p>
          <a:p>
            <a:pPr lvl="1"/>
            <a:r>
              <a:rPr lang="en-US" dirty="0" smtClean="0"/>
              <a:t>AP and STA transmit only using selected </a:t>
            </a:r>
            <a:r>
              <a:rPr lang="en-US" dirty="0" err="1" smtClean="0"/>
              <a:t>subchannel</a:t>
            </a:r>
            <a:r>
              <a:rPr lang="en-US" dirty="0" smtClean="0"/>
              <a:t>(s) based on traffic requirements and STA capability, not occupy the entire BSS bandwidth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7"/>
          <p:cNvCxnSpPr>
            <a:cxnSpLocks noChangeShapeType="1"/>
          </p:cNvCxnSpPr>
          <p:nvPr/>
        </p:nvCxnSpPr>
        <p:spPr bwMode="auto">
          <a:xfrm>
            <a:off x="3635896" y="5073539"/>
            <a:ext cx="38884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6" name="Rectangle 25"/>
          <p:cNvSpPr/>
          <p:nvPr/>
        </p:nvSpPr>
        <p:spPr bwMode="auto">
          <a:xfrm>
            <a:off x="5868144" y="4803906"/>
            <a:ext cx="2160240" cy="576064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cxnSp>
        <p:nvCxnSpPr>
          <p:cNvPr id="7" name="Straight Connector 7"/>
          <p:cNvCxnSpPr>
            <a:cxnSpLocks noChangeShapeType="1"/>
          </p:cNvCxnSpPr>
          <p:nvPr/>
        </p:nvCxnSpPr>
        <p:spPr bwMode="auto">
          <a:xfrm>
            <a:off x="3635896" y="4497475"/>
            <a:ext cx="381642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" name="Rectangle 24"/>
          <p:cNvSpPr/>
          <p:nvPr/>
        </p:nvSpPr>
        <p:spPr bwMode="auto">
          <a:xfrm>
            <a:off x="3635896" y="4318248"/>
            <a:ext cx="2160240" cy="108012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OBSS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2699792" y="5217133"/>
            <a:ext cx="4635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3D9D90-E9CF-44BF-8514-D8A635E39B4B}" type="slidenum">
              <a:rPr kumimoji="1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標楷體" pitchFamily="65" charset="-120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0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標楷體" pitchFamily="65" charset="-120"/>
              <a:cs typeface="+mn-cs"/>
            </a:endParaRPr>
          </a:p>
        </p:txBody>
      </p:sp>
      <p:sp>
        <p:nvSpPr>
          <p:cNvPr id="13" name="TextBox 33"/>
          <p:cNvSpPr txBox="1">
            <a:spLocks noChangeArrowheads="1"/>
          </p:cNvSpPr>
          <p:nvPr/>
        </p:nvSpPr>
        <p:spPr bwMode="auto">
          <a:xfrm>
            <a:off x="1619672" y="4192630"/>
            <a:ext cx="3600399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b="0" dirty="0" smtClean="0"/>
              <a:t>Secondary </a:t>
            </a:r>
          </a:p>
          <a:p>
            <a:pPr>
              <a:buFont typeface="Wingdings" pitchFamily="2" charset="2"/>
              <a:buNone/>
            </a:pPr>
            <a:r>
              <a:rPr lang="en-US" sz="1600" b="0" dirty="0" err="1" smtClean="0"/>
              <a:t>Subchannel</a:t>
            </a:r>
            <a:r>
              <a:rPr lang="en-US" sz="1600" b="0" dirty="0" smtClean="0"/>
              <a:t>  </a:t>
            </a:r>
            <a:endParaRPr lang="en-US" sz="1600" b="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19672" y="4912710"/>
            <a:ext cx="3060279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b="0" dirty="0" smtClean="0"/>
              <a:t>Primary </a:t>
            </a:r>
          </a:p>
          <a:p>
            <a:pPr>
              <a:buFont typeface="Wingdings" pitchFamily="2" charset="2"/>
              <a:buNone/>
            </a:pPr>
            <a:r>
              <a:rPr lang="en-US" sz="1600" b="0" dirty="0" err="1" smtClean="0"/>
              <a:t>Subchannel</a:t>
            </a:r>
            <a:r>
              <a:rPr lang="en-US" sz="1600" b="0" dirty="0" smtClean="0"/>
              <a:t>  </a:t>
            </a:r>
            <a:endParaRPr lang="en-US" sz="1600" b="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2704438" y="4535141"/>
            <a:ext cx="1080122" cy="646331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PSMP Frame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14800" y="4343400"/>
            <a:ext cx="100811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80 MHz Bursts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40152" y="4857515"/>
            <a:ext cx="22322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40 MHz Bursts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5292080" y="4189413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3635896" y="4226211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3455876" y="4190207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5616116" y="4190207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716016" y="5505587"/>
            <a:ext cx="2232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/>
              <a:t>Duration for the Primary </a:t>
            </a:r>
            <a:r>
              <a:rPr lang="en-US" sz="1600" dirty="0" err="1" smtClean="0"/>
              <a:t>Subchannel</a:t>
            </a:r>
            <a:endParaRPr lang="en-US" sz="1600" dirty="0"/>
          </a:p>
        </p:txBody>
      </p:sp>
      <p:grpSp>
        <p:nvGrpSpPr>
          <p:cNvPr id="6" name="Group 37"/>
          <p:cNvGrpSpPr/>
          <p:nvPr/>
        </p:nvGrpSpPr>
        <p:grpSpPr>
          <a:xfrm>
            <a:off x="3657600" y="5562600"/>
            <a:ext cx="4392488" cy="360040"/>
            <a:chOff x="3059832" y="4113870"/>
            <a:chExt cx="4392488" cy="360040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 rot="10800000">
              <a:off x="3059832" y="4293096"/>
              <a:ext cx="864096" cy="158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2879812" y="4293890"/>
              <a:ext cx="36004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7272300" y="4293890"/>
              <a:ext cx="36004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rot="10800000" flipH="1">
              <a:off x="6588224" y="4293096"/>
              <a:ext cx="864096" cy="158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3581400" y="3581400"/>
            <a:ext cx="223224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/>
              <a:t>Duration for the Secondary </a:t>
            </a:r>
            <a:r>
              <a:rPr lang="en-US" sz="1600" dirty="0" err="1" smtClean="0"/>
              <a:t>Subchannel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5867400" y="4191000"/>
            <a:ext cx="2232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Release Unused Duration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524328" y="4497475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H="1">
            <a:off x="5868144" y="4497475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5400000">
            <a:off x="5688124" y="4498269"/>
            <a:ext cx="360040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rot="5400000">
            <a:off x="7848364" y="4498269"/>
            <a:ext cx="360040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6019800" y="4191000"/>
            <a:ext cx="1828800" cy="5986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41" name="TextBox 33"/>
          <p:cNvSpPr txBox="1">
            <a:spLocks noChangeArrowheads="1"/>
          </p:cNvSpPr>
          <p:nvPr/>
        </p:nvSpPr>
        <p:spPr bwMode="auto">
          <a:xfrm>
            <a:off x="1600200" y="3378696"/>
            <a:ext cx="3600399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b="0" dirty="0" smtClean="0"/>
              <a:t>Tertiary </a:t>
            </a:r>
          </a:p>
          <a:p>
            <a:pPr>
              <a:buFont typeface="Wingdings" pitchFamily="2" charset="2"/>
              <a:buNone/>
            </a:pPr>
            <a:r>
              <a:rPr lang="en-US" sz="1600" b="0" dirty="0" err="1" smtClean="0"/>
              <a:t>Subchannel</a:t>
            </a:r>
            <a:r>
              <a:rPr lang="en-US" sz="1600" b="0" dirty="0" smtClean="0"/>
              <a:t>  </a:t>
            </a:r>
            <a:endParaRPr lang="en-US" sz="1600" b="0" dirty="0"/>
          </a:p>
        </p:txBody>
      </p:sp>
      <p:sp>
        <p:nvSpPr>
          <p:cNvPr id="43" name="TextBox 33"/>
          <p:cNvSpPr txBox="1">
            <a:spLocks noChangeArrowheads="1"/>
          </p:cNvSpPr>
          <p:nvPr/>
        </p:nvSpPr>
        <p:spPr bwMode="auto">
          <a:xfrm>
            <a:off x="1600200" y="2514600"/>
            <a:ext cx="3600399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b="0" dirty="0" err="1" smtClean="0"/>
              <a:t>Quantenary</a:t>
            </a:r>
            <a:r>
              <a:rPr lang="en-US" sz="1600" b="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1600" b="0" dirty="0" err="1" smtClean="0"/>
              <a:t>Subchannel</a:t>
            </a:r>
            <a:r>
              <a:rPr lang="en-US" sz="1600" b="0" dirty="0" smtClean="0"/>
              <a:t>  </a:t>
            </a:r>
            <a:endParaRPr lang="en-US" sz="1600" b="0" dirty="0"/>
          </a:p>
        </p:txBody>
      </p:sp>
      <p:sp>
        <p:nvSpPr>
          <p:cNvPr id="44" name="Left Brace 43"/>
          <p:cNvSpPr/>
          <p:nvPr/>
        </p:nvSpPr>
        <p:spPr bwMode="auto">
          <a:xfrm>
            <a:off x="1475656" y="2514600"/>
            <a:ext cx="200744" cy="311819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657600" y="2590800"/>
            <a:ext cx="3744416" cy="1066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67200" y="2819400"/>
            <a:ext cx="22322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Release Unused </a:t>
            </a:r>
            <a:r>
              <a:rPr lang="en-US" sz="1600" dirty="0" err="1" smtClean="0">
                <a:solidFill>
                  <a:srgbClr val="FF0000"/>
                </a:solidFill>
              </a:rPr>
              <a:t>Subchannels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7524328" y="2896090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2915816" y="2896090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rot="5400000">
            <a:off x="7443716" y="3301532"/>
            <a:ext cx="1169336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 rot="16200000">
            <a:off x="-31866" y="373753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BSS Channel Width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66800" y="175260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Feature 1 and 2 allow release of unused </a:t>
            </a:r>
            <a:r>
              <a:rPr lang="en-US" dirty="0" err="1" smtClean="0"/>
              <a:t>subchannels</a:t>
            </a:r>
            <a:r>
              <a:rPr lang="en-US" dirty="0" smtClean="0"/>
              <a:t> and unused duration for OBSS use</a:t>
            </a:r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>
            <a:off x="2310932" y="3327868"/>
            <a:ext cx="1169336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7524328" y="3657600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2915816" y="3657600"/>
            <a:ext cx="504056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Enhancement PSMP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Feature 3: During PSMP, allows FDM</a:t>
            </a:r>
            <a:r>
              <a:rPr lang="en-US" sz="2000" baseline="30000" dirty="0" smtClean="0"/>
              <a:t>ref1</a:t>
            </a:r>
            <a:r>
              <a:rPr lang="en-US" sz="2000" dirty="0" smtClean="0"/>
              <a:t> (Frequency Division Multiplexing) use of sub-channels</a:t>
            </a:r>
          </a:p>
          <a:p>
            <a:pPr lvl="1"/>
            <a:r>
              <a:rPr lang="en-US" sz="1800" dirty="0" smtClean="0"/>
              <a:t>While transmission to 11n device in the primary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, also allows simultaneous transmission to 11ac STAs in the non-primary channels</a:t>
            </a:r>
          </a:p>
          <a:p>
            <a:pPr lvl="1"/>
            <a:r>
              <a:rPr lang="en-US" sz="1800" dirty="0" smtClean="0"/>
              <a:t>Allows simultaneous </a:t>
            </a:r>
            <a:r>
              <a:rPr lang="en-US" sz="1800" dirty="0" err="1" smtClean="0"/>
              <a:t>transmisson</a:t>
            </a:r>
            <a:r>
              <a:rPr lang="en-US" sz="1800" dirty="0" smtClean="0"/>
              <a:t> of multiple 11ac STAs signals in different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3429000" y="5344059"/>
            <a:ext cx="381642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 bwMode="auto">
          <a:xfrm>
            <a:off x="3429000" y="3810000"/>
            <a:ext cx="4392488" cy="182880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2752328" y="6139917"/>
            <a:ext cx="4635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3D9D90-E9CF-44BF-8514-D8A635E39B4B}" type="slidenum">
              <a:rPr kumimoji="1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標楷體" pitchFamily="65" charset="-120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0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標楷體" pitchFamily="65" charset="-120"/>
              <a:cs typeface="+mn-cs"/>
            </a:endParaRPr>
          </a:p>
        </p:txBody>
      </p:sp>
      <p:sp>
        <p:nvSpPr>
          <p:cNvPr id="11" name="TextBox 33"/>
          <p:cNvSpPr txBox="1">
            <a:spLocks noChangeArrowheads="1"/>
          </p:cNvSpPr>
          <p:nvPr/>
        </p:nvSpPr>
        <p:spPr bwMode="auto">
          <a:xfrm>
            <a:off x="1600200" y="5000384"/>
            <a:ext cx="3600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0" dirty="0" smtClean="0"/>
              <a:t>Secondary </a:t>
            </a:r>
          </a:p>
          <a:p>
            <a:pPr>
              <a:buFont typeface="Wingdings" pitchFamily="2" charset="2"/>
              <a:buNone/>
            </a:pPr>
            <a:r>
              <a:rPr lang="en-US" sz="1400" b="0" dirty="0" err="1" smtClean="0"/>
              <a:t>Subchannel</a:t>
            </a:r>
            <a:r>
              <a:rPr lang="en-US" sz="1400" b="0" dirty="0" smtClean="0"/>
              <a:t>  </a:t>
            </a:r>
            <a:endParaRPr lang="en-US" sz="1400" b="0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00200" y="5633677"/>
            <a:ext cx="3060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0" dirty="0" smtClean="0"/>
              <a:t>Primary </a:t>
            </a:r>
          </a:p>
          <a:p>
            <a:pPr>
              <a:buFont typeface="Wingdings" pitchFamily="2" charset="2"/>
              <a:buNone/>
            </a:pPr>
            <a:r>
              <a:rPr lang="en-US" sz="1400" b="0" dirty="0" err="1" smtClean="0"/>
              <a:t>Subchannel</a:t>
            </a:r>
            <a:r>
              <a:rPr lang="en-US" sz="1400" b="0" dirty="0" smtClean="0"/>
              <a:t>  </a:t>
            </a:r>
            <a:endParaRPr lang="en-US" sz="1400" b="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842175" y="4863425"/>
            <a:ext cx="2506960" cy="400110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PSMP Frame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4495800"/>
            <a:ext cx="41148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40/80/120 MHz Bursts to 11ac</a:t>
            </a:r>
            <a:endParaRPr lang="en-US" dirty="0"/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3429000" y="6064139"/>
            <a:ext cx="381642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9" name="Rectangle 18"/>
          <p:cNvSpPr/>
          <p:nvPr/>
        </p:nvSpPr>
        <p:spPr bwMode="auto">
          <a:xfrm>
            <a:off x="3429000" y="5638800"/>
            <a:ext cx="4392488" cy="67816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5791200"/>
            <a:ext cx="37444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40 MHz Bursts to 11n and 11ac</a:t>
            </a:r>
            <a:endParaRPr lang="en-US" dirty="0"/>
          </a:p>
        </p:txBody>
      </p:sp>
      <p:sp>
        <p:nvSpPr>
          <p:cNvPr id="16" name="TextBox 33"/>
          <p:cNvSpPr txBox="1">
            <a:spLocks noChangeArrowheads="1"/>
          </p:cNvSpPr>
          <p:nvPr/>
        </p:nvSpPr>
        <p:spPr bwMode="auto">
          <a:xfrm>
            <a:off x="1600200" y="3733800"/>
            <a:ext cx="3600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0" dirty="0" err="1" smtClean="0"/>
              <a:t>Quarternary</a:t>
            </a:r>
            <a:endParaRPr lang="en-US" sz="1400" b="0" dirty="0" smtClean="0"/>
          </a:p>
          <a:p>
            <a:pPr>
              <a:buFont typeface="Wingdings" pitchFamily="2" charset="2"/>
              <a:buNone/>
            </a:pPr>
            <a:r>
              <a:rPr lang="en-US" sz="1400" b="0" dirty="0" err="1" smtClean="0"/>
              <a:t>Subchannel</a:t>
            </a:r>
            <a:r>
              <a:rPr lang="en-US" sz="1400" b="0" dirty="0" smtClean="0"/>
              <a:t>  </a:t>
            </a:r>
            <a:endParaRPr lang="en-US" sz="1400" b="0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4367092"/>
            <a:ext cx="3060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0" dirty="0" smtClean="0"/>
              <a:t>Tertiary</a:t>
            </a:r>
          </a:p>
          <a:p>
            <a:pPr>
              <a:buFont typeface="Wingdings" pitchFamily="2" charset="2"/>
              <a:buNone/>
            </a:pPr>
            <a:r>
              <a:rPr lang="en-US" sz="1400" b="0" dirty="0" err="1" smtClean="0"/>
              <a:t>Subchannel</a:t>
            </a:r>
            <a:r>
              <a:rPr lang="en-US" sz="1400" b="0" dirty="0" smtClean="0"/>
              <a:t>  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20110</TotalTime>
  <Words>929</Words>
  <Application>Microsoft Office PowerPoint</Application>
  <PresentationFormat>On-screen Show (4:3)</PresentationFormat>
  <Paragraphs>171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Wide Band OBSS Friendly PSMP</vt:lpstr>
      <vt:lpstr>Abstract</vt:lpstr>
      <vt:lpstr>PSMP Background</vt:lpstr>
      <vt:lpstr>PSMP Pros and Cons</vt:lpstr>
      <vt:lpstr>Motivation and Potential Issues for Wide Band PSMP</vt:lpstr>
      <vt:lpstr>Wide band PSMP Waveforms</vt:lpstr>
      <vt:lpstr>Proposed 11ac OBSS PSMP Features</vt:lpstr>
      <vt:lpstr>Higher OBSS Usage</vt:lpstr>
      <vt:lpstr>Capacity Enhancement PSMP Feature</vt:lpstr>
      <vt:lpstr>What Available for Signaling </vt:lpstr>
      <vt:lpstr>Summary</vt:lpstr>
      <vt:lpstr>References</vt:lpstr>
      <vt:lpstr>Strawpoll #1 </vt:lpstr>
      <vt:lpstr>Strawpoll #2</vt:lpstr>
    </vt:vector>
  </TitlesOfParts>
  <Company>DSP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for EDCA Overhead Factor</dc:title>
  <dc:creator>G Smith</dc:creator>
  <cp:lastModifiedBy>JW</cp:lastModifiedBy>
  <cp:revision>260</cp:revision>
  <cp:lastPrinted>1998-02-10T13:28:06Z</cp:lastPrinted>
  <dcterms:created xsi:type="dcterms:W3CDTF">2007-05-21T21:00:37Z</dcterms:created>
  <dcterms:modified xsi:type="dcterms:W3CDTF">2010-09-15T01:59:01Z</dcterms:modified>
</cp:coreProperties>
</file>