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69" r:id="rId2"/>
    <p:sldId id="270" r:id="rId3"/>
    <p:sldId id="272" r:id="rId4"/>
    <p:sldId id="273" r:id="rId5"/>
    <p:sldId id="275" r:id="rId6"/>
    <p:sldId id="276" r:id="rId7"/>
    <p:sldId id="271"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79" autoAdjust="0"/>
    <p:restoredTop sz="93322" autoAdjust="0"/>
  </p:normalViewPr>
  <p:slideViewPr>
    <p:cSldViewPr>
      <p:cViewPr>
        <p:scale>
          <a:sx n="77" d="100"/>
          <a:sy n="77" d="100"/>
        </p:scale>
        <p:origin x="-948" y="15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802.11-10/0587r0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Halasz, Aclara</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46855630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802.11-10/0587r0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Halasz, Aclara</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22964176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802.11-10/0587r0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Aclara</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802.11-10/0587r0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Aclara</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802.11-10/0587r0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Aclara</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42566" cy="276999"/>
          </a:xfrm>
        </p:spPr>
        <p:txBody>
          <a:bodyPr/>
          <a:lstStyle>
            <a:lvl1pPr>
              <a:defRPr/>
            </a:lvl1pPr>
          </a:lstStyle>
          <a:p>
            <a:pPr>
              <a:defRPr/>
            </a:pPr>
            <a:r>
              <a:rPr lang="en-US" smtClean="0"/>
              <a:t>September 2010</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David Halasz, Aclara</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2010</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David Halasz, Aclara</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2010</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David Halasz, Aclara</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42566" cy="276999"/>
          </a:xfrm>
        </p:spPr>
        <p:txBody>
          <a:bodyPr/>
          <a:lstStyle>
            <a:lvl1pPr>
              <a:defRPr/>
            </a:lvl1pPr>
          </a:lstStyle>
          <a:p>
            <a:pPr>
              <a:defRPr/>
            </a:pPr>
            <a:r>
              <a:rPr lang="en-US" smtClean="0"/>
              <a:t>September 2010</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David </a:t>
            </a:r>
            <a:r>
              <a:rPr lang="en-US" err="1"/>
              <a:t>Halasz</a:t>
            </a:r>
            <a:r>
              <a:rPr lang="en-US"/>
              <a:t>, </a:t>
            </a:r>
            <a:r>
              <a:rPr lang="en-US" err="1"/>
              <a:t>Aclara</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2010</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David Halasz, Aclara</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2010</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David Halasz, Aclara</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September 2010</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a:t>David Halasz, Aclara</a:t>
            </a:r>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September 2010</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David Halasz, Aclara</a:t>
            </a:r>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September 2010</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David Halasz, Aclara</a:t>
            </a:r>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2010</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David Halasz, Aclara</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2010</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David Halasz, Aclara</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September 2010</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t>David </a:t>
            </a:r>
            <a:r>
              <a:rPr lang="en-US" err="1"/>
              <a:t>Halasz</a:t>
            </a:r>
            <a:r>
              <a:rPr lang="en-US"/>
              <a:t>, </a:t>
            </a:r>
            <a:r>
              <a:rPr lang="en-US" err="1"/>
              <a:t>Aclara</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802.11-10/0964r0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collaborate.nist.gov/twiki-sggrid/pub/SmartGrid/NISTIR7628v1July2010/draft-nistir-7628_vol1_final.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collaborate.nist.gov/twiki-sggrid/pub/SmartGrid/NISTIR7628v1July2010/draft-nistir-7628_vol3_final.pdf" TargetMode="External"/><Relationship Id="rId4" Type="http://schemas.openxmlformats.org/officeDocument/2006/relationships/hyperlink" Target="http://collaborate.nist.gov/twiki-sggrid/pub/SmartGrid/NISTIR7628v1July2010/draft-nistir-7628_vol2_final.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42566" cy="276999"/>
          </a:xfrm>
          <a:noFill/>
        </p:spPr>
        <p:txBody>
          <a:bodyPr/>
          <a:lstStyle/>
          <a:p>
            <a:r>
              <a:rPr lang="en-US" smtClean="0"/>
              <a:t>September 2010</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Aclara</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noFill/>
        </p:spPr>
        <p:txBody>
          <a:bodyPr/>
          <a:lstStyle/>
          <a:p>
            <a:pPr eaLnBrk="1" hangingPunct="1"/>
            <a:r>
              <a:rPr lang="en-US" dirty="0" smtClean="0"/>
              <a:t>Smart Grid and Key Lengths</a:t>
            </a:r>
          </a:p>
        </p:txBody>
      </p:sp>
      <p:sp>
        <p:nvSpPr>
          <p:cNvPr id="1031" name="Rectangle 6"/>
          <p:cNvSpPr>
            <a:spLocks noGrp="1" noChangeArrowheads="1"/>
          </p:cNvSpPr>
          <p:nvPr>
            <p:ph type="body" idx="1"/>
          </p:nvPr>
        </p:nvSpPr>
        <p:spPr>
          <a:xfrm>
            <a:off x="685800" y="1752600"/>
            <a:ext cx="7772400" cy="381000"/>
          </a:xfrm>
          <a:noFill/>
        </p:spPr>
        <p:txBody>
          <a:bodyPr/>
          <a:lstStyle/>
          <a:p>
            <a:pPr algn="ctr" eaLnBrk="1" hangingPunct="1">
              <a:buFontTx/>
              <a:buNone/>
            </a:pPr>
            <a:r>
              <a:rPr lang="en-US" sz="2000" dirty="0" smtClean="0"/>
              <a:t>Date:</a:t>
            </a:r>
            <a:r>
              <a:rPr lang="en-US" sz="2000" b="0" dirty="0" smtClean="0"/>
              <a:t> 2010-08-09</a:t>
            </a:r>
          </a:p>
        </p:txBody>
      </p:sp>
      <p:graphicFrame>
        <p:nvGraphicFramePr>
          <p:cNvPr id="1026" name="Object 11"/>
          <p:cNvGraphicFramePr>
            <a:graphicFrameLocks noChangeAspect="1"/>
          </p:cNvGraphicFramePr>
          <p:nvPr/>
        </p:nvGraphicFramePr>
        <p:xfrm>
          <a:off x="519113" y="2286000"/>
          <a:ext cx="7550150" cy="3582988"/>
        </p:xfrm>
        <a:graphic>
          <a:graphicData uri="http://schemas.openxmlformats.org/presentationml/2006/ole">
            <p:oleObj spid="_x0000_s1031" name="Document" r:id="rId4" imgW="8698773" imgH="4134303" progId="Word.Document.8">
              <p:embed/>
            </p:oleObj>
          </a:graphicData>
        </a:graphic>
      </p:graphicFrame>
      <p:sp>
        <p:nvSpPr>
          <p:cNvPr id="1032"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Abstract</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This submission reviews security in IEEE 802.11 with respect to the Draft NIST IR-7628. The primary concern is cryptographic modules and key lengths. Also this submission reviews a level of effort to extend key lengths in IEEE 802.11.</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September 2010</a:t>
            </a:r>
          </a:p>
        </p:txBody>
      </p:sp>
      <p:sp>
        <p:nvSpPr>
          <p:cNvPr id="15365" name="Footer Placeholder 4"/>
          <p:cNvSpPr>
            <a:spLocks noGrp="1"/>
          </p:cNvSpPr>
          <p:nvPr>
            <p:ph type="ftr" sz="quarter" idx="11"/>
          </p:nvPr>
        </p:nvSpPr>
        <p:spPr>
          <a:noFill/>
        </p:spPr>
        <p:txBody>
          <a:bodyPr/>
          <a:lstStyle/>
          <a:p>
            <a:r>
              <a:rPr lang="en-US" smtClean="0"/>
              <a:t>David Halasz, Aclara</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within IEEE 802.11</a:t>
            </a:r>
            <a:endParaRPr lang="en-US" dirty="0"/>
          </a:p>
        </p:txBody>
      </p:sp>
      <p:sp>
        <p:nvSpPr>
          <p:cNvPr id="3" name="Content Placeholder 2"/>
          <p:cNvSpPr>
            <a:spLocks noGrp="1"/>
          </p:cNvSpPr>
          <p:nvPr>
            <p:ph idx="1"/>
          </p:nvPr>
        </p:nvSpPr>
        <p:spPr>
          <a:xfrm>
            <a:off x="685800" y="1524000"/>
            <a:ext cx="7772400" cy="4114800"/>
          </a:xfrm>
        </p:spPr>
        <p:txBody>
          <a:bodyPr/>
          <a:lstStyle/>
          <a:p>
            <a:r>
              <a:rPr lang="en-US" dirty="0" smtClean="0"/>
              <a:t>IEEE 802.11i RSN</a:t>
            </a:r>
          </a:p>
          <a:p>
            <a:pPr lvl="1"/>
            <a:r>
              <a:rPr lang="en-US" b="1" dirty="0" smtClean="0"/>
              <a:t>Assumes key of sufficient strength derived by 802.1X/EAP– authentication, key establishment, (some) key derivation outside scope of 802.11i.</a:t>
            </a:r>
          </a:p>
          <a:p>
            <a:pPr lvl="1"/>
            <a:r>
              <a:rPr lang="en-US" b="1" dirty="0" smtClean="0"/>
              <a:t>4-Way Handshake</a:t>
            </a:r>
          </a:p>
          <a:p>
            <a:pPr lvl="2"/>
            <a:r>
              <a:rPr lang="en-US" sz="2000" dirty="0"/>
              <a:t>Key derivation using HMAC-SHA1 of </a:t>
            </a:r>
            <a:r>
              <a:rPr lang="en-US" sz="2000" dirty="0" smtClean="0"/>
              <a:t>384</a:t>
            </a:r>
            <a:r>
              <a:rPr lang="en-US" sz="2000" i="1" dirty="0" smtClean="0"/>
              <a:t>-</a:t>
            </a:r>
            <a:r>
              <a:rPr lang="en-US" sz="2000" dirty="0" smtClean="0"/>
              <a:t>bit </a:t>
            </a:r>
            <a:r>
              <a:rPr lang="en-US" sz="2000" dirty="0"/>
              <a:t>PTK</a:t>
            </a:r>
          </a:p>
          <a:p>
            <a:pPr lvl="2"/>
            <a:r>
              <a:rPr lang="en-US" sz="2000" dirty="0" smtClean="0"/>
              <a:t>Key confirmation using HMAC-SHA1 with 128-bit KCK</a:t>
            </a:r>
          </a:p>
          <a:p>
            <a:pPr lvl="1"/>
            <a:r>
              <a:rPr lang="en-US" b="1" dirty="0" smtClean="0"/>
              <a:t>Group Key Handshake</a:t>
            </a:r>
          </a:p>
          <a:p>
            <a:pPr lvl="2"/>
            <a:r>
              <a:rPr lang="en-US" sz="2000" dirty="0" smtClean="0"/>
              <a:t>NIST AES key wrap with 128-bit KEK</a:t>
            </a:r>
          </a:p>
          <a:p>
            <a:pPr lvl="1"/>
            <a:r>
              <a:rPr lang="en-US" b="1" dirty="0">
                <a:solidFill>
                  <a:srgbClr val="000000"/>
                </a:solidFill>
              </a:rPr>
              <a:t>CTR with CBC-MAC Protocol (CCMP) with 128-bit </a:t>
            </a:r>
            <a:r>
              <a:rPr lang="en-US" b="1" dirty="0" smtClean="0">
                <a:solidFill>
                  <a:srgbClr val="000000"/>
                </a:solidFill>
              </a:rPr>
              <a:t>TK</a:t>
            </a:r>
            <a:endParaRPr lang="en-US" sz="2000" dirty="0" smtClean="0"/>
          </a:p>
          <a:p>
            <a:r>
              <a:rPr lang="en-US" dirty="0" smtClean="0"/>
              <a:t>IEEE 802.11r – Not reviewed</a:t>
            </a:r>
          </a:p>
          <a:p>
            <a:r>
              <a:rPr lang="en-US" dirty="0" smtClean="0"/>
              <a:t>IEEE 802.11w – Not reviewed</a:t>
            </a:r>
          </a:p>
          <a:p>
            <a:r>
              <a:rPr lang="en-US" dirty="0" smtClean="0"/>
              <a:t>IEEE 802.11s draft – Not reviewed</a:t>
            </a:r>
            <a:endParaRPr lang="en-US" dirty="0"/>
          </a:p>
        </p:txBody>
      </p:sp>
      <p:sp>
        <p:nvSpPr>
          <p:cNvPr id="4" name="Date Placeholder 3"/>
          <p:cNvSpPr>
            <a:spLocks noGrp="1"/>
          </p:cNvSpPr>
          <p:nvPr>
            <p:ph type="dt" sz="half" idx="10"/>
          </p:nvPr>
        </p:nvSpPr>
        <p:spPr/>
        <p:txBody>
          <a:bodyPr/>
          <a:lstStyle/>
          <a:p>
            <a:pPr>
              <a:defRPr/>
            </a:pPr>
            <a:r>
              <a:rPr lang="en-US" smtClean="0"/>
              <a:t>September 2010</a:t>
            </a:r>
            <a:endParaRPr lang="en-US" dirty="0"/>
          </a:p>
        </p:txBody>
      </p:sp>
      <p:sp>
        <p:nvSpPr>
          <p:cNvPr id="5" name="Footer Placeholder 4"/>
          <p:cNvSpPr>
            <a:spLocks noGrp="1"/>
          </p:cNvSpPr>
          <p:nvPr>
            <p:ph type="ftr" sz="quarter" idx="11"/>
          </p:nvPr>
        </p:nvSpPr>
        <p:spPr/>
        <p:txBody>
          <a:bodyPr/>
          <a:lstStyle/>
          <a:p>
            <a:pPr>
              <a:defRPr/>
            </a:pPr>
            <a:r>
              <a:rPr lang="en-US" smtClean="0"/>
              <a:t>David Halasz, Aclara</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802.11i</a:t>
            </a:r>
            <a:endParaRPr lang="en-US" dirty="0"/>
          </a:p>
        </p:txBody>
      </p:sp>
      <p:sp>
        <p:nvSpPr>
          <p:cNvPr id="3" name="Content Placeholder 2"/>
          <p:cNvSpPr>
            <a:spLocks noGrp="1"/>
          </p:cNvSpPr>
          <p:nvPr>
            <p:ph idx="1"/>
          </p:nvPr>
        </p:nvSpPr>
        <p:spPr>
          <a:xfrm>
            <a:off x="685800" y="1600200"/>
            <a:ext cx="7772400" cy="4114800"/>
          </a:xfrm>
        </p:spPr>
        <p:txBody>
          <a:bodyPr/>
          <a:lstStyle/>
          <a:p>
            <a:r>
              <a:rPr lang="en-US" sz="2000" dirty="0" smtClean="0"/>
              <a:t>CTR with CBC-MAC Protocol (CCMP)</a:t>
            </a:r>
          </a:p>
          <a:p>
            <a:pPr lvl="1"/>
            <a:r>
              <a:rPr lang="en-US" sz="1800" dirty="0" smtClean="0"/>
              <a:t>128 bit key, and 64 bit MIC</a:t>
            </a:r>
          </a:p>
          <a:p>
            <a:pPr lvl="1"/>
            <a:r>
              <a:rPr lang="en-US" sz="1800" dirty="0" smtClean="0"/>
              <a:t>From NISTIR 7628 volume 2,</a:t>
            </a:r>
          </a:p>
          <a:p>
            <a:pPr lvl="2"/>
            <a:r>
              <a:rPr lang="en-US" sz="1800" dirty="0" smtClean="0"/>
              <a:t>Table 6-4 lists CCM with AES-128, AES-192 &amp; AES-256 from now and beyond 2030</a:t>
            </a:r>
          </a:p>
          <a:p>
            <a:pPr lvl="2"/>
            <a:r>
              <a:rPr lang="en-US" sz="1800" dirty="0" smtClean="0"/>
              <a:t>Does not mention MIC size!</a:t>
            </a:r>
          </a:p>
          <a:p>
            <a:r>
              <a:rPr lang="en-US" sz="2000" dirty="0" smtClean="0"/>
              <a:t>HMAC-SHA1 </a:t>
            </a:r>
          </a:p>
          <a:p>
            <a:pPr lvl="1"/>
            <a:r>
              <a:rPr lang="en-US" sz="1800" dirty="0" smtClean="0"/>
              <a:t>128-bit key used for both key derivation and key confirmation</a:t>
            </a:r>
          </a:p>
          <a:p>
            <a:pPr lvl="1"/>
            <a:r>
              <a:rPr lang="en-US" sz="1800" dirty="0" smtClean="0"/>
              <a:t>SP800-57 states that HMAC-SHA1 is acceptable as a key derivation function to provide up to 128-bits of key </a:t>
            </a:r>
          </a:p>
          <a:p>
            <a:r>
              <a:rPr lang="en-US" sz="2000" dirty="0" smtClean="0"/>
              <a:t>AES Key Wrap</a:t>
            </a:r>
          </a:p>
          <a:p>
            <a:pPr lvl="1"/>
            <a:r>
              <a:rPr lang="en-US" sz="1800" dirty="0" smtClean="0"/>
              <a:t>A 128-bit key is used to wrap a 128-bit key</a:t>
            </a:r>
            <a:endParaRPr lang="en-US" sz="1800" i="1" dirty="0" smtClean="0"/>
          </a:p>
        </p:txBody>
      </p:sp>
      <p:sp>
        <p:nvSpPr>
          <p:cNvPr id="4" name="Date Placeholder 3"/>
          <p:cNvSpPr>
            <a:spLocks noGrp="1"/>
          </p:cNvSpPr>
          <p:nvPr>
            <p:ph type="dt" sz="half" idx="10"/>
          </p:nvPr>
        </p:nvSpPr>
        <p:spPr/>
        <p:txBody>
          <a:bodyPr/>
          <a:lstStyle/>
          <a:p>
            <a:pPr>
              <a:defRPr/>
            </a:pPr>
            <a:r>
              <a:rPr lang="en-US" smtClean="0"/>
              <a:t>September 2010</a:t>
            </a:r>
            <a:endParaRPr lang="en-US" dirty="0"/>
          </a:p>
        </p:txBody>
      </p:sp>
      <p:sp>
        <p:nvSpPr>
          <p:cNvPr id="5" name="Footer Placeholder 4"/>
          <p:cNvSpPr>
            <a:spLocks noGrp="1"/>
          </p:cNvSpPr>
          <p:nvPr>
            <p:ph type="ftr" sz="quarter" idx="11"/>
          </p:nvPr>
        </p:nvSpPr>
        <p:spPr/>
        <p:txBody>
          <a:bodyPr/>
          <a:lstStyle/>
          <a:p>
            <a:pPr>
              <a:defRPr/>
            </a:pPr>
            <a:r>
              <a:rPr lang="en-US" smtClean="0"/>
              <a:t>David Halasz, Aclara</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802.11i and Draft NIST IR-7628</a:t>
            </a:r>
            <a:endParaRPr lang="en-US" dirty="0"/>
          </a:p>
        </p:txBody>
      </p:sp>
      <p:sp>
        <p:nvSpPr>
          <p:cNvPr id="3" name="Content Placeholder 2"/>
          <p:cNvSpPr>
            <a:spLocks noGrp="1"/>
          </p:cNvSpPr>
          <p:nvPr>
            <p:ph idx="1"/>
          </p:nvPr>
        </p:nvSpPr>
        <p:spPr>
          <a:xfrm>
            <a:off x="533400" y="1676400"/>
            <a:ext cx="8229600" cy="4114800"/>
          </a:xfrm>
        </p:spPr>
        <p:txBody>
          <a:bodyPr/>
          <a:lstStyle/>
          <a:p>
            <a:r>
              <a:rPr lang="en-US" sz="2000" dirty="0"/>
              <a:t>Using </a:t>
            </a:r>
            <a:r>
              <a:rPr lang="en-US" sz="2000" dirty="0" smtClean="0"/>
              <a:t>HMAC-SHA1 to derive a 128-bit key for CCMP  (with a 64-bit MIC) should </a:t>
            </a:r>
            <a:r>
              <a:rPr lang="en-US" sz="2000" dirty="0"/>
              <a:t>be OK until 2030 under certain assumptions</a:t>
            </a:r>
          </a:p>
          <a:p>
            <a:pPr lvl="1"/>
            <a:r>
              <a:rPr lang="en-US" sz="1800" dirty="0"/>
              <a:t>the PMK used in the 4-way HS to derive the key for CCMP (the TK) has sufficient entropy</a:t>
            </a:r>
          </a:p>
          <a:p>
            <a:r>
              <a:rPr lang="en-US" sz="2000" dirty="0" smtClean="0"/>
              <a:t>From </a:t>
            </a:r>
            <a:r>
              <a:rPr lang="en-US" sz="2000" dirty="0"/>
              <a:t>Draft NIST </a:t>
            </a:r>
            <a:r>
              <a:rPr lang="en-US" sz="2000" dirty="0" smtClean="0"/>
              <a:t>IR-7628, section 6.2.1.2</a:t>
            </a:r>
          </a:p>
          <a:p>
            <a:pPr lvl="1"/>
            <a:r>
              <a:rPr lang="en-US" sz="1600" dirty="0" smtClean="0"/>
              <a:t>“Cryptographic modules (both software and hardware) that can support increased key sizes and maintain needed performance should be preferred over those that cannot be changed in case a bit-strength reducing vulnerability is found in the cryptographic algorithm.”</a:t>
            </a:r>
          </a:p>
          <a:p>
            <a:pPr lvl="1"/>
            <a:r>
              <a:rPr lang="en-US" sz="1600" dirty="0" smtClean="0"/>
              <a:t>“Over sizing cryptographic design (including but not limited to key size) to not only meet but exceed current security requirements may be prudent to avoid or delay the need for later upgrade.”</a:t>
            </a:r>
          </a:p>
          <a:p>
            <a:r>
              <a:rPr lang="en-US" sz="2000" dirty="0" smtClean="0"/>
              <a:t>Over-sizing cryptographic design requires more than just using a larger key with CCMP</a:t>
            </a:r>
          </a:p>
          <a:p>
            <a:pPr lvl="1"/>
            <a:r>
              <a:rPr lang="en-US" sz="1800" dirty="0" smtClean="0"/>
              <a:t>HMAC-SHA1 is not acceptable for key derivation of 192- or 256-bits.</a:t>
            </a:r>
          </a:p>
          <a:p>
            <a:pPr lvl="1"/>
            <a:r>
              <a:rPr lang="en-US" sz="1800" dirty="0" smtClean="0"/>
              <a:t>An </a:t>
            </a:r>
            <a:r>
              <a:rPr lang="en-US" sz="1800" i="1" dirty="0" smtClean="0"/>
              <a:t>x</a:t>
            </a:r>
            <a:r>
              <a:rPr lang="en-US" sz="1800" dirty="0" smtClean="0"/>
              <a:t>-bit key cannot wrap a </a:t>
            </a:r>
            <a:r>
              <a:rPr lang="en-US" sz="1800" i="1" dirty="0" smtClean="0"/>
              <a:t>y</a:t>
            </a:r>
            <a:r>
              <a:rPr lang="en-US" sz="1800" dirty="0" smtClean="0"/>
              <a:t>-bit key if </a:t>
            </a:r>
            <a:r>
              <a:rPr lang="en-US" sz="1800" i="1" dirty="0" smtClean="0"/>
              <a:t>x</a:t>
            </a:r>
            <a:r>
              <a:rPr lang="en-US" sz="1800" dirty="0" smtClean="0"/>
              <a:t> &lt; </a:t>
            </a:r>
            <a:r>
              <a:rPr lang="en-US" sz="1800" i="1" dirty="0" smtClean="0"/>
              <a:t>y</a:t>
            </a:r>
          </a:p>
          <a:p>
            <a:endParaRPr lang="en-US" dirty="0"/>
          </a:p>
        </p:txBody>
      </p:sp>
      <p:sp>
        <p:nvSpPr>
          <p:cNvPr id="4" name="Date Placeholder 3"/>
          <p:cNvSpPr>
            <a:spLocks noGrp="1"/>
          </p:cNvSpPr>
          <p:nvPr>
            <p:ph type="dt" sz="half" idx="10"/>
          </p:nvPr>
        </p:nvSpPr>
        <p:spPr/>
        <p:txBody>
          <a:bodyPr/>
          <a:lstStyle/>
          <a:p>
            <a:pPr>
              <a:defRPr/>
            </a:pPr>
            <a:r>
              <a:rPr lang="en-US" smtClean="0"/>
              <a:t>September 2010</a:t>
            </a:r>
            <a:endParaRPr lang="en-US" dirty="0"/>
          </a:p>
        </p:txBody>
      </p:sp>
      <p:sp>
        <p:nvSpPr>
          <p:cNvPr id="5" name="Footer Placeholder 4"/>
          <p:cNvSpPr>
            <a:spLocks noGrp="1"/>
          </p:cNvSpPr>
          <p:nvPr>
            <p:ph type="ftr" sz="quarter" idx="11"/>
          </p:nvPr>
        </p:nvSpPr>
        <p:spPr/>
        <p:txBody>
          <a:bodyPr/>
          <a:lstStyle/>
          <a:p>
            <a:pPr>
              <a:defRPr/>
            </a:pPr>
            <a:r>
              <a:rPr lang="en-US" smtClean="0"/>
              <a:t>David Halasz, Aclara</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 we wanted to increase the key length,</a:t>
            </a:r>
            <a:br>
              <a:rPr lang="en-US" dirty="0" smtClean="0"/>
            </a:br>
            <a:r>
              <a:rPr lang="en-US" dirty="0" smtClean="0"/>
              <a:t>what would be needed?</a:t>
            </a:r>
            <a:endParaRPr lang="en-US" dirty="0"/>
          </a:p>
        </p:txBody>
      </p:sp>
      <p:sp>
        <p:nvSpPr>
          <p:cNvPr id="3" name="Content Placeholder 2"/>
          <p:cNvSpPr>
            <a:spLocks noGrp="1"/>
          </p:cNvSpPr>
          <p:nvPr>
            <p:ph idx="1"/>
          </p:nvPr>
        </p:nvSpPr>
        <p:spPr>
          <a:xfrm>
            <a:off x="685800" y="1828800"/>
            <a:ext cx="7772400" cy="4114800"/>
          </a:xfrm>
        </p:spPr>
        <p:txBody>
          <a:bodyPr/>
          <a:lstStyle/>
          <a:p>
            <a:r>
              <a:rPr lang="en-US" sz="2000" dirty="0" smtClean="0"/>
              <a:t>New assumption on the PMK derived from 802.1X/EAP</a:t>
            </a:r>
          </a:p>
          <a:p>
            <a:pPr lvl="1"/>
            <a:r>
              <a:rPr lang="en-US" sz="1800" dirty="0" smtClean="0"/>
              <a:t>PMK will have comparable strength to be used with new cryptographic parameter set</a:t>
            </a:r>
          </a:p>
          <a:p>
            <a:r>
              <a:rPr lang="en-US" sz="2000" dirty="0" smtClean="0"/>
              <a:t>Definition of new AKM(s) </a:t>
            </a:r>
          </a:p>
          <a:p>
            <a:pPr lvl="1"/>
            <a:r>
              <a:rPr lang="en-US" sz="1800" dirty="0" smtClean="0"/>
              <a:t>New key derivation method to expand a PMK of sufficient entropy into a longer PTK</a:t>
            </a:r>
          </a:p>
          <a:p>
            <a:pPr lvl="1"/>
            <a:r>
              <a:rPr lang="en-US" sz="1800" dirty="0" smtClean="0"/>
              <a:t>New key confirmation method and increased length of KCK</a:t>
            </a:r>
          </a:p>
          <a:p>
            <a:pPr lvl="1"/>
            <a:r>
              <a:rPr lang="en-US" sz="1800" dirty="0" smtClean="0"/>
              <a:t>New key wrapping algorithm and/or increased length of KEK</a:t>
            </a:r>
          </a:p>
          <a:p>
            <a:r>
              <a:rPr lang="en-US" sz="2000" dirty="0" smtClean="0"/>
              <a:t>Definition of new </a:t>
            </a:r>
            <a:r>
              <a:rPr lang="en-US" sz="2000" dirty="0" err="1" smtClean="0"/>
              <a:t>Ciphersuite</a:t>
            </a:r>
            <a:r>
              <a:rPr lang="en-US" sz="2000" dirty="0" smtClean="0"/>
              <a:t>(s)</a:t>
            </a:r>
          </a:p>
          <a:p>
            <a:pPr lvl="1"/>
            <a:r>
              <a:rPr lang="en-US" sz="1800" dirty="0" smtClean="0"/>
              <a:t>New cipher mode to perform authenticated encryption that uses a longer TK</a:t>
            </a:r>
          </a:p>
          <a:p>
            <a:r>
              <a:rPr lang="en-US" sz="2000" dirty="0" smtClean="0"/>
              <a:t>Language governing gratuitous mixing-and-matching of AKMs and </a:t>
            </a:r>
            <a:r>
              <a:rPr lang="en-US" sz="2000" dirty="0" err="1" smtClean="0"/>
              <a:t>Ciphersuites</a:t>
            </a:r>
            <a:endParaRPr lang="en-US" sz="2000" dirty="0" smtClean="0"/>
          </a:p>
        </p:txBody>
      </p:sp>
      <p:sp>
        <p:nvSpPr>
          <p:cNvPr id="4" name="Date Placeholder 3"/>
          <p:cNvSpPr>
            <a:spLocks noGrp="1"/>
          </p:cNvSpPr>
          <p:nvPr>
            <p:ph type="dt" sz="half" idx="10"/>
          </p:nvPr>
        </p:nvSpPr>
        <p:spPr/>
        <p:txBody>
          <a:bodyPr/>
          <a:lstStyle/>
          <a:p>
            <a:pPr>
              <a:defRPr/>
            </a:pPr>
            <a:r>
              <a:rPr lang="en-US" smtClean="0"/>
              <a:t>September 2010</a:t>
            </a:r>
            <a:endParaRPr lang="en-US" dirty="0"/>
          </a:p>
        </p:txBody>
      </p:sp>
      <p:sp>
        <p:nvSpPr>
          <p:cNvPr id="5" name="Footer Placeholder 4"/>
          <p:cNvSpPr>
            <a:spLocks noGrp="1"/>
          </p:cNvSpPr>
          <p:nvPr>
            <p:ph type="ftr" sz="quarter" idx="11"/>
          </p:nvPr>
        </p:nvSpPr>
        <p:spPr/>
        <p:txBody>
          <a:bodyPr/>
          <a:lstStyle/>
          <a:p>
            <a:pPr>
              <a:defRPr/>
            </a:pPr>
            <a:r>
              <a:rPr lang="en-US" smtClean="0"/>
              <a:t>David Halasz, Aclara</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References</a:t>
            </a:r>
          </a:p>
        </p:txBody>
      </p:sp>
      <p:sp>
        <p:nvSpPr>
          <p:cNvPr id="15363" name="Content Placeholder 2"/>
          <p:cNvSpPr>
            <a:spLocks noGrp="1"/>
          </p:cNvSpPr>
          <p:nvPr>
            <p:ph idx="1"/>
          </p:nvPr>
        </p:nvSpPr>
        <p:spPr>
          <a:xfrm>
            <a:off x="685800" y="1447800"/>
            <a:ext cx="7772400" cy="4114800"/>
          </a:xfrm>
        </p:spPr>
        <p:txBody>
          <a:bodyPr/>
          <a:lstStyle/>
          <a:p>
            <a:pPr marL="1009650" lvl="1" indent="-609600"/>
            <a:r>
              <a:rPr lang="en-US" dirty="0" smtClean="0"/>
              <a:t>Draft NISTIR v1.0 </a:t>
            </a:r>
            <a:r>
              <a:rPr lang="en-US" dirty="0" err="1" smtClean="0"/>
              <a:t>vol</a:t>
            </a:r>
            <a:r>
              <a:rPr lang="en-US" dirty="0" smtClean="0"/>
              <a:t> 1 – July 2010</a:t>
            </a:r>
          </a:p>
          <a:p>
            <a:pPr marL="1352550" lvl="2" indent="-609600"/>
            <a:r>
              <a:rPr lang="en-US" sz="1800" dirty="0" smtClean="0">
                <a:hlinkClick r:id="rId3"/>
              </a:rPr>
              <a:t>http://collaborate.nist.gov/twiki-sggrid/pub/SmartGrid/NISTIR7628v1July2010/draft-nistir-7628_vol1_final.pdf</a:t>
            </a:r>
            <a:endParaRPr lang="en-US" sz="1800" dirty="0" smtClean="0"/>
          </a:p>
          <a:p>
            <a:pPr marL="1009650" lvl="1" indent="-609600"/>
            <a:r>
              <a:rPr lang="en-US" dirty="0" smtClean="0"/>
              <a:t>Draft NISTIR v1.0 </a:t>
            </a:r>
            <a:r>
              <a:rPr lang="en-US" dirty="0" err="1" smtClean="0"/>
              <a:t>vol</a:t>
            </a:r>
            <a:r>
              <a:rPr lang="en-US" dirty="0" smtClean="0"/>
              <a:t> 2 – July 2010</a:t>
            </a:r>
          </a:p>
          <a:p>
            <a:pPr marL="1352550" lvl="2" indent="-609600"/>
            <a:r>
              <a:rPr lang="en-US" sz="1800" dirty="0" smtClean="0">
                <a:hlinkClick r:id="rId4"/>
              </a:rPr>
              <a:t>http://collaborate.nist.gov/twiki-sggrid/pub/SmartGrid/NISTIR7628v1July2010/draft-nistir-7628_vol2_final.pdf</a:t>
            </a:r>
            <a:endParaRPr lang="en-US" sz="1800" dirty="0" smtClean="0"/>
          </a:p>
          <a:p>
            <a:pPr marL="1009650" lvl="1" indent="-609600"/>
            <a:r>
              <a:rPr lang="en-US" dirty="0" smtClean="0"/>
              <a:t>Draft NISTIR v1.0 </a:t>
            </a:r>
            <a:r>
              <a:rPr lang="en-US" dirty="0" err="1" smtClean="0"/>
              <a:t>vol</a:t>
            </a:r>
            <a:r>
              <a:rPr lang="en-US" dirty="0" smtClean="0"/>
              <a:t> 3 – July 2010</a:t>
            </a:r>
          </a:p>
          <a:p>
            <a:pPr marL="1352550" lvl="2" indent="-609600"/>
            <a:r>
              <a:rPr lang="en-US" sz="1800" dirty="0" smtClean="0">
                <a:hlinkClick r:id="rId5"/>
              </a:rPr>
              <a:t>http://collaborate.nist.gov/twiki-sggrid/pub/SmartGrid/NISTIR7628v1July2010/draft-nistir-7628_vol3_final.pdf</a:t>
            </a:r>
            <a:endParaRPr lang="en-US" sz="1800" dirty="0" smtClean="0"/>
          </a:p>
          <a:p>
            <a:pPr marL="1009650" lvl="1" indent="-609600"/>
            <a:r>
              <a:rPr lang="en-US" dirty="0" smtClean="0"/>
              <a:t>SP800-56A, SP800-57, SP800-97 </a:t>
            </a:r>
          </a:p>
          <a:p>
            <a:pPr marL="1352550" lvl="2" indent="-609600"/>
            <a:r>
              <a:rPr lang="en-US" sz="1800" dirty="0" smtClean="0">
                <a:solidFill>
                  <a:srgbClr val="0070C0"/>
                </a:solidFill>
              </a:rPr>
              <a:t>http</a:t>
            </a:r>
            <a:r>
              <a:rPr lang="en-US" sz="1800" dirty="0">
                <a:solidFill>
                  <a:srgbClr val="0070C0"/>
                </a:solidFill>
              </a:rPr>
              <a:t>://</a:t>
            </a:r>
            <a:r>
              <a:rPr lang="en-US" sz="1800" dirty="0" smtClean="0">
                <a:solidFill>
                  <a:srgbClr val="0070C0"/>
                </a:solidFill>
              </a:rPr>
              <a:t>csrc.nist.gov/publications/PubsSPs.html</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September 2010</a:t>
            </a:r>
          </a:p>
        </p:txBody>
      </p:sp>
      <p:sp>
        <p:nvSpPr>
          <p:cNvPr id="15365" name="Footer Placeholder 4"/>
          <p:cNvSpPr>
            <a:spLocks noGrp="1"/>
          </p:cNvSpPr>
          <p:nvPr>
            <p:ph type="ftr" sz="quarter" idx="11"/>
          </p:nvPr>
        </p:nvSpPr>
        <p:spPr>
          <a:noFill/>
        </p:spPr>
        <p:txBody>
          <a:bodyPr/>
          <a:lstStyle/>
          <a:p>
            <a:r>
              <a:rPr lang="en-US" smtClean="0"/>
              <a:t>David Halasz, Aclara</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7</a:t>
            </a:fld>
            <a:endParaRPr lang="en-U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1235</TotalTime>
  <Words>618</Words>
  <Application>Microsoft Office PowerPoint</Application>
  <PresentationFormat>On-screen Show (4:3)</PresentationFormat>
  <Paragraphs>89</Paragraphs>
  <Slides>7</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802-11-PathProtection</vt:lpstr>
      <vt:lpstr>Microsoft Office Word 97 - 2003 Document</vt:lpstr>
      <vt:lpstr>Smart Grid and Key Lengths</vt:lpstr>
      <vt:lpstr>Abstract</vt:lpstr>
      <vt:lpstr>Security within IEEE 802.11</vt:lpstr>
      <vt:lpstr>IEEE 802.11i</vt:lpstr>
      <vt:lpstr>IEEE 802.11i and Draft NIST IR-7628</vt:lpstr>
      <vt:lpstr>If we wanted to increase the key length, what would be needed?</vt:lpstr>
      <vt:lpstr>References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 1 GHz July Agenda</dc:title>
  <dc:creator>David Halasz</dc:creator>
  <cp:lastModifiedBy>dhalasz</cp:lastModifiedBy>
  <cp:revision>144</cp:revision>
  <cp:lastPrinted>1998-02-10T13:28:06Z</cp:lastPrinted>
  <dcterms:created xsi:type="dcterms:W3CDTF">2009-11-09T00:32:22Z</dcterms:created>
  <dcterms:modified xsi:type="dcterms:W3CDTF">2010-08-11T18:27:06Z</dcterms:modified>
</cp:coreProperties>
</file>