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Override PartName="/ppt/notesSlides/notesSlide3.xml" ContentType="application/vnd.openxmlformats-officedocument.presentationml.notes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Default Extension="doc" ContentType="application/msword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Default Extension="pict" ContentType="image/pict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notesSlides/notesSlide2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Default Extension="vml" ContentType="application/vnd.openxmlformats-officedocument.vmlDrawing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69" r:id="rId2"/>
    <p:sldId id="257" r:id="rId3"/>
    <p:sldId id="265" r:id="rId4"/>
    <p:sldId id="274" r:id="rId5"/>
    <p:sldId id="275" r:id="rId6"/>
    <p:sldId id="276" r:id="rId7"/>
    <p:sldId id="277" r:id="rId8"/>
    <p:sldId id="271" r:id="rId9"/>
    <p:sldId id="272" r:id="rId10"/>
    <p:sldId id="278" r:id="rId11"/>
    <p:sldId id="273" r:id="rId12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>
      <p:cViewPr varScale="1">
        <p:scale>
          <a:sx n="145" d="100"/>
          <a:sy n="145" d="100"/>
        </p:scale>
        <p:origin x="-6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handoutMaster" Target="handoutMasters/handout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ict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68813D4F-EEC6-7847-8DA5-A26BBB5A656D}" type="slidenum">
              <a:rPr lang="en-US"/>
              <a:pPr/>
              <a:t>‹Nr.›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381E4BB6-1EE8-4B4F-9657-743BA93331DF}" type="slidenum">
              <a:rPr lang="en-US"/>
              <a:pPr/>
              <a:t>‹Nr.›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2B1720CB-DA85-A348-AF3A-B052AD152AD6}" type="slidenum">
              <a:rPr lang="en-US"/>
              <a:pPr/>
              <a:t>1</a:t>
            </a:fld>
            <a:endParaRPr lang="en-US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F08EE40E-74E7-E64D-9C49-65DEAB63E780}" type="slidenum">
              <a:rPr lang="en-US"/>
              <a:pPr/>
              <a:t>2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Note:</a:t>
            </a:r>
            <a:r>
              <a:rPr lang="en-US" baseline="0" dirty="0" smtClean="0"/>
              <a:t> the parameters of MLME-</a:t>
            </a:r>
            <a:r>
              <a:rPr lang="en-US" baseline="0" dirty="0" err="1" smtClean="0"/>
              <a:t>JOIN.request</a:t>
            </a:r>
            <a:r>
              <a:rPr lang="en-US" baseline="0" dirty="0" smtClean="0"/>
              <a:t> contain a “probe delay” which applies if “active scanning” is used (</a:t>
            </a:r>
            <a:r>
              <a:rPr lang="en-US" baseline="0" dirty="0" err="1" smtClean="0"/>
              <a:t>Cls</a:t>
            </a:r>
            <a:r>
              <a:rPr lang="en-US" baseline="0" dirty="0" smtClean="0"/>
              <a:t>. </a:t>
            </a:r>
            <a:r>
              <a:rPr lang="de-DE" sz="1200" b="1" kern="1200" dirty="0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rPr>
              <a:t>10.3.3.1.2</a:t>
            </a:r>
            <a:r>
              <a:rPr lang="en-US" baseline="0" dirty="0" smtClean="0"/>
              <a:t>). As the call of the primitive is in order to “</a:t>
            </a:r>
            <a:r>
              <a:rPr lang="de-DE" sz="1200" kern="1200" dirty="0" err="1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rPr>
              <a:t>This</a:t>
            </a:r>
            <a:r>
              <a:rPr lang="de-DE" sz="1200" kern="1200" dirty="0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rPr>
              <a:t> primitive </a:t>
            </a:r>
            <a:r>
              <a:rPr lang="de-DE" sz="1200" kern="1200" dirty="0" err="1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rPr>
              <a:t>requests</a:t>
            </a:r>
            <a:r>
              <a:rPr lang="de-DE" sz="1200" kern="1200" dirty="0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rPr>
              <a:t> </a:t>
            </a:r>
            <a:r>
              <a:rPr lang="de-DE" sz="1200" kern="1200" dirty="0" err="1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rPr>
              <a:t>synchronization</a:t>
            </a:r>
            <a:r>
              <a:rPr lang="de-DE" sz="1200" kern="1200" dirty="0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rPr>
              <a:t> </a:t>
            </a:r>
            <a:r>
              <a:rPr lang="de-DE" sz="1200" kern="1200" dirty="0" err="1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rPr>
              <a:t>with</a:t>
            </a:r>
            <a:r>
              <a:rPr lang="de-DE" sz="1200" kern="1200" dirty="0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rPr>
              <a:t> a BSS</a:t>
            </a:r>
            <a:r>
              <a:rPr lang="de-DE" sz="1200" kern="1200" baseline="0" dirty="0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rPr>
              <a:t>“ (</a:t>
            </a:r>
            <a:r>
              <a:rPr lang="de-DE" sz="1200" kern="1200" baseline="0" dirty="0" err="1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rPr>
              <a:t>Cls</a:t>
            </a:r>
            <a:r>
              <a:rPr lang="de-DE" sz="1200" kern="1200" baseline="0" dirty="0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rPr>
              <a:t>. 10.3.3.1.1), </a:t>
            </a:r>
            <a:r>
              <a:rPr lang="de-DE" sz="1200" kern="1200" baseline="0" dirty="0" err="1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rPr>
              <a:t>the</a:t>
            </a:r>
            <a:r>
              <a:rPr lang="de-DE" sz="1200" kern="1200" baseline="0" dirty="0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rPr>
              <a:t> </a:t>
            </a:r>
            <a:r>
              <a:rPr lang="de-DE" sz="1200" kern="1200" baseline="0" dirty="0" err="1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rPr>
              <a:t>only</a:t>
            </a:r>
            <a:r>
              <a:rPr lang="de-DE" sz="1200" kern="1200" baseline="0" dirty="0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rPr>
              <a:t> </a:t>
            </a:r>
            <a:r>
              <a:rPr lang="de-DE" sz="1200" kern="1200" baseline="0" dirty="0" err="1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rPr>
              <a:t>permissible</a:t>
            </a:r>
            <a:r>
              <a:rPr lang="de-DE" sz="1200" kern="1200" baseline="0" dirty="0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rPr>
              <a:t> </a:t>
            </a:r>
            <a:r>
              <a:rPr lang="de-DE" sz="1200" kern="1200" baseline="0" dirty="0" err="1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rPr>
              <a:t>approach</a:t>
            </a:r>
            <a:r>
              <a:rPr lang="de-DE" sz="1200" kern="1200" baseline="0" dirty="0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rPr>
              <a:t> </a:t>
            </a:r>
            <a:r>
              <a:rPr lang="de-DE" sz="1200" kern="1200" baseline="0" dirty="0" err="1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rPr>
              <a:t>is</a:t>
            </a:r>
            <a:r>
              <a:rPr lang="de-DE" sz="1200" kern="1200" baseline="0" dirty="0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rPr>
              <a:t> </a:t>
            </a:r>
            <a:r>
              <a:rPr lang="de-DE" sz="1200" kern="1200" baseline="0" dirty="0" err="1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rPr>
              <a:t>defined</a:t>
            </a:r>
            <a:r>
              <a:rPr lang="de-DE" sz="1200" kern="1200" baseline="0" dirty="0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rPr>
              <a:t> in 11.1.3.4 </a:t>
            </a:r>
            <a:r>
              <a:rPr lang="de-DE" sz="1200" kern="1200" baseline="0" dirty="0" err="1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rPr>
              <a:t>reception</a:t>
            </a:r>
            <a:r>
              <a:rPr lang="de-DE" sz="1200" kern="1200" baseline="0" dirty="0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rPr>
              <a:t> of a </a:t>
            </a:r>
            <a:r>
              <a:rPr lang="de-DE" sz="1200" kern="1200" baseline="0" dirty="0" err="1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rPr>
              <a:t>beacon</a:t>
            </a:r>
            <a:r>
              <a:rPr lang="de-DE" sz="1200" kern="1200" baseline="0" dirty="0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rPr>
              <a:t> (and </a:t>
            </a:r>
            <a:r>
              <a:rPr lang="de-DE" sz="1200" kern="1200" baseline="0" dirty="0" err="1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rPr>
              <a:t>not</a:t>
            </a:r>
            <a:r>
              <a:rPr lang="de-DE" sz="1200" kern="1200" baseline="0" dirty="0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rPr>
              <a:t> a probe </a:t>
            </a:r>
            <a:r>
              <a:rPr lang="de-DE" sz="1200" kern="1200" baseline="0" dirty="0" err="1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rPr>
              <a:t>response</a:t>
            </a:r>
            <a:r>
              <a:rPr lang="de-DE" sz="1200" kern="1200" baseline="0" dirty="0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rPr>
              <a:t>). </a:t>
            </a:r>
            <a:r>
              <a:rPr lang="de-DE" sz="1200" kern="1200" baseline="0" dirty="0" err="1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rPr>
              <a:t>This</a:t>
            </a:r>
            <a:r>
              <a:rPr lang="de-DE" sz="1200" kern="1200" baseline="0" dirty="0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rPr>
              <a:t> </a:t>
            </a:r>
            <a:r>
              <a:rPr lang="de-DE" sz="1200" kern="1200" baseline="0" dirty="0" err="1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rPr>
              <a:t>looks</a:t>
            </a:r>
            <a:r>
              <a:rPr lang="de-DE" sz="1200" kern="1200" baseline="0" dirty="0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rPr>
              <a:t> </a:t>
            </a:r>
            <a:r>
              <a:rPr lang="de-DE" sz="1200" kern="1200" baseline="0" dirty="0" err="1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rPr>
              <a:t>like</a:t>
            </a:r>
            <a:r>
              <a:rPr lang="de-DE" sz="1200" kern="1200" baseline="0" dirty="0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rPr>
              <a:t> </a:t>
            </a:r>
            <a:r>
              <a:rPr lang="de-DE" sz="1200" kern="1200" baseline="0" dirty="0" err="1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rPr>
              <a:t>is</a:t>
            </a:r>
            <a:r>
              <a:rPr lang="de-DE" sz="1200" kern="1200" baseline="0" dirty="0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rPr>
              <a:t> has </a:t>
            </a:r>
            <a:r>
              <a:rPr lang="de-DE" sz="1200" kern="1200" baseline="0" dirty="0" err="1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rPr>
              <a:t>been</a:t>
            </a:r>
            <a:r>
              <a:rPr lang="de-DE" sz="1200" kern="1200" baseline="0" dirty="0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rPr>
              <a:t> an </a:t>
            </a:r>
            <a:r>
              <a:rPr lang="de-DE" sz="1200" kern="1200" baseline="0" dirty="0" err="1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rPr>
              <a:t>error</a:t>
            </a:r>
            <a:r>
              <a:rPr lang="de-DE" sz="1200" kern="1200" baseline="0" dirty="0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rPr>
              <a:t> </a:t>
            </a:r>
            <a:r>
              <a:rPr lang="de-DE" sz="1200" kern="1200" baseline="0" dirty="0" err="1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rPr>
              <a:t>while</a:t>
            </a:r>
            <a:r>
              <a:rPr lang="de-DE" sz="1200" kern="1200" baseline="0" dirty="0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rPr>
              <a:t> </a:t>
            </a:r>
            <a:r>
              <a:rPr lang="de-DE" sz="1200" kern="1200" baseline="0" dirty="0" err="1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rPr>
              <a:t>amanding</a:t>
            </a:r>
            <a:r>
              <a:rPr lang="de-DE" sz="1200" kern="1200" baseline="0" dirty="0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rPr>
              <a:t> </a:t>
            </a:r>
            <a:r>
              <a:rPr lang="de-DE" sz="1200" kern="1200" baseline="0" dirty="0" err="1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rPr>
              <a:t>the</a:t>
            </a:r>
            <a:r>
              <a:rPr lang="de-DE" sz="1200" kern="1200" baseline="0" dirty="0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rPr>
              <a:t> </a:t>
            </a:r>
            <a:r>
              <a:rPr lang="de-DE" sz="1200" kern="1200" baseline="0" dirty="0" err="1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rPr>
              <a:t>baseline</a:t>
            </a:r>
            <a:r>
              <a:rPr lang="de-DE" sz="1200" kern="1200" baseline="0" dirty="0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rPr>
              <a:t>. </a:t>
            </a:r>
            <a:r>
              <a:rPr lang="de-DE" sz="1200" kern="1200" baseline="0" dirty="0" err="1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rPr>
              <a:t>Correct</a:t>
            </a:r>
            <a:r>
              <a:rPr lang="de-DE" sz="1200" kern="1200" baseline="0" dirty="0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rPr>
              <a:t> </a:t>
            </a:r>
            <a:r>
              <a:rPr lang="de-DE" sz="1200" kern="1200" baseline="0" dirty="0" err="1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rPr>
              <a:t>or</a:t>
            </a:r>
            <a:r>
              <a:rPr lang="de-DE" sz="1200" kern="1200" baseline="0" dirty="0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rPr>
              <a:t> </a:t>
            </a:r>
            <a:r>
              <a:rPr lang="de-DE" sz="1200" kern="1200" baseline="0" dirty="0" err="1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rPr>
              <a:t>request</a:t>
            </a:r>
            <a:r>
              <a:rPr lang="de-DE" sz="1200" kern="1200" baseline="0" dirty="0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rPr>
              <a:t> </a:t>
            </a:r>
            <a:r>
              <a:rPr lang="de-DE" sz="1200" kern="1200" baseline="0" dirty="0" err="1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rPr>
              <a:t>clarification</a:t>
            </a:r>
            <a:r>
              <a:rPr lang="de-DE" sz="1200" kern="1200" baseline="0" dirty="0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rPr>
              <a:t>.</a:t>
            </a:r>
          </a:p>
          <a:p>
            <a:endParaRPr lang="de-DE" sz="1200" kern="1200" baseline="0" dirty="0" smtClean="0">
              <a:solidFill>
                <a:schemeClr val="tx1"/>
              </a:solidFill>
              <a:latin typeface="Times New Roman" charset="0"/>
              <a:ea typeface="+mn-ea"/>
              <a:cs typeface="+mn-cs"/>
            </a:endParaRPr>
          </a:p>
          <a:p>
            <a:r>
              <a:rPr lang="de-DE" sz="1200" kern="1200" baseline="0" dirty="0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rPr>
              <a:t>Note: Fig. 11-3 </a:t>
            </a:r>
            <a:r>
              <a:rPr lang="de-DE" sz="1200" kern="1200" baseline="0" dirty="0" err="1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rPr>
              <a:t>is</a:t>
            </a:r>
            <a:r>
              <a:rPr lang="de-DE" sz="1200" kern="1200" baseline="0" dirty="0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rPr>
              <a:t> also </a:t>
            </a:r>
            <a:r>
              <a:rPr lang="de-DE" sz="1200" kern="1200" baseline="0" dirty="0" err="1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rPr>
              <a:t>missleading</a:t>
            </a:r>
            <a:r>
              <a:rPr lang="de-DE" sz="1200" kern="1200" baseline="0" dirty="0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rPr>
              <a:t> </a:t>
            </a:r>
            <a:r>
              <a:rPr lang="de-DE" sz="1200" kern="1200" baseline="0" dirty="0" err="1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rPr>
              <a:t>or</a:t>
            </a:r>
            <a:r>
              <a:rPr lang="de-DE" sz="1200" kern="1200" baseline="0" dirty="0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rPr>
              <a:t> </a:t>
            </a:r>
            <a:r>
              <a:rPr lang="de-DE" sz="1200" kern="1200" baseline="0" dirty="0" err="1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rPr>
              <a:t>wrong</a:t>
            </a:r>
            <a:r>
              <a:rPr lang="de-DE" sz="1200" kern="1200" baseline="0" dirty="0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rPr>
              <a:t>. </a:t>
            </a:r>
            <a:r>
              <a:rPr lang="de-DE" sz="1200" kern="1200" baseline="0" dirty="0" err="1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rPr>
              <a:t>It</a:t>
            </a:r>
            <a:r>
              <a:rPr lang="de-DE" sz="1200" kern="1200" baseline="0" dirty="0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rPr>
              <a:t> </a:t>
            </a:r>
            <a:r>
              <a:rPr lang="de-DE" sz="1200" kern="1200" baseline="0" dirty="0" err="1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rPr>
              <a:t>shows</a:t>
            </a:r>
            <a:r>
              <a:rPr lang="de-DE" sz="1200" kern="1200" baseline="0" dirty="0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rPr>
              <a:t> </a:t>
            </a:r>
            <a:r>
              <a:rPr lang="de-DE" sz="1200" kern="1200" baseline="0" dirty="0" err="1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rPr>
              <a:t>that</a:t>
            </a:r>
            <a:r>
              <a:rPr lang="de-DE" sz="1200" kern="1200" baseline="0" dirty="0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rPr>
              <a:t> </a:t>
            </a:r>
            <a:r>
              <a:rPr lang="de-DE" sz="1200" kern="1200" baseline="0" dirty="0" err="1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rPr>
              <a:t>MaxChannelTime</a:t>
            </a:r>
            <a:r>
              <a:rPr lang="de-DE" sz="1200" kern="1200" baseline="0" dirty="0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rPr>
              <a:t> </a:t>
            </a:r>
            <a:r>
              <a:rPr lang="de-DE" sz="1200" kern="1200" baseline="0" dirty="0" err="1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rPr>
              <a:t>measurement</a:t>
            </a:r>
            <a:r>
              <a:rPr lang="de-DE" sz="1200" kern="1200" baseline="0" dirty="0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rPr>
              <a:t> </a:t>
            </a:r>
            <a:r>
              <a:rPr lang="de-DE" sz="1200" kern="1200" baseline="0" dirty="0" err="1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rPr>
              <a:t>starts</a:t>
            </a:r>
            <a:r>
              <a:rPr lang="de-DE" sz="1200" kern="1200" baseline="0" dirty="0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rPr>
              <a:t> </a:t>
            </a:r>
            <a:r>
              <a:rPr lang="de-DE" sz="1200" kern="1200" baseline="0" dirty="0" err="1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rPr>
              <a:t>after</a:t>
            </a:r>
            <a:r>
              <a:rPr lang="de-DE" sz="1200" kern="1200" baseline="0" dirty="0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rPr>
              <a:t> </a:t>
            </a:r>
            <a:r>
              <a:rPr lang="de-DE" sz="1200" kern="1200" baseline="0" dirty="0" err="1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rPr>
              <a:t>MinChannelTime</a:t>
            </a:r>
            <a:r>
              <a:rPr lang="de-DE" sz="1200" kern="1200" baseline="0" dirty="0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rPr>
              <a:t> end. </a:t>
            </a:r>
            <a:r>
              <a:rPr lang="de-DE" sz="1200" kern="1200" baseline="0" dirty="0" err="1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rPr>
              <a:t>According</a:t>
            </a:r>
            <a:r>
              <a:rPr lang="de-DE" sz="1200" kern="1200" baseline="0" dirty="0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rPr>
              <a:t> to </a:t>
            </a:r>
            <a:r>
              <a:rPr lang="de-DE" sz="1200" kern="1200" baseline="0" dirty="0" err="1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rPr>
              <a:t>section</a:t>
            </a:r>
            <a:r>
              <a:rPr lang="de-DE" sz="1200" kern="1200" baseline="0" dirty="0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rPr>
              <a:t> (f) </a:t>
            </a:r>
            <a:r>
              <a:rPr lang="de-DE" sz="1200" kern="1200" baseline="0" dirty="0" err="1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rPr>
              <a:t>above</a:t>
            </a:r>
            <a:r>
              <a:rPr lang="de-DE" sz="1200" kern="1200" baseline="0" dirty="0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rPr>
              <a:t> </a:t>
            </a:r>
            <a:r>
              <a:rPr lang="de-DE" sz="1200" kern="1200" baseline="0" dirty="0" err="1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rPr>
              <a:t>the</a:t>
            </a:r>
            <a:r>
              <a:rPr lang="de-DE" sz="1200" kern="1200" baseline="0" dirty="0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rPr>
              <a:t> </a:t>
            </a:r>
            <a:r>
              <a:rPr lang="de-DE" sz="1200" kern="1200" baseline="0" dirty="0" err="1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rPr>
              <a:t>figure</a:t>
            </a:r>
            <a:r>
              <a:rPr lang="de-DE" sz="1200" kern="1200" baseline="0" dirty="0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rPr>
              <a:t>, </a:t>
            </a:r>
            <a:r>
              <a:rPr lang="de-DE" sz="1200" kern="1200" baseline="0" dirty="0" err="1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rPr>
              <a:t>there</a:t>
            </a:r>
            <a:r>
              <a:rPr lang="de-DE" sz="1200" kern="1200" baseline="0" dirty="0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rPr>
              <a:t> </a:t>
            </a:r>
            <a:r>
              <a:rPr lang="de-DE" sz="1200" kern="1200" baseline="0" dirty="0" err="1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rPr>
              <a:t>is</a:t>
            </a:r>
            <a:r>
              <a:rPr lang="de-DE" sz="1200" kern="1200" baseline="0" dirty="0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rPr>
              <a:t> </a:t>
            </a:r>
            <a:r>
              <a:rPr lang="de-DE" sz="1200" kern="1200" baseline="0" dirty="0" err="1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rPr>
              <a:t>only</a:t>
            </a:r>
            <a:r>
              <a:rPr lang="de-DE" sz="1200" kern="1200" baseline="0" dirty="0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rPr>
              <a:t> </a:t>
            </a:r>
            <a:r>
              <a:rPr lang="de-DE" sz="1200" kern="1200" baseline="0" dirty="0" err="1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rPr>
              <a:t>one</a:t>
            </a:r>
            <a:r>
              <a:rPr lang="de-DE" sz="1200" kern="1200" baseline="0" dirty="0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rPr>
              <a:t> </a:t>
            </a:r>
            <a:r>
              <a:rPr lang="de-DE" sz="1200" kern="1200" baseline="0" dirty="0" err="1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rPr>
              <a:t>timer</a:t>
            </a:r>
            <a:r>
              <a:rPr lang="de-DE" sz="1200" kern="1200" baseline="0" dirty="0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rPr>
              <a:t> </a:t>
            </a:r>
            <a:r>
              <a:rPr lang="de-DE" sz="1200" kern="1200" baseline="0" dirty="0" err="1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rPr>
              <a:t>which</a:t>
            </a:r>
            <a:r>
              <a:rPr lang="de-DE" sz="1200" kern="1200" baseline="0" dirty="0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rPr>
              <a:t> </a:t>
            </a:r>
            <a:r>
              <a:rPr lang="de-DE" sz="1200" kern="1200" baseline="0" dirty="0" err="1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rPr>
              <a:t>is</a:t>
            </a:r>
            <a:r>
              <a:rPr lang="de-DE" sz="1200" kern="1200" baseline="0" dirty="0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rPr>
              <a:t> </a:t>
            </a:r>
            <a:r>
              <a:rPr lang="de-DE" sz="1200" kern="1200" baseline="0" dirty="0" err="1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rPr>
              <a:t>not</a:t>
            </a:r>
            <a:r>
              <a:rPr lang="de-DE" sz="1200" kern="1200" baseline="0" dirty="0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rPr>
              <a:t> </a:t>
            </a:r>
            <a:r>
              <a:rPr lang="de-DE" sz="1200" kern="1200" baseline="0" dirty="0" err="1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rPr>
              <a:t>reset</a:t>
            </a:r>
            <a:r>
              <a:rPr lang="de-DE" sz="1200" kern="1200" baseline="0" dirty="0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rPr>
              <a:t>. </a:t>
            </a:r>
            <a:r>
              <a:rPr lang="de-DE" sz="1200" kern="1200" baseline="0" dirty="0" err="1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rPr>
              <a:t>Hence</a:t>
            </a:r>
            <a:r>
              <a:rPr lang="de-DE" sz="1200" kern="1200" baseline="0" dirty="0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rPr>
              <a:t>, </a:t>
            </a:r>
            <a:r>
              <a:rPr lang="de-DE" sz="1200" kern="1200" baseline="0" dirty="0" err="1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rPr>
              <a:t>the</a:t>
            </a:r>
            <a:r>
              <a:rPr lang="de-DE" sz="1200" kern="1200" baseline="0" dirty="0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rPr>
              <a:t> </a:t>
            </a:r>
            <a:r>
              <a:rPr lang="de-DE" sz="1200" kern="1200" baseline="0" dirty="0" err="1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rPr>
              <a:t>durations</a:t>
            </a:r>
            <a:r>
              <a:rPr lang="de-DE" sz="1200" kern="1200" baseline="0" dirty="0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rPr>
              <a:t> </a:t>
            </a:r>
            <a:r>
              <a:rPr lang="de-DE" sz="1200" kern="1200" baseline="0" dirty="0" err="1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rPr>
              <a:t>should</a:t>
            </a:r>
            <a:r>
              <a:rPr lang="de-DE" sz="1200" kern="1200" baseline="0" dirty="0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rPr>
              <a:t> </a:t>
            </a:r>
            <a:r>
              <a:rPr lang="de-DE" sz="1200" kern="1200" baseline="0" dirty="0" err="1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rPr>
              <a:t>overlap</a:t>
            </a:r>
            <a:r>
              <a:rPr lang="de-DE" sz="1200" kern="1200" baseline="0" dirty="0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rPr>
              <a:t>.</a:t>
            </a:r>
            <a:endParaRPr lang="de-DE" sz="1200" kern="1200" baseline="0" smtClean="0">
              <a:solidFill>
                <a:schemeClr val="tx1"/>
              </a:solidFill>
              <a:latin typeface="Times New Roman" charset="0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381E4BB6-1EE8-4B4F-9657-743BA93331DF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Master-Untertitelformat bearbeiten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July 2010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Marc Emmelmann, FOKUS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5695778-A61F-024B-93A0-0C50848DD2CB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July 2010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Marc Emmelmann, FOKUS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E800F9B5-12AB-AE4B-814A-CCEC8038820C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July 2010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Marc Emmelmann, FOKUS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9C5D0A22-FD6D-0445-A8AB-A3E45CCFB52F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July 2010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Marc Emmelmann, FOKUS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90941E47-AD3E-D345-B811-39F6DB243BE0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July 2010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Marc Emmelmann, FOKUS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B58967AF-0994-9946-B83B-E21A870DDA91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July 2010</a:t>
            </a:r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Marc Emmelmann, FOKUS</a:t>
            </a:r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CC7A17B8-D5D6-764B-A8D5-295FFFDB73DD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July 2010</a:t>
            </a:r>
            <a:endParaRPr lang="en-US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Marc Emmelmann, FOKUS</a:t>
            </a:r>
            <a:endParaRPr lang="en-US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6D260CBC-B6E2-AE40-96B4-248E4C5E8D99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July 2010</a:t>
            </a:r>
            <a:endParaRPr 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Marc Emmelmann, FOKUS</a:t>
            </a:r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47126AB7-4D39-8F4B-AAEA-3B995B1E301B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July 2010</a:t>
            </a:r>
            <a:endParaRPr lang="en-US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Marc Emmelmann, FOKUS</a:t>
            </a:r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0CEC85B9-886B-4942-9540-FBBA7821EB40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July 2010</a:t>
            </a:r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Marc Emmelmann, FOKUS</a:t>
            </a:r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E2737311-BBC7-FA4F-A314-40E6C225724E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July 2010</a:t>
            </a:r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Marc Emmelmann, FOKUS</a:t>
            </a:r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3750AC29-E2DB-264A-8ED8-57113425DE98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10668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de-DE" smtClean="0"/>
              <a:t>July 2010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de-DE" smtClean="0"/>
              <a:t>Marc Emmelmann, FOKUS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A2CAE46B-6262-E44F-B0C3-F3F9BE843B0D}" type="slidenum">
              <a:rPr lang="en-US"/>
              <a:pPr/>
              <a:t>‹Nr.›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624115" y="332601"/>
            <a:ext cx="282138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prstTxWarp prst="textNoShape">
              <a:avLst/>
            </a:prstTxWarp>
            <a:spAutoFit/>
          </a:bodyPr>
          <a:lstStyle/>
          <a:p>
            <a:pPr marL="457200" lvl="4" algn="r"/>
            <a:r>
              <a:rPr lang="en-US" sz="1800" b="1" dirty="0"/>
              <a:t>doc.: IEEE 802.11</a:t>
            </a:r>
            <a:r>
              <a:rPr lang="en-US" sz="1800" b="1" dirty="0" smtClean="0"/>
              <a:t>-10/0922r2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Microsoft_Word_97-_2004-Dokument1.doc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July 2010</a:t>
            </a:r>
            <a:endParaRPr lang="en-US"/>
          </a:p>
        </p:txBody>
      </p:sp>
      <p:sp>
        <p:nvSpPr>
          <p:cNvPr id="7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Marc Emmelmann, FOKUS</a:t>
            </a:r>
            <a:endParaRPr lang="en-US"/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886D2BE3-13A3-164B-BACE-33469EFB1065}" type="slidenum">
              <a:rPr lang="en-US"/>
              <a:pPr/>
              <a:t>1</a:t>
            </a:fld>
            <a:endParaRPr lang="en-US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Achievable gains in AP Discovery</a:t>
            </a:r>
            <a:endParaRPr lang="en-US" dirty="0"/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 smtClean="0"/>
              <a:t> 2010-07-15</a:t>
            </a:r>
            <a:endParaRPr lang="en-US" sz="2000" b="0" dirty="0"/>
          </a:p>
        </p:txBody>
      </p:sp>
      <p:graphicFrame>
        <p:nvGraphicFramePr>
          <p:cNvPr id="30731" name="Object 11"/>
          <p:cNvGraphicFramePr>
            <a:graphicFrameLocks noChangeAspect="1"/>
          </p:cNvGraphicFramePr>
          <p:nvPr/>
        </p:nvGraphicFramePr>
        <p:xfrm>
          <a:off x="508000" y="2468562"/>
          <a:ext cx="8156575" cy="2941638"/>
        </p:xfrm>
        <a:graphic>
          <a:graphicData uri="http://schemas.openxmlformats.org/presentationml/2006/ole">
            <p:oleObj spid="_x0000_s30731" name="Dokument" r:id="rId4" imgW="8255000" imgH="2984500" progId="Word.Document.8">
              <p:embed/>
            </p:oleObj>
          </a:graphicData>
        </a:graphic>
      </p:graphicFrame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Active Scanning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r>
              <a:rPr lang="en-US" sz="1400" dirty="0" smtClean="0"/>
              <a:t>The time spent in active scanning highly depends on the number of channels where at least one AP operates on.</a:t>
            </a:r>
          </a:p>
          <a:p>
            <a:pPr lvl="1"/>
            <a:r>
              <a:rPr lang="en-US" sz="1200" dirty="0" smtClean="0"/>
              <a:t>Channel idle / no AP operating on that channel </a:t>
            </a:r>
            <a:r>
              <a:rPr lang="en-US" sz="1200" dirty="0" err="1" smtClean="0">
                <a:sym typeface="Wingdings"/>
              </a:rPr>
              <a:t></a:t>
            </a:r>
            <a:r>
              <a:rPr lang="en-US" sz="1200" dirty="0" smtClean="0">
                <a:sym typeface="Wingdings"/>
              </a:rPr>
              <a:t> wait for </a:t>
            </a:r>
            <a:r>
              <a:rPr lang="en-US" sz="1200" dirty="0" err="1" smtClean="0">
                <a:sym typeface="Wingdings"/>
              </a:rPr>
              <a:t>MinChannelTime</a:t>
            </a:r>
            <a:r>
              <a:rPr lang="en-US" sz="1200" dirty="0" smtClean="0">
                <a:sym typeface="Wingdings"/>
              </a:rPr>
              <a:t> and go to next channel</a:t>
            </a:r>
          </a:p>
          <a:p>
            <a:pPr lvl="1"/>
            <a:r>
              <a:rPr lang="en-US" sz="1200" dirty="0" smtClean="0">
                <a:sym typeface="Wingdings"/>
              </a:rPr>
              <a:t>If at least one AP responds within </a:t>
            </a:r>
            <a:r>
              <a:rPr lang="en-US" sz="1200" dirty="0" err="1" smtClean="0">
                <a:sym typeface="Wingdings"/>
              </a:rPr>
              <a:t>MinChannelTime</a:t>
            </a:r>
            <a:r>
              <a:rPr lang="en-US" sz="1200" dirty="0" smtClean="0">
                <a:sym typeface="Wingdings"/>
              </a:rPr>
              <a:t>, wait until </a:t>
            </a:r>
            <a:r>
              <a:rPr lang="en-US" sz="1200" dirty="0" err="1" smtClean="0">
                <a:sym typeface="Wingdings"/>
              </a:rPr>
              <a:t>MaxChannelTime</a:t>
            </a:r>
            <a:r>
              <a:rPr lang="en-US" sz="1200" dirty="0" smtClean="0">
                <a:sym typeface="Wingdings"/>
              </a:rPr>
              <a:t> expires (and catch al responses within that time span) and move on</a:t>
            </a:r>
          </a:p>
          <a:p>
            <a:r>
              <a:rPr lang="en-US" sz="1400" dirty="0" smtClean="0">
                <a:sym typeface="Wingdings"/>
              </a:rPr>
              <a:t>Assumption: One AP</a:t>
            </a:r>
          </a:p>
          <a:p>
            <a:pPr lvl="1"/>
            <a:r>
              <a:rPr lang="en-US" sz="1200" dirty="0" smtClean="0"/>
              <a:t>Scan all channels, find all </a:t>
            </a:r>
            <a:r>
              <a:rPr lang="en-US" sz="1200" dirty="0" err="1" smtClean="0"/>
              <a:t>APs</a:t>
            </a:r>
            <a:r>
              <a:rPr lang="en-US" sz="1200" dirty="0" smtClean="0"/>
              <a:t>:  (n-1) * </a:t>
            </a:r>
            <a:r>
              <a:rPr lang="en-US" sz="1200" dirty="0" err="1" smtClean="0"/>
              <a:t>MinChannelTime</a:t>
            </a:r>
            <a:r>
              <a:rPr lang="en-US" sz="1200" dirty="0" smtClean="0"/>
              <a:t> + </a:t>
            </a:r>
            <a:r>
              <a:rPr lang="en-US" sz="1200" dirty="0" err="1" smtClean="0"/>
              <a:t>MaxChannelTime</a:t>
            </a:r>
            <a:r>
              <a:rPr lang="en-US" sz="1200" dirty="0" smtClean="0"/>
              <a:t> + </a:t>
            </a:r>
            <a:r>
              <a:rPr lang="en-US" sz="1200" dirty="0" err="1" smtClean="0"/>
              <a:t>n</a:t>
            </a:r>
            <a:r>
              <a:rPr lang="en-US" sz="1200" dirty="0" smtClean="0"/>
              <a:t>*</a:t>
            </a:r>
            <a:r>
              <a:rPr lang="en-US" sz="1200" dirty="0" err="1" smtClean="0"/>
              <a:t>ProbeDelay</a:t>
            </a:r>
            <a:r>
              <a:rPr lang="en-US" sz="1200" dirty="0" smtClean="0"/>
              <a:t> + </a:t>
            </a:r>
            <a:r>
              <a:rPr lang="en-US" sz="1200" dirty="0" err="1" smtClean="0"/>
              <a:t>n</a:t>
            </a:r>
            <a:r>
              <a:rPr lang="en-US" sz="1200" dirty="0" smtClean="0"/>
              <a:t> * time for </a:t>
            </a:r>
            <a:r>
              <a:rPr lang="en-US" sz="1200" dirty="0" err="1" smtClean="0"/>
              <a:t>ProbeReq</a:t>
            </a:r>
            <a:r>
              <a:rPr lang="en-US" sz="1200" dirty="0" smtClean="0"/>
              <a:t>. Frame transmission</a:t>
            </a:r>
          </a:p>
          <a:p>
            <a:pPr lvl="1"/>
            <a:r>
              <a:rPr lang="en-US" sz="1200" dirty="0" smtClean="0"/>
              <a:t>Scan all channels, stop after 1</a:t>
            </a:r>
            <a:r>
              <a:rPr lang="en-US" sz="1200" baseline="30000" dirty="0" smtClean="0"/>
              <a:t>st</a:t>
            </a:r>
            <a:r>
              <a:rPr lang="en-US" sz="1200" dirty="0" smtClean="0"/>
              <a:t> AP found: (n-1)/2 * </a:t>
            </a:r>
            <a:r>
              <a:rPr lang="en-US" sz="1200" dirty="0" err="1" smtClean="0"/>
              <a:t>MinChannelTime</a:t>
            </a:r>
            <a:r>
              <a:rPr lang="en-US" sz="1200" dirty="0" smtClean="0"/>
              <a:t> + </a:t>
            </a:r>
            <a:r>
              <a:rPr lang="en-US" sz="1200" dirty="0" err="1" smtClean="0"/>
              <a:t>MaxChannelTime</a:t>
            </a:r>
            <a:r>
              <a:rPr lang="en-US" sz="1200" dirty="0" smtClean="0"/>
              <a:t> + n/2 * </a:t>
            </a:r>
            <a:r>
              <a:rPr lang="en-US" sz="1200" dirty="0" err="1" smtClean="0"/>
              <a:t>ProbeDelay</a:t>
            </a:r>
            <a:r>
              <a:rPr lang="en-US" sz="1200" dirty="0" smtClean="0"/>
              <a:t> + n/2 * time for </a:t>
            </a:r>
            <a:r>
              <a:rPr lang="en-US" sz="1200" dirty="0" err="1" smtClean="0"/>
              <a:t>ProbeReq</a:t>
            </a:r>
            <a:r>
              <a:rPr lang="en-US" sz="1200" dirty="0" smtClean="0"/>
              <a:t> Frame transmission</a:t>
            </a:r>
          </a:p>
          <a:p>
            <a:r>
              <a:rPr lang="en-US" sz="1400" dirty="0" smtClean="0"/>
              <a:t>Assumption: at least one AP on every channel</a:t>
            </a:r>
          </a:p>
          <a:p>
            <a:pPr lvl="1"/>
            <a:r>
              <a:rPr lang="en-US" sz="1200" dirty="0" smtClean="0"/>
              <a:t>Scan all channels, find all </a:t>
            </a:r>
            <a:r>
              <a:rPr lang="en-US" sz="1200" dirty="0" err="1" smtClean="0"/>
              <a:t>APs</a:t>
            </a:r>
            <a:r>
              <a:rPr lang="en-US" sz="1200" dirty="0" smtClean="0"/>
              <a:t>:  </a:t>
            </a:r>
            <a:r>
              <a:rPr lang="en-US" sz="1200" dirty="0" err="1" smtClean="0"/>
              <a:t>n</a:t>
            </a:r>
            <a:r>
              <a:rPr lang="en-US" sz="1200" dirty="0" smtClean="0"/>
              <a:t>* </a:t>
            </a:r>
            <a:r>
              <a:rPr lang="en-US" sz="1200" dirty="0" err="1" smtClean="0"/>
              <a:t>MaxChannelTime</a:t>
            </a:r>
            <a:r>
              <a:rPr lang="en-US" sz="1200" dirty="0" smtClean="0"/>
              <a:t> + </a:t>
            </a:r>
            <a:r>
              <a:rPr lang="en-US" sz="1200" dirty="0" err="1" smtClean="0"/>
              <a:t>n</a:t>
            </a:r>
            <a:r>
              <a:rPr lang="en-US" sz="1200" dirty="0" smtClean="0"/>
              <a:t>*</a:t>
            </a:r>
            <a:r>
              <a:rPr lang="en-US" sz="1200" dirty="0" err="1" smtClean="0"/>
              <a:t>ProbeDelay</a:t>
            </a:r>
            <a:r>
              <a:rPr lang="en-US" sz="1200" dirty="0" smtClean="0"/>
              <a:t> + </a:t>
            </a:r>
            <a:r>
              <a:rPr lang="en-US" sz="1200" dirty="0" err="1" smtClean="0"/>
              <a:t>n</a:t>
            </a:r>
            <a:r>
              <a:rPr lang="en-US" sz="1200" dirty="0" smtClean="0"/>
              <a:t> * time for </a:t>
            </a:r>
            <a:r>
              <a:rPr lang="en-US" sz="1200" dirty="0" err="1" smtClean="0"/>
              <a:t>ProbeReq</a:t>
            </a:r>
            <a:r>
              <a:rPr lang="en-US" sz="1200" dirty="0" smtClean="0"/>
              <a:t>. Frame transmission</a:t>
            </a:r>
          </a:p>
          <a:p>
            <a:pPr lvl="1"/>
            <a:r>
              <a:rPr lang="en-US" sz="1200" dirty="0" smtClean="0"/>
              <a:t>Scan all channels, stop after 1</a:t>
            </a:r>
            <a:r>
              <a:rPr lang="en-US" sz="1200" baseline="30000" dirty="0" smtClean="0"/>
              <a:t>st</a:t>
            </a:r>
            <a:r>
              <a:rPr lang="en-US" sz="1200" dirty="0" smtClean="0"/>
              <a:t> AP found: </a:t>
            </a:r>
            <a:r>
              <a:rPr lang="en-US" sz="1200" dirty="0" err="1" smtClean="0"/>
              <a:t>MaxChannelTime</a:t>
            </a:r>
            <a:r>
              <a:rPr lang="en-US" sz="1200" dirty="0" smtClean="0"/>
              <a:t> + </a:t>
            </a:r>
            <a:r>
              <a:rPr lang="en-US" sz="1200" dirty="0" err="1" smtClean="0"/>
              <a:t>ProbeDelay</a:t>
            </a:r>
            <a:r>
              <a:rPr lang="en-US" sz="1200" dirty="0" smtClean="0"/>
              <a:t> + time for </a:t>
            </a:r>
            <a:r>
              <a:rPr lang="en-US" sz="1200" dirty="0" err="1" smtClean="0"/>
              <a:t>ProbeReqFrame</a:t>
            </a:r>
            <a:r>
              <a:rPr lang="en-US" sz="1200" dirty="0" smtClean="0"/>
              <a:t> </a:t>
            </a:r>
          </a:p>
          <a:p>
            <a:r>
              <a:rPr lang="en-US" sz="1400" dirty="0" smtClean="0"/>
              <a:t>Assumption: at least one AP on channel 1, 6, 11; no AP on others</a:t>
            </a:r>
          </a:p>
          <a:p>
            <a:pPr lvl="1"/>
            <a:r>
              <a:rPr lang="en-US" sz="1200" dirty="0" smtClean="0"/>
              <a:t>Scan all channels, find all </a:t>
            </a:r>
            <a:r>
              <a:rPr lang="en-US" sz="1200" dirty="0" err="1" smtClean="0"/>
              <a:t>APs</a:t>
            </a:r>
            <a:r>
              <a:rPr lang="en-US" sz="1200" dirty="0" smtClean="0"/>
              <a:t>:  (n-3) * </a:t>
            </a:r>
            <a:r>
              <a:rPr lang="en-US" sz="1200" dirty="0" err="1" smtClean="0"/>
              <a:t>MinChannelTime</a:t>
            </a:r>
            <a:r>
              <a:rPr lang="en-US" sz="1200" dirty="0" smtClean="0"/>
              <a:t> +3 * </a:t>
            </a:r>
            <a:r>
              <a:rPr lang="en-US" sz="1200" dirty="0" err="1" smtClean="0"/>
              <a:t>MaxChannelTime</a:t>
            </a:r>
            <a:r>
              <a:rPr lang="en-US" sz="1200" dirty="0" smtClean="0"/>
              <a:t> + </a:t>
            </a:r>
            <a:r>
              <a:rPr lang="en-US" sz="1200" dirty="0" err="1" smtClean="0"/>
              <a:t>n</a:t>
            </a:r>
            <a:r>
              <a:rPr lang="en-US" sz="1200" dirty="0" smtClean="0"/>
              <a:t>*</a:t>
            </a:r>
            <a:r>
              <a:rPr lang="en-US" sz="1200" dirty="0" err="1" smtClean="0"/>
              <a:t>ProbeDelay</a:t>
            </a:r>
            <a:r>
              <a:rPr lang="en-US" sz="1200" dirty="0" smtClean="0"/>
              <a:t> + </a:t>
            </a:r>
            <a:r>
              <a:rPr lang="en-US" sz="1200" dirty="0" err="1" smtClean="0"/>
              <a:t>n</a:t>
            </a:r>
            <a:r>
              <a:rPr lang="en-US" sz="1200" dirty="0" smtClean="0"/>
              <a:t> * time for </a:t>
            </a:r>
            <a:r>
              <a:rPr lang="en-US" sz="1200" dirty="0" err="1" smtClean="0"/>
              <a:t>ProbeReq</a:t>
            </a:r>
            <a:r>
              <a:rPr lang="en-US" sz="1200" dirty="0" smtClean="0"/>
              <a:t>. Frame transmission</a:t>
            </a:r>
          </a:p>
          <a:p>
            <a:pPr lvl="1"/>
            <a:r>
              <a:rPr lang="en-US" sz="1200" dirty="0" smtClean="0"/>
              <a:t>Scan all channels, stop after 1</a:t>
            </a:r>
            <a:r>
              <a:rPr lang="en-US" sz="1200" baseline="30000" dirty="0" smtClean="0"/>
              <a:t>st</a:t>
            </a:r>
            <a:r>
              <a:rPr lang="en-US" sz="1200" dirty="0" smtClean="0"/>
              <a:t> AP found: (3-1)/2 * </a:t>
            </a:r>
            <a:r>
              <a:rPr lang="en-US" sz="1200" dirty="0" err="1" smtClean="0"/>
              <a:t>MinChannelTime</a:t>
            </a:r>
            <a:r>
              <a:rPr lang="en-US" sz="1200" dirty="0" smtClean="0"/>
              <a:t> + </a:t>
            </a:r>
            <a:r>
              <a:rPr lang="en-US" sz="1200" dirty="0" err="1" smtClean="0"/>
              <a:t>MaxChannelTime</a:t>
            </a:r>
            <a:r>
              <a:rPr lang="en-US" sz="1200" dirty="0" smtClean="0"/>
              <a:t> + 3/2 </a:t>
            </a:r>
            <a:r>
              <a:rPr lang="en-US" sz="1200" dirty="0" err="1" smtClean="0"/>
              <a:t>ProbeDelay</a:t>
            </a:r>
            <a:r>
              <a:rPr lang="en-US" sz="1200" dirty="0" smtClean="0"/>
              <a:t> + 3/2 * time for </a:t>
            </a:r>
            <a:r>
              <a:rPr lang="en-US" sz="1200" dirty="0" err="1" smtClean="0"/>
              <a:t>ProbeReq</a:t>
            </a:r>
            <a:endParaRPr lang="en-US" sz="1200" dirty="0" smtClean="0"/>
          </a:p>
          <a:p>
            <a:r>
              <a:rPr lang="en-US" sz="1600" dirty="0" smtClean="0"/>
              <a:t>Use average of the resulting duration coming from the three assumptions per scenario</a:t>
            </a:r>
          </a:p>
          <a:p>
            <a:endParaRPr lang="en-US" sz="1400" dirty="0" smtClean="0"/>
          </a:p>
          <a:p>
            <a:endParaRPr lang="en-US" sz="1400" dirty="0" smtClean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July 2010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Marc Emmelmann, FOKUS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90941E47-AD3E-D345-B811-39F6DB243BE0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[1]	</a:t>
            </a:r>
            <a:r>
              <a:rPr lang="de-DE" dirty="0"/>
              <a:t>M. </a:t>
            </a:r>
            <a:r>
              <a:rPr lang="de-DE" dirty="0" err="1"/>
              <a:t>Ryong</a:t>
            </a:r>
            <a:r>
              <a:rPr lang="de-DE" dirty="0"/>
              <a:t> </a:t>
            </a:r>
            <a:r>
              <a:rPr lang="de-DE" dirty="0" err="1"/>
              <a:t>Jeong</a:t>
            </a:r>
            <a:r>
              <a:rPr lang="de-DE" dirty="0"/>
              <a:t>, F. Watanabe and T. </a:t>
            </a:r>
            <a:r>
              <a:rPr lang="de-DE" dirty="0" err="1"/>
              <a:t>Kawahara</a:t>
            </a:r>
            <a:r>
              <a:rPr lang="de-DE" dirty="0"/>
              <a:t>, ”Fast </a:t>
            </a:r>
            <a:r>
              <a:rPr lang="de-DE" dirty="0" err="1"/>
              <a:t>Active</a:t>
            </a:r>
            <a:r>
              <a:rPr lang="de-DE" dirty="0"/>
              <a:t> </a:t>
            </a:r>
            <a:r>
              <a:rPr lang="de-DE" dirty="0" err="1"/>
              <a:t>Scan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Measurement</a:t>
            </a:r>
            <a:r>
              <a:rPr lang="de-DE" dirty="0"/>
              <a:t> and </a:t>
            </a:r>
            <a:r>
              <a:rPr lang="de-DE" dirty="0" err="1"/>
              <a:t>Handoff</a:t>
            </a:r>
            <a:r>
              <a:rPr lang="de-DE" dirty="0"/>
              <a:t>,” </a:t>
            </a:r>
            <a:r>
              <a:rPr lang="de-DE" i="1" dirty="0" err="1"/>
              <a:t>DoCoMo</a:t>
            </a:r>
            <a:r>
              <a:rPr lang="de-DE" i="1" dirty="0"/>
              <a:t> USA Labs, </a:t>
            </a:r>
            <a:r>
              <a:rPr lang="de-DE" i="1" dirty="0" err="1"/>
              <a:t>Contribution</a:t>
            </a:r>
            <a:r>
              <a:rPr lang="de-DE" i="1" dirty="0"/>
              <a:t> to IEEE802, May 2003.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July 2010</a:t>
            </a:r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90941E47-AD3E-D345-B811-39F6DB243BE0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Marc Emmelmann, FOKUS</a:t>
            </a: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July 2010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Marc Emmelmann, FOKUS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31F3CBF8-5A88-EB4D-A580-77114FCE501E}" type="slidenum">
              <a:rPr lang="en-US"/>
              <a:pPr/>
              <a:t>2</a:t>
            </a:fld>
            <a:endParaRPr 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Abstract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buFontTx/>
              <a:buNone/>
            </a:pPr>
            <a:r>
              <a:rPr lang="en-US" dirty="0" smtClean="0"/>
              <a:t>Based on the ongoing discussion in FIA SG, there requests were risen to elaborate how all phases being part of an initial link set-up could be shortened.</a:t>
            </a:r>
          </a:p>
          <a:p>
            <a:pPr>
              <a:buFontTx/>
              <a:buNone/>
            </a:pPr>
            <a:r>
              <a:rPr lang="en-US" dirty="0" smtClean="0"/>
              <a:t>This document presents some initial toughs on improving AP discovery. Assumptions for the calculation of the duration of AP discovery are added and resulting numbers revised.</a:t>
            </a:r>
          </a:p>
          <a:p>
            <a:pPr>
              <a:buFontTx/>
              <a:buNone/>
            </a:pPr>
            <a:endParaRPr lang="en-US" dirty="0" smtClean="0"/>
          </a:p>
          <a:p>
            <a:pPr>
              <a:buFontTx/>
              <a:buNone/>
            </a:pPr>
            <a:r>
              <a:rPr lang="en-US" dirty="0" smtClean="0"/>
              <a:t>Attention: References to IEEE 802.11 refer to </a:t>
            </a:r>
            <a:r>
              <a:rPr lang="en-US" dirty="0" err="1" smtClean="0"/>
              <a:t>REVmb</a:t>
            </a:r>
            <a:r>
              <a:rPr lang="en-US" smtClean="0"/>
              <a:t> D4.0 </a:t>
            </a:r>
            <a:r>
              <a:rPr lang="en-US" dirty="0" smtClean="0"/>
              <a:t>(before the renumbering of clauses as part of the revision process)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July 2010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Marc Emmelmann, FOKUS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DB2D8FE4-94F7-BC46-933C-38E099B4A0F1}" type="slidenum">
              <a:rPr lang="en-US"/>
              <a:pPr/>
              <a:t>3</a:t>
            </a:fld>
            <a:endParaRPr lang="en-US"/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 Discovery</a:t>
            </a:r>
            <a:endParaRPr lang="en-US" dirty="0"/>
          </a:p>
        </p:txBody>
      </p:sp>
      <p:sp>
        <p:nvSpPr>
          <p:cNvPr id="8" name="Textfeld 7"/>
          <p:cNvSpPr txBox="1"/>
          <p:nvPr/>
        </p:nvSpPr>
        <p:spPr>
          <a:xfrm>
            <a:off x="445915" y="3073009"/>
            <a:ext cx="8240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Passive</a:t>
            </a:r>
            <a:br>
              <a:rPr lang="en-US" sz="1400" dirty="0" smtClean="0"/>
            </a:br>
            <a:r>
              <a:rPr lang="en-US" sz="1400" dirty="0" smtClean="0"/>
              <a:t>scanning</a:t>
            </a:r>
            <a:endParaRPr lang="en-US" sz="1400" dirty="0"/>
          </a:p>
        </p:txBody>
      </p:sp>
      <p:sp>
        <p:nvSpPr>
          <p:cNvPr id="9" name="Textfeld 8"/>
          <p:cNvSpPr txBox="1"/>
          <p:nvPr/>
        </p:nvSpPr>
        <p:spPr>
          <a:xfrm>
            <a:off x="468055" y="3632406"/>
            <a:ext cx="8240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Active</a:t>
            </a:r>
            <a:br>
              <a:rPr lang="en-US" sz="1400" dirty="0" smtClean="0"/>
            </a:br>
            <a:r>
              <a:rPr lang="en-US" sz="1400" dirty="0" smtClean="0"/>
              <a:t>scanning</a:t>
            </a:r>
            <a:endParaRPr lang="en-US" sz="1400" dirty="0"/>
          </a:p>
        </p:txBody>
      </p:sp>
      <p:sp>
        <p:nvSpPr>
          <p:cNvPr id="10" name="Textfeld 9"/>
          <p:cNvSpPr txBox="1"/>
          <p:nvPr/>
        </p:nvSpPr>
        <p:spPr>
          <a:xfrm>
            <a:off x="1244302" y="1857743"/>
            <a:ext cx="1558540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/>
              <a:t>No Assumptions</a:t>
            </a:r>
            <a:br>
              <a:rPr lang="en-US" sz="1400" dirty="0" smtClean="0"/>
            </a:br>
            <a:r>
              <a:rPr lang="en-US" sz="1400" dirty="0" smtClean="0"/>
              <a:t>(scan all channels),</a:t>
            </a:r>
            <a:br>
              <a:rPr lang="en-US" sz="1400" dirty="0" smtClean="0"/>
            </a:br>
            <a:r>
              <a:rPr lang="en-US" sz="1400" dirty="0" smtClean="0"/>
              <a:t>find all </a:t>
            </a:r>
            <a:r>
              <a:rPr lang="en-US" sz="1400" dirty="0" err="1" smtClean="0"/>
              <a:t>APs</a:t>
            </a:r>
            <a:endParaRPr lang="en-US" sz="1400" dirty="0"/>
          </a:p>
        </p:txBody>
      </p:sp>
      <p:sp>
        <p:nvSpPr>
          <p:cNvPr id="11" name="Textfeld 10"/>
          <p:cNvSpPr txBox="1"/>
          <p:nvPr/>
        </p:nvSpPr>
        <p:spPr>
          <a:xfrm>
            <a:off x="1326035" y="2634571"/>
            <a:ext cx="7486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2.4 GHz</a:t>
            </a:r>
            <a:endParaRPr lang="en-US" sz="1400" dirty="0"/>
          </a:p>
        </p:txBody>
      </p:sp>
      <p:sp>
        <p:nvSpPr>
          <p:cNvPr id="12" name="Textfeld 11"/>
          <p:cNvSpPr txBox="1"/>
          <p:nvPr/>
        </p:nvSpPr>
        <p:spPr>
          <a:xfrm>
            <a:off x="2007817" y="2634571"/>
            <a:ext cx="6122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5</a:t>
            </a:r>
            <a:r>
              <a:rPr lang="en-US" sz="1400" dirty="0" smtClean="0"/>
              <a:t> GHz</a:t>
            </a:r>
            <a:endParaRPr lang="en-US" sz="1400" dirty="0"/>
          </a:p>
        </p:txBody>
      </p:sp>
      <p:sp>
        <p:nvSpPr>
          <p:cNvPr id="13" name="Textfeld 12"/>
          <p:cNvSpPr txBox="1"/>
          <p:nvPr/>
        </p:nvSpPr>
        <p:spPr>
          <a:xfrm>
            <a:off x="4276864" y="1603023"/>
            <a:ext cx="148060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/>
              <a:t>Reduce number</a:t>
            </a:r>
            <a:br>
              <a:rPr lang="en-US" sz="1400" dirty="0" smtClean="0"/>
            </a:br>
            <a:r>
              <a:rPr lang="en-US" sz="1400" dirty="0" smtClean="0"/>
              <a:t>of channels (to 1)</a:t>
            </a:r>
            <a:br>
              <a:rPr lang="en-US" sz="1400" dirty="0" smtClean="0"/>
            </a:br>
            <a:r>
              <a:rPr lang="en-US" sz="1400" dirty="0" smtClean="0"/>
              <a:t>where </a:t>
            </a:r>
            <a:r>
              <a:rPr lang="en-US" sz="1400" dirty="0" err="1" smtClean="0"/>
              <a:t>APs</a:t>
            </a:r>
            <a:r>
              <a:rPr lang="en-US" sz="1400" dirty="0" smtClean="0"/>
              <a:t> are</a:t>
            </a:r>
            <a:br>
              <a:rPr lang="en-US" sz="1400" dirty="0" smtClean="0"/>
            </a:br>
            <a:r>
              <a:rPr lang="en-US" sz="1400" dirty="0" smtClean="0"/>
              <a:t>known to operate</a:t>
            </a:r>
            <a:endParaRPr lang="en-US" sz="1400" dirty="0"/>
          </a:p>
        </p:txBody>
      </p:sp>
      <p:sp>
        <p:nvSpPr>
          <p:cNvPr id="14" name="Textfeld 13"/>
          <p:cNvSpPr txBox="1"/>
          <p:nvPr/>
        </p:nvSpPr>
        <p:spPr>
          <a:xfrm>
            <a:off x="7212970" y="1944592"/>
            <a:ext cx="17786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Enablement at 5GHz via 2.4 GHz</a:t>
            </a:r>
            <a:endParaRPr lang="en-US" sz="1400" dirty="0"/>
          </a:p>
        </p:txBody>
      </p:sp>
      <p:sp>
        <p:nvSpPr>
          <p:cNvPr id="15" name="Textfeld 14"/>
          <p:cNvSpPr txBox="1"/>
          <p:nvPr/>
        </p:nvSpPr>
        <p:spPr>
          <a:xfrm>
            <a:off x="4229168" y="2634571"/>
            <a:ext cx="7486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2.4 GHz</a:t>
            </a:r>
            <a:endParaRPr lang="en-US" sz="1400" dirty="0"/>
          </a:p>
        </p:txBody>
      </p:sp>
      <p:sp>
        <p:nvSpPr>
          <p:cNvPr id="16" name="Textfeld 15"/>
          <p:cNvSpPr txBox="1"/>
          <p:nvPr/>
        </p:nvSpPr>
        <p:spPr>
          <a:xfrm>
            <a:off x="5052065" y="2634571"/>
            <a:ext cx="6122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5</a:t>
            </a:r>
            <a:r>
              <a:rPr lang="en-US" sz="1400" dirty="0" smtClean="0"/>
              <a:t> GHz</a:t>
            </a:r>
            <a:endParaRPr lang="en-US" sz="1400" dirty="0"/>
          </a:p>
        </p:txBody>
      </p:sp>
      <p:sp>
        <p:nvSpPr>
          <p:cNvPr id="17" name="Textfeld 16"/>
          <p:cNvSpPr txBox="1"/>
          <p:nvPr/>
        </p:nvSpPr>
        <p:spPr>
          <a:xfrm>
            <a:off x="5820443" y="2634571"/>
            <a:ext cx="7486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2.4 GHz</a:t>
            </a:r>
            <a:endParaRPr lang="en-US" sz="1400" dirty="0"/>
          </a:p>
        </p:txBody>
      </p:sp>
      <p:sp>
        <p:nvSpPr>
          <p:cNvPr id="18" name="Textfeld 17"/>
          <p:cNvSpPr txBox="1"/>
          <p:nvPr/>
        </p:nvSpPr>
        <p:spPr>
          <a:xfrm>
            <a:off x="6534790" y="2634571"/>
            <a:ext cx="6122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5</a:t>
            </a:r>
            <a:r>
              <a:rPr lang="en-US" sz="1400" dirty="0" smtClean="0"/>
              <a:t> GHz</a:t>
            </a:r>
            <a:endParaRPr lang="en-US" sz="1400" dirty="0"/>
          </a:p>
        </p:txBody>
      </p:sp>
      <p:cxnSp>
        <p:nvCxnSpPr>
          <p:cNvPr id="19" name="Gerade Verbindung 18"/>
          <p:cNvCxnSpPr/>
          <p:nvPr/>
        </p:nvCxnSpPr>
        <p:spPr>
          <a:xfrm>
            <a:off x="120695" y="3059543"/>
            <a:ext cx="8797024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Gerade Verbindung 19"/>
          <p:cNvCxnSpPr/>
          <p:nvPr/>
        </p:nvCxnSpPr>
        <p:spPr>
          <a:xfrm rot="16200000" flipH="1">
            <a:off x="21946" y="3026528"/>
            <a:ext cx="2620964" cy="1278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Gerade Verbindung 20"/>
          <p:cNvCxnSpPr/>
          <p:nvPr/>
        </p:nvCxnSpPr>
        <p:spPr>
          <a:xfrm rot="5400000">
            <a:off x="1413588" y="3019274"/>
            <a:ext cx="2620958" cy="2729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Gerade Verbindung 21"/>
          <p:cNvCxnSpPr/>
          <p:nvPr/>
        </p:nvCxnSpPr>
        <p:spPr>
          <a:xfrm rot="16200000" flipH="1">
            <a:off x="4642437" y="3151217"/>
            <a:ext cx="2370190" cy="1417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Gerade Verbindung 22"/>
          <p:cNvCxnSpPr/>
          <p:nvPr/>
        </p:nvCxnSpPr>
        <p:spPr>
          <a:xfrm rot="5400000" flipH="1" flipV="1">
            <a:off x="4119147" y="3453103"/>
            <a:ext cx="1767570" cy="1302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Gerade Verbindung 23"/>
          <p:cNvCxnSpPr/>
          <p:nvPr/>
        </p:nvCxnSpPr>
        <p:spPr>
          <a:xfrm rot="16200000" flipV="1">
            <a:off x="5684587" y="3431367"/>
            <a:ext cx="1774186" cy="4988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Gerade Verbindung 24"/>
          <p:cNvCxnSpPr/>
          <p:nvPr/>
        </p:nvCxnSpPr>
        <p:spPr>
          <a:xfrm rot="5400000" flipH="1" flipV="1">
            <a:off x="1145412" y="3448424"/>
            <a:ext cx="1774184" cy="1576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Textfeld 25"/>
          <p:cNvSpPr txBox="1"/>
          <p:nvPr/>
        </p:nvSpPr>
        <p:spPr>
          <a:xfrm>
            <a:off x="1261335" y="3134363"/>
            <a:ext cx="8028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1100 ms</a:t>
            </a:r>
            <a:endParaRPr lang="en-US" sz="1400" dirty="0"/>
          </a:p>
        </p:txBody>
      </p:sp>
      <p:sp>
        <p:nvSpPr>
          <p:cNvPr id="27" name="Textfeld 26"/>
          <p:cNvSpPr txBox="1"/>
          <p:nvPr/>
        </p:nvSpPr>
        <p:spPr>
          <a:xfrm>
            <a:off x="17084" y="2125192"/>
            <a:ext cx="1357000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 smtClean="0"/>
              <a:t>Expected Mean</a:t>
            </a:r>
            <a:br>
              <a:rPr lang="en-US" sz="1400" b="1" dirty="0" smtClean="0"/>
            </a:br>
            <a:r>
              <a:rPr lang="en-US" sz="1400" b="1" dirty="0" smtClean="0"/>
              <a:t>of time spent in</a:t>
            </a:r>
            <a:br>
              <a:rPr lang="en-US" sz="1400" b="1" dirty="0" smtClean="0"/>
            </a:br>
            <a:r>
              <a:rPr lang="en-US" sz="1400" b="1" dirty="0" smtClean="0"/>
              <a:t>scanning for</a:t>
            </a:r>
            <a:endParaRPr lang="en-US" sz="1400" b="1" dirty="0"/>
          </a:p>
        </p:txBody>
      </p:sp>
      <p:sp>
        <p:nvSpPr>
          <p:cNvPr id="28" name="Textfeld 27"/>
          <p:cNvSpPr txBox="1"/>
          <p:nvPr/>
        </p:nvSpPr>
        <p:spPr>
          <a:xfrm>
            <a:off x="1986107" y="3134363"/>
            <a:ext cx="8028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2300 ms</a:t>
            </a:r>
            <a:endParaRPr lang="en-US" sz="1400" dirty="0"/>
          </a:p>
        </p:txBody>
      </p:sp>
      <p:sp>
        <p:nvSpPr>
          <p:cNvPr id="29" name="Textfeld 28"/>
          <p:cNvSpPr txBox="1"/>
          <p:nvPr/>
        </p:nvSpPr>
        <p:spPr>
          <a:xfrm>
            <a:off x="1349028" y="3733800"/>
            <a:ext cx="70837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102 ms</a:t>
            </a:r>
            <a:endParaRPr lang="en-US" sz="1400" dirty="0"/>
          </a:p>
        </p:txBody>
      </p:sp>
      <p:sp>
        <p:nvSpPr>
          <p:cNvPr id="30" name="Textfeld 29"/>
          <p:cNvSpPr txBox="1"/>
          <p:nvPr/>
        </p:nvSpPr>
        <p:spPr>
          <a:xfrm>
            <a:off x="2098856" y="3733800"/>
            <a:ext cx="4310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n/a</a:t>
            </a:r>
            <a:endParaRPr lang="en-US" sz="1400" dirty="0"/>
          </a:p>
        </p:txBody>
      </p:sp>
      <p:sp>
        <p:nvSpPr>
          <p:cNvPr id="31" name="Textfeld 30"/>
          <p:cNvSpPr txBox="1"/>
          <p:nvPr/>
        </p:nvSpPr>
        <p:spPr>
          <a:xfrm>
            <a:off x="4201126" y="3699446"/>
            <a:ext cx="61860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17 ms</a:t>
            </a:r>
            <a:endParaRPr lang="en-US" sz="1400" dirty="0"/>
          </a:p>
        </p:txBody>
      </p:sp>
      <p:sp>
        <p:nvSpPr>
          <p:cNvPr id="32" name="Textfeld 31"/>
          <p:cNvSpPr txBox="1"/>
          <p:nvPr/>
        </p:nvSpPr>
        <p:spPr>
          <a:xfrm>
            <a:off x="5065150" y="3699446"/>
            <a:ext cx="4310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n/a</a:t>
            </a:r>
            <a:endParaRPr lang="en-US" sz="1400" dirty="0"/>
          </a:p>
        </p:txBody>
      </p:sp>
      <p:sp>
        <p:nvSpPr>
          <p:cNvPr id="33" name="Textfeld 32"/>
          <p:cNvSpPr txBox="1"/>
          <p:nvPr/>
        </p:nvSpPr>
        <p:spPr>
          <a:xfrm>
            <a:off x="4215658" y="3127289"/>
            <a:ext cx="71187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100 ms</a:t>
            </a:r>
            <a:endParaRPr lang="en-US" sz="1400" dirty="0"/>
          </a:p>
        </p:txBody>
      </p:sp>
      <p:sp>
        <p:nvSpPr>
          <p:cNvPr id="34" name="Textfeld 33"/>
          <p:cNvSpPr txBox="1"/>
          <p:nvPr/>
        </p:nvSpPr>
        <p:spPr>
          <a:xfrm>
            <a:off x="5025407" y="3134363"/>
            <a:ext cx="71187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100 ms</a:t>
            </a:r>
            <a:endParaRPr lang="en-US" sz="1400" dirty="0"/>
          </a:p>
        </p:txBody>
      </p:sp>
      <p:sp>
        <p:nvSpPr>
          <p:cNvPr id="35" name="Textfeld 34"/>
          <p:cNvSpPr txBox="1"/>
          <p:nvPr/>
        </p:nvSpPr>
        <p:spPr>
          <a:xfrm>
            <a:off x="5788165" y="1716616"/>
            <a:ext cx="144475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Return after</a:t>
            </a:r>
            <a:br>
              <a:rPr lang="en-US" sz="1400" dirty="0" smtClean="0"/>
            </a:br>
            <a:r>
              <a:rPr lang="en-US" sz="1400" dirty="0" smtClean="0"/>
              <a:t>1</a:t>
            </a:r>
            <a:r>
              <a:rPr lang="en-US" sz="1400" baseline="30000" dirty="0" smtClean="0"/>
              <a:t>st</a:t>
            </a:r>
            <a:r>
              <a:rPr lang="en-US" sz="1400" dirty="0" smtClean="0"/>
              <a:t> AP Responses</a:t>
            </a:r>
            <a:br>
              <a:rPr lang="en-US" sz="1400" dirty="0" smtClean="0"/>
            </a:br>
            <a:r>
              <a:rPr lang="en-US" sz="1400" dirty="0" smtClean="0"/>
              <a:t>(scan 1 channel)</a:t>
            </a:r>
            <a:endParaRPr lang="en-US" sz="1400" dirty="0"/>
          </a:p>
        </p:txBody>
      </p:sp>
      <p:cxnSp>
        <p:nvCxnSpPr>
          <p:cNvPr id="36" name="Gerade Verbindung 35"/>
          <p:cNvCxnSpPr/>
          <p:nvPr/>
        </p:nvCxnSpPr>
        <p:spPr>
          <a:xfrm rot="16200000" flipH="1">
            <a:off x="5996820" y="3133999"/>
            <a:ext cx="2392985" cy="2581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Textfeld 36"/>
          <p:cNvSpPr txBox="1"/>
          <p:nvPr/>
        </p:nvSpPr>
        <p:spPr>
          <a:xfrm>
            <a:off x="5820729" y="3134363"/>
            <a:ext cx="58029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50ms</a:t>
            </a:r>
            <a:endParaRPr lang="en-US" sz="1400" dirty="0"/>
          </a:p>
        </p:txBody>
      </p:sp>
      <p:sp>
        <p:nvSpPr>
          <p:cNvPr id="38" name="Textfeld 37"/>
          <p:cNvSpPr txBox="1"/>
          <p:nvPr/>
        </p:nvSpPr>
        <p:spPr>
          <a:xfrm>
            <a:off x="6573262" y="3134363"/>
            <a:ext cx="58029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50ms</a:t>
            </a:r>
            <a:endParaRPr lang="en-US" sz="1400" dirty="0"/>
          </a:p>
        </p:txBody>
      </p:sp>
      <p:sp>
        <p:nvSpPr>
          <p:cNvPr id="39" name="Textfeld 38"/>
          <p:cNvSpPr txBox="1"/>
          <p:nvPr/>
        </p:nvSpPr>
        <p:spPr>
          <a:xfrm>
            <a:off x="5823650" y="3699446"/>
            <a:ext cx="52988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2</a:t>
            </a:r>
            <a:r>
              <a:rPr lang="en-US" sz="1400" dirty="0" smtClean="0"/>
              <a:t> ms</a:t>
            </a:r>
            <a:endParaRPr lang="en-US" sz="1400" dirty="0"/>
          </a:p>
        </p:txBody>
      </p:sp>
      <p:sp>
        <p:nvSpPr>
          <p:cNvPr id="40" name="Textfeld 39"/>
          <p:cNvSpPr txBox="1"/>
          <p:nvPr/>
        </p:nvSpPr>
        <p:spPr>
          <a:xfrm>
            <a:off x="6610026" y="3699446"/>
            <a:ext cx="4310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n/a</a:t>
            </a:r>
            <a:endParaRPr lang="en-US" sz="1400" dirty="0"/>
          </a:p>
        </p:txBody>
      </p:sp>
      <p:sp>
        <p:nvSpPr>
          <p:cNvPr id="41" name="Textfeld 40"/>
          <p:cNvSpPr txBox="1"/>
          <p:nvPr/>
        </p:nvSpPr>
        <p:spPr>
          <a:xfrm>
            <a:off x="7232633" y="2645427"/>
            <a:ext cx="7486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2.4 GHz</a:t>
            </a:r>
            <a:endParaRPr lang="en-US" sz="1400" dirty="0"/>
          </a:p>
        </p:txBody>
      </p:sp>
      <p:sp>
        <p:nvSpPr>
          <p:cNvPr id="42" name="Textfeld 41"/>
          <p:cNvSpPr txBox="1"/>
          <p:nvPr/>
        </p:nvSpPr>
        <p:spPr>
          <a:xfrm>
            <a:off x="8077240" y="2645427"/>
            <a:ext cx="6122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5</a:t>
            </a:r>
            <a:r>
              <a:rPr lang="en-US" sz="1400" dirty="0" smtClean="0"/>
              <a:t> GHz</a:t>
            </a:r>
            <a:endParaRPr lang="en-US" sz="1400" dirty="0"/>
          </a:p>
        </p:txBody>
      </p:sp>
      <p:sp>
        <p:nvSpPr>
          <p:cNvPr id="43" name="Textfeld 42"/>
          <p:cNvSpPr txBox="1"/>
          <p:nvPr/>
        </p:nvSpPr>
        <p:spPr>
          <a:xfrm>
            <a:off x="7232919" y="3145219"/>
            <a:ext cx="58029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50ms</a:t>
            </a:r>
            <a:endParaRPr lang="en-US" sz="1400" dirty="0"/>
          </a:p>
        </p:txBody>
      </p:sp>
      <p:sp>
        <p:nvSpPr>
          <p:cNvPr id="44" name="Textfeld 43"/>
          <p:cNvSpPr txBox="1"/>
          <p:nvPr/>
        </p:nvSpPr>
        <p:spPr>
          <a:xfrm>
            <a:off x="8137422" y="3145219"/>
            <a:ext cx="58029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50ms</a:t>
            </a:r>
            <a:endParaRPr lang="en-US" sz="1400" dirty="0"/>
          </a:p>
        </p:txBody>
      </p:sp>
      <p:sp>
        <p:nvSpPr>
          <p:cNvPr id="45" name="Textfeld 44"/>
          <p:cNvSpPr txBox="1"/>
          <p:nvPr/>
        </p:nvSpPr>
        <p:spPr>
          <a:xfrm>
            <a:off x="7192420" y="3710302"/>
            <a:ext cx="52988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2</a:t>
            </a:r>
            <a:r>
              <a:rPr lang="en-US" sz="1400" dirty="0" smtClean="0"/>
              <a:t> ms</a:t>
            </a:r>
            <a:endParaRPr lang="en-US" sz="1400" dirty="0"/>
          </a:p>
        </p:txBody>
      </p:sp>
      <p:cxnSp>
        <p:nvCxnSpPr>
          <p:cNvPr id="46" name="Gerade Verbindung 45"/>
          <p:cNvCxnSpPr/>
          <p:nvPr/>
        </p:nvCxnSpPr>
        <p:spPr>
          <a:xfrm rot="5400000" flipH="1" flipV="1">
            <a:off x="7146830" y="3472591"/>
            <a:ext cx="18174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7" name="Textfeld 46"/>
          <p:cNvSpPr txBox="1"/>
          <p:nvPr/>
        </p:nvSpPr>
        <p:spPr>
          <a:xfrm>
            <a:off x="8098201" y="3645166"/>
            <a:ext cx="8228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2</a:t>
            </a:r>
            <a:r>
              <a:rPr lang="en-US" sz="1400" dirty="0" smtClean="0"/>
              <a:t> + </a:t>
            </a:r>
            <a:r>
              <a:rPr lang="en-US" sz="1400" dirty="0" err="1" smtClean="0"/>
              <a:t>ε</a:t>
            </a:r>
            <a:r>
              <a:rPr lang="en-US" sz="1400" dirty="0" smtClean="0"/>
              <a:t>  ms</a:t>
            </a:r>
            <a:endParaRPr lang="en-US" sz="1400" dirty="0"/>
          </a:p>
        </p:txBody>
      </p:sp>
      <p:sp>
        <p:nvSpPr>
          <p:cNvPr id="48" name="Textfeld 47"/>
          <p:cNvSpPr txBox="1"/>
          <p:nvPr/>
        </p:nvSpPr>
        <p:spPr>
          <a:xfrm>
            <a:off x="2737712" y="1635363"/>
            <a:ext cx="155854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/>
              <a:t>No Assumptions</a:t>
            </a:r>
            <a:br>
              <a:rPr lang="en-US" sz="1400" dirty="0" smtClean="0"/>
            </a:br>
            <a:r>
              <a:rPr lang="en-US" sz="1400" dirty="0" smtClean="0"/>
              <a:t>(scan all channels),</a:t>
            </a:r>
            <a:br>
              <a:rPr lang="en-US" sz="1400" dirty="0" smtClean="0"/>
            </a:br>
            <a:r>
              <a:rPr lang="en-US" sz="1400" dirty="0" smtClean="0"/>
              <a:t>stop after 1</a:t>
            </a:r>
            <a:r>
              <a:rPr lang="en-US" sz="1400" baseline="30000" dirty="0" smtClean="0"/>
              <a:t>st</a:t>
            </a:r>
            <a:r>
              <a:rPr lang="en-US" sz="1400" dirty="0" smtClean="0"/>
              <a:t> </a:t>
            </a:r>
            <a:r>
              <a:rPr lang="en-US" sz="1400" dirty="0" err="1" smtClean="0"/>
              <a:t>APs</a:t>
            </a: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/>
              <a:t>is found</a:t>
            </a:r>
            <a:endParaRPr lang="en-US" sz="1400" dirty="0"/>
          </a:p>
        </p:txBody>
      </p:sp>
      <p:cxnSp>
        <p:nvCxnSpPr>
          <p:cNvPr id="49" name="Gerade Verbindung 48"/>
          <p:cNvCxnSpPr/>
          <p:nvPr/>
        </p:nvCxnSpPr>
        <p:spPr>
          <a:xfrm rot="16200000" flipH="1">
            <a:off x="2919987" y="3028969"/>
            <a:ext cx="2610102" cy="1876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" name="Textfeld 49"/>
          <p:cNvSpPr txBox="1"/>
          <p:nvPr/>
        </p:nvSpPr>
        <p:spPr>
          <a:xfrm>
            <a:off x="2799406" y="2634571"/>
            <a:ext cx="7486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2.4 GHz</a:t>
            </a:r>
            <a:endParaRPr lang="en-US" sz="1400" dirty="0"/>
          </a:p>
        </p:txBody>
      </p:sp>
      <p:sp>
        <p:nvSpPr>
          <p:cNvPr id="51" name="Textfeld 50"/>
          <p:cNvSpPr txBox="1"/>
          <p:nvPr/>
        </p:nvSpPr>
        <p:spPr>
          <a:xfrm>
            <a:off x="3481188" y="2634571"/>
            <a:ext cx="6122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5</a:t>
            </a:r>
            <a:r>
              <a:rPr lang="en-US" sz="1400" dirty="0" smtClean="0"/>
              <a:t> GHz</a:t>
            </a:r>
            <a:endParaRPr lang="en-US" sz="1400" dirty="0"/>
          </a:p>
        </p:txBody>
      </p:sp>
      <p:sp>
        <p:nvSpPr>
          <p:cNvPr id="52" name="Textfeld 51"/>
          <p:cNvSpPr txBox="1"/>
          <p:nvPr/>
        </p:nvSpPr>
        <p:spPr>
          <a:xfrm>
            <a:off x="2788981" y="3134363"/>
            <a:ext cx="71187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550 ms</a:t>
            </a:r>
            <a:endParaRPr lang="en-US" sz="1400" dirty="0"/>
          </a:p>
        </p:txBody>
      </p:sp>
      <p:sp>
        <p:nvSpPr>
          <p:cNvPr id="53" name="Textfeld 52"/>
          <p:cNvSpPr txBox="1"/>
          <p:nvPr/>
        </p:nvSpPr>
        <p:spPr>
          <a:xfrm>
            <a:off x="3459478" y="3134363"/>
            <a:ext cx="8028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1150 ms</a:t>
            </a:r>
            <a:endParaRPr lang="en-US" sz="1400" dirty="0"/>
          </a:p>
        </p:txBody>
      </p:sp>
      <p:sp>
        <p:nvSpPr>
          <p:cNvPr id="54" name="Textfeld 53"/>
          <p:cNvSpPr txBox="1"/>
          <p:nvPr/>
        </p:nvSpPr>
        <p:spPr>
          <a:xfrm>
            <a:off x="2819400" y="3730823"/>
            <a:ext cx="61860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22 ms</a:t>
            </a:r>
            <a:endParaRPr lang="en-US" sz="1400" dirty="0"/>
          </a:p>
        </p:txBody>
      </p:sp>
      <p:sp>
        <p:nvSpPr>
          <p:cNvPr id="55" name="Textfeld 54"/>
          <p:cNvSpPr txBox="1"/>
          <p:nvPr/>
        </p:nvSpPr>
        <p:spPr>
          <a:xfrm>
            <a:off x="3607510" y="3733800"/>
            <a:ext cx="4310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n/a</a:t>
            </a:r>
            <a:endParaRPr lang="en-US" sz="1400" dirty="0"/>
          </a:p>
        </p:txBody>
      </p:sp>
      <p:cxnSp>
        <p:nvCxnSpPr>
          <p:cNvPr id="56" name="Gerade Verbindung 55"/>
          <p:cNvCxnSpPr/>
          <p:nvPr/>
        </p:nvCxnSpPr>
        <p:spPr>
          <a:xfrm rot="5400000" flipH="1" flipV="1">
            <a:off x="2673511" y="3466703"/>
            <a:ext cx="1751806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7" name="Nach oben gekrümmter Pfeil 56"/>
          <p:cNvSpPr/>
          <p:nvPr/>
        </p:nvSpPr>
        <p:spPr>
          <a:xfrm>
            <a:off x="2139450" y="4428589"/>
            <a:ext cx="1429009" cy="400624"/>
          </a:xfrm>
          <a:prstGeom prst="curvedUpArrow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58" name="Textfeld 57"/>
          <p:cNvSpPr txBox="1"/>
          <p:nvPr/>
        </p:nvSpPr>
        <p:spPr>
          <a:xfrm>
            <a:off x="2173881" y="4916061"/>
            <a:ext cx="12823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Amendment required</a:t>
            </a:r>
            <a:endParaRPr lang="en-US" sz="1200" dirty="0"/>
          </a:p>
        </p:txBody>
      </p:sp>
      <p:sp>
        <p:nvSpPr>
          <p:cNvPr id="59" name="Nach oben gekrümmter Pfeil 58"/>
          <p:cNvSpPr/>
          <p:nvPr/>
        </p:nvSpPr>
        <p:spPr>
          <a:xfrm>
            <a:off x="3700266" y="4428589"/>
            <a:ext cx="1429009" cy="400624"/>
          </a:xfrm>
          <a:prstGeom prst="curvedUpArrow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0" name="Textfeld 59"/>
          <p:cNvSpPr txBox="1"/>
          <p:nvPr/>
        </p:nvSpPr>
        <p:spPr>
          <a:xfrm>
            <a:off x="3474176" y="4840069"/>
            <a:ext cx="19790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11k may work,</a:t>
            </a:r>
          </a:p>
          <a:p>
            <a:pPr algn="ctr"/>
            <a:r>
              <a:rPr lang="en-US" sz="1200" dirty="0" smtClean="0"/>
              <a:t>But </a:t>
            </a:r>
            <a:r>
              <a:rPr lang="en-US" sz="1200" b="1" dirty="0" smtClean="0"/>
              <a:t>not </a:t>
            </a:r>
            <a:r>
              <a:rPr lang="en-US" sz="1200" dirty="0" smtClean="0"/>
              <a:t>for initial link set-up</a:t>
            </a:r>
          </a:p>
          <a:p>
            <a:pPr algn="ctr"/>
            <a:r>
              <a:rPr lang="en-US" sz="1200" dirty="0" smtClean="0"/>
              <a:t>Amendment required</a:t>
            </a:r>
            <a:endParaRPr lang="en-US" sz="1200" dirty="0"/>
          </a:p>
        </p:txBody>
      </p:sp>
      <p:sp>
        <p:nvSpPr>
          <p:cNvPr id="61" name="Nach oben gekrümmter Pfeil 60"/>
          <p:cNvSpPr/>
          <p:nvPr/>
        </p:nvSpPr>
        <p:spPr>
          <a:xfrm>
            <a:off x="5289997" y="4439445"/>
            <a:ext cx="1429009" cy="400624"/>
          </a:xfrm>
          <a:prstGeom prst="curvedUpArrow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2" name="Textfeld 61"/>
          <p:cNvSpPr txBox="1"/>
          <p:nvPr/>
        </p:nvSpPr>
        <p:spPr>
          <a:xfrm>
            <a:off x="5324428" y="4926917"/>
            <a:ext cx="12823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Amendment required</a:t>
            </a:r>
            <a:endParaRPr lang="en-US" sz="1200" dirty="0"/>
          </a:p>
        </p:txBody>
      </p:sp>
      <p:sp>
        <p:nvSpPr>
          <p:cNvPr id="63" name="Nach oben gekrümmter Pfeil 62"/>
          <p:cNvSpPr/>
          <p:nvPr/>
        </p:nvSpPr>
        <p:spPr>
          <a:xfrm>
            <a:off x="6817393" y="4439445"/>
            <a:ext cx="1429009" cy="400624"/>
          </a:xfrm>
          <a:prstGeom prst="curvedUpArrow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4" name="Textfeld 63"/>
          <p:cNvSpPr txBox="1"/>
          <p:nvPr/>
        </p:nvSpPr>
        <p:spPr>
          <a:xfrm>
            <a:off x="6851824" y="4926917"/>
            <a:ext cx="12823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Amendment required</a:t>
            </a:r>
            <a:endParaRPr lang="en-US" sz="1200" dirty="0"/>
          </a:p>
        </p:txBody>
      </p:sp>
      <p:sp>
        <p:nvSpPr>
          <p:cNvPr id="73" name="Pfeil nach oben 72"/>
          <p:cNvSpPr/>
          <p:nvPr/>
        </p:nvSpPr>
        <p:spPr bwMode="auto">
          <a:xfrm rot="1714824">
            <a:off x="8571623" y="4336691"/>
            <a:ext cx="272717" cy="1180782"/>
          </a:xfrm>
          <a:prstGeom prst="up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sp>
      <p:sp>
        <p:nvSpPr>
          <p:cNvPr id="75" name="Rechteck 74"/>
          <p:cNvSpPr/>
          <p:nvPr/>
        </p:nvSpPr>
        <p:spPr bwMode="auto">
          <a:xfrm>
            <a:off x="5105400" y="5715000"/>
            <a:ext cx="3962400" cy="6858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Attn.: 1 additional scan (active or passive) afterwards for joining the BSS.</a:t>
            </a:r>
          </a:p>
          <a:p>
            <a:r>
              <a:rPr lang="en-US" dirty="0" smtClean="0"/>
              <a:t>Assume active scanning: today: 17ms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tomorrow 2ms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Stop Scanning after 1</a:t>
            </a:r>
            <a:r>
              <a:rPr lang="en-US" baseline="30000" dirty="0" smtClean="0"/>
              <a:t>st</a:t>
            </a:r>
            <a:r>
              <a:rPr lang="en-US" dirty="0" smtClean="0"/>
              <a:t> AP is found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/>
              <a:t>Passive scanning</a:t>
            </a:r>
          </a:p>
          <a:p>
            <a:pPr lvl="1"/>
            <a:r>
              <a:rPr lang="en-US" sz="1600" dirty="0" smtClean="0"/>
              <a:t>Allows such behavior: “shall listen to each channel scanned for no longer than a maximum duration defined by the </a:t>
            </a:r>
            <a:r>
              <a:rPr lang="en-US" sz="1600" dirty="0" err="1" smtClean="0"/>
              <a:t>MaxChannelTime</a:t>
            </a:r>
            <a:r>
              <a:rPr lang="en-US" sz="1600" dirty="0" smtClean="0"/>
              <a:t>“ [11REVmb-D4, </a:t>
            </a:r>
            <a:r>
              <a:rPr lang="en-US" sz="1600" dirty="0" err="1" smtClean="0"/>
              <a:t>Cls</a:t>
            </a:r>
            <a:r>
              <a:rPr lang="en-US" sz="1600" dirty="0" smtClean="0"/>
              <a:t> 11.1.3.1]</a:t>
            </a:r>
          </a:p>
          <a:p>
            <a:pPr lvl="1"/>
            <a:r>
              <a:rPr lang="en-US" sz="1600" dirty="0" smtClean="0"/>
              <a:t>Realization is vendor specific. Currently, there is not option to the MLME-</a:t>
            </a:r>
            <a:r>
              <a:rPr lang="en-US" sz="1600" dirty="0" err="1" smtClean="0"/>
              <a:t>SCAN.request</a:t>
            </a:r>
            <a:r>
              <a:rPr lang="en-US" sz="1600" dirty="0" smtClean="0"/>
              <a:t> primitive forcing this behavior</a:t>
            </a:r>
          </a:p>
          <a:p>
            <a:r>
              <a:rPr lang="en-US" sz="1800" dirty="0" smtClean="0"/>
              <a:t>Active scanning:</a:t>
            </a:r>
          </a:p>
          <a:p>
            <a:pPr lvl="1"/>
            <a:r>
              <a:rPr lang="en-US" sz="1600" dirty="0" smtClean="0"/>
              <a:t>Not possible right now: “…. [scan until] </a:t>
            </a:r>
            <a:r>
              <a:rPr lang="en-US" sz="1600" dirty="0" err="1" smtClean="0"/>
              <a:t>ProbeTimer</a:t>
            </a:r>
            <a:r>
              <a:rPr lang="en-US" sz="1600" dirty="0" smtClean="0"/>
              <a:t> reaches </a:t>
            </a:r>
            <a:r>
              <a:rPr lang="en-US" sz="1600" dirty="0" err="1" smtClean="0"/>
              <a:t>MaxChannelTime</a:t>
            </a:r>
            <a:r>
              <a:rPr lang="en-US" sz="1600" dirty="0" smtClean="0"/>
              <a:t>, process all received probe responses“ [11REVmb-D4, </a:t>
            </a:r>
            <a:r>
              <a:rPr lang="en-US" sz="1600" dirty="0" err="1" smtClean="0"/>
              <a:t>Cls</a:t>
            </a:r>
            <a:r>
              <a:rPr lang="en-US" sz="1600" dirty="0" smtClean="0"/>
              <a:t> 11.1.3.2.2]</a:t>
            </a:r>
          </a:p>
          <a:p>
            <a:pPr lvl="1"/>
            <a:endParaRPr lang="en-US" sz="1600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July 2010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Marc Emmelmann, FOKUS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90941E47-AD3E-D345-B811-39F6DB243BE0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Scan only a channel where an AP operates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/>
              <a:t>Moving from one BSS to another</a:t>
            </a:r>
            <a:br>
              <a:rPr lang="en-US" sz="1800" dirty="0" smtClean="0"/>
            </a:br>
            <a:r>
              <a:rPr lang="en-US" sz="1800" dirty="0" smtClean="0"/>
              <a:t>(note: not scope of FIA SG, but mentioned for completeness)</a:t>
            </a:r>
          </a:p>
          <a:p>
            <a:pPr lvl="1"/>
            <a:r>
              <a:rPr lang="en-US" sz="1600" dirty="0" smtClean="0"/>
              <a:t>11k neighbor report can provide information on which channels </a:t>
            </a:r>
            <a:r>
              <a:rPr lang="en-US" sz="1600" dirty="0" err="1" smtClean="0"/>
              <a:t>APs</a:t>
            </a:r>
            <a:r>
              <a:rPr lang="en-US" sz="1600" dirty="0" smtClean="0"/>
              <a:t> operate</a:t>
            </a:r>
          </a:p>
          <a:p>
            <a:r>
              <a:rPr lang="en-US" sz="1800" dirty="0" smtClean="0"/>
              <a:t>Initial link-set up</a:t>
            </a:r>
          </a:p>
          <a:p>
            <a:pPr lvl="1"/>
            <a:r>
              <a:rPr lang="en-US" sz="1600" dirty="0" smtClean="0"/>
              <a:t>Not possible right now (STA is not within a BSS in order to query a neighbor report)</a:t>
            </a:r>
            <a:endParaRPr lang="en-US" sz="1600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July 2010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Marc Emmelmann, FOKUS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90941E47-AD3E-D345-B811-39F6DB243BE0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Enablement at 5GHz via 2.4 GHz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/>
              <a:t>Currently, a STA has to receive a Beacon before operation ….</a:t>
            </a:r>
          </a:p>
          <a:p>
            <a:pPr lvl="1"/>
            <a:r>
              <a:rPr lang="en-US" sz="1600" dirty="0" smtClean="0"/>
              <a:t>Upon receipt of an MLME-</a:t>
            </a:r>
            <a:r>
              <a:rPr lang="en-US" sz="1600" dirty="0" err="1" smtClean="0"/>
              <a:t>JOIN.request</a:t>
            </a:r>
            <a:r>
              <a:rPr lang="en-US" sz="1600" dirty="0" smtClean="0"/>
              <a:t> primitive, the STA shall use the synchronization procedure described in 11.1.3.4</a:t>
            </a:r>
          </a:p>
          <a:p>
            <a:pPr lvl="1"/>
            <a:r>
              <a:rPr lang="en-US" sz="1600" dirty="0" smtClean="0"/>
              <a:t>STA is required to receive a Beacon in order to obtain (</a:t>
            </a:r>
            <a:r>
              <a:rPr lang="en-US" sz="1600" dirty="0" err="1" smtClean="0"/>
              <a:t>Cls</a:t>
            </a:r>
            <a:r>
              <a:rPr lang="en-US" sz="1600" dirty="0" smtClean="0"/>
              <a:t> 11.1.3.4 § 1):</a:t>
            </a:r>
          </a:p>
          <a:p>
            <a:pPr lvl="2"/>
            <a:r>
              <a:rPr lang="en-US" sz="1400" dirty="0" smtClean="0"/>
              <a:t>channel synchronization information (FH PHY only)</a:t>
            </a:r>
          </a:p>
          <a:p>
            <a:pPr lvl="2"/>
            <a:r>
              <a:rPr lang="en-US" sz="1400" dirty="0" smtClean="0"/>
              <a:t>TSF timer value</a:t>
            </a:r>
          </a:p>
          <a:p>
            <a:r>
              <a:rPr lang="en-US" sz="1800" dirty="0" smtClean="0"/>
              <a:t>Rules for operation under spectrum management (802.11REVmb-D4, </a:t>
            </a:r>
            <a:r>
              <a:rPr lang="en-US" sz="1800" dirty="0" err="1" smtClean="0"/>
              <a:t>Cls</a:t>
            </a:r>
            <a:r>
              <a:rPr lang="en-US" sz="1800" dirty="0" smtClean="0"/>
              <a:t>. 11.9.0a, DFS)</a:t>
            </a:r>
          </a:p>
          <a:p>
            <a:pPr lvl="1"/>
            <a:r>
              <a:rPr lang="en-US" sz="1600" dirty="0" smtClean="0"/>
              <a:t>Receive Beacon or Probe Response (with Spectrum Management Bit in Capabilities set to 1)</a:t>
            </a:r>
          </a:p>
          <a:p>
            <a:pPr lvl="1"/>
            <a:r>
              <a:rPr lang="en-US" sz="1600" b="1" dirty="0" smtClean="0"/>
              <a:t>OR</a:t>
            </a:r>
            <a:r>
              <a:rPr lang="en-US" sz="1600" dirty="0" smtClean="0"/>
              <a:t>: STA can determine that it is in a regulatory domain that does not require DFS</a:t>
            </a:r>
          </a:p>
          <a:p>
            <a:pPr lvl="1"/>
            <a:r>
              <a:rPr lang="en-US" sz="1600" b="1" dirty="0" smtClean="0"/>
              <a:t>OR</a:t>
            </a:r>
            <a:r>
              <a:rPr lang="en-US" sz="1600" dirty="0" smtClean="0"/>
              <a:t>: STA can ensure that it will meet regulatory requirements even if DFS is not employed</a:t>
            </a:r>
          </a:p>
          <a:p>
            <a:pPr>
              <a:buFont typeface="Wingdings" charset="2"/>
              <a:buChar char="à"/>
            </a:pPr>
            <a:r>
              <a:rPr lang="en-US" sz="1800" dirty="0" smtClean="0">
                <a:sym typeface="Wingdings"/>
              </a:rPr>
              <a:t>Legislation does not affect idea of enablement to shorten AP discovery time since STA has to receive beacon during JOIN phase</a:t>
            </a:r>
            <a:endParaRPr lang="en-US" sz="1800" dirty="0" smtClean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July 2010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Marc Emmelmann, FOKUS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90941E47-AD3E-D345-B811-39F6DB243BE0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8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Details on calculation of Expected Mean values</a:t>
            </a:r>
            <a:endParaRPr lang="en-US" dirty="0"/>
          </a:p>
        </p:txBody>
      </p:sp>
      <p:sp>
        <p:nvSpPr>
          <p:cNvPr id="10" name="Untertitel 9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July 2010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Marc Emmelmann, FOKUS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90941E47-AD3E-D345-B811-39F6DB243BE0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Parameters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Number of channels: 11 for 2.4 GHz; 23 for 5 GHz</a:t>
            </a:r>
          </a:p>
          <a:p>
            <a:r>
              <a:rPr lang="en-US" dirty="0" smtClean="0"/>
              <a:t>Beacon interval: 100 ms</a:t>
            </a:r>
          </a:p>
          <a:p>
            <a:r>
              <a:rPr lang="en-US" dirty="0" smtClean="0"/>
              <a:t>Idle channel</a:t>
            </a:r>
          </a:p>
          <a:p>
            <a:r>
              <a:rPr lang="en-US" dirty="0" smtClean="0"/>
              <a:t>Do not account for time to switch RF from one channel to another</a:t>
            </a:r>
          </a:p>
          <a:p>
            <a:r>
              <a:rPr lang="en-US" dirty="0" smtClean="0"/>
              <a:t>Parameters for active scanning [1]:</a:t>
            </a:r>
          </a:p>
          <a:p>
            <a:pPr lvl="1"/>
            <a:r>
              <a:rPr lang="en-US" dirty="0" err="1" smtClean="0"/>
              <a:t>ProbeDelay</a:t>
            </a:r>
            <a:r>
              <a:rPr lang="en-US" dirty="0" smtClean="0"/>
              <a:t> = 0.1 ms</a:t>
            </a:r>
          </a:p>
          <a:p>
            <a:pPr lvl="1"/>
            <a:r>
              <a:rPr lang="en-US" dirty="0" err="1" smtClean="0"/>
              <a:t>MinChannelTime</a:t>
            </a:r>
            <a:r>
              <a:rPr lang="en-US" dirty="0" smtClean="0"/>
              <a:t> = 0.67 ms</a:t>
            </a:r>
          </a:p>
          <a:p>
            <a:pPr lvl="1"/>
            <a:r>
              <a:rPr lang="en-US" dirty="0" err="1" smtClean="0"/>
              <a:t>MaxChannelTime</a:t>
            </a:r>
            <a:r>
              <a:rPr lang="en-US" dirty="0" smtClean="0"/>
              <a:t> = 15 ms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July 2010</a:t>
            </a:r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90941E47-AD3E-D345-B811-39F6DB243BE0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Marc Emmelmann, FOKUS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Passive Scanning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Time to find all </a:t>
            </a:r>
            <a:r>
              <a:rPr lang="en-US" dirty="0" err="1" smtClean="0"/>
              <a:t>APs</a:t>
            </a:r>
            <a:r>
              <a:rPr lang="en-US" dirty="0" smtClean="0"/>
              <a:t> an all channels (</a:t>
            </a:r>
            <a:r>
              <a:rPr lang="en-US" dirty="0" err="1" smtClean="0"/>
              <a:t>n</a:t>
            </a:r>
            <a:r>
              <a:rPr lang="en-US" dirty="0" smtClean="0"/>
              <a:t>): </a:t>
            </a:r>
          </a:p>
          <a:p>
            <a:pPr lvl="1"/>
            <a:r>
              <a:rPr lang="en-US" dirty="0" smtClean="0"/>
              <a:t>N * TBTT = </a:t>
            </a:r>
            <a:r>
              <a:rPr lang="en-US" dirty="0" err="1" smtClean="0"/>
              <a:t>n</a:t>
            </a:r>
            <a:r>
              <a:rPr lang="en-US" dirty="0" smtClean="0"/>
              <a:t> * 100ms</a:t>
            </a:r>
          </a:p>
          <a:p>
            <a:r>
              <a:rPr lang="en-US" dirty="0" smtClean="0"/>
              <a:t>Time (expected mean) to find first AP by scanning all channels (until AP found)</a:t>
            </a:r>
          </a:p>
          <a:p>
            <a:pPr lvl="1"/>
            <a:r>
              <a:rPr lang="en-US" dirty="0" smtClean="0"/>
              <a:t>Find AP on</a:t>
            </a:r>
          </a:p>
          <a:p>
            <a:pPr lvl="2"/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channel: 50 ms (= ½ TBTT)</a:t>
            </a:r>
          </a:p>
          <a:p>
            <a:pPr lvl="2"/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channel: 100 ms (=TBTT) + 50 ms (= ½ TBTT)</a:t>
            </a:r>
          </a:p>
          <a:p>
            <a:pPr lvl="2"/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channel: 2* TBTT + ½ TBTT</a:t>
            </a:r>
          </a:p>
          <a:p>
            <a:pPr lvl="2"/>
            <a:r>
              <a:rPr lang="en-US" dirty="0" smtClean="0"/>
              <a:t>Nth channel: </a:t>
            </a:r>
            <a:r>
              <a:rPr lang="en-US" dirty="0" err="1" smtClean="0"/>
              <a:t>n</a:t>
            </a:r>
            <a:r>
              <a:rPr lang="en-US" dirty="0" smtClean="0"/>
              <a:t>*TBTT + ½ TBTT</a:t>
            </a:r>
          </a:p>
          <a:p>
            <a:pPr lvl="1"/>
            <a:r>
              <a:rPr lang="en-US" dirty="0" smtClean="0"/>
              <a:t>Expected mean = 1/n  </a:t>
            </a:r>
            <a:r>
              <a:rPr lang="en-US" dirty="0" err="1" smtClean="0"/>
              <a:t>SUM_n</a:t>
            </a:r>
            <a:r>
              <a:rPr lang="en-US" dirty="0" smtClean="0"/>
              <a:t> ( </a:t>
            </a:r>
            <a:r>
              <a:rPr lang="en-US" dirty="0" err="1" smtClean="0"/>
              <a:t>n</a:t>
            </a:r>
            <a:r>
              <a:rPr lang="en-US" dirty="0" smtClean="0"/>
              <a:t> * TBTT + ½ TBTT)</a:t>
            </a:r>
            <a:br>
              <a:rPr lang="en-US" dirty="0" smtClean="0"/>
            </a:br>
            <a:r>
              <a:rPr lang="en-US" dirty="0" smtClean="0"/>
              <a:t>= TBTT (n-1)/2 + TBTT/2 = N/2 * TBTT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July 2010</a:t>
            </a:r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90941E47-AD3E-D345-B811-39F6DB243BE0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Marc Emmelmann, FOKUS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802-11-Submission.pot</Template>
  <TotalTime>0</TotalTime>
  <Words>1392</Words>
  <Application>Microsoft Macintosh PowerPoint</Application>
  <PresentationFormat>Bildschirmpräsentation (4:3)</PresentationFormat>
  <Paragraphs>161</Paragraphs>
  <Slides>11</Slides>
  <Notes>3</Notes>
  <HiddenSlides>0</HiddenSlides>
  <MMClips>0</MMClips>
  <ScaleCrop>false</ScaleCrop>
  <HeadingPairs>
    <vt:vector size="6" baseType="variant">
      <vt:variant>
        <vt:lpstr>Entwurfsvorlage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11</vt:i4>
      </vt:variant>
    </vt:vector>
  </HeadingPairs>
  <TitlesOfParts>
    <vt:vector size="13" baseType="lpstr">
      <vt:lpstr>802-11-Submission</vt:lpstr>
      <vt:lpstr>Microsoft Word 97- 2004-Dokument</vt:lpstr>
      <vt:lpstr>Achievable gains in AP Discovery</vt:lpstr>
      <vt:lpstr>Abstract</vt:lpstr>
      <vt:lpstr>AP Discovery</vt:lpstr>
      <vt:lpstr>Stop Scanning after 1st AP is found</vt:lpstr>
      <vt:lpstr>Scan only a channel where an AP operates</vt:lpstr>
      <vt:lpstr>Enablement at 5GHz via 2.4 GHz</vt:lpstr>
      <vt:lpstr>Details on calculation of Expected Mean values</vt:lpstr>
      <vt:lpstr>Parameters</vt:lpstr>
      <vt:lpstr>Passive Scanning</vt:lpstr>
      <vt:lpstr>Active Scanning</vt:lpstr>
      <vt:lpstr>References</vt:lpstr>
    </vt:vector>
  </TitlesOfParts>
  <Manager/>
  <Company/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Achievable gains in AP Discovery</dc:title>
  <dc:subject/>
  <dc:creator>Marc Emmelmann</dc:creator>
  <cp:keywords/>
  <dc:description>Marc Emmelmann, FOKUS</dc:description>
  <cp:lastModifiedBy>Marc Emmelmann</cp:lastModifiedBy>
  <cp:revision>35</cp:revision>
  <cp:lastPrinted>1998-02-10T13:28:06Z</cp:lastPrinted>
  <dcterms:created xsi:type="dcterms:W3CDTF">2010-09-13T19:19:05Z</dcterms:created>
  <dcterms:modified xsi:type="dcterms:W3CDTF">2010-09-13T19:20:39Z</dcterms:modified>
  <cp:category/>
</cp:coreProperties>
</file>