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265" r:id="rId4"/>
    <p:sldId id="274" r:id="rId5"/>
    <p:sldId id="275" r:id="rId6"/>
    <p:sldId id="276" r:id="rId7"/>
    <p:sldId id="277" r:id="rId8"/>
    <p:sldId id="271" r:id="rId9"/>
    <p:sldId id="272" r:id="rId10"/>
    <p:sldId id="278" r:id="rId11"/>
    <p:sldId id="273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68813D4F-EEC6-7847-8DA5-A26BBB5A656D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81E4BB6-1EE8-4B4F-9657-743BA93331DF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2B1720CB-DA85-A348-AF3A-B052AD152AD6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08EE40E-74E7-E64D-9C49-65DEAB63E78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</a:t>
            </a:r>
            <a:r>
              <a:rPr lang="en-US" baseline="0" dirty="0" smtClean="0"/>
              <a:t> the parameters of MLME-</a:t>
            </a:r>
            <a:r>
              <a:rPr lang="en-US" baseline="0" dirty="0" err="1" smtClean="0"/>
              <a:t>JOIN.request</a:t>
            </a:r>
            <a:r>
              <a:rPr lang="en-US" baseline="0" dirty="0" smtClean="0"/>
              <a:t> contain a “probe delay” which applies if “active scanning” is used (</a:t>
            </a:r>
            <a:r>
              <a:rPr lang="en-US" baseline="0" dirty="0" err="1" smtClean="0"/>
              <a:t>Cls</a:t>
            </a:r>
            <a:r>
              <a:rPr lang="en-US" baseline="0" dirty="0" smtClean="0"/>
              <a:t>. </a:t>
            </a:r>
            <a:r>
              <a:rPr lang="de-DE" sz="12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10.3.3.1.2</a:t>
            </a:r>
            <a:r>
              <a:rPr lang="en-US" baseline="0" dirty="0" smtClean="0"/>
              <a:t>). As the call of the primitive is in order to “</a:t>
            </a:r>
            <a:r>
              <a:rPr lang="de-DE" sz="1200" kern="120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This</a:t>
            </a:r>
            <a:r>
              <a:rPr lang="de-DE" sz="1200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primitive </a:t>
            </a:r>
            <a:r>
              <a:rPr lang="de-DE" sz="1200" kern="120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requests</a:t>
            </a:r>
            <a:r>
              <a:rPr lang="de-DE" sz="1200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synchronization</a:t>
            </a:r>
            <a:r>
              <a:rPr lang="de-DE" sz="1200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with</a:t>
            </a:r>
            <a:r>
              <a:rPr lang="de-DE" sz="1200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a BSS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“ (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Cls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. 10.3.3.1.1),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the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only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permissible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approach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is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defined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in 11.1.3.4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reception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of a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beacon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(and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not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a probe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response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).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This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looks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like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is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has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been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an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error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while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amanding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the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baseline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.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Correct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or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request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clarification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.</a:t>
            </a:r>
          </a:p>
          <a:p>
            <a:endParaRPr lang="de-DE" sz="1200" kern="1200" baseline="0" dirty="0" smtClean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  <a:p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Note: Fig. 11-3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is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also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missleading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or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wrong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.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It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shows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that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MaxChannelTime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measurement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starts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after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MinChannelTime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end.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According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to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section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(f)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above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the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figure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,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there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is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only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one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timer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which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is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not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reset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.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Hence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,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the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durations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should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overlap</a:t>
            </a:r>
            <a:r>
              <a:rPr lang="de-DE" sz="1200" kern="1200" baseline="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.</a:t>
            </a:r>
            <a:endParaRPr lang="de-DE" sz="1200" kern="1200" baseline="0" smtClean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81E4BB6-1EE8-4B4F-9657-743BA93331D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695778-A61F-024B-93A0-0C50848DD2CB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800F9B5-12AB-AE4B-814A-CCEC8038820C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C5D0A22-FD6D-0445-A8AB-A3E45CCFB52F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941E47-AD3E-D345-B811-39F6DB243BE0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58967AF-0994-9946-B83B-E21A870DDA91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CC7A17B8-D5D6-764B-A8D5-295FFFDB73DD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D260CBC-B6E2-AE40-96B4-248E4C5E8D99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7126AB7-4D39-8F4B-AAEA-3B995B1E301B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CEC85B9-886B-4942-9540-FBBA7821EB40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737311-BBC7-FA4F-A314-40E6C225724E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750AC29-E2DB-264A-8ED8-57113425DE98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A2CAE46B-6262-E44F-B0C3-F3F9BE843B0D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802.11</a:t>
            </a:r>
            <a:r>
              <a:rPr lang="en-US" sz="1800" b="1" dirty="0" smtClean="0"/>
              <a:t>-10/0922r2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86D2BE3-13A3-164B-BACE-33469EFB1065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Achievable gains in AP Discovery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2010-07-15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08000" y="2468562"/>
          <a:ext cx="8156575" cy="2941638"/>
        </p:xfrm>
        <a:graphic>
          <a:graphicData uri="http://schemas.openxmlformats.org/presentationml/2006/ole">
            <p:oleObj spid="_x0000_s30731" name="Dokument" r:id="rId4" imgW="8255000" imgH="2984500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Scanning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1400" dirty="0" smtClean="0"/>
              <a:t>The time spent in active scanning highly depends on the number of channels where at least one AP operates on.</a:t>
            </a:r>
          </a:p>
          <a:p>
            <a:pPr lvl="1"/>
            <a:r>
              <a:rPr lang="en-US" sz="1200" dirty="0" smtClean="0"/>
              <a:t>Channel idle / no AP operating on that channel </a:t>
            </a:r>
            <a:r>
              <a:rPr lang="en-US" sz="1200" dirty="0" err="1" smtClean="0">
                <a:sym typeface="Wingdings"/>
              </a:rPr>
              <a:t></a:t>
            </a:r>
            <a:r>
              <a:rPr lang="en-US" sz="1200" dirty="0" smtClean="0">
                <a:sym typeface="Wingdings"/>
              </a:rPr>
              <a:t> wait for </a:t>
            </a:r>
            <a:r>
              <a:rPr lang="en-US" sz="1200" dirty="0" err="1" smtClean="0">
                <a:sym typeface="Wingdings"/>
              </a:rPr>
              <a:t>MinChannelTime</a:t>
            </a:r>
            <a:r>
              <a:rPr lang="en-US" sz="1200" dirty="0" smtClean="0">
                <a:sym typeface="Wingdings"/>
              </a:rPr>
              <a:t> and go to next channel</a:t>
            </a:r>
          </a:p>
          <a:p>
            <a:pPr lvl="1"/>
            <a:r>
              <a:rPr lang="en-US" sz="1200" dirty="0" smtClean="0">
                <a:sym typeface="Wingdings"/>
              </a:rPr>
              <a:t>If at least one AP responds within </a:t>
            </a:r>
            <a:r>
              <a:rPr lang="en-US" sz="1200" dirty="0" err="1" smtClean="0">
                <a:sym typeface="Wingdings"/>
              </a:rPr>
              <a:t>MinChannelTime</a:t>
            </a:r>
            <a:r>
              <a:rPr lang="en-US" sz="1200" dirty="0" smtClean="0">
                <a:sym typeface="Wingdings"/>
              </a:rPr>
              <a:t>, wait until </a:t>
            </a:r>
            <a:r>
              <a:rPr lang="en-US" sz="1200" dirty="0" err="1" smtClean="0">
                <a:sym typeface="Wingdings"/>
              </a:rPr>
              <a:t>MaxChannelTime</a:t>
            </a:r>
            <a:r>
              <a:rPr lang="en-US" sz="1200" dirty="0" smtClean="0">
                <a:sym typeface="Wingdings"/>
              </a:rPr>
              <a:t> expires (and catch al responses within that time span) and move on</a:t>
            </a:r>
          </a:p>
          <a:p>
            <a:r>
              <a:rPr lang="en-US" sz="1400" dirty="0" smtClean="0">
                <a:sym typeface="Wingdings"/>
              </a:rPr>
              <a:t>Assumption: One AP</a:t>
            </a:r>
          </a:p>
          <a:p>
            <a:pPr lvl="1"/>
            <a:r>
              <a:rPr lang="en-US" sz="1200" dirty="0" smtClean="0"/>
              <a:t>Scan all channels, find all </a:t>
            </a:r>
            <a:r>
              <a:rPr lang="en-US" sz="1200" dirty="0" err="1" smtClean="0"/>
              <a:t>APs</a:t>
            </a:r>
            <a:r>
              <a:rPr lang="en-US" sz="1200" dirty="0" smtClean="0"/>
              <a:t>:  (n-1) * </a:t>
            </a:r>
            <a:r>
              <a:rPr lang="en-US" sz="1200" dirty="0" err="1" smtClean="0"/>
              <a:t>MinChannelTime</a:t>
            </a:r>
            <a:r>
              <a:rPr lang="en-US" sz="1200" dirty="0" smtClean="0"/>
              <a:t> + </a:t>
            </a:r>
            <a:r>
              <a:rPr lang="en-US" sz="1200" dirty="0" err="1" smtClean="0"/>
              <a:t>MaxChannelTime</a:t>
            </a:r>
            <a:r>
              <a:rPr lang="en-US" sz="1200" dirty="0" smtClean="0"/>
              <a:t> + </a:t>
            </a:r>
            <a:r>
              <a:rPr lang="en-US" sz="1200" dirty="0" err="1" smtClean="0"/>
              <a:t>n</a:t>
            </a:r>
            <a:r>
              <a:rPr lang="en-US" sz="1200" dirty="0" smtClean="0"/>
              <a:t>*</a:t>
            </a:r>
            <a:r>
              <a:rPr lang="en-US" sz="1200" dirty="0" err="1" smtClean="0"/>
              <a:t>ProbeDelay</a:t>
            </a:r>
            <a:r>
              <a:rPr lang="en-US" sz="1200" dirty="0" smtClean="0"/>
              <a:t> + </a:t>
            </a:r>
            <a:r>
              <a:rPr lang="en-US" sz="1200" dirty="0" err="1" smtClean="0"/>
              <a:t>n</a:t>
            </a:r>
            <a:r>
              <a:rPr lang="en-US" sz="1200" dirty="0" smtClean="0"/>
              <a:t> * time for </a:t>
            </a:r>
            <a:r>
              <a:rPr lang="en-US" sz="1200" dirty="0" err="1" smtClean="0"/>
              <a:t>ProbeReq</a:t>
            </a:r>
            <a:r>
              <a:rPr lang="en-US" sz="1200" dirty="0" smtClean="0"/>
              <a:t>. Frame transmission</a:t>
            </a:r>
          </a:p>
          <a:p>
            <a:pPr lvl="1"/>
            <a:r>
              <a:rPr lang="en-US" sz="1200" dirty="0" smtClean="0"/>
              <a:t>Scan all channels, stop after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AP found: (n-1)/2 * </a:t>
            </a:r>
            <a:r>
              <a:rPr lang="en-US" sz="1200" dirty="0" err="1" smtClean="0"/>
              <a:t>MinChannelTime</a:t>
            </a:r>
            <a:r>
              <a:rPr lang="en-US" sz="1200" dirty="0" smtClean="0"/>
              <a:t> + </a:t>
            </a:r>
            <a:r>
              <a:rPr lang="en-US" sz="1200" dirty="0" err="1" smtClean="0"/>
              <a:t>MaxChannelTime</a:t>
            </a:r>
            <a:r>
              <a:rPr lang="en-US" sz="1200" dirty="0" smtClean="0"/>
              <a:t> + n/2 * </a:t>
            </a:r>
            <a:r>
              <a:rPr lang="en-US" sz="1200" dirty="0" err="1" smtClean="0"/>
              <a:t>ProbeDelay</a:t>
            </a:r>
            <a:r>
              <a:rPr lang="en-US" sz="1200" dirty="0" smtClean="0"/>
              <a:t> + n/2 * time for </a:t>
            </a:r>
            <a:r>
              <a:rPr lang="en-US" sz="1200" dirty="0" err="1" smtClean="0"/>
              <a:t>ProbeReq</a:t>
            </a:r>
            <a:r>
              <a:rPr lang="en-US" sz="1200" dirty="0" smtClean="0"/>
              <a:t> Frame transmission</a:t>
            </a:r>
          </a:p>
          <a:p>
            <a:r>
              <a:rPr lang="en-US" sz="1400" dirty="0" smtClean="0"/>
              <a:t>Assumption: at least one AP on every channel</a:t>
            </a:r>
          </a:p>
          <a:p>
            <a:pPr lvl="1"/>
            <a:r>
              <a:rPr lang="en-US" sz="1200" dirty="0" smtClean="0"/>
              <a:t>Scan all channels, find all </a:t>
            </a:r>
            <a:r>
              <a:rPr lang="en-US" sz="1200" dirty="0" err="1" smtClean="0"/>
              <a:t>APs</a:t>
            </a:r>
            <a:r>
              <a:rPr lang="en-US" sz="1200" dirty="0" smtClean="0"/>
              <a:t>:  </a:t>
            </a:r>
            <a:r>
              <a:rPr lang="en-US" sz="1200" dirty="0" err="1" smtClean="0"/>
              <a:t>n</a:t>
            </a:r>
            <a:r>
              <a:rPr lang="en-US" sz="1200" dirty="0" smtClean="0"/>
              <a:t>* </a:t>
            </a:r>
            <a:r>
              <a:rPr lang="en-US" sz="1200" dirty="0" err="1" smtClean="0"/>
              <a:t>MaxChannelTime</a:t>
            </a:r>
            <a:r>
              <a:rPr lang="en-US" sz="1200" dirty="0" smtClean="0"/>
              <a:t> + </a:t>
            </a:r>
            <a:r>
              <a:rPr lang="en-US" sz="1200" dirty="0" err="1" smtClean="0"/>
              <a:t>n</a:t>
            </a:r>
            <a:r>
              <a:rPr lang="en-US" sz="1200" dirty="0" smtClean="0"/>
              <a:t>*</a:t>
            </a:r>
            <a:r>
              <a:rPr lang="en-US" sz="1200" dirty="0" err="1" smtClean="0"/>
              <a:t>ProbeDelay</a:t>
            </a:r>
            <a:r>
              <a:rPr lang="en-US" sz="1200" dirty="0" smtClean="0"/>
              <a:t> + </a:t>
            </a:r>
            <a:r>
              <a:rPr lang="en-US" sz="1200" dirty="0" err="1" smtClean="0"/>
              <a:t>n</a:t>
            </a:r>
            <a:r>
              <a:rPr lang="en-US" sz="1200" dirty="0" smtClean="0"/>
              <a:t> * time for </a:t>
            </a:r>
            <a:r>
              <a:rPr lang="en-US" sz="1200" dirty="0" err="1" smtClean="0"/>
              <a:t>ProbeReq</a:t>
            </a:r>
            <a:r>
              <a:rPr lang="en-US" sz="1200" dirty="0" smtClean="0"/>
              <a:t>. Frame transmission</a:t>
            </a:r>
          </a:p>
          <a:p>
            <a:pPr lvl="1"/>
            <a:r>
              <a:rPr lang="en-US" sz="1200" dirty="0" smtClean="0"/>
              <a:t>Scan all channels, stop after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AP found: </a:t>
            </a:r>
            <a:r>
              <a:rPr lang="en-US" sz="1200" dirty="0" err="1" smtClean="0"/>
              <a:t>MaxChannelTime</a:t>
            </a:r>
            <a:r>
              <a:rPr lang="en-US" sz="1200" dirty="0" smtClean="0"/>
              <a:t> + </a:t>
            </a:r>
            <a:r>
              <a:rPr lang="en-US" sz="1200" dirty="0" err="1" smtClean="0"/>
              <a:t>ProbeDelay</a:t>
            </a:r>
            <a:r>
              <a:rPr lang="en-US" sz="1200" dirty="0" smtClean="0"/>
              <a:t> + time for </a:t>
            </a:r>
            <a:r>
              <a:rPr lang="en-US" sz="1200" dirty="0" err="1" smtClean="0"/>
              <a:t>ProbeReqFrame</a:t>
            </a:r>
            <a:r>
              <a:rPr lang="en-US" sz="1200" dirty="0" smtClean="0"/>
              <a:t> </a:t>
            </a:r>
          </a:p>
          <a:p>
            <a:r>
              <a:rPr lang="en-US" sz="1400" dirty="0" smtClean="0"/>
              <a:t>Assumption: at least one AP on channel 1, 6, 11; no AP on others</a:t>
            </a:r>
          </a:p>
          <a:p>
            <a:pPr lvl="1"/>
            <a:r>
              <a:rPr lang="en-US" sz="1200" dirty="0" smtClean="0"/>
              <a:t>Scan all channels, find all </a:t>
            </a:r>
            <a:r>
              <a:rPr lang="en-US" sz="1200" dirty="0" err="1" smtClean="0"/>
              <a:t>APs</a:t>
            </a:r>
            <a:r>
              <a:rPr lang="en-US" sz="1200" dirty="0" smtClean="0"/>
              <a:t>:  (n-3) * </a:t>
            </a:r>
            <a:r>
              <a:rPr lang="en-US" sz="1200" dirty="0" err="1" smtClean="0"/>
              <a:t>MinChannelTime</a:t>
            </a:r>
            <a:r>
              <a:rPr lang="en-US" sz="1200" dirty="0" smtClean="0"/>
              <a:t> +3 * </a:t>
            </a:r>
            <a:r>
              <a:rPr lang="en-US" sz="1200" dirty="0" err="1" smtClean="0"/>
              <a:t>MaxChannelTime</a:t>
            </a:r>
            <a:r>
              <a:rPr lang="en-US" sz="1200" dirty="0" smtClean="0"/>
              <a:t> + </a:t>
            </a:r>
            <a:r>
              <a:rPr lang="en-US" sz="1200" dirty="0" err="1" smtClean="0"/>
              <a:t>n</a:t>
            </a:r>
            <a:r>
              <a:rPr lang="en-US" sz="1200" dirty="0" smtClean="0"/>
              <a:t>*</a:t>
            </a:r>
            <a:r>
              <a:rPr lang="en-US" sz="1200" dirty="0" err="1" smtClean="0"/>
              <a:t>ProbeDelay</a:t>
            </a:r>
            <a:r>
              <a:rPr lang="en-US" sz="1200" dirty="0" smtClean="0"/>
              <a:t> + </a:t>
            </a:r>
            <a:r>
              <a:rPr lang="en-US" sz="1200" dirty="0" err="1" smtClean="0"/>
              <a:t>n</a:t>
            </a:r>
            <a:r>
              <a:rPr lang="en-US" sz="1200" dirty="0" smtClean="0"/>
              <a:t> * time for </a:t>
            </a:r>
            <a:r>
              <a:rPr lang="en-US" sz="1200" dirty="0" err="1" smtClean="0"/>
              <a:t>ProbeReq</a:t>
            </a:r>
            <a:r>
              <a:rPr lang="en-US" sz="1200" dirty="0" smtClean="0"/>
              <a:t>. Frame transmission</a:t>
            </a:r>
          </a:p>
          <a:p>
            <a:pPr lvl="1"/>
            <a:r>
              <a:rPr lang="en-US" sz="1200" dirty="0" smtClean="0"/>
              <a:t>Scan all channels, stop after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AP found: (3-1)/2 * </a:t>
            </a:r>
            <a:r>
              <a:rPr lang="en-US" sz="1200" dirty="0" err="1" smtClean="0"/>
              <a:t>MinChannelTime</a:t>
            </a:r>
            <a:r>
              <a:rPr lang="en-US" sz="1200" dirty="0" smtClean="0"/>
              <a:t> + </a:t>
            </a:r>
            <a:r>
              <a:rPr lang="en-US" sz="1200" dirty="0" err="1" smtClean="0"/>
              <a:t>MaxChannelTime</a:t>
            </a:r>
            <a:r>
              <a:rPr lang="en-US" sz="1200" dirty="0" smtClean="0"/>
              <a:t> + 3/2 </a:t>
            </a:r>
            <a:r>
              <a:rPr lang="en-US" sz="1200" dirty="0" err="1" smtClean="0"/>
              <a:t>ProbeDelay</a:t>
            </a:r>
            <a:r>
              <a:rPr lang="en-US" sz="1200" dirty="0" smtClean="0"/>
              <a:t> + 3/2 * time for </a:t>
            </a:r>
            <a:r>
              <a:rPr lang="en-US" sz="1200" dirty="0" err="1" smtClean="0"/>
              <a:t>ProbeReq</a:t>
            </a:r>
            <a:endParaRPr lang="en-US" sz="1200" dirty="0" smtClean="0"/>
          </a:p>
          <a:p>
            <a:r>
              <a:rPr lang="en-US" sz="1600" dirty="0" smtClean="0"/>
              <a:t>Use average of the resulting duration coming from the three assumptions per scenario</a:t>
            </a:r>
          </a:p>
          <a:p>
            <a:endParaRPr lang="en-US" sz="1400" dirty="0" smtClean="0"/>
          </a:p>
          <a:p>
            <a:endParaRPr lang="en-US" sz="14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0941E47-AD3E-D345-B811-39F6DB243BE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	</a:t>
            </a:r>
            <a:r>
              <a:rPr lang="de-DE" dirty="0"/>
              <a:t>M. </a:t>
            </a:r>
            <a:r>
              <a:rPr lang="de-DE" dirty="0" err="1"/>
              <a:t>Ryong</a:t>
            </a:r>
            <a:r>
              <a:rPr lang="de-DE" dirty="0"/>
              <a:t> </a:t>
            </a:r>
            <a:r>
              <a:rPr lang="de-DE" dirty="0" err="1"/>
              <a:t>Jeong</a:t>
            </a:r>
            <a:r>
              <a:rPr lang="de-DE" dirty="0"/>
              <a:t>, F. Watanabe and T. </a:t>
            </a:r>
            <a:r>
              <a:rPr lang="de-DE" dirty="0" err="1"/>
              <a:t>Kawahara</a:t>
            </a:r>
            <a:r>
              <a:rPr lang="de-DE" dirty="0"/>
              <a:t>, ”Fast </a:t>
            </a:r>
            <a:r>
              <a:rPr lang="de-DE" dirty="0" err="1"/>
              <a:t>Active</a:t>
            </a:r>
            <a:r>
              <a:rPr lang="de-DE" dirty="0"/>
              <a:t> </a:t>
            </a:r>
            <a:r>
              <a:rPr lang="de-DE" dirty="0" err="1"/>
              <a:t>Scan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Measurement</a:t>
            </a:r>
            <a:r>
              <a:rPr lang="de-DE" dirty="0"/>
              <a:t> and </a:t>
            </a:r>
            <a:r>
              <a:rPr lang="de-DE" dirty="0" err="1"/>
              <a:t>Handoff</a:t>
            </a:r>
            <a:r>
              <a:rPr lang="de-DE" dirty="0"/>
              <a:t>,” </a:t>
            </a:r>
            <a:r>
              <a:rPr lang="de-DE" i="1" dirty="0" err="1"/>
              <a:t>DoCoMo</a:t>
            </a:r>
            <a:r>
              <a:rPr lang="de-DE" i="1" dirty="0"/>
              <a:t> USA Labs, </a:t>
            </a:r>
            <a:r>
              <a:rPr lang="de-DE" i="1" dirty="0" err="1"/>
              <a:t>Contribution</a:t>
            </a:r>
            <a:r>
              <a:rPr lang="de-DE" i="1" dirty="0"/>
              <a:t> to IEEE802, May 2003.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0941E47-AD3E-D345-B811-39F6DB243B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1F3CBF8-5A88-EB4D-A580-77114FCE501E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Based on the ongoing discussion in FIA SG, there requests were risen to elaborate how all phases being part of an initial link set-up could be shortened.</a:t>
            </a:r>
          </a:p>
          <a:p>
            <a:pPr>
              <a:buFontTx/>
              <a:buNone/>
            </a:pPr>
            <a:r>
              <a:rPr lang="en-US" dirty="0" smtClean="0"/>
              <a:t>This document presents some initial toughs on improving AP discovery. Assumptions for the calculation of the duration of AP discovery are added and resulting numbers revised.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Attention: References to IEEE 802.11 refer to </a:t>
            </a:r>
            <a:r>
              <a:rPr lang="en-US" dirty="0" err="1" smtClean="0"/>
              <a:t>REVmb</a:t>
            </a:r>
            <a:r>
              <a:rPr lang="en-US" smtClean="0"/>
              <a:t> D4.0 </a:t>
            </a:r>
            <a:r>
              <a:rPr lang="en-US" dirty="0" smtClean="0"/>
              <a:t>(before the renumbering of clauses as part of the revision process)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B2D8FE4-94F7-BC46-933C-38E099B4A0F1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Discovery</a:t>
            </a:r>
            <a:endParaRPr 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5915" y="3073009"/>
            <a:ext cx="824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Passive</a:t>
            </a:r>
            <a:br>
              <a:rPr lang="en-US" sz="1400" dirty="0" smtClean="0"/>
            </a:br>
            <a:r>
              <a:rPr lang="en-US" sz="1400" dirty="0" smtClean="0"/>
              <a:t>scanning</a:t>
            </a:r>
            <a:endParaRPr lang="en-US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468055" y="3632406"/>
            <a:ext cx="824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Active</a:t>
            </a:r>
            <a:br>
              <a:rPr lang="en-US" sz="1400" dirty="0" smtClean="0"/>
            </a:br>
            <a:r>
              <a:rPr lang="en-US" sz="1400" dirty="0" smtClean="0"/>
              <a:t>scanning</a:t>
            </a:r>
            <a:endParaRPr lang="en-US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1244302" y="1857743"/>
            <a:ext cx="1558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find all </a:t>
            </a:r>
            <a:r>
              <a:rPr lang="en-US" sz="1400" dirty="0" err="1" smtClean="0"/>
              <a:t>APs</a:t>
            </a:r>
            <a:endParaRPr lang="en-US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1326035" y="2634571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2007817" y="2634571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4276864" y="1603023"/>
            <a:ext cx="14806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Reduce number</a:t>
            </a:r>
            <a:br>
              <a:rPr lang="en-US" sz="1400" dirty="0" smtClean="0"/>
            </a:br>
            <a:r>
              <a:rPr lang="en-US" sz="1400" dirty="0" smtClean="0"/>
              <a:t>of channels (to 1)</a:t>
            </a:r>
            <a:br>
              <a:rPr lang="en-US" sz="1400" dirty="0" smtClean="0"/>
            </a:br>
            <a:r>
              <a:rPr lang="en-US" sz="1400" dirty="0" smtClean="0"/>
              <a:t>where </a:t>
            </a:r>
            <a:r>
              <a:rPr lang="en-US" sz="1400" dirty="0" err="1" smtClean="0"/>
              <a:t>APs</a:t>
            </a:r>
            <a:r>
              <a:rPr lang="en-US" sz="1400" dirty="0" smtClean="0"/>
              <a:t> are</a:t>
            </a:r>
            <a:br>
              <a:rPr lang="en-US" sz="1400" dirty="0" smtClean="0"/>
            </a:br>
            <a:r>
              <a:rPr lang="en-US" sz="1400" dirty="0" smtClean="0"/>
              <a:t>known to operate</a:t>
            </a:r>
            <a:endParaRPr lang="en-US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7212970" y="1944592"/>
            <a:ext cx="1778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Enablement at 5GHz via 2.4 GHz</a:t>
            </a:r>
            <a:endParaRPr lang="en-US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4229168" y="2634571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5052065" y="2634571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17" name="Textfeld 16"/>
          <p:cNvSpPr txBox="1"/>
          <p:nvPr/>
        </p:nvSpPr>
        <p:spPr>
          <a:xfrm>
            <a:off x="5820443" y="2634571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8" name="Textfeld 17"/>
          <p:cNvSpPr txBox="1"/>
          <p:nvPr/>
        </p:nvSpPr>
        <p:spPr>
          <a:xfrm>
            <a:off x="6534790" y="2634571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cxnSp>
        <p:nvCxnSpPr>
          <p:cNvPr id="19" name="Gerade Verbindung 18"/>
          <p:cNvCxnSpPr/>
          <p:nvPr/>
        </p:nvCxnSpPr>
        <p:spPr>
          <a:xfrm>
            <a:off x="120695" y="3059543"/>
            <a:ext cx="879702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16200000" flipH="1">
            <a:off x="21946" y="3026528"/>
            <a:ext cx="2620964" cy="127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rot="5400000">
            <a:off x="1413588" y="3019274"/>
            <a:ext cx="2620958" cy="272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rot="16200000" flipH="1">
            <a:off x="4642437" y="3151217"/>
            <a:ext cx="2370190" cy="141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rot="5400000" flipH="1" flipV="1">
            <a:off x="4119147" y="3453103"/>
            <a:ext cx="1767570" cy="130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16200000" flipV="1">
            <a:off x="5684587" y="3431367"/>
            <a:ext cx="1774186" cy="49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rot="5400000" flipH="1" flipV="1">
            <a:off x="1145412" y="3448424"/>
            <a:ext cx="1774184" cy="157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1261335" y="3134363"/>
            <a:ext cx="802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1100 ms</a:t>
            </a:r>
            <a:endParaRPr lang="en-US" sz="1400" dirty="0"/>
          </a:p>
        </p:txBody>
      </p:sp>
      <p:sp>
        <p:nvSpPr>
          <p:cNvPr id="27" name="Textfeld 26"/>
          <p:cNvSpPr txBox="1"/>
          <p:nvPr/>
        </p:nvSpPr>
        <p:spPr>
          <a:xfrm>
            <a:off x="17084" y="2125192"/>
            <a:ext cx="13570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Expected Mean</a:t>
            </a:r>
            <a:br>
              <a:rPr lang="en-US" sz="1400" b="1" dirty="0" smtClean="0"/>
            </a:br>
            <a:r>
              <a:rPr lang="en-US" sz="1400" b="1" dirty="0" smtClean="0"/>
              <a:t>of time spent in</a:t>
            </a:r>
            <a:br>
              <a:rPr lang="en-US" sz="1400" b="1" dirty="0" smtClean="0"/>
            </a:br>
            <a:r>
              <a:rPr lang="en-US" sz="1400" b="1" dirty="0" smtClean="0"/>
              <a:t>scanning for</a:t>
            </a:r>
            <a:endParaRPr lang="en-US" sz="1400" b="1" dirty="0"/>
          </a:p>
        </p:txBody>
      </p:sp>
      <p:sp>
        <p:nvSpPr>
          <p:cNvPr id="28" name="Textfeld 27"/>
          <p:cNvSpPr txBox="1"/>
          <p:nvPr/>
        </p:nvSpPr>
        <p:spPr>
          <a:xfrm>
            <a:off x="1986107" y="3134363"/>
            <a:ext cx="802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2300 ms</a:t>
            </a:r>
            <a:endParaRPr lang="en-US" sz="1400" dirty="0"/>
          </a:p>
        </p:txBody>
      </p:sp>
      <p:sp>
        <p:nvSpPr>
          <p:cNvPr id="29" name="Textfeld 28"/>
          <p:cNvSpPr txBox="1"/>
          <p:nvPr/>
        </p:nvSpPr>
        <p:spPr>
          <a:xfrm>
            <a:off x="1349028" y="3733800"/>
            <a:ext cx="708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102 ms</a:t>
            </a:r>
            <a:endParaRPr lang="en-US" sz="1400" dirty="0"/>
          </a:p>
        </p:txBody>
      </p:sp>
      <p:sp>
        <p:nvSpPr>
          <p:cNvPr id="30" name="Textfeld 29"/>
          <p:cNvSpPr txBox="1"/>
          <p:nvPr/>
        </p:nvSpPr>
        <p:spPr>
          <a:xfrm>
            <a:off x="2098856" y="3733800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31" name="Textfeld 30"/>
          <p:cNvSpPr txBox="1"/>
          <p:nvPr/>
        </p:nvSpPr>
        <p:spPr>
          <a:xfrm>
            <a:off x="4201126" y="3699446"/>
            <a:ext cx="618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17 ms</a:t>
            </a:r>
            <a:endParaRPr lang="en-US" sz="1400" dirty="0"/>
          </a:p>
        </p:txBody>
      </p:sp>
      <p:sp>
        <p:nvSpPr>
          <p:cNvPr id="32" name="Textfeld 31"/>
          <p:cNvSpPr txBox="1"/>
          <p:nvPr/>
        </p:nvSpPr>
        <p:spPr>
          <a:xfrm>
            <a:off x="5065150" y="3699446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33" name="Textfeld 32"/>
          <p:cNvSpPr txBox="1"/>
          <p:nvPr/>
        </p:nvSpPr>
        <p:spPr>
          <a:xfrm>
            <a:off x="4215658" y="3127289"/>
            <a:ext cx="7118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100 ms</a:t>
            </a:r>
            <a:endParaRPr lang="en-US" sz="1400" dirty="0"/>
          </a:p>
        </p:txBody>
      </p:sp>
      <p:sp>
        <p:nvSpPr>
          <p:cNvPr id="34" name="Textfeld 33"/>
          <p:cNvSpPr txBox="1"/>
          <p:nvPr/>
        </p:nvSpPr>
        <p:spPr>
          <a:xfrm>
            <a:off x="5025407" y="3134363"/>
            <a:ext cx="7118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100 ms</a:t>
            </a:r>
            <a:endParaRPr lang="en-US" sz="1400" dirty="0"/>
          </a:p>
        </p:txBody>
      </p:sp>
      <p:sp>
        <p:nvSpPr>
          <p:cNvPr id="35" name="Textfeld 34"/>
          <p:cNvSpPr txBox="1"/>
          <p:nvPr/>
        </p:nvSpPr>
        <p:spPr>
          <a:xfrm>
            <a:off x="5788165" y="1716616"/>
            <a:ext cx="14447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Return after</a:t>
            </a:r>
            <a:br>
              <a:rPr lang="en-US" sz="1400" dirty="0" smtClean="0"/>
            </a:br>
            <a:r>
              <a:rPr lang="en-US" sz="1400" dirty="0" smtClean="0"/>
              <a:t>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AP Responses</a:t>
            </a:r>
            <a:br>
              <a:rPr lang="en-US" sz="1400" dirty="0" smtClean="0"/>
            </a:br>
            <a:r>
              <a:rPr lang="en-US" sz="1400" dirty="0" smtClean="0"/>
              <a:t>(scan 1 channel)</a:t>
            </a:r>
            <a:endParaRPr lang="en-US" sz="1400" dirty="0"/>
          </a:p>
        </p:txBody>
      </p:sp>
      <p:cxnSp>
        <p:nvCxnSpPr>
          <p:cNvPr id="36" name="Gerade Verbindung 35"/>
          <p:cNvCxnSpPr/>
          <p:nvPr/>
        </p:nvCxnSpPr>
        <p:spPr>
          <a:xfrm rot="16200000" flipH="1">
            <a:off x="5996820" y="3133999"/>
            <a:ext cx="2392985" cy="258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5820729" y="3134363"/>
            <a:ext cx="580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38" name="Textfeld 37"/>
          <p:cNvSpPr txBox="1"/>
          <p:nvPr/>
        </p:nvSpPr>
        <p:spPr>
          <a:xfrm>
            <a:off x="6573262" y="3134363"/>
            <a:ext cx="580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39" name="Textfeld 38"/>
          <p:cNvSpPr txBox="1"/>
          <p:nvPr/>
        </p:nvSpPr>
        <p:spPr>
          <a:xfrm>
            <a:off x="5823650" y="3699446"/>
            <a:ext cx="529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ms</a:t>
            </a:r>
            <a:endParaRPr lang="en-US" sz="1400" dirty="0"/>
          </a:p>
        </p:txBody>
      </p:sp>
      <p:sp>
        <p:nvSpPr>
          <p:cNvPr id="40" name="Textfeld 39"/>
          <p:cNvSpPr txBox="1"/>
          <p:nvPr/>
        </p:nvSpPr>
        <p:spPr>
          <a:xfrm>
            <a:off x="6610026" y="3699446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41" name="Textfeld 40"/>
          <p:cNvSpPr txBox="1"/>
          <p:nvPr/>
        </p:nvSpPr>
        <p:spPr>
          <a:xfrm>
            <a:off x="7232633" y="2645427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42" name="Textfeld 41"/>
          <p:cNvSpPr txBox="1"/>
          <p:nvPr/>
        </p:nvSpPr>
        <p:spPr>
          <a:xfrm>
            <a:off x="8077240" y="2645427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43" name="Textfeld 42"/>
          <p:cNvSpPr txBox="1"/>
          <p:nvPr/>
        </p:nvSpPr>
        <p:spPr>
          <a:xfrm>
            <a:off x="7232919" y="3145219"/>
            <a:ext cx="580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44" name="Textfeld 43"/>
          <p:cNvSpPr txBox="1"/>
          <p:nvPr/>
        </p:nvSpPr>
        <p:spPr>
          <a:xfrm>
            <a:off x="8137422" y="3145219"/>
            <a:ext cx="580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45" name="Textfeld 44"/>
          <p:cNvSpPr txBox="1"/>
          <p:nvPr/>
        </p:nvSpPr>
        <p:spPr>
          <a:xfrm>
            <a:off x="7192420" y="3710302"/>
            <a:ext cx="529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ms</a:t>
            </a:r>
            <a:endParaRPr lang="en-US" sz="1400" dirty="0"/>
          </a:p>
        </p:txBody>
      </p:sp>
      <p:cxnSp>
        <p:nvCxnSpPr>
          <p:cNvPr id="46" name="Gerade Verbindung 45"/>
          <p:cNvCxnSpPr/>
          <p:nvPr/>
        </p:nvCxnSpPr>
        <p:spPr>
          <a:xfrm rot="5400000" flipH="1" flipV="1">
            <a:off x="7146830" y="3472591"/>
            <a:ext cx="1817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feld 46"/>
          <p:cNvSpPr txBox="1"/>
          <p:nvPr/>
        </p:nvSpPr>
        <p:spPr>
          <a:xfrm>
            <a:off x="8098201" y="3645166"/>
            <a:ext cx="822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+ </a:t>
            </a:r>
            <a:r>
              <a:rPr lang="en-US" sz="1400" dirty="0" err="1" smtClean="0"/>
              <a:t>ε</a:t>
            </a:r>
            <a:r>
              <a:rPr lang="en-US" sz="1400" dirty="0" smtClean="0"/>
              <a:t>  ms</a:t>
            </a:r>
            <a:endParaRPr lang="en-US" sz="1400" dirty="0"/>
          </a:p>
        </p:txBody>
      </p:sp>
      <p:sp>
        <p:nvSpPr>
          <p:cNvPr id="48" name="Textfeld 47"/>
          <p:cNvSpPr txBox="1"/>
          <p:nvPr/>
        </p:nvSpPr>
        <p:spPr>
          <a:xfrm>
            <a:off x="2737712" y="1635363"/>
            <a:ext cx="15585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stop after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</a:t>
            </a:r>
            <a:r>
              <a:rPr lang="en-US" sz="1400" dirty="0" err="1" smtClean="0"/>
              <a:t>APs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is found</a:t>
            </a:r>
            <a:endParaRPr lang="en-US" sz="1400" dirty="0"/>
          </a:p>
        </p:txBody>
      </p:sp>
      <p:cxnSp>
        <p:nvCxnSpPr>
          <p:cNvPr id="49" name="Gerade Verbindung 48"/>
          <p:cNvCxnSpPr/>
          <p:nvPr/>
        </p:nvCxnSpPr>
        <p:spPr>
          <a:xfrm rot="16200000" flipH="1">
            <a:off x="2919987" y="3028969"/>
            <a:ext cx="2610102" cy="187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feld 49"/>
          <p:cNvSpPr txBox="1"/>
          <p:nvPr/>
        </p:nvSpPr>
        <p:spPr>
          <a:xfrm>
            <a:off x="2799406" y="2634571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3481188" y="2634571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52" name="Textfeld 51"/>
          <p:cNvSpPr txBox="1"/>
          <p:nvPr/>
        </p:nvSpPr>
        <p:spPr>
          <a:xfrm>
            <a:off x="2788981" y="3134363"/>
            <a:ext cx="7118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550 ms</a:t>
            </a:r>
            <a:endParaRPr lang="en-US" sz="1400" dirty="0"/>
          </a:p>
        </p:txBody>
      </p:sp>
      <p:sp>
        <p:nvSpPr>
          <p:cNvPr id="53" name="Textfeld 52"/>
          <p:cNvSpPr txBox="1"/>
          <p:nvPr/>
        </p:nvSpPr>
        <p:spPr>
          <a:xfrm>
            <a:off x="3459478" y="3134363"/>
            <a:ext cx="802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1150 ms</a:t>
            </a:r>
            <a:endParaRPr lang="en-US" sz="1400" dirty="0"/>
          </a:p>
        </p:txBody>
      </p:sp>
      <p:sp>
        <p:nvSpPr>
          <p:cNvPr id="54" name="Textfeld 53"/>
          <p:cNvSpPr txBox="1"/>
          <p:nvPr/>
        </p:nvSpPr>
        <p:spPr>
          <a:xfrm>
            <a:off x="2819400" y="3730823"/>
            <a:ext cx="618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22 ms</a:t>
            </a:r>
            <a:endParaRPr lang="en-US" sz="1400" dirty="0"/>
          </a:p>
        </p:txBody>
      </p:sp>
      <p:sp>
        <p:nvSpPr>
          <p:cNvPr id="55" name="Textfeld 54"/>
          <p:cNvSpPr txBox="1"/>
          <p:nvPr/>
        </p:nvSpPr>
        <p:spPr>
          <a:xfrm>
            <a:off x="3607510" y="3733800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cxnSp>
        <p:nvCxnSpPr>
          <p:cNvPr id="56" name="Gerade Verbindung 55"/>
          <p:cNvCxnSpPr/>
          <p:nvPr/>
        </p:nvCxnSpPr>
        <p:spPr>
          <a:xfrm rot="5400000" flipH="1" flipV="1">
            <a:off x="2673511" y="3466703"/>
            <a:ext cx="17518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Nach oben gekrümmter Pfeil 56"/>
          <p:cNvSpPr/>
          <p:nvPr/>
        </p:nvSpPr>
        <p:spPr>
          <a:xfrm>
            <a:off x="2139450" y="4428589"/>
            <a:ext cx="1429009" cy="400624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8" name="Textfeld 57"/>
          <p:cNvSpPr txBox="1"/>
          <p:nvPr/>
        </p:nvSpPr>
        <p:spPr>
          <a:xfrm>
            <a:off x="2173881" y="4916061"/>
            <a:ext cx="128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59" name="Nach oben gekrümmter Pfeil 58"/>
          <p:cNvSpPr/>
          <p:nvPr/>
        </p:nvSpPr>
        <p:spPr>
          <a:xfrm>
            <a:off x="3700266" y="4428589"/>
            <a:ext cx="1429009" cy="400624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0" name="Textfeld 59"/>
          <p:cNvSpPr txBox="1"/>
          <p:nvPr/>
        </p:nvSpPr>
        <p:spPr>
          <a:xfrm>
            <a:off x="3474176" y="4840069"/>
            <a:ext cx="1979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11k may work,</a:t>
            </a:r>
          </a:p>
          <a:p>
            <a:pPr algn="ctr"/>
            <a:r>
              <a:rPr lang="en-US" sz="1200" dirty="0" smtClean="0"/>
              <a:t>But </a:t>
            </a:r>
            <a:r>
              <a:rPr lang="en-US" sz="1200" b="1" dirty="0" smtClean="0"/>
              <a:t>not </a:t>
            </a:r>
            <a:r>
              <a:rPr lang="en-US" sz="1200" dirty="0" smtClean="0"/>
              <a:t>for initial link set-up</a:t>
            </a:r>
          </a:p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1" name="Nach oben gekrümmter Pfeil 60"/>
          <p:cNvSpPr/>
          <p:nvPr/>
        </p:nvSpPr>
        <p:spPr>
          <a:xfrm>
            <a:off x="5289997" y="4439445"/>
            <a:ext cx="1429009" cy="400624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2" name="Textfeld 61"/>
          <p:cNvSpPr txBox="1"/>
          <p:nvPr/>
        </p:nvSpPr>
        <p:spPr>
          <a:xfrm>
            <a:off x="5324428" y="4926917"/>
            <a:ext cx="128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3" name="Nach oben gekrümmter Pfeil 62"/>
          <p:cNvSpPr/>
          <p:nvPr/>
        </p:nvSpPr>
        <p:spPr>
          <a:xfrm>
            <a:off x="6817393" y="4439445"/>
            <a:ext cx="1429009" cy="400624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4" name="Textfeld 63"/>
          <p:cNvSpPr txBox="1"/>
          <p:nvPr/>
        </p:nvSpPr>
        <p:spPr>
          <a:xfrm>
            <a:off x="6851824" y="4926917"/>
            <a:ext cx="128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73" name="Pfeil nach oben 72"/>
          <p:cNvSpPr/>
          <p:nvPr/>
        </p:nvSpPr>
        <p:spPr bwMode="auto">
          <a:xfrm rot="1714824">
            <a:off x="8571623" y="4336691"/>
            <a:ext cx="272717" cy="1180782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sp>
      <p:sp>
        <p:nvSpPr>
          <p:cNvPr id="75" name="Rechteck 74"/>
          <p:cNvSpPr/>
          <p:nvPr/>
        </p:nvSpPr>
        <p:spPr bwMode="auto">
          <a:xfrm>
            <a:off x="5105400" y="5715000"/>
            <a:ext cx="3962400" cy="685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Attn.: 1 additional scan (active or passive) afterwards for joining the BSS.</a:t>
            </a:r>
          </a:p>
          <a:p>
            <a:r>
              <a:rPr lang="en-US" dirty="0" smtClean="0"/>
              <a:t>Assume active scanning: today: 17ms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tomorrow 2ms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 Scanning after 1</a:t>
            </a:r>
            <a:r>
              <a:rPr lang="en-US" baseline="30000" dirty="0" smtClean="0"/>
              <a:t>st</a:t>
            </a:r>
            <a:r>
              <a:rPr lang="en-US" dirty="0" smtClean="0"/>
              <a:t> AP is found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Passive scanning</a:t>
            </a:r>
          </a:p>
          <a:p>
            <a:pPr lvl="1"/>
            <a:r>
              <a:rPr lang="en-US" sz="1600" dirty="0" smtClean="0"/>
              <a:t>Allows such behavior: “shall listen to each channel scanned for no longer than a maximum duration defined by the </a:t>
            </a:r>
            <a:r>
              <a:rPr lang="en-US" sz="1600" dirty="0" err="1" smtClean="0"/>
              <a:t>MaxChannelTime</a:t>
            </a:r>
            <a:r>
              <a:rPr lang="en-US" sz="1600" dirty="0" smtClean="0"/>
              <a:t>“ [11REVmb-D4, </a:t>
            </a:r>
            <a:r>
              <a:rPr lang="en-US" sz="1600" dirty="0" err="1" smtClean="0"/>
              <a:t>Cls</a:t>
            </a:r>
            <a:r>
              <a:rPr lang="en-US" sz="1600" dirty="0" smtClean="0"/>
              <a:t> 11.1.3.1]</a:t>
            </a:r>
          </a:p>
          <a:p>
            <a:pPr lvl="1"/>
            <a:r>
              <a:rPr lang="en-US" sz="1600" dirty="0" smtClean="0"/>
              <a:t>Realization is vendor specific. Currently, there is not option to the MLME-</a:t>
            </a:r>
            <a:r>
              <a:rPr lang="en-US" sz="1600" dirty="0" err="1" smtClean="0"/>
              <a:t>SCAN.request</a:t>
            </a:r>
            <a:r>
              <a:rPr lang="en-US" sz="1600" dirty="0" smtClean="0"/>
              <a:t> primitive forcing this behavior</a:t>
            </a:r>
          </a:p>
          <a:p>
            <a:r>
              <a:rPr lang="en-US" sz="1800" dirty="0" smtClean="0"/>
              <a:t>Active scanning:</a:t>
            </a:r>
          </a:p>
          <a:p>
            <a:pPr lvl="1"/>
            <a:r>
              <a:rPr lang="en-US" sz="1600" dirty="0" smtClean="0"/>
              <a:t>Not possible right now: “…. [scan until] </a:t>
            </a:r>
            <a:r>
              <a:rPr lang="en-US" sz="1600" dirty="0" err="1" smtClean="0"/>
              <a:t>ProbeTimer</a:t>
            </a:r>
            <a:r>
              <a:rPr lang="en-US" sz="1600" dirty="0" smtClean="0"/>
              <a:t> reaches </a:t>
            </a:r>
            <a:r>
              <a:rPr lang="en-US" sz="1600" dirty="0" err="1" smtClean="0"/>
              <a:t>MaxChannelTime</a:t>
            </a:r>
            <a:r>
              <a:rPr lang="en-US" sz="1600" dirty="0" smtClean="0"/>
              <a:t>, process all received probe responses“ [11REVmb-D4, </a:t>
            </a:r>
            <a:r>
              <a:rPr lang="en-US" sz="1600" dirty="0" err="1" smtClean="0"/>
              <a:t>Cls</a:t>
            </a:r>
            <a:r>
              <a:rPr lang="en-US" sz="1600" dirty="0" smtClean="0"/>
              <a:t> 11.1.3.2.2]</a:t>
            </a:r>
          </a:p>
          <a:p>
            <a:pPr lvl="1"/>
            <a:endParaRPr lang="en-US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0941E47-AD3E-D345-B811-39F6DB243BE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 only a channel where an AP operates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Moving from one BSS to another</a:t>
            </a:r>
            <a:br>
              <a:rPr lang="en-US" sz="1800" dirty="0" smtClean="0"/>
            </a:br>
            <a:r>
              <a:rPr lang="en-US" sz="1800" dirty="0" smtClean="0"/>
              <a:t>(note: not scope of FIA SG, but mentioned for completeness)</a:t>
            </a:r>
          </a:p>
          <a:p>
            <a:pPr lvl="1"/>
            <a:r>
              <a:rPr lang="en-US" sz="1600" dirty="0" smtClean="0"/>
              <a:t>11k neighbor report can provide information on which channels </a:t>
            </a:r>
            <a:r>
              <a:rPr lang="en-US" sz="1600" dirty="0" err="1" smtClean="0"/>
              <a:t>APs</a:t>
            </a:r>
            <a:r>
              <a:rPr lang="en-US" sz="1600" dirty="0" smtClean="0"/>
              <a:t> operate</a:t>
            </a:r>
          </a:p>
          <a:p>
            <a:r>
              <a:rPr lang="en-US" sz="1800" dirty="0" smtClean="0"/>
              <a:t>Initial link-set up</a:t>
            </a:r>
          </a:p>
          <a:p>
            <a:pPr lvl="1"/>
            <a:r>
              <a:rPr lang="en-US" sz="1600" dirty="0" smtClean="0"/>
              <a:t>Not possible right now (STA is not within a BSS in order to query a neighbor report)</a:t>
            </a:r>
            <a:endParaRPr lang="en-US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0941E47-AD3E-D345-B811-39F6DB243BE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Enablement at 5GHz via 2.4 GHz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Currently, a STA has to receive a Beacon before operation ….</a:t>
            </a:r>
          </a:p>
          <a:p>
            <a:pPr lvl="1"/>
            <a:r>
              <a:rPr lang="en-US" sz="1600" dirty="0" smtClean="0"/>
              <a:t>Upon receipt of an MLME-</a:t>
            </a:r>
            <a:r>
              <a:rPr lang="en-US" sz="1600" dirty="0" err="1" smtClean="0"/>
              <a:t>JOIN.request</a:t>
            </a:r>
            <a:r>
              <a:rPr lang="en-US" sz="1600" dirty="0" smtClean="0"/>
              <a:t> primitive, the STA shall use the synchronization procedure described in 11.1.3.4</a:t>
            </a:r>
          </a:p>
          <a:p>
            <a:pPr lvl="1"/>
            <a:r>
              <a:rPr lang="en-US" sz="1600" dirty="0" smtClean="0"/>
              <a:t>STA is required to receive a Beacon in order to obtain (</a:t>
            </a:r>
            <a:r>
              <a:rPr lang="en-US" sz="1600" dirty="0" err="1" smtClean="0"/>
              <a:t>Cls</a:t>
            </a:r>
            <a:r>
              <a:rPr lang="en-US" sz="1600" dirty="0" smtClean="0"/>
              <a:t> 11.1.3.4 § 1):</a:t>
            </a:r>
          </a:p>
          <a:p>
            <a:pPr lvl="2"/>
            <a:r>
              <a:rPr lang="en-US" sz="1400" dirty="0" smtClean="0"/>
              <a:t>channel synchronization information (FH PHY only)</a:t>
            </a:r>
          </a:p>
          <a:p>
            <a:pPr lvl="2"/>
            <a:r>
              <a:rPr lang="en-US" sz="1400" dirty="0" smtClean="0"/>
              <a:t>TSF timer value</a:t>
            </a:r>
          </a:p>
          <a:p>
            <a:r>
              <a:rPr lang="en-US" sz="1800" dirty="0" smtClean="0"/>
              <a:t>Rules for operation under spectrum management (802.11REVmb-D4, </a:t>
            </a:r>
            <a:r>
              <a:rPr lang="en-US" sz="1800" dirty="0" err="1" smtClean="0"/>
              <a:t>Cls</a:t>
            </a:r>
            <a:r>
              <a:rPr lang="en-US" sz="1800" dirty="0" smtClean="0"/>
              <a:t>. 11.9.0a, DFS)</a:t>
            </a:r>
          </a:p>
          <a:p>
            <a:pPr lvl="1"/>
            <a:r>
              <a:rPr lang="en-US" sz="1600" dirty="0" smtClean="0"/>
              <a:t>Receive Beacon or Probe Response (with Spectrum Management Bit in Capabilities set to 1)</a:t>
            </a:r>
          </a:p>
          <a:p>
            <a:pPr lvl="1"/>
            <a:r>
              <a:rPr lang="en-US" sz="1600" b="1" dirty="0" smtClean="0"/>
              <a:t>OR</a:t>
            </a:r>
            <a:r>
              <a:rPr lang="en-US" sz="1600" dirty="0" smtClean="0"/>
              <a:t>: STA can determine that it is in a regulatory domain that does not require DFS</a:t>
            </a:r>
          </a:p>
          <a:p>
            <a:pPr lvl="1"/>
            <a:r>
              <a:rPr lang="en-US" sz="1600" b="1" dirty="0" smtClean="0"/>
              <a:t>OR</a:t>
            </a:r>
            <a:r>
              <a:rPr lang="en-US" sz="1600" dirty="0" smtClean="0"/>
              <a:t>: STA can ensure that it will meet regulatory requirements even if DFS is not employed</a:t>
            </a:r>
          </a:p>
          <a:p>
            <a:pPr>
              <a:buFont typeface="Wingdings" charset="2"/>
              <a:buChar char="à"/>
            </a:pPr>
            <a:r>
              <a:rPr lang="en-US" sz="1800" dirty="0" smtClean="0">
                <a:sym typeface="Wingdings"/>
              </a:rPr>
              <a:t>Legislation does not affect idea of enablement to shorten AP discovery time since STA has to receive beacon during JOIN phase</a:t>
            </a:r>
            <a:endParaRPr lang="en-US" sz="18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0941E47-AD3E-D345-B811-39F6DB243BE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Details on calculation of Expected Mean values</a:t>
            </a:r>
            <a:endParaRPr lang="en-US" dirty="0"/>
          </a:p>
        </p:txBody>
      </p:sp>
      <p:sp>
        <p:nvSpPr>
          <p:cNvPr id="10" name="Untertitel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0941E47-AD3E-D345-B811-39F6DB243BE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 of channels: 11 for 2.4 GHz; 23 for 5 GHz</a:t>
            </a:r>
          </a:p>
          <a:p>
            <a:r>
              <a:rPr lang="en-US" dirty="0" smtClean="0"/>
              <a:t>Beacon interval: 100 ms</a:t>
            </a:r>
          </a:p>
          <a:p>
            <a:r>
              <a:rPr lang="en-US" dirty="0" smtClean="0"/>
              <a:t>Idle channel</a:t>
            </a:r>
          </a:p>
          <a:p>
            <a:r>
              <a:rPr lang="en-US" dirty="0" smtClean="0"/>
              <a:t>Do not account for time to switch RF from one channel to another</a:t>
            </a:r>
          </a:p>
          <a:p>
            <a:r>
              <a:rPr lang="en-US" dirty="0" smtClean="0"/>
              <a:t>Parameters for active scanning [1]:</a:t>
            </a:r>
          </a:p>
          <a:p>
            <a:pPr lvl="1"/>
            <a:r>
              <a:rPr lang="en-US" dirty="0" err="1" smtClean="0"/>
              <a:t>ProbeDelay</a:t>
            </a:r>
            <a:r>
              <a:rPr lang="en-US" dirty="0" smtClean="0"/>
              <a:t> = 0.1 ms</a:t>
            </a:r>
          </a:p>
          <a:p>
            <a:pPr lvl="1"/>
            <a:r>
              <a:rPr lang="en-US" dirty="0" err="1" smtClean="0"/>
              <a:t>MinChannelTime</a:t>
            </a:r>
            <a:r>
              <a:rPr lang="en-US" dirty="0" smtClean="0"/>
              <a:t> = 0.67 ms</a:t>
            </a:r>
          </a:p>
          <a:p>
            <a:pPr lvl="1"/>
            <a:r>
              <a:rPr lang="en-US" dirty="0" err="1" smtClean="0"/>
              <a:t>MaxChannelTime</a:t>
            </a:r>
            <a:r>
              <a:rPr lang="en-US" dirty="0" smtClean="0"/>
              <a:t> = 15 ms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0941E47-AD3E-D345-B811-39F6DB243B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Passive Scanning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to find all </a:t>
            </a:r>
            <a:r>
              <a:rPr lang="en-US" dirty="0" err="1" smtClean="0"/>
              <a:t>APs</a:t>
            </a:r>
            <a:r>
              <a:rPr lang="en-US" dirty="0" smtClean="0"/>
              <a:t> an all channels (</a:t>
            </a:r>
            <a:r>
              <a:rPr lang="en-US" dirty="0" err="1" smtClean="0"/>
              <a:t>n</a:t>
            </a:r>
            <a:r>
              <a:rPr lang="en-US" dirty="0" smtClean="0"/>
              <a:t>): </a:t>
            </a:r>
          </a:p>
          <a:p>
            <a:pPr lvl="1"/>
            <a:r>
              <a:rPr lang="en-US" dirty="0" smtClean="0"/>
              <a:t>N * TBTT = </a:t>
            </a:r>
            <a:r>
              <a:rPr lang="en-US" dirty="0" err="1" smtClean="0"/>
              <a:t>n</a:t>
            </a:r>
            <a:r>
              <a:rPr lang="en-US" dirty="0" smtClean="0"/>
              <a:t> * 100ms</a:t>
            </a:r>
          </a:p>
          <a:p>
            <a:r>
              <a:rPr lang="en-US" dirty="0" smtClean="0"/>
              <a:t>Time (expected mean) to find first AP by scanning all channels (until AP found)</a:t>
            </a:r>
          </a:p>
          <a:p>
            <a:pPr lvl="1"/>
            <a:r>
              <a:rPr lang="en-US" dirty="0" smtClean="0"/>
              <a:t>Find AP on</a:t>
            </a:r>
          </a:p>
          <a:p>
            <a:pPr lvl="2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channel: 50 ms (= ½ TBTT)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channel: 100 ms (=TBTT) + 50 ms (= ½ TBTT)</a:t>
            </a:r>
          </a:p>
          <a:p>
            <a:pPr lvl="2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channel: 2* TBTT + ½ TBTT</a:t>
            </a:r>
          </a:p>
          <a:p>
            <a:pPr lvl="2"/>
            <a:r>
              <a:rPr lang="en-US" dirty="0" smtClean="0"/>
              <a:t>Nth channel: </a:t>
            </a:r>
            <a:r>
              <a:rPr lang="en-US" dirty="0" err="1" smtClean="0"/>
              <a:t>n</a:t>
            </a:r>
            <a:r>
              <a:rPr lang="en-US" dirty="0" smtClean="0"/>
              <a:t>*TBTT + ½ TBTT</a:t>
            </a:r>
          </a:p>
          <a:p>
            <a:pPr lvl="1"/>
            <a:r>
              <a:rPr lang="en-US" dirty="0" smtClean="0"/>
              <a:t>Expected mean = 1/n  </a:t>
            </a:r>
            <a:r>
              <a:rPr lang="en-US" dirty="0" err="1" smtClean="0"/>
              <a:t>SUM_n</a:t>
            </a:r>
            <a:r>
              <a:rPr lang="en-US" dirty="0" smtClean="0"/>
              <a:t> ( </a:t>
            </a:r>
            <a:r>
              <a:rPr lang="en-US" dirty="0" err="1" smtClean="0"/>
              <a:t>n</a:t>
            </a:r>
            <a:r>
              <a:rPr lang="en-US" dirty="0" smtClean="0"/>
              <a:t> * TBTT + ½ TBTT)</a:t>
            </a:r>
            <a:br>
              <a:rPr lang="en-US" dirty="0" smtClean="0"/>
            </a:br>
            <a:r>
              <a:rPr lang="en-US" dirty="0" smtClean="0"/>
              <a:t>= TBTT (n-1)/2 + TBTT/2 = N/2 * TBTT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0941E47-AD3E-D345-B811-39F6DB243B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0</TotalTime>
  <Words>1392</Words>
  <Application>Microsoft Macintosh PowerPoint</Application>
  <PresentationFormat>Bildschirmpräsentation (4:3)</PresentationFormat>
  <Paragraphs>161</Paragraphs>
  <Slides>11</Slides>
  <Notes>3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802-11-Submission</vt:lpstr>
      <vt:lpstr>Microsoft Word 97- 2004-Dokument</vt:lpstr>
      <vt:lpstr>Achievable gains in AP Discovery</vt:lpstr>
      <vt:lpstr>Abstract</vt:lpstr>
      <vt:lpstr>AP Discovery</vt:lpstr>
      <vt:lpstr>Stop Scanning after 1st AP is found</vt:lpstr>
      <vt:lpstr>Scan only a channel where an AP operates</vt:lpstr>
      <vt:lpstr>Enablement at 5GHz via 2.4 GHz</vt:lpstr>
      <vt:lpstr>Details on calculation of Expected Mean values</vt:lpstr>
      <vt:lpstr>Parameters</vt:lpstr>
      <vt:lpstr>Passive Scanning</vt:lpstr>
      <vt:lpstr>Active Scanning</vt:lpstr>
      <vt:lpstr>References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Achievable gains in AP Discovery</dc:title>
  <dc:subject/>
  <dc:creator>Marc Emmelmann</dc:creator>
  <cp:keywords/>
  <dc:description>Marc Emmelmann, FOKUS</dc:description>
  <cp:lastModifiedBy>Marc Emmelmann</cp:lastModifiedBy>
  <cp:revision>35</cp:revision>
  <cp:lastPrinted>1998-02-10T13:28:06Z</cp:lastPrinted>
  <dcterms:created xsi:type="dcterms:W3CDTF">2010-09-13T19:19:05Z</dcterms:created>
  <dcterms:modified xsi:type="dcterms:W3CDTF">2010-09-13T19:20:39Z</dcterms:modified>
  <cp:category/>
</cp:coreProperties>
</file>